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BF65-36B2-4F1B-881C-F9CE1BAA82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2288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2FFB7-F684-4907-B700-2BF13B8A61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95400"/>
            <a:ext cx="5386917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lang="en-US" sz="2800" b="1" kern="1200" dirty="0">
                <a:solidFill>
                  <a:schemeClr val="tx1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Lato" panose="020F0502020204030203" pitchFamily="34" charset="0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FE5F-C2DA-4CB6-A1B1-3D809CA8F9B5}"/>
              </a:ext>
            </a:extLst>
          </p:cNvPr>
          <p:cNvSpPr>
            <a:spLocks noGrp="1"/>
          </p:cNvSpPr>
          <p:nvPr>
            <p:ph type="body" sz="half" idx="3" hasCustomPrompt="1"/>
          </p:nvPr>
        </p:nvSpPr>
        <p:spPr>
          <a:xfrm>
            <a:off x="6193377" y="1295400"/>
            <a:ext cx="5389033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A44C07-434C-4581-8A43-8FFFF2ABB0D8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609600" y="1942238"/>
            <a:ext cx="5386917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 marL="1197803" indent="0">
              <a:buNone/>
              <a:defRPr sz="24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8093A-43B0-48F9-A10F-7D6F274B8A4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93377" y="1942238"/>
            <a:ext cx="5389033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8939AF1-74B9-4BAE-89DB-6B148E2572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63718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217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524000"/>
          </a:xfrm>
          <a:prstGeom prst="rect">
            <a:avLst/>
          </a:prstGeom>
        </p:spPr>
        <p:txBody>
          <a:bodyPr vert="horz" lIns="0" tIns="9144" rIns="0" bIns="9144" anchor="ctr">
            <a:normAutofit/>
          </a:bodyPr>
          <a:lstStyle/>
          <a:p>
            <a:r>
              <a:rPr lang="en-US" dirty="0"/>
              <a:t>Click to insert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828801"/>
            <a:ext cx="10972800" cy="4147256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3"/>
    </p:custData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ctr" rtl="0" eaLnBrk="1" latinLnBrk="0" hangingPunct="1">
        <a:spcBef>
          <a:spcPct val="0"/>
        </a:spcBef>
        <a:buNone/>
        <a:defRPr lang="en-US" sz="5000" b="1" kern="1200" dirty="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/>
          <a:latin typeface="Lato" panose="020F0502020204030203" pitchFamily="34" charset="0"/>
          <a:ea typeface="+mj-ea"/>
          <a:cs typeface="+mj-cs"/>
        </a:defRPr>
      </a:lvl1pPr>
    </p:titleStyle>
    <p:bodyStyle>
      <a:lvl1pPr marL="320024" indent="-320024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 2" panose="05020102010507070707" pitchFamily="18" charset="2"/>
        <a:buChar char="®"/>
        <a:defRPr sz="3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630904" indent="-274306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 2" panose="05020102010507070707" pitchFamily="18" charset="2"/>
        <a:buChar char="®"/>
        <a:defRPr sz="26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923498" indent="-274306" algn="l" rtl="0" eaLnBrk="1" latinLnBrk="0" hangingPunct="1">
        <a:spcBef>
          <a:spcPct val="20000"/>
        </a:spcBef>
        <a:buClr>
          <a:schemeClr val="accent2"/>
        </a:buClr>
        <a:buSzPct val="80000"/>
        <a:buFont typeface="Wingdings 2" panose="05020102010507070707" pitchFamily="18" charset="2"/>
        <a:buChar char="®"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188661" indent="-22858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 pitchFamily="18" charset="2"/>
        <a:buChar char="®"/>
        <a:defRPr sz="22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1426392" indent="-228589" algn="l" rtl="0" eaLnBrk="1" latinLnBrk="0" hangingPunct="1">
        <a:spcBef>
          <a:spcPct val="20000"/>
        </a:spcBef>
        <a:buClr>
          <a:schemeClr val="accent2"/>
        </a:buClr>
        <a:buSzPct val="60000"/>
        <a:buFont typeface="Wingdings 2" panose="05020102010507070707" pitchFamily="18" charset="2"/>
        <a:buChar char="®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1673269" indent="-228589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00" indent="-228589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302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461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AA485-25EB-58FF-DC74-A6C78132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Patient Case: Jenny</a:t>
            </a:r>
            <a:br>
              <a:rPr lang="en-US" sz="3200" dirty="0"/>
            </a:br>
            <a:endParaRPr lang="en-US" sz="32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A5D39-B5C8-6910-078C-9505AE459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656948"/>
            <a:ext cx="10972800" cy="589471"/>
          </a:xfrm>
        </p:spPr>
        <p:txBody>
          <a:bodyPr/>
          <a:lstStyle/>
          <a:p>
            <a:pPr algn="ctr"/>
            <a:r>
              <a:rPr lang="en-US" dirty="0"/>
              <a:t>Alternative 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98659-FE28-9AF3-F225-5F107A93A87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9600" y="1246419"/>
            <a:ext cx="5386917" cy="4773381"/>
          </a:xfrm>
        </p:spPr>
        <p:txBody>
          <a:bodyPr/>
          <a:lstStyle/>
          <a:p>
            <a:r>
              <a:rPr lang="en-US" dirty="0"/>
              <a:t>Due to poor pain control in the hospital post-op, Jenny decides to leave AMA</a:t>
            </a:r>
          </a:p>
          <a:p>
            <a:r>
              <a:rPr lang="en-US" dirty="0"/>
              <a:t>With no resources and no housing, she returns to the street and fentanyl/meth use</a:t>
            </a:r>
          </a:p>
          <a:p>
            <a:r>
              <a:rPr lang="en-US" dirty="0"/>
              <a:t>She is found dead within 24 hours </a:t>
            </a:r>
          </a:p>
        </p:txBody>
      </p:sp>
      <p:pic>
        <p:nvPicPr>
          <p:cNvPr id="9" name="Content Placeholder 8" descr="A person with her hand on her head&#10;&#10;Description automatically generated with medium confidence">
            <a:extLst>
              <a:ext uri="{FF2B5EF4-FFF2-40B4-BE49-F238E27FC236}">
                <a16:creationId xmlns:a16="http://schemas.microsoft.com/office/drawing/2014/main" id="{F054A87D-C52B-F45C-43C1-CB6812397EC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003" y="1326718"/>
            <a:ext cx="5389562" cy="3727650"/>
          </a:xfrm>
        </p:spPr>
      </p:pic>
    </p:spTree>
    <p:extLst>
      <p:ext uri="{BB962C8B-B14F-4D97-AF65-F5344CB8AC3E}">
        <p14:creationId xmlns:p14="http://schemas.microsoft.com/office/powerpoint/2010/main" val="22838575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undamentals">
  <a:themeElements>
    <a:clrScheme name="ASAM Colors">
      <a:dk1>
        <a:srgbClr val="06204C"/>
      </a:dk1>
      <a:lt1>
        <a:sysClr val="window" lastClr="FFFFFF"/>
      </a:lt1>
      <a:dk2>
        <a:srgbClr val="06204C"/>
      </a:dk2>
      <a:lt2>
        <a:srgbClr val="5493B2"/>
      </a:lt2>
      <a:accent1>
        <a:srgbClr val="5493B2"/>
      </a:accent1>
      <a:accent2>
        <a:srgbClr val="F6DE55"/>
      </a:accent2>
      <a:accent3>
        <a:srgbClr val="387CEF"/>
      </a:accent3>
      <a:accent4>
        <a:srgbClr val="FFFFFF"/>
      </a:accent4>
      <a:accent5>
        <a:srgbClr val="9D8608"/>
      </a:accent5>
      <a:accent6>
        <a:srgbClr val="C00000"/>
      </a:accent6>
      <a:hlink>
        <a:srgbClr val="00C8C3"/>
      </a:hlink>
      <a:folHlink>
        <a:srgbClr val="009692"/>
      </a:folHlink>
    </a:clrScheme>
    <a:fontScheme name="Lato Font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Wingdings 2</vt:lpstr>
      <vt:lpstr>Fundamentals</vt:lpstr>
      <vt:lpstr>Patient Case: Jenny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Case: Jenny</dc:title>
  <dc:creator>Kristin Krancer</dc:creator>
  <cp:lastModifiedBy>Kristin Krancer</cp:lastModifiedBy>
  <cp:revision>2</cp:revision>
  <dcterms:created xsi:type="dcterms:W3CDTF">2023-04-03T18:53:19Z</dcterms:created>
  <dcterms:modified xsi:type="dcterms:W3CDTF">2023-04-04T12:49:46Z</dcterms:modified>
</cp:coreProperties>
</file>