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84" r:id="rId2"/>
  </p:sldMasterIdLst>
  <p:notesMasterIdLst>
    <p:notesMasterId r:id="rId31"/>
  </p:notesMasterIdLst>
  <p:handoutMasterIdLst>
    <p:handoutMasterId r:id="rId32"/>
  </p:handoutMasterIdLst>
  <p:sldIdLst>
    <p:sldId id="310" r:id="rId3"/>
    <p:sldId id="315" r:id="rId4"/>
    <p:sldId id="311" r:id="rId5"/>
    <p:sldId id="316" r:id="rId6"/>
    <p:sldId id="317" r:id="rId7"/>
    <p:sldId id="318" r:id="rId8"/>
    <p:sldId id="312" r:id="rId9"/>
    <p:sldId id="327" r:id="rId10"/>
    <p:sldId id="328" r:id="rId11"/>
    <p:sldId id="329" r:id="rId12"/>
    <p:sldId id="330" r:id="rId13"/>
    <p:sldId id="333" r:id="rId14"/>
    <p:sldId id="331" r:id="rId15"/>
    <p:sldId id="332" r:id="rId16"/>
    <p:sldId id="319" r:id="rId17"/>
    <p:sldId id="320" r:id="rId18"/>
    <p:sldId id="321" r:id="rId19"/>
    <p:sldId id="322" r:id="rId20"/>
    <p:sldId id="323" r:id="rId21"/>
    <p:sldId id="324" r:id="rId22"/>
    <p:sldId id="326" r:id="rId23"/>
    <p:sldId id="309" r:id="rId24"/>
    <p:sldId id="335" r:id="rId25"/>
    <p:sldId id="336" r:id="rId26"/>
    <p:sldId id="337" r:id="rId27"/>
    <p:sldId id="338" r:id="rId28"/>
    <p:sldId id="305" r:id="rId29"/>
    <p:sldId id="334" r:id="rId30"/>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04C"/>
    <a:srgbClr val="5493B2"/>
    <a:srgbClr val="FFF8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73282" autoAdjust="0"/>
  </p:normalViewPr>
  <p:slideViewPr>
    <p:cSldViewPr>
      <p:cViewPr varScale="1">
        <p:scale>
          <a:sx n="63" d="100"/>
          <a:sy n="63" d="100"/>
        </p:scale>
        <p:origin x="1397" y="4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3154"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98B632-623C-42F4-BFFD-6FD516B5537A}" type="doc">
      <dgm:prSet loTypeId="urn:microsoft.com/office/officeart/2005/8/layout/hProcess7#1" loCatId="list" qsTypeId="urn:microsoft.com/office/officeart/2005/8/quickstyle/simple1" qsCatId="simple" csTypeId="urn:microsoft.com/office/officeart/2005/8/colors/accent1_3" csCatId="accent1" phldr="1"/>
      <dgm:spPr/>
      <dgm:t>
        <a:bodyPr/>
        <a:lstStyle/>
        <a:p>
          <a:endParaRPr lang="en-US"/>
        </a:p>
      </dgm:t>
    </dgm:pt>
    <dgm:pt modelId="{8D7935D8-B7D4-4CEC-8B02-C0E0A9DACFB8}">
      <dgm:prSet phldrT="[Text]" custT="1"/>
      <dgm:spPr/>
      <dgm:t>
        <a:bodyPr anchor="ctr"/>
        <a:lstStyle/>
        <a:p>
          <a:r>
            <a:rPr lang="en-US" sz="2400" dirty="0">
              <a:solidFill>
                <a:schemeClr val="bg2"/>
              </a:solidFill>
            </a:rPr>
            <a:t>Highly reactive free radicals (associated with cancer, CVD, and COPD)</a:t>
          </a:r>
        </a:p>
      </dgm:t>
    </dgm:pt>
    <dgm:pt modelId="{B5AC9F2C-8D50-4419-8DB3-79135D61CDA1}" type="parTrans" cxnId="{6C86BBD5-77D5-403A-B10C-B58AC1C7D38D}">
      <dgm:prSet/>
      <dgm:spPr/>
      <dgm:t>
        <a:bodyPr/>
        <a:lstStyle/>
        <a:p>
          <a:endParaRPr lang="en-US"/>
        </a:p>
      </dgm:t>
    </dgm:pt>
    <dgm:pt modelId="{5022AC36-C3A5-4D80-BA79-BEC0ECBC09C2}" type="sibTrans" cxnId="{6C86BBD5-77D5-403A-B10C-B58AC1C7D38D}">
      <dgm:prSet/>
      <dgm:spPr/>
      <dgm:t>
        <a:bodyPr/>
        <a:lstStyle/>
        <a:p>
          <a:endParaRPr lang="en-US"/>
        </a:p>
      </dgm:t>
    </dgm:pt>
    <dgm:pt modelId="{A4D0BC48-943A-4C21-A443-07F6EE1324FF}">
      <dgm:prSet custT="1"/>
      <dgm:spPr/>
      <dgm:t>
        <a:bodyPr anchor="ctr"/>
        <a:lstStyle/>
        <a:p>
          <a:r>
            <a:rPr lang="en-US" sz="2400" dirty="0">
              <a:solidFill>
                <a:schemeClr val="tx2">
                  <a:lumMod val="50000"/>
                </a:schemeClr>
              </a:solidFill>
            </a:rPr>
            <a:t>Metals including nickel, zinc, silver</a:t>
          </a:r>
        </a:p>
      </dgm:t>
    </dgm:pt>
    <dgm:pt modelId="{941CC962-CC8A-48A7-83FF-8259E500202D}" type="parTrans" cxnId="{C7BB56F2-42EB-46AC-B606-D1CFCB46AFF1}">
      <dgm:prSet/>
      <dgm:spPr/>
      <dgm:t>
        <a:bodyPr/>
        <a:lstStyle/>
        <a:p>
          <a:endParaRPr lang="en-US"/>
        </a:p>
      </dgm:t>
    </dgm:pt>
    <dgm:pt modelId="{4AD3FCB2-E4C2-47AC-B3E6-C9C4B0161C28}" type="sibTrans" cxnId="{C7BB56F2-42EB-46AC-B606-D1CFCB46AFF1}">
      <dgm:prSet/>
      <dgm:spPr/>
      <dgm:t>
        <a:bodyPr/>
        <a:lstStyle/>
        <a:p>
          <a:endParaRPr lang="en-US"/>
        </a:p>
      </dgm:t>
    </dgm:pt>
    <dgm:pt modelId="{829C3DE0-B1C1-499D-9ED9-85C5B730E42B}">
      <dgm:prSet phldrT="[Text]" custT="1"/>
      <dgm:spPr>
        <a:solidFill>
          <a:schemeClr val="tx2">
            <a:lumMod val="75000"/>
          </a:schemeClr>
        </a:solidFill>
      </dgm:spPr>
      <dgm:t>
        <a:bodyPr/>
        <a:lstStyle/>
        <a:p>
          <a:endParaRPr lang="en-US" sz="2400" dirty="0"/>
        </a:p>
      </dgm:t>
    </dgm:pt>
    <dgm:pt modelId="{46ABB136-44D8-4887-BAE3-0BBCDA6BBA97}" type="parTrans" cxnId="{297A5C5D-3EE1-4501-9B97-8F8C6F6D09D5}">
      <dgm:prSet/>
      <dgm:spPr/>
      <dgm:t>
        <a:bodyPr/>
        <a:lstStyle/>
        <a:p>
          <a:endParaRPr lang="en-US"/>
        </a:p>
      </dgm:t>
    </dgm:pt>
    <dgm:pt modelId="{EFAFD08D-9F68-40DB-9A36-06A5CDDDE55E}" type="sibTrans" cxnId="{297A5C5D-3EE1-4501-9B97-8F8C6F6D09D5}">
      <dgm:prSet/>
      <dgm:spPr/>
      <dgm:t>
        <a:bodyPr/>
        <a:lstStyle/>
        <a:p>
          <a:endParaRPr lang="en-US"/>
        </a:p>
      </dgm:t>
    </dgm:pt>
    <dgm:pt modelId="{8EAF2901-B1F8-45F5-86B1-A74A737E9E13}">
      <dgm:prSet phldrT="[Text]" custT="1"/>
      <dgm:spPr/>
      <dgm:t>
        <a:bodyPr anchor="ctr"/>
        <a:lstStyle/>
        <a:p>
          <a:r>
            <a:rPr lang="en-US" sz="2400" dirty="0">
              <a:solidFill>
                <a:schemeClr val="tx2">
                  <a:lumMod val="50000"/>
                </a:schemeClr>
              </a:solidFill>
            </a:rPr>
            <a:t>1,2-propanediol, glycerine, and nicotine</a:t>
          </a:r>
        </a:p>
      </dgm:t>
    </dgm:pt>
    <dgm:pt modelId="{6EEAD9CD-B045-4824-B26D-B350464DA28D}" type="parTrans" cxnId="{CB435F7C-6765-4721-AC96-D161674B8BDC}">
      <dgm:prSet/>
      <dgm:spPr/>
      <dgm:t>
        <a:bodyPr/>
        <a:lstStyle/>
        <a:p>
          <a:endParaRPr lang="en-US"/>
        </a:p>
      </dgm:t>
    </dgm:pt>
    <dgm:pt modelId="{7402EB15-0DA5-40FD-9FD7-29347D7D6F5A}" type="sibTrans" cxnId="{CB435F7C-6765-4721-AC96-D161674B8BDC}">
      <dgm:prSet/>
      <dgm:spPr/>
      <dgm:t>
        <a:bodyPr/>
        <a:lstStyle/>
        <a:p>
          <a:endParaRPr lang="en-US"/>
        </a:p>
      </dgm:t>
    </dgm:pt>
    <dgm:pt modelId="{ECAC72B9-54F4-49E1-875E-F21124BFB5C4}">
      <dgm:prSet phldrT="[Text]" custT="1"/>
      <dgm:spPr>
        <a:solidFill>
          <a:schemeClr val="tx2">
            <a:lumMod val="40000"/>
            <a:lumOff val="60000"/>
          </a:schemeClr>
        </a:solidFill>
      </dgm:spPr>
      <dgm:t>
        <a:bodyPr anchor="ctr"/>
        <a:lstStyle/>
        <a:p>
          <a:endParaRPr lang="en-US" sz="2400" dirty="0"/>
        </a:p>
      </dgm:t>
    </dgm:pt>
    <dgm:pt modelId="{5BF90FE2-E3BB-49B5-BA76-2D0DB781442B}" type="parTrans" cxnId="{A60A986D-568C-4A2A-B106-AE02EC0BDB9D}">
      <dgm:prSet/>
      <dgm:spPr/>
      <dgm:t>
        <a:bodyPr/>
        <a:lstStyle/>
        <a:p>
          <a:endParaRPr lang="en-US"/>
        </a:p>
      </dgm:t>
    </dgm:pt>
    <dgm:pt modelId="{C57363F3-517E-40C2-948B-1725EFF1D6CC}" type="sibTrans" cxnId="{A60A986D-568C-4A2A-B106-AE02EC0BDB9D}">
      <dgm:prSet/>
      <dgm:spPr/>
      <dgm:t>
        <a:bodyPr/>
        <a:lstStyle/>
        <a:p>
          <a:endParaRPr lang="en-US"/>
        </a:p>
      </dgm:t>
    </dgm:pt>
    <dgm:pt modelId="{49C1CD11-197B-4136-AA5A-23C328640AE3}">
      <dgm:prSet phldrT="[Text]" custT="1"/>
      <dgm:spPr>
        <a:solidFill>
          <a:schemeClr val="tx2">
            <a:lumMod val="20000"/>
            <a:lumOff val="80000"/>
          </a:schemeClr>
        </a:solidFill>
      </dgm:spPr>
      <dgm:t>
        <a:bodyPr/>
        <a:lstStyle/>
        <a:p>
          <a:endParaRPr lang="en-US" sz="2400" dirty="0"/>
        </a:p>
      </dgm:t>
    </dgm:pt>
    <dgm:pt modelId="{DA0789B7-CDC1-4DE8-A652-CA09313B9BCA}" type="parTrans" cxnId="{1FDD708F-2389-44F9-9EB2-64094D10FC43}">
      <dgm:prSet/>
      <dgm:spPr/>
      <dgm:t>
        <a:bodyPr/>
        <a:lstStyle/>
        <a:p>
          <a:endParaRPr lang="en-US"/>
        </a:p>
      </dgm:t>
    </dgm:pt>
    <dgm:pt modelId="{8A1EBD4D-68DB-48A7-81D9-672315458E72}" type="sibTrans" cxnId="{1FDD708F-2389-44F9-9EB2-64094D10FC43}">
      <dgm:prSet/>
      <dgm:spPr/>
      <dgm:t>
        <a:bodyPr/>
        <a:lstStyle/>
        <a:p>
          <a:endParaRPr lang="en-US"/>
        </a:p>
      </dgm:t>
    </dgm:pt>
    <dgm:pt modelId="{9BC17FAF-EC5F-4279-8D34-A69CEE1A0D8D}" type="pres">
      <dgm:prSet presAssocID="{7C98B632-623C-42F4-BFFD-6FD516B5537A}" presName="Name0" presStyleCnt="0">
        <dgm:presLayoutVars>
          <dgm:dir/>
          <dgm:animLvl val="lvl"/>
          <dgm:resizeHandles val="exact"/>
        </dgm:presLayoutVars>
      </dgm:prSet>
      <dgm:spPr/>
    </dgm:pt>
    <dgm:pt modelId="{4F17E0C2-345B-4428-A035-7FD8625A397B}" type="pres">
      <dgm:prSet presAssocID="{829C3DE0-B1C1-499D-9ED9-85C5B730E42B}" presName="compositeNode" presStyleCnt="0">
        <dgm:presLayoutVars>
          <dgm:bulletEnabled val="1"/>
        </dgm:presLayoutVars>
      </dgm:prSet>
      <dgm:spPr/>
    </dgm:pt>
    <dgm:pt modelId="{AA39F9AC-6539-4EA5-8ECD-5C77F959808A}" type="pres">
      <dgm:prSet presAssocID="{829C3DE0-B1C1-499D-9ED9-85C5B730E42B}" presName="bgRect" presStyleLbl="node1" presStyleIdx="0" presStyleCnt="3"/>
      <dgm:spPr/>
    </dgm:pt>
    <dgm:pt modelId="{63E923B6-E02D-40D8-BC1B-94B0E62A5006}" type="pres">
      <dgm:prSet presAssocID="{829C3DE0-B1C1-499D-9ED9-85C5B730E42B}" presName="parentNode" presStyleLbl="node1" presStyleIdx="0" presStyleCnt="3">
        <dgm:presLayoutVars>
          <dgm:chMax val="0"/>
          <dgm:bulletEnabled val="1"/>
        </dgm:presLayoutVars>
      </dgm:prSet>
      <dgm:spPr/>
    </dgm:pt>
    <dgm:pt modelId="{B2C02840-7FFD-451A-BFD6-61A67FEFF314}" type="pres">
      <dgm:prSet presAssocID="{829C3DE0-B1C1-499D-9ED9-85C5B730E42B}" presName="childNode" presStyleLbl="node1" presStyleIdx="0" presStyleCnt="3">
        <dgm:presLayoutVars>
          <dgm:bulletEnabled val="1"/>
        </dgm:presLayoutVars>
      </dgm:prSet>
      <dgm:spPr/>
    </dgm:pt>
    <dgm:pt modelId="{983E80C2-4A1D-4AE6-BA4F-D0E45B339AE5}" type="pres">
      <dgm:prSet presAssocID="{EFAFD08D-9F68-40DB-9A36-06A5CDDDE55E}" presName="hSp" presStyleCnt="0"/>
      <dgm:spPr/>
    </dgm:pt>
    <dgm:pt modelId="{44DB0927-C45C-4945-B3D8-C705E40EA13E}" type="pres">
      <dgm:prSet presAssocID="{EFAFD08D-9F68-40DB-9A36-06A5CDDDE55E}" presName="vProcSp" presStyleCnt="0"/>
      <dgm:spPr/>
    </dgm:pt>
    <dgm:pt modelId="{3911E6DE-88C9-4463-ACD2-C9D875E3A9AB}" type="pres">
      <dgm:prSet presAssocID="{EFAFD08D-9F68-40DB-9A36-06A5CDDDE55E}" presName="vSp1" presStyleCnt="0"/>
      <dgm:spPr/>
    </dgm:pt>
    <dgm:pt modelId="{A13366E3-CD10-4E1E-9419-78C772AF8590}" type="pres">
      <dgm:prSet presAssocID="{EFAFD08D-9F68-40DB-9A36-06A5CDDDE55E}" presName="simulatedConn" presStyleLbl="solidFgAcc1" presStyleIdx="0" presStyleCnt="2"/>
      <dgm:spPr/>
    </dgm:pt>
    <dgm:pt modelId="{41E4F2F4-C8DE-40FA-878D-6C14A2598311}" type="pres">
      <dgm:prSet presAssocID="{EFAFD08D-9F68-40DB-9A36-06A5CDDDE55E}" presName="vSp2" presStyleCnt="0"/>
      <dgm:spPr/>
    </dgm:pt>
    <dgm:pt modelId="{73810499-41C3-47D9-B40D-9CC0557FF58C}" type="pres">
      <dgm:prSet presAssocID="{EFAFD08D-9F68-40DB-9A36-06A5CDDDE55E}" presName="sibTrans" presStyleCnt="0"/>
      <dgm:spPr/>
    </dgm:pt>
    <dgm:pt modelId="{649B5540-DA54-4861-B91F-FEB598C78BD8}" type="pres">
      <dgm:prSet presAssocID="{ECAC72B9-54F4-49E1-875E-F21124BFB5C4}" presName="compositeNode" presStyleCnt="0">
        <dgm:presLayoutVars>
          <dgm:bulletEnabled val="1"/>
        </dgm:presLayoutVars>
      </dgm:prSet>
      <dgm:spPr/>
    </dgm:pt>
    <dgm:pt modelId="{5859DE24-5F7F-4FF5-923E-524D20491337}" type="pres">
      <dgm:prSet presAssocID="{ECAC72B9-54F4-49E1-875E-F21124BFB5C4}" presName="bgRect" presStyleLbl="node1" presStyleIdx="1" presStyleCnt="3"/>
      <dgm:spPr/>
    </dgm:pt>
    <dgm:pt modelId="{F22229C2-799C-4265-A9BC-8063F99FF273}" type="pres">
      <dgm:prSet presAssocID="{ECAC72B9-54F4-49E1-875E-F21124BFB5C4}" presName="parentNode" presStyleLbl="node1" presStyleIdx="1" presStyleCnt="3">
        <dgm:presLayoutVars>
          <dgm:chMax val="0"/>
          <dgm:bulletEnabled val="1"/>
        </dgm:presLayoutVars>
      </dgm:prSet>
      <dgm:spPr/>
    </dgm:pt>
    <dgm:pt modelId="{8C947CCD-1E5A-4C25-BEAC-95D9EF204044}" type="pres">
      <dgm:prSet presAssocID="{ECAC72B9-54F4-49E1-875E-F21124BFB5C4}" presName="childNode" presStyleLbl="node1" presStyleIdx="1" presStyleCnt="3">
        <dgm:presLayoutVars>
          <dgm:bulletEnabled val="1"/>
        </dgm:presLayoutVars>
      </dgm:prSet>
      <dgm:spPr/>
    </dgm:pt>
    <dgm:pt modelId="{36405B29-7E48-4FA6-8FCB-FD3D630DC28B}" type="pres">
      <dgm:prSet presAssocID="{C57363F3-517E-40C2-948B-1725EFF1D6CC}" presName="hSp" presStyleCnt="0"/>
      <dgm:spPr/>
    </dgm:pt>
    <dgm:pt modelId="{43963FD2-E0A1-4C65-9FA1-097768968CAF}" type="pres">
      <dgm:prSet presAssocID="{C57363F3-517E-40C2-948B-1725EFF1D6CC}" presName="vProcSp" presStyleCnt="0"/>
      <dgm:spPr/>
    </dgm:pt>
    <dgm:pt modelId="{36727CF4-DCC3-475A-B27A-7E67FA8B8677}" type="pres">
      <dgm:prSet presAssocID="{C57363F3-517E-40C2-948B-1725EFF1D6CC}" presName="vSp1" presStyleCnt="0"/>
      <dgm:spPr/>
    </dgm:pt>
    <dgm:pt modelId="{3BBE9A5C-66BD-4ACF-8DAA-82A6A3A287BF}" type="pres">
      <dgm:prSet presAssocID="{C57363F3-517E-40C2-948B-1725EFF1D6CC}" presName="simulatedConn" presStyleLbl="solidFgAcc1" presStyleIdx="1" presStyleCnt="2"/>
      <dgm:spPr/>
    </dgm:pt>
    <dgm:pt modelId="{DD154A22-1121-492F-B31C-689DB56DFB63}" type="pres">
      <dgm:prSet presAssocID="{C57363F3-517E-40C2-948B-1725EFF1D6CC}" presName="vSp2" presStyleCnt="0"/>
      <dgm:spPr/>
    </dgm:pt>
    <dgm:pt modelId="{F2D66D50-FBBD-4A54-B51E-621C4FC41073}" type="pres">
      <dgm:prSet presAssocID="{C57363F3-517E-40C2-948B-1725EFF1D6CC}" presName="sibTrans" presStyleCnt="0"/>
      <dgm:spPr/>
    </dgm:pt>
    <dgm:pt modelId="{E6B60052-8336-4CA6-88B9-46489D98E2DD}" type="pres">
      <dgm:prSet presAssocID="{49C1CD11-197B-4136-AA5A-23C328640AE3}" presName="compositeNode" presStyleCnt="0">
        <dgm:presLayoutVars>
          <dgm:bulletEnabled val="1"/>
        </dgm:presLayoutVars>
      </dgm:prSet>
      <dgm:spPr/>
    </dgm:pt>
    <dgm:pt modelId="{D35213B2-D029-446F-A8E3-95B6CEF203E2}" type="pres">
      <dgm:prSet presAssocID="{49C1CD11-197B-4136-AA5A-23C328640AE3}" presName="bgRect" presStyleLbl="node1" presStyleIdx="2" presStyleCnt="3"/>
      <dgm:spPr/>
    </dgm:pt>
    <dgm:pt modelId="{190BAE5A-6846-444B-80E2-A6D6488794A5}" type="pres">
      <dgm:prSet presAssocID="{49C1CD11-197B-4136-AA5A-23C328640AE3}" presName="parentNode" presStyleLbl="node1" presStyleIdx="2" presStyleCnt="3">
        <dgm:presLayoutVars>
          <dgm:chMax val="0"/>
          <dgm:bulletEnabled val="1"/>
        </dgm:presLayoutVars>
      </dgm:prSet>
      <dgm:spPr/>
    </dgm:pt>
    <dgm:pt modelId="{8D80498A-F590-4954-B3BA-90BB72130C7E}" type="pres">
      <dgm:prSet presAssocID="{49C1CD11-197B-4136-AA5A-23C328640AE3}" presName="childNode" presStyleLbl="node1" presStyleIdx="2" presStyleCnt="3">
        <dgm:presLayoutVars>
          <dgm:bulletEnabled val="1"/>
        </dgm:presLayoutVars>
      </dgm:prSet>
      <dgm:spPr/>
    </dgm:pt>
  </dgm:ptLst>
  <dgm:cxnLst>
    <dgm:cxn modelId="{86D0050F-DFCF-48F1-A2F7-D1EDEC3335F0}" type="presOf" srcId="{8D7935D8-B7D4-4CEC-8B02-C0E0A9DACFB8}" destId="{B2C02840-7FFD-451A-BFD6-61A67FEFF314}" srcOrd="0" destOrd="0" presId="urn:microsoft.com/office/officeart/2005/8/layout/hProcess7#1"/>
    <dgm:cxn modelId="{94A1771E-C11C-4755-B66F-8B3941E29DC8}" type="presOf" srcId="{7C98B632-623C-42F4-BFFD-6FD516B5537A}" destId="{9BC17FAF-EC5F-4279-8D34-A69CEE1A0D8D}" srcOrd="0" destOrd="0" presId="urn:microsoft.com/office/officeart/2005/8/layout/hProcess7#1"/>
    <dgm:cxn modelId="{A9D6D43B-7886-4BCC-94A6-B1BAC607D84F}" type="presOf" srcId="{8EAF2901-B1F8-45F5-86B1-A74A737E9E13}" destId="{8C947CCD-1E5A-4C25-BEAC-95D9EF204044}" srcOrd="0" destOrd="0" presId="urn:microsoft.com/office/officeart/2005/8/layout/hProcess7#1"/>
    <dgm:cxn modelId="{297A5C5D-3EE1-4501-9B97-8F8C6F6D09D5}" srcId="{7C98B632-623C-42F4-BFFD-6FD516B5537A}" destId="{829C3DE0-B1C1-499D-9ED9-85C5B730E42B}" srcOrd="0" destOrd="0" parTransId="{46ABB136-44D8-4887-BAE3-0BBCDA6BBA97}" sibTransId="{EFAFD08D-9F68-40DB-9A36-06A5CDDDE55E}"/>
    <dgm:cxn modelId="{3B5FC465-CD97-4130-9AED-7D8F0395BDC1}" type="presOf" srcId="{829C3DE0-B1C1-499D-9ED9-85C5B730E42B}" destId="{AA39F9AC-6539-4EA5-8ECD-5C77F959808A}" srcOrd="0" destOrd="0" presId="urn:microsoft.com/office/officeart/2005/8/layout/hProcess7#1"/>
    <dgm:cxn modelId="{A60A986D-568C-4A2A-B106-AE02EC0BDB9D}" srcId="{7C98B632-623C-42F4-BFFD-6FD516B5537A}" destId="{ECAC72B9-54F4-49E1-875E-F21124BFB5C4}" srcOrd="1" destOrd="0" parTransId="{5BF90FE2-E3BB-49B5-BA76-2D0DB781442B}" sibTransId="{C57363F3-517E-40C2-948B-1725EFF1D6CC}"/>
    <dgm:cxn modelId="{FAA92457-CD01-466D-B8BE-B7C49DFAB716}" type="presOf" srcId="{A4D0BC48-943A-4C21-A443-07F6EE1324FF}" destId="{8D80498A-F590-4954-B3BA-90BB72130C7E}" srcOrd="0" destOrd="0" presId="urn:microsoft.com/office/officeart/2005/8/layout/hProcess7#1"/>
    <dgm:cxn modelId="{CB435F7C-6765-4721-AC96-D161674B8BDC}" srcId="{ECAC72B9-54F4-49E1-875E-F21124BFB5C4}" destId="{8EAF2901-B1F8-45F5-86B1-A74A737E9E13}" srcOrd="0" destOrd="0" parTransId="{6EEAD9CD-B045-4824-B26D-B350464DA28D}" sibTransId="{7402EB15-0DA5-40FD-9FD7-29347D7D6F5A}"/>
    <dgm:cxn modelId="{BB074383-542E-440C-B820-B6B4296065FF}" type="presOf" srcId="{49C1CD11-197B-4136-AA5A-23C328640AE3}" destId="{190BAE5A-6846-444B-80E2-A6D6488794A5}" srcOrd="1" destOrd="0" presId="urn:microsoft.com/office/officeart/2005/8/layout/hProcess7#1"/>
    <dgm:cxn modelId="{1FDD708F-2389-44F9-9EB2-64094D10FC43}" srcId="{7C98B632-623C-42F4-BFFD-6FD516B5537A}" destId="{49C1CD11-197B-4136-AA5A-23C328640AE3}" srcOrd="2" destOrd="0" parTransId="{DA0789B7-CDC1-4DE8-A652-CA09313B9BCA}" sibTransId="{8A1EBD4D-68DB-48A7-81D9-672315458E72}"/>
    <dgm:cxn modelId="{FB821499-B28A-419C-9F04-B04A62E8448A}" type="presOf" srcId="{ECAC72B9-54F4-49E1-875E-F21124BFB5C4}" destId="{F22229C2-799C-4265-A9BC-8063F99FF273}" srcOrd="1" destOrd="0" presId="urn:microsoft.com/office/officeart/2005/8/layout/hProcess7#1"/>
    <dgm:cxn modelId="{AAA3A0AC-807B-41F1-8BD3-F8DA0653898B}" type="presOf" srcId="{829C3DE0-B1C1-499D-9ED9-85C5B730E42B}" destId="{63E923B6-E02D-40D8-BC1B-94B0E62A5006}" srcOrd="1" destOrd="0" presId="urn:microsoft.com/office/officeart/2005/8/layout/hProcess7#1"/>
    <dgm:cxn modelId="{C2F114C9-0743-4036-BF9C-4E5FE18CDA6D}" type="presOf" srcId="{ECAC72B9-54F4-49E1-875E-F21124BFB5C4}" destId="{5859DE24-5F7F-4FF5-923E-524D20491337}" srcOrd="0" destOrd="0" presId="urn:microsoft.com/office/officeart/2005/8/layout/hProcess7#1"/>
    <dgm:cxn modelId="{6C86BBD5-77D5-403A-B10C-B58AC1C7D38D}" srcId="{829C3DE0-B1C1-499D-9ED9-85C5B730E42B}" destId="{8D7935D8-B7D4-4CEC-8B02-C0E0A9DACFB8}" srcOrd="0" destOrd="0" parTransId="{B5AC9F2C-8D50-4419-8DB3-79135D61CDA1}" sibTransId="{5022AC36-C3A5-4D80-BA79-BEC0ECBC09C2}"/>
    <dgm:cxn modelId="{C7BB56F2-42EB-46AC-B606-D1CFCB46AFF1}" srcId="{49C1CD11-197B-4136-AA5A-23C328640AE3}" destId="{A4D0BC48-943A-4C21-A443-07F6EE1324FF}" srcOrd="0" destOrd="0" parTransId="{941CC962-CC8A-48A7-83FF-8259E500202D}" sibTransId="{4AD3FCB2-E4C2-47AC-B3E6-C9C4B0161C28}"/>
    <dgm:cxn modelId="{9892DFFC-B4D6-425D-AB71-435BF450D2B7}" type="presOf" srcId="{49C1CD11-197B-4136-AA5A-23C328640AE3}" destId="{D35213B2-D029-446F-A8E3-95B6CEF203E2}" srcOrd="0" destOrd="0" presId="urn:microsoft.com/office/officeart/2005/8/layout/hProcess7#1"/>
    <dgm:cxn modelId="{F1B450E3-D7E8-4042-8C08-F6AE283A7CB6}" type="presParOf" srcId="{9BC17FAF-EC5F-4279-8D34-A69CEE1A0D8D}" destId="{4F17E0C2-345B-4428-A035-7FD8625A397B}" srcOrd="0" destOrd="0" presId="urn:microsoft.com/office/officeart/2005/8/layout/hProcess7#1"/>
    <dgm:cxn modelId="{07693FEA-7E2D-44DE-8E2B-60104AE2DBD6}" type="presParOf" srcId="{4F17E0C2-345B-4428-A035-7FD8625A397B}" destId="{AA39F9AC-6539-4EA5-8ECD-5C77F959808A}" srcOrd="0" destOrd="0" presId="urn:microsoft.com/office/officeart/2005/8/layout/hProcess7#1"/>
    <dgm:cxn modelId="{03E21EDB-BA58-4EA4-8FB9-5C5A504C9F48}" type="presParOf" srcId="{4F17E0C2-345B-4428-A035-7FD8625A397B}" destId="{63E923B6-E02D-40D8-BC1B-94B0E62A5006}" srcOrd="1" destOrd="0" presId="urn:microsoft.com/office/officeart/2005/8/layout/hProcess7#1"/>
    <dgm:cxn modelId="{A2ABE8B9-5643-4AB1-941D-C20AC62C5EE0}" type="presParOf" srcId="{4F17E0C2-345B-4428-A035-7FD8625A397B}" destId="{B2C02840-7FFD-451A-BFD6-61A67FEFF314}" srcOrd="2" destOrd="0" presId="urn:microsoft.com/office/officeart/2005/8/layout/hProcess7#1"/>
    <dgm:cxn modelId="{AA195915-0C78-4A86-BC54-CADD500EAE2D}" type="presParOf" srcId="{9BC17FAF-EC5F-4279-8D34-A69CEE1A0D8D}" destId="{983E80C2-4A1D-4AE6-BA4F-D0E45B339AE5}" srcOrd="1" destOrd="0" presId="urn:microsoft.com/office/officeart/2005/8/layout/hProcess7#1"/>
    <dgm:cxn modelId="{C1812142-DC22-47EF-8059-8C15FEE71F6B}" type="presParOf" srcId="{9BC17FAF-EC5F-4279-8D34-A69CEE1A0D8D}" destId="{44DB0927-C45C-4945-B3D8-C705E40EA13E}" srcOrd="2" destOrd="0" presId="urn:microsoft.com/office/officeart/2005/8/layout/hProcess7#1"/>
    <dgm:cxn modelId="{DE6B3405-E138-42C4-8401-A0EAF0CA02F6}" type="presParOf" srcId="{44DB0927-C45C-4945-B3D8-C705E40EA13E}" destId="{3911E6DE-88C9-4463-ACD2-C9D875E3A9AB}" srcOrd="0" destOrd="0" presId="urn:microsoft.com/office/officeart/2005/8/layout/hProcess7#1"/>
    <dgm:cxn modelId="{0969C2D2-F23F-45E8-9CC4-D79885BC2FD6}" type="presParOf" srcId="{44DB0927-C45C-4945-B3D8-C705E40EA13E}" destId="{A13366E3-CD10-4E1E-9419-78C772AF8590}" srcOrd="1" destOrd="0" presId="urn:microsoft.com/office/officeart/2005/8/layout/hProcess7#1"/>
    <dgm:cxn modelId="{601444A1-3D36-4097-9510-52BB43738005}" type="presParOf" srcId="{44DB0927-C45C-4945-B3D8-C705E40EA13E}" destId="{41E4F2F4-C8DE-40FA-878D-6C14A2598311}" srcOrd="2" destOrd="0" presId="urn:microsoft.com/office/officeart/2005/8/layout/hProcess7#1"/>
    <dgm:cxn modelId="{F39CB48B-7B06-4806-AF55-1071279320A7}" type="presParOf" srcId="{9BC17FAF-EC5F-4279-8D34-A69CEE1A0D8D}" destId="{73810499-41C3-47D9-B40D-9CC0557FF58C}" srcOrd="3" destOrd="0" presId="urn:microsoft.com/office/officeart/2005/8/layout/hProcess7#1"/>
    <dgm:cxn modelId="{F2464E6E-4577-484F-9E2B-318310292E30}" type="presParOf" srcId="{9BC17FAF-EC5F-4279-8D34-A69CEE1A0D8D}" destId="{649B5540-DA54-4861-B91F-FEB598C78BD8}" srcOrd="4" destOrd="0" presId="urn:microsoft.com/office/officeart/2005/8/layout/hProcess7#1"/>
    <dgm:cxn modelId="{FEB37D45-8899-4B16-B4DB-3C8519B161D0}" type="presParOf" srcId="{649B5540-DA54-4861-B91F-FEB598C78BD8}" destId="{5859DE24-5F7F-4FF5-923E-524D20491337}" srcOrd="0" destOrd="0" presId="urn:microsoft.com/office/officeart/2005/8/layout/hProcess7#1"/>
    <dgm:cxn modelId="{EA725BF2-026E-4289-9913-05FE84E86CA5}" type="presParOf" srcId="{649B5540-DA54-4861-B91F-FEB598C78BD8}" destId="{F22229C2-799C-4265-A9BC-8063F99FF273}" srcOrd="1" destOrd="0" presId="urn:microsoft.com/office/officeart/2005/8/layout/hProcess7#1"/>
    <dgm:cxn modelId="{4030612E-6511-4D46-A35C-4DD805DB3DDA}" type="presParOf" srcId="{649B5540-DA54-4861-B91F-FEB598C78BD8}" destId="{8C947CCD-1E5A-4C25-BEAC-95D9EF204044}" srcOrd="2" destOrd="0" presId="urn:microsoft.com/office/officeart/2005/8/layout/hProcess7#1"/>
    <dgm:cxn modelId="{2A86CD6B-BEBB-4ABC-9B4A-EEE19BBFEB40}" type="presParOf" srcId="{9BC17FAF-EC5F-4279-8D34-A69CEE1A0D8D}" destId="{36405B29-7E48-4FA6-8FCB-FD3D630DC28B}" srcOrd="5" destOrd="0" presId="urn:microsoft.com/office/officeart/2005/8/layout/hProcess7#1"/>
    <dgm:cxn modelId="{284AA6C0-22C9-4AAE-98FB-69E8A0676977}" type="presParOf" srcId="{9BC17FAF-EC5F-4279-8D34-A69CEE1A0D8D}" destId="{43963FD2-E0A1-4C65-9FA1-097768968CAF}" srcOrd="6" destOrd="0" presId="urn:microsoft.com/office/officeart/2005/8/layout/hProcess7#1"/>
    <dgm:cxn modelId="{286D0F8F-8617-46D9-8F63-AC55E6935AA5}" type="presParOf" srcId="{43963FD2-E0A1-4C65-9FA1-097768968CAF}" destId="{36727CF4-DCC3-475A-B27A-7E67FA8B8677}" srcOrd="0" destOrd="0" presId="urn:microsoft.com/office/officeart/2005/8/layout/hProcess7#1"/>
    <dgm:cxn modelId="{BBFD5AB2-5C17-4C8B-8A11-6CFC4ACB997B}" type="presParOf" srcId="{43963FD2-E0A1-4C65-9FA1-097768968CAF}" destId="{3BBE9A5C-66BD-4ACF-8DAA-82A6A3A287BF}" srcOrd="1" destOrd="0" presId="urn:microsoft.com/office/officeart/2005/8/layout/hProcess7#1"/>
    <dgm:cxn modelId="{00E5ED7C-B571-4D5F-B362-CBEE8C382367}" type="presParOf" srcId="{43963FD2-E0A1-4C65-9FA1-097768968CAF}" destId="{DD154A22-1121-492F-B31C-689DB56DFB63}" srcOrd="2" destOrd="0" presId="urn:microsoft.com/office/officeart/2005/8/layout/hProcess7#1"/>
    <dgm:cxn modelId="{91F5EEC8-0821-4386-A193-443043219465}" type="presParOf" srcId="{9BC17FAF-EC5F-4279-8D34-A69CEE1A0D8D}" destId="{F2D66D50-FBBD-4A54-B51E-621C4FC41073}" srcOrd="7" destOrd="0" presId="urn:microsoft.com/office/officeart/2005/8/layout/hProcess7#1"/>
    <dgm:cxn modelId="{00D1232C-CD9B-4386-9477-7D3F3D26B33F}" type="presParOf" srcId="{9BC17FAF-EC5F-4279-8D34-A69CEE1A0D8D}" destId="{E6B60052-8336-4CA6-88B9-46489D98E2DD}" srcOrd="8" destOrd="0" presId="urn:microsoft.com/office/officeart/2005/8/layout/hProcess7#1"/>
    <dgm:cxn modelId="{F08A19A6-BF1D-4719-BCBE-7CB71E287D21}" type="presParOf" srcId="{E6B60052-8336-4CA6-88B9-46489D98E2DD}" destId="{D35213B2-D029-446F-A8E3-95B6CEF203E2}" srcOrd="0" destOrd="0" presId="urn:microsoft.com/office/officeart/2005/8/layout/hProcess7#1"/>
    <dgm:cxn modelId="{6B3C60D8-2BB7-4485-ADAD-0A104DDC0E44}" type="presParOf" srcId="{E6B60052-8336-4CA6-88B9-46489D98E2DD}" destId="{190BAE5A-6846-444B-80E2-A6D6488794A5}" srcOrd="1" destOrd="0" presId="urn:microsoft.com/office/officeart/2005/8/layout/hProcess7#1"/>
    <dgm:cxn modelId="{C40A67F2-2CF4-4D1B-8FE2-C70FD21702E5}" type="presParOf" srcId="{E6B60052-8336-4CA6-88B9-46489D98E2DD}" destId="{8D80498A-F590-4954-B3BA-90BB72130C7E}" srcOrd="2"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9F9AC-6539-4EA5-8ECD-5C77F959808A}">
      <dsp:nvSpPr>
        <dsp:cNvPr id="0" name=""/>
        <dsp:cNvSpPr/>
      </dsp:nvSpPr>
      <dsp:spPr>
        <a:xfrm>
          <a:off x="640" y="214081"/>
          <a:ext cx="2754696" cy="3305636"/>
        </a:xfrm>
        <a:prstGeom prst="roundRect">
          <a:avLst>
            <a:gd name="adj" fmla="val 5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endParaRPr lang="en-US" sz="2400" kern="1200" dirty="0"/>
        </a:p>
      </dsp:txBody>
      <dsp:txXfrm rot="16200000">
        <a:off x="-1079201" y="1293923"/>
        <a:ext cx="2710621" cy="550939"/>
      </dsp:txXfrm>
    </dsp:sp>
    <dsp:sp modelId="{B2C02840-7FFD-451A-BFD6-61A67FEFF314}">
      <dsp:nvSpPr>
        <dsp:cNvPr id="0" name=""/>
        <dsp:cNvSpPr/>
      </dsp:nvSpPr>
      <dsp:spPr>
        <a:xfrm>
          <a:off x="551579" y="214081"/>
          <a:ext cx="2052249" cy="330563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2"/>
              </a:solidFill>
            </a:rPr>
            <a:t>Highly reactive free radicals (associated with cancer, CVD, and COPD)</a:t>
          </a:r>
        </a:p>
      </dsp:txBody>
      <dsp:txXfrm>
        <a:off x="551579" y="214081"/>
        <a:ext cx="2052249" cy="3305636"/>
      </dsp:txXfrm>
    </dsp:sp>
    <dsp:sp modelId="{5859DE24-5F7F-4FF5-923E-524D20491337}">
      <dsp:nvSpPr>
        <dsp:cNvPr id="0" name=""/>
        <dsp:cNvSpPr/>
      </dsp:nvSpPr>
      <dsp:spPr>
        <a:xfrm>
          <a:off x="2851751" y="214081"/>
          <a:ext cx="2754696" cy="3305636"/>
        </a:xfrm>
        <a:prstGeom prst="roundRect">
          <a:avLst>
            <a:gd name="adj" fmla="val 5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ctr" anchorCtr="0">
          <a:noAutofit/>
        </a:bodyPr>
        <a:lstStyle/>
        <a:p>
          <a:pPr marL="0" lvl="0" indent="0" algn="r" defTabSz="1066800">
            <a:lnSpc>
              <a:spcPct val="90000"/>
            </a:lnSpc>
            <a:spcBef>
              <a:spcPct val="0"/>
            </a:spcBef>
            <a:spcAft>
              <a:spcPct val="35000"/>
            </a:spcAft>
            <a:buNone/>
          </a:pPr>
          <a:endParaRPr lang="en-US" sz="2400" kern="1200" dirty="0"/>
        </a:p>
      </dsp:txBody>
      <dsp:txXfrm rot="16200000">
        <a:off x="1771910" y="1293923"/>
        <a:ext cx="2710621" cy="550939"/>
      </dsp:txXfrm>
    </dsp:sp>
    <dsp:sp modelId="{A13366E3-CD10-4E1E-9419-78C772AF8590}">
      <dsp:nvSpPr>
        <dsp:cNvPr id="0" name=""/>
        <dsp:cNvSpPr/>
      </dsp:nvSpPr>
      <dsp:spPr>
        <a:xfrm rot="5400000">
          <a:off x="2622712" y="2840293"/>
          <a:ext cx="485625" cy="413204"/>
        </a:xfrm>
        <a:prstGeom prst="flowChartExtra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947CCD-1E5A-4C25-BEAC-95D9EF204044}">
      <dsp:nvSpPr>
        <dsp:cNvPr id="0" name=""/>
        <dsp:cNvSpPr/>
      </dsp:nvSpPr>
      <dsp:spPr>
        <a:xfrm>
          <a:off x="3402690" y="214081"/>
          <a:ext cx="2052249" cy="330563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2">
                  <a:lumMod val="50000"/>
                </a:schemeClr>
              </a:solidFill>
            </a:rPr>
            <a:t>1,2-propanediol, glycerine, and nicotine</a:t>
          </a:r>
        </a:p>
      </dsp:txBody>
      <dsp:txXfrm>
        <a:off x="3402690" y="214081"/>
        <a:ext cx="2052249" cy="3305636"/>
      </dsp:txXfrm>
    </dsp:sp>
    <dsp:sp modelId="{D35213B2-D029-446F-A8E3-95B6CEF203E2}">
      <dsp:nvSpPr>
        <dsp:cNvPr id="0" name=""/>
        <dsp:cNvSpPr/>
      </dsp:nvSpPr>
      <dsp:spPr>
        <a:xfrm>
          <a:off x="5702862" y="214081"/>
          <a:ext cx="2754696" cy="3305636"/>
        </a:xfrm>
        <a:prstGeom prst="roundRect">
          <a:avLst>
            <a:gd name="adj" fmla="val 5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endParaRPr lang="en-US" sz="2400" kern="1200" dirty="0"/>
        </a:p>
      </dsp:txBody>
      <dsp:txXfrm rot="16200000">
        <a:off x="4623021" y="1293923"/>
        <a:ext cx="2710621" cy="550939"/>
      </dsp:txXfrm>
    </dsp:sp>
    <dsp:sp modelId="{3BBE9A5C-66BD-4ACF-8DAA-82A6A3A287BF}">
      <dsp:nvSpPr>
        <dsp:cNvPr id="0" name=""/>
        <dsp:cNvSpPr/>
      </dsp:nvSpPr>
      <dsp:spPr>
        <a:xfrm rot="5400000">
          <a:off x="5473823" y="2840293"/>
          <a:ext cx="485625" cy="413204"/>
        </a:xfrm>
        <a:prstGeom prst="flowChartExtract">
          <a:avLst/>
        </a:prstGeom>
        <a:solidFill>
          <a:schemeClr val="lt1">
            <a:hueOff val="0"/>
            <a:satOff val="0"/>
            <a:lumOff val="0"/>
            <a:alphaOff val="0"/>
          </a:schemeClr>
        </a:solidFill>
        <a:ln w="25400" cap="flat" cmpd="sng" algn="ctr">
          <a:solidFill>
            <a:schemeClr val="accent1">
              <a:shade val="80000"/>
              <a:hueOff val="230786"/>
              <a:satOff val="-6103"/>
              <a:lumOff val="25700"/>
              <a:alphaOff val="0"/>
            </a:schemeClr>
          </a:solidFill>
          <a:prstDash val="solid"/>
        </a:ln>
        <a:effectLst/>
      </dsp:spPr>
      <dsp:style>
        <a:lnRef idx="2">
          <a:scrgbClr r="0" g="0" b="0"/>
        </a:lnRef>
        <a:fillRef idx="1">
          <a:scrgbClr r="0" g="0" b="0"/>
        </a:fillRef>
        <a:effectRef idx="0">
          <a:scrgbClr r="0" g="0" b="0"/>
        </a:effectRef>
        <a:fontRef idx="minor"/>
      </dsp:style>
    </dsp:sp>
    <dsp:sp modelId="{8D80498A-F590-4954-B3BA-90BB72130C7E}">
      <dsp:nvSpPr>
        <dsp:cNvPr id="0" name=""/>
        <dsp:cNvSpPr/>
      </dsp:nvSpPr>
      <dsp:spPr>
        <a:xfrm>
          <a:off x="6253802" y="214081"/>
          <a:ext cx="2052249" cy="330563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2">
                  <a:lumMod val="50000"/>
                </a:schemeClr>
              </a:solidFill>
            </a:rPr>
            <a:t>Metals including nickel, zinc, silver</a:t>
          </a:r>
        </a:p>
      </dsp:txBody>
      <dsp:txXfrm>
        <a:off x="6253802" y="214081"/>
        <a:ext cx="2052249" cy="330563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BA6C04-CD80-40BF-983F-2074A173FFF4}" type="datetimeFigureOut">
              <a:rPr lang="en-US" smtClean="0"/>
              <a:t>3/30/2023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928A66-05DF-42F1-9E7A-78FD68DB1FE1}" type="slidenum">
              <a:rPr lang="en-US" smtClean="0"/>
              <a:t>‹#›</a:t>
            </a:fld>
            <a:endParaRPr lang="en-US"/>
          </a:p>
        </p:txBody>
      </p:sp>
    </p:spTree>
    <p:extLst>
      <p:ext uri="{BB962C8B-B14F-4D97-AF65-F5344CB8AC3E}">
        <p14:creationId xmlns:p14="http://schemas.microsoft.com/office/powerpoint/2010/main" val="1668770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5E9D37-16B0-49F1-BE9D-29C9BE8D3201}" type="datetimeFigureOut">
              <a:rPr lang="en-US" smtClean="0"/>
              <a:pPr/>
              <a:t>3/30/2023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075C3D-524C-463D-9D71-772A55D9AFAC}" type="slidenum">
              <a:rPr lang="en-US" smtClean="0"/>
              <a:pPr/>
              <a:t>‹#›</a:t>
            </a:fld>
            <a:endParaRPr lang="en-US"/>
          </a:p>
        </p:txBody>
      </p:sp>
    </p:spTree>
    <p:extLst>
      <p:ext uri="{BB962C8B-B14F-4D97-AF65-F5344CB8AC3E}">
        <p14:creationId xmlns:p14="http://schemas.microsoft.com/office/powerpoint/2010/main" val="3414297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Disclosure slide option #1 for individual presenters. Select either option 1 or option 2, you don’t need to have both.</a:t>
            </a:r>
          </a:p>
        </p:txBody>
      </p:sp>
      <p:sp>
        <p:nvSpPr>
          <p:cNvPr id="4" name="Slide Number Placeholder 3"/>
          <p:cNvSpPr>
            <a:spLocks noGrp="1"/>
          </p:cNvSpPr>
          <p:nvPr>
            <p:ph type="sldNum" sz="quarter" idx="5"/>
          </p:nvPr>
        </p:nvSpPr>
        <p:spPr/>
        <p:txBody>
          <a:bodyPr/>
          <a:lstStyle/>
          <a:p>
            <a:fld id="{58075C3D-524C-463D-9D71-772A55D9AFAC}" type="slidenum">
              <a:rPr lang="en-US" smtClean="0"/>
              <a:pPr/>
              <a:t>2</a:t>
            </a:fld>
            <a:endParaRPr lang="en-US"/>
          </a:p>
        </p:txBody>
      </p:sp>
    </p:spTree>
    <p:extLst>
      <p:ext uri="{BB962C8B-B14F-4D97-AF65-F5344CB8AC3E}">
        <p14:creationId xmlns:p14="http://schemas.microsoft.com/office/powerpoint/2010/main" val="1374918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Drummond M.B., &amp; Upson D. (2014). Electronic cigarettes: Potential harms and benefits. Annals of the American Thoracic Society, 11(2), 236-241</a:t>
            </a:r>
          </a:p>
          <a:p>
            <a:pPr>
              <a:spcBef>
                <a:spcPct val="0"/>
              </a:spcBef>
            </a:pPr>
            <a:endParaRPr lang="en-US" dirty="0"/>
          </a:p>
          <a:p>
            <a:pPr>
              <a:spcBef>
                <a:spcPct val="0"/>
              </a:spcBef>
            </a:pPr>
            <a:r>
              <a:rPr lang="en-US" dirty="0" err="1"/>
              <a:t>Goel</a:t>
            </a:r>
            <a:r>
              <a:rPr lang="en-US" dirty="0"/>
              <a:t> et al. (2015). Highly reactive free radicals in electronic cigarette aerosols. Chemical Research in Toxicology, 28, 1675-1677.</a:t>
            </a:r>
          </a:p>
          <a:p>
            <a:pPr>
              <a:spcBef>
                <a:spcPct val="0"/>
              </a:spcBef>
            </a:pPr>
            <a:endParaRPr lang="en-US" dirty="0"/>
          </a:p>
          <a:p>
            <a:pPr>
              <a:spcBef>
                <a:spcPct val="0"/>
              </a:spcBef>
            </a:pPr>
            <a:r>
              <a:rPr lang="en-US" dirty="0"/>
              <a:t>Fernandez et al. (2015) Particulate matter from electronic cigarettes and conventional cigarettes: A systematic review and observational study. Current Environmental Health Report, 2: 423-429.</a:t>
            </a:r>
          </a:p>
          <a:p>
            <a:pPr>
              <a:spcBef>
                <a:spcPct val="0"/>
              </a:spcBef>
            </a:pPr>
            <a:endParaRPr lang="en-CA" dirty="0"/>
          </a:p>
        </p:txBody>
      </p:sp>
      <p:sp>
        <p:nvSpPr>
          <p:cNvPr id="141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A5CA9A-4AD8-4CF5-8733-EB98D7B6A2AF}" type="slidenum">
              <a:rPr lang="en-US"/>
              <a:pPr fontAlgn="base">
                <a:spcBef>
                  <a:spcPct val="0"/>
                </a:spcBef>
                <a:spcAft>
                  <a:spcPct val="0"/>
                </a:spcAft>
              </a:pPr>
              <a:t>13</a:t>
            </a:fld>
            <a:endParaRPr lang="en-US"/>
          </a:p>
        </p:txBody>
      </p:sp>
    </p:spTree>
    <p:extLst>
      <p:ext uri="{BB962C8B-B14F-4D97-AF65-F5344CB8AC3E}">
        <p14:creationId xmlns:p14="http://schemas.microsoft.com/office/powerpoint/2010/main" val="510847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a:t>Goniewicz</a:t>
            </a:r>
            <a:r>
              <a:rPr lang="en-US" dirty="0"/>
              <a:t> et al. (2014). Levels of selected carcinogens and toxicants in </a:t>
            </a:r>
            <a:r>
              <a:rPr lang="en-US" dirty="0" err="1"/>
              <a:t>vapour</a:t>
            </a:r>
            <a:r>
              <a:rPr lang="en-US" dirty="0"/>
              <a:t> from electronic cigarettes. Tobacco Control, 23(2), 133-139.</a:t>
            </a:r>
          </a:p>
        </p:txBody>
      </p:sp>
      <p:sp>
        <p:nvSpPr>
          <p:cNvPr id="142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2FAEF7-45A4-4B92-9E3D-1B7350E0D6D2}" type="slidenum">
              <a:rPr lang="en-US"/>
              <a:pPr fontAlgn="base">
                <a:spcBef>
                  <a:spcPct val="0"/>
                </a:spcBef>
                <a:spcAft>
                  <a:spcPct val="0"/>
                </a:spcAft>
              </a:pPr>
              <a:t>14</a:t>
            </a:fld>
            <a:endParaRPr lang="en-US"/>
          </a:p>
        </p:txBody>
      </p:sp>
    </p:spTree>
    <p:extLst>
      <p:ext uri="{BB962C8B-B14F-4D97-AF65-F5344CB8AC3E}">
        <p14:creationId xmlns:p14="http://schemas.microsoft.com/office/powerpoint/2010/main" val="3220280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kern="1200" dirty="0" err="1">
                <a:solidFill>
                  <a:schemeClr val="tx1"/>
                </a:solidFill>
                <a:effectLst/>
                <a:latin typeface="+mn-lt"/>
                <a:ea typeface="+mn-ea"/>
                <a:cs typeface="+mn-cs"/>
              </a:rPr>
              <a:t>Zvolensky</a:t>
            </a:r>
            <a:r>
              <a:rPr lang="en-US" sz="1200" kern="1200" dirty="0">
                <a:solidFill>
                  <a:schemeClr val="tx1"/>
                </a:solidFill>
                <a:effectLst/>
                <a:latin typeface="+mn-lt"/>
                <a:ea typeface="+mn-ea"/>
                <a:cs typeface="+mn-cs"/>
              </a:rPr>
              <a:t>, M. J., McMillan, K. A., Gonzalez, A., &amp; </a:t>
            </a:r>
            <a:r>
              <a:rPr lang="en-US" sz="1200" kern="1200" dirty="0" err="1">
                <a:solidFill>
                  <a:schemeClr val="tx1"/>
                </a:solidFill>
                <a:effectLst/>
                <a:latin typeface="+mn-lt"/>
                <a:ea typeface="+mn-ea"/>
                <a:cs typeface="+mn-cs"/>
              </a:rPr>
              <a:t>Asmundson</a:t>
            </a:r>
            <a:r>
              <a:rPr lang="en-US" sz="1200" kern="1200" dirty="0">
                <a:solidFill>
                  <a:schemeClr val="tx1"/>
                </a:solidFill>
                <a:effectLst/>
                <a:latin typeface="+mn-lt"/>
                <a:ea typeface="+mn-ea"/>
                <a:cs typeface="+mn-cs"/>
              </a:rPr>
              <a:t>, G. J. (2010). Chronic musculoskeletal pain and cigarette smoking among a representative sample of Canadian adolescents and adults. </a:t>
            </a:r>
            <a:r>
              <a:rPr lang="en-US" sz="1200" i="1" kern="1200" dirty="0">
                <a:solidFill>
                  <a:schemeClr val="tx1"/>
                </a:solidFill>
                <a:effectLst/>
                <a:latin typeface="+mn-lt"/>
                <a:ea typeface="+mn-ea"/>
                <a:cs typeface="+mn-cs"/>
              </a:rPr>
              <a:t>Addictive behaviors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35</a:t>
            </a:r>
            <a:r>
              <a:rPr lang="en-US" sz="1200" kern="1200" dirty="0">
                <a:solidFill>
                  <a:schemeClr val="tx1"/>
                </a:solidFill>
                <a:effectLst/>
                <a:latin typeface="+mn-lt"/>
                <a:ea typeface="+mn-ea"/>
                <a:cs typeface="+mn-cs"/>
              </a:rPr>
              <a:t>(11), 1008-1012.</a:t>
            </a:r>
          </a:p>
          <a:p>
            <a:endParaRPr lang="en-US" dirty="0"/>
          </a:p>
          <a:p>
            <a:pPr fontAlgn="t"/>
            <a:r>
              <a:rPr lang="en-US" sz="1200" kern="1200" dirty="0" err="1">
                <a:solidFill>
                  <a:schemeClr val="tx1"/>
                </a:solidFill>
                <a:effectLst/>
                <a:latin typeface="+mn-lt"/>
                <a:ea typeface="+mn-ea"/>
                <a:cs typeface="+mn-cs"/>
              </a:rPr>
              <a:t>Orhurhu</a:t>
            </a:r>
            <a:r>
              <a:rPr lang="en-US" sz="1200" kern="1200" dirty="0">
                <a:solidFill>
                  <a:schemeClr val="tx1"/>
                </a:solidFill>
                <a:effectLst/>
                <a:latin typeface="+mn-lt"/>
                <a:ea typeface="+mn-ea"/>
                <a:cs typeface="+mn-cs"/>
              </a:rPr>
              <a:t>, V. J., </a:t>
            </a:r>
            <a:r>
              <a:rPr lang="en-US" sz="1200" kern="1200" dirty="0" err="1">
                <a:solidFill>
                  <a:schemeClr val="tx1"/>
                </a:solidFill>
                <a:effectLst/>
                <a:latin typeface="+mn-lt"/>
                <a:ea typeface="+mn-ea"/>
                <a:cs typeface="+mn-cs"/>
              </a:rPr>
              <a:t>Pittelkow</a:t>
            </a:r>
            <a:r>
              <a:rPr lang="en-US" sz="1200" kern="1200" dirty="0">
                <a:solidFill>
                  <a:schemeClr val="tx1"/>
                </a:solidFill>
                <a:effectLst/>
                <a:latin typeface="+mn-lt"/>
                <a:ea typeface="+mn-ea"/>
                <a:cs typeface="+mn-cs"/>
              </a:rPr>
              <a:t>, T. P., &amp; </a:t>
            </a:r>
            <a:r>
              <a:rPr lang="en-US" sz="1200" kern="1200" dirty="0" err="1">
                <a:solidFill>
                  <a:schemeClr val="tx1"/>
                </a:solidFill>
                <a:effectLst/>
                <a:latin typeface="+mn-lt"/>
                <a:ea typeface="+mn-ea"/>
                <a:cs typeface="+mn-cs"/>
              </a:rPr>
              <a:t>Hooten</a:t>
            </a:r>
            <a:r>
              <a:rPr lang="en-US" sz="1200" kern="1200" dirty="0">
                <a:solidFill>
                  <a:schemeClr val="tx1"/>
                </a:solidFill>
                <a:effectLst/>
                <a:latin typeface="+mn-lt"/>
                <a:ea typeface="+mn-ea"/>
                <a:cs typeface="+mn-cs"/>
              </a:rPr>
              <a:t>, W. M. (2015). Prevalence of smoking in adults with chronic pain. </a:t>
            </a:r>
            <a:r>
              <a:rPr lang="en-US" sz="1200" i="1" kern="1200" dirty="0">
                <a:solidFill>
                  <a:schemeClr val="tx1"/>
                </a:solidFill>
                <a:effectLst/>
                <a:latin typeface="+mn-lt"/>
                <a:ea typeface="+mn-ea"/>
                <a:cs typeface="+mn-cs"/>
              </a:rPr>
              <a:t>Tobacco induced diseases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13</a:t>
            </a:r>
            <a:r>
              <a:rPr lang="en-US" sz="1200" kern="1200" dirty="0">
                <a:solidFill>
                  <a:schemeClr val="tx1"/>
                </a:solidFill>
                <a:effectLst/>
                <a:latin typeface="+mn-lt"/>
                <a:ea typeface="+mn-ea"/>
                <a:cs typeface="+mn-cs"/>
              </a:rPr>
              <a:t>, 1-6.</a:t>
            </a:r>
          </a:p>
          <a:p>
            <a:endParaRPr lang="en-US" dirty="0"/>
          </a:p>
          <a:p>
            <a:pPr fontAlgn="t"/>
            <a:r>
              <a:rPr lang="en-US" sz="1200" kern="1200" dirty="0">
                <a:solidFill>
                  <a:schemeClr val="tx1"/>
                </a:solidFill>
                <a:effectLst/>
                <a:latin typeface="+mn-lt"/>
                <a:ea typeface="+mn-ea"/>
                <a:cs typeface="+mn-cs"/>
              </a:rPr>
              <a:t>McDermott, K. A., Joyner, K. J., Hakes, J. K., </a:t>
            </a:r>
            <a:r>
              <a:rPr lang="en-US" sz="1200" kern="1200" dirty="0" err="1">
                <a:solidFill>
                  <a:schemeClr val="tx1"/>
                </a:solidFill>
                <a:effectLst/>
                <a:latin typeface="+mn-lt"/>
                <a:ea typeface="+mn-ea"/>
                <a:cs typeface="+mn-cs"/>
              </a:rPr>
              <a:t>Okey</a:t>
            </a:r>
            <a:r>
              <a:rPr lang="en-US" sz="1200" kern="1200" dirty="0">
                <a:solidFill>
                  <a:schemeClr val="tx1"/>
                </a:solidFill>
                <a:effectLst/>
                <a:latin typeface="+mn-lt"/>
                <a:ea typeface="+mn-ea"/>
                <a:cs typeface="+mn-cs"/>
              </a:rPr>
              <a:t>, S. A., &amp; </a:t>
            </a:r>
            <a:r>
              <a:rPr lang="en-US" sz="1200" kern="1200" dirty="0" err="1">
                <a:solidFill>
                  <a:schemeClr val="tx1"/>
                </a:solidFill>
                <a:effectLst/>
                <a:latin typeface="+mn-lt"/>
                <a:ea typeface="+mn-ea"/>
                <a:cs typeface="+mn-cs"/>
              </a:rPr>
              <a:t>Cougle</a:t>
            </a:r>
            <a:r>
              <a:rPr lang="en-US" sz="1200" kern="1200" dirty="0">
                <a:solidFill>
                  <a:schemeClr val="tx1"/>
                </a:solidFill>
                <a:effectLst/>
                <a:latin typeface="+mn-lt"/>
                <a:ea typeface="+mn-ea"/>
                <a:cs typeface="+mn-cs"/>
              </a:rPr>
              <a:t>, J. R. (2018). Pain interference and alcohol, nicotine, and cannabis use disorder in a national sample of substance users. </a:t>
            </a:r>
            <a:r>
              <a:rPr lang="en-US" sz="1200" i="1" kern="1200" dirty="0">
                <a:solidFill>
                  <a:schemeClr val="tx1"/>
                </a:solidFill>
                <a:effectLst/>
                <a:latin typeface="+mn-lt"/>
                <a:ea typeface="+mn-ea"/>
                <a:cs typeface="+mn-cs"/>
              </a:rPr>
              <a:t>Drug and alcohol dependence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186</a:t>
            </a:r>
            <a:r>
              <a:rPr lang="en-US" sz="1200" kern="1200" dirty="0">
                <a:solidFill>
                  <a:schemeClr val="tx1"/>
                </a:solidFill>
                <a:effectLst/>
                <a:latin typeface="+mn-lt"/>
                <a:ea typeface="+mn-ea"/>
                <a:cs typeface="+mn-cs"/>
              </a:rPr>
              <a:t>, 53-59.</a:t>
            </a:r>
            <a:br>
              <a:rPr lang="en-US" dirty="0"/>
            </a:b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58075C3D-524C-463D-9D71-772A55D9AFAC}" type="slidenum">
              <a:rPr lang="en-US" smtClean="0"/>
              <a:pPr/>
              <a:t>15</a:t>
            </a:fld>
            <a:endParaRPr lang="en-US"/>
          </a:p>
        </p:txBody>
      </p:sp>
    </p:spTree>
    <p:extLst>
      <p:ext uri="{BB962C8B-B14F-4D97-AF65-F5344CB8AC3E}">
        <p14:creationId xmlns:p14="http://schemas.microsoft.com/office/powerpoint/2010/main" val="1663887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kern="1200" dirty="0" err="1">
                <a:solidFill>
                  <a:schemeClr val="tx1"/>
                </a:solidFill>
                <a:effectLst/>
                <a:latin typeface="+mn-lt"/>
                <a:ea typeface="+mn-ea"/>
                <a:cs typeface="+mn-cs"/>
              </a:rPr>
              <a:t>LaRowe</a:t>
            </a:r>
            <a:r>
              <a:rPr lang="en-US" sz="1200" kern="1200" dirty="0">
                <a:solidFill>
                  <a:schemeClr val="tx1"/>
                </a:solidFill>
                <a:effectLst/>
                <a:latin typeface="+mn-lt"/>
                <a:ea typeface="+mn-ea"/>
                <a:cs typeface="+mn-cs"/>
              </a:rPr>
              <a:t>, L. R., Langdon, K. J., </a:t>
            </a:r>
            <a:r>
              <a:rPr lang="en-US" sz="1200" kern="1200" dirty="0" err="1">
                <a:solidFill>
                  <a:schemeClr val="tx1"/>
                </a:solidFill>
                <a:effectLst/>
                <a:latin typeface="+mn-lt"/>
                <a:ea typeface="+mn-ea"/>
                <a:cs typeface="+mn-cs"/>
              </a:rPr>
              <a:t>Zvolensky</a:t>
            </a:r>
            <a:r>
              <a:rPr lang="en-US" sz="1200" kern="1200" dirty="0">
                <a:solidFill>
                  <a:schemeClr val="tx1"/>
                </a:solidFill>
                <a:effectLst/>
                <a:latin typeface="+mn-lt"/>
                <a:ea typeface="+mn-ea"/>
                <a:cs typeface="+mn-cs"/>
              </a:rPr>
              <a:t>, M. J., Zale, E. L., &amp; </a:t>
            </a:r>
            <a:r>
              <a:rPr lang="en-US" sz="1200" kern="1200" dirty="0" err="1">
                <a:solidFill>
                  <a:schemeClr val="tx1"/>
                </a:solidFill>
                <a:effectLst/>
                <a:latin typeface="+mn-lt"/>
                <a:ea typeface="+mn-ea"/>
                <a:cs typeface="+mn-cs"/>
              </a:rPr>
              <a:t>Ditre</a:t>
            </a:r>
            <a:r>
              <a:rPr lang="en-US" sz="1200" kern="1200" dirty="0">
                <a:solidFill>
                  <a:schemeClr val="tx1"/>
                </a:solidFill>
                <a:effectLst/>
                <a:latin typeface="+mn-lt"/>
                <a:ea typeface="+mn-ea"/>
                <a:cs typeface="+mn-cs"/>
              </a:rPr>
              <a:t>, J. W. (2017). Pain-related anxiety as a predictor of early lapse and relapse to cigarette smoking. </a:t>
            </a:r>
            <a:r>
              <a:rPr lang="en-US" sz="1200" i="1" kern="1200" dirty="0">
                <a:solidFill>
                  <a:schemeClr val="tx1"/>
                </a:solidFill>
                <a:effectLst/>
                <a:latin typeface="+mn-lt"/>
                <a:ea typeface="+mn-ea"/>
                <a:cs typeface="+mn-cs"/>
              </a:rPr>
              <a:t>Experimental and clinical psychopharmacology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25</a:t>
            </a:r>
            <a:r>
              <a:rPr lang="en-US" sz="1200" kern="1200" dirty="0">
                <a:solidFill>
                  <a:schemeClr val="tx1"/>
                </a:solidFill>
                <a:effectLst/>
                <a:latin typeface="+mn-lt"/>
                <a:ea typeface="+mn-ea"/>
                <a:cs typeface="+mn-cs"/>
              </a:rPr>
              <a:t>(4), 255.</a:t>
            </a:r>
            <a:br>
              <a:rPr lang="en-US" dirty="0"/>
            </a:br>
            <a:endParaRPr lang="en-US" dirty="0"/>
          </a:p>
        </p:txBody>
      </p:sp>
      <p:sp>
        <p:nvSpPr>
          <p:cNvPr id="4" name="Slide Number Placeholder 3"/>
          <p:cNvSpPr>
            <a:spLocks noGrp="1"/>
          </p:cNvSpPr>
          <p:nvPr>
            <p:ph type="sldNum" sz="quarter" idx="10"/>
          </p:nvPr>
        </p:nvSpPr>
        <p:spPr/>
        <p:txBody>
          <a:bodyPr/>
          <a:lstStyle/>
          <a:p>
            <a:fld id="{58075C3D-524C-463D-9D71-772A55D9AFAC}" type="slidenum">
              <a:rPr lang="en-US" smtClean="0"/>
              <a:pPr/>
              <a:t>17</a:t>
            </a:fld>
            <a:endParaRPr lang="en-US"/>
          </a:p>
        </p:txBody>
      </p:sp>
    </p:spTree>
    <p:extLst>
      <p:ext uri="{BB962C8B-B14F-4D97-AF65-F5344CB8AC3E}">
        <p14:creationId xmlns:p14="http://schemas.microsoft.com/office/powerpoint/2010/main" val="1387933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Powers, J. M., </a:t>
            </a:r>
            <a:r>
              <a:rPr lang="en-US" sz="1200" b="0" i="0" kern="1200" dirty="0" err="1">
                <a:solidFill>
                  <a:schemeClr val="tx1"/>
                </a:solidFill>
                <a:effectLst/>
                <a:latin typeface="+mn-lt"/>
                <a:ea typeface="+mn-ea"/>
                <a:cs typeface="+mn-cs"/>
              </a:rPr>
              <a:t>LaRowe</a:t>
            </a:r>
            <a:r>
              <a:rPr lang="en-US" sz="1200" b="0" i="0" kern="1200" dirty="0">
                <a:solidFill>
                  <a:schemeClr val="tx1"/>
                </a:solidFill>
                <a:effectLst/>
                <a:latin typeface="+mn-lt"/>
                <a:ea typeface="+mn-ea"/>
                <a:cs typeface="+mn-cs"/>
              </a:rPr>
              <a:t>, L. R., </a:t>
            </a:r>
            <a:r>
              <a:rPr lang="en-US" sz="1200" b="0" i="0" kern="1200" dirty="0" err="1">
                <a:solidFill>
                  <a:schemeClr val="tx1"/>
                </a:solidFill>
                <a:effectLst/>
                <a:latin typeface="+mn-lt"/>
                <a:ea typeface="+mn-ea"/>
                <a:cs typeface="+mn-cs"/>
              </a:rPr>
              <a:t>Lape</a:t>
            </a:r>
            <a:r>
              <a:rPr lang="en-US" sz="1200" b="0" i="0" kern="1200" dirty="0">
                <a:solidFill>
                  <a:schemeClr val="tx1"/>
                </a:solidFill>
                <a:effectLst/>
                <a:latin typeface="+mn-lt"/>
                <a:ea typeface="+mn-ea"/>
                <a:cs typeface="+mn-cs"/>
              </a:rPr>
              <a:t>, E. C., </a:t>
            </a:r>
            <a:r>
              <a:rPr lang="en-US" sz="1200" b="0" i="0" kern="1200" dirty="0" err="1">
                <a:solidFill>
                  <a:schemeClr val="tx1"/>
                </a:solidFill>
                <a:effectLst/>
                <a:latin typeface="+mn-lt"/>
                <a:ea typeface="+mn-ea"/>
                <a:cs typeface="+mn-cs"/>
              </a:rPr>
              <a:t>Zvolensky</a:t>
            </a:r>
            <a:r>
              <a:rPr lang="en-US" sz="1200" b="0" i="0" kern="1200" dirty="0">
                <a:solidFill>
                  <a:schemeClr val="tx1"/>
                </a:solidFill>
                <a:effectLst/>
                <a:latin typeface="+mn-lt"/>
                <a:ea typeface="+mn-ea"/>
                <a:cs typeface="+mn-cs"/>
              </a:rPr>
              <a:t>, M. J., &amp; </a:t>
            </a:r>
            <a:r>
              <a:rPr lang="en-US" sz="1200" b="0" i="0" kern="1200" dirty="0" err="1">
                <a:solidFill>
                  <a:schemeClr val="tx1"/>
                </a:solidFill>
                <a:effectLst/>
                <a:latin typeface="+mn-lt"/>
                <a:ea typeface="+mn-ea"/>
                <a:cs typeface="+mn-cs"/>
              </a:rPr>
              <a:t>Ditre</a:t>
            </a:r>
            <a:r>
              <a:rPr lang="en-US" sz="1200" b="0" i="0" kern="1200" dirty="0">
                <a:solidFill>
                  <a:schemeClr val="tx1"/>
                </a:solidFill>
                <a:effectLst/>
                <a:latin typeface="+mn-lt"/>
                <a:ea typeface="+mn-ea"/>
                <a:cs typeface="+mn-cs"/>
              </a:rPr>
              <a:t>, J. W. (2021). Anxiety sensitivity, pain severity and co-use of cigarettes and e-cigarettes among adults with chronic pain. </a:t>
            </a:r>
            <a:r>
              <a:rPr lang="en-US" sz="1200" b="0" i="1" kern="1200" dirty="0">
                <a:solidFill>
                  <a:schemeClr val="tx1"/>
                </a:solidFill>
                <a:effectLst/>
                <a:latin typeface="+mn-lt"/>
                <a:ea typeface="+mn-ea"/>
                <a:cs typeface="+mn-cs"/>
              </a:rPr>
              <a:t>Journal of Behavioral Medicine</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44</a:t>
            </a:r>
            <a:r>
              <a:rPr lang="en-US" sz="1200" b="0" i="0" kern="1200" dirty="0">
                <a:solidFill>
                  <a:schemeClr val="tx1"/>
                </a:solidFill>
                <a:effectLst/>
                <a:latin typeface="+mn-lt"/>
                <a:ea typeface="+mn-ea"/>
                <a:cs typeface="+mn-cs"/>
              </a:rPr>
              <a:t>, 392-401.</a:t>
            </a:r>
            <a:endParaRPr lang="en-US" dirty="0"/>
          </a:p>
        </p:txBody>
      </p:sp>
      <p:sp>
        <p:nvSpPr>
          <p:cNvPr id="4" name="Slide Number Placeholder 3"/>
          <p:cNvSpPr>
            <a:spLocks noGrp="1"/>
          </p:cNvSpPr>
          <p:nvPr>
            <p:ph type="sldNum" sz="quarter" idx="10"/>
          </p:nvPr>
        </p:nvSpPr>
        <p:spPr/>
        <p:txBody>
          <a:bodyPr/>
          <a:lstStyle/>
          <a:p>
            <a:fld id="{58075C3D-524C-463D-9D71-772A55D9AFAC}" type="slidenum">
              <a:rPr lang="en-US" smtClean="0"/>
              <a:pPr/>
              <a:t>18</a:t>
            </a:fld>
            <a:endParaRPr lang="en-US"/>
          </a:p>
        </p:txBody>
      </p:sp>
    </p:spTree>
    <p:extLst>
      <p:ext uri="{BB962C8B-B14F-4D97-AF65-F5344CB8AC3E}">
        <p14:creationId xmlns:p14="http://schemas.microsoft.com/office/powerpoint/2010/main" val="531952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Zawertailo L, Voci S, Ivanova A, Veldhuizen S, Thomas A, Smith A, Selby P. The role of chronic pain in smoking cessation: Results from a large smoking cessation program in primary care. In preparation. </a:t>
            </a:r>
          </a:p>
        </p:txBody>
      </p:sp>
      <p:sp>
        <p:nvSpPr>
          <p:cNvPr id="4" name="Slide Number Placeholder 3"/>
          <p:cNvSpPr>
            <a:spLocks noGrp="1"/>
          </p:cNvSpPr>
          <p:nvPr>
            <p:ph type="sldNum" sz="quarter" idx="10"/>
          </p:nvPr>
        </p:nvSpPr>
        <p:spPr/>
        <p:txBody>
          <a:bodyPr/>
          <a:lstStyle/>
          <a:p>
            <a:fld id="{0F35116C-148C-3541-9BB1-4E268B31E0E5}" type="slidenum">
              <a:rPr lang="en-US" smtClean="0"/>
              <a:t>20</a:t>
            </a:fld>
            <a:endParaRPr lang="en-US"/>
          </a:p>
        </p:txBody>
      </p:sp>
    </p:spTree>
    <p:extLst>
      <p:ext uri="{BB962C8B-B14F-4D97-AF65-F5344CB8AC3E}">
        <p14:creationId xmlns:p14="http://schemas.microsoft.com/office/powerpoint/2010/main" val="3093480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Zawertailo L, Voci S, Ivanova A, Veldhuizen S, Thomas A, Smith A, Selby P. The role of chronic pain in smoking cessation: Results from a large smoking cessation program in primary care. In preparation. </a:t>
            </a:r>
          </a:p>
        </p:txBody>
      </p:sp>
      <p:sp>
        <p:nvSpPr>
          <p:cNvPr id="4" name="Slide Number Placeholder 3"/>
          <p:cNvSpPr>
            <a:spLocks noGrp="1"/>
          </p:cNvSpPr>
          <p:nvPr>
            <p:ph type="sldNum" sz="quarter" idx="10"/>
          </p:nvPr>
        </p:nvSpPr>
        <p:spPr/>
        <p:txBody>
          <a:bodyPr/>
          <a:lstStyle/>
          <a:p>
            <a:fld id="{0F35116C-148C-3541-9BB1-4E268B31E0E5}" type="slidenum">
              <a:rPr lang="en-US" smtClean="0"/>
              <a:t>21</a:t>
            </a:fld>
            <a:endParaRPr lang="en-US"/>
          </a:p>
        </p:txBody>
      </p:sp>
    </p:spTree>
    <p:extLst>
      <p:ext uri="{BB962C8B-B14F-4D97-AF65-F5344CB8AC3E}">
        <p14:creationId xmlns:p14="http://schemas.microsoft.com/office/powerpoint/2010/main" val="2086576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this time at the end of your presentation to review key takeaways and information that audiences should remember in the future.  If practical, apply this to clinical practice.</a:t>
            </a:r>
          </a:p>
        </p:txBody>
      </p:sp>
      <p:sp>
        <p:nvSpPr>
          <p:cNvPr id="4" name="Slide Number Placeholder 3"/>
          <p:cNvSpPr>
            <a:spLocks noGrp="1"/>
          </p:cNvSpPr>
          <p:nvPr>
            <p:ph type="sldNum" sz="quarter" idx="5"/>
          </p:nvPr>
        </p:nvSpPr>
        <p:spPr/>
        <p:txBody>
          <a:bodyPr/>
          <a:lstStyle/>
          <a:p>
            <a:fld id="{58075C3D-524C-463D-9D71-772A55D9AFAC}" type="slidenum">
              <a:rPr lang="en-US" smtClean="0"/>
              <a:pPr/>
              <a:t>22</a:t>
            </a:fld>
            <a:endParaRPr lang="en-US"/>
          </a:p>
        </p:txBody>
      </p:sp>
    </p:spTree>
    <p:extLst>
      <p:ext uri="{BB962C8B-B14F-4D97-AF65-F5344CB8AC3E}">
        <p14:creationId xmlns:p14="http://schemas.microsoft.com/office/powerpoint/2010/main" val="1142580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154C9-60B2-4F17-A9C2-4B820E6126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494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a:effectLst/>
              </a:rPr>
              <a:t>ASAM requests the APA citation format</a:t>
            </a:r>
          </a:p>
          <a:p>
            <a:pPr marL="0" indent="0">
              <a:buFont typeface="Arial" panose="020B0604020202020204" pitchFamily="34" charset="0"/>
              <a:buNone/>
            </a:pPr>
            <a:r>
              <a:rPr lang="en-US" dirty="0">
                <a:effectLst/>
              </a:rPr>
              <a:t>Link: https://owl.purdue.edu/owl/research_and_citation/apa_style/apa_formatting_and_style_guide/general_format.html </a:t>
            </a:r>
          </a:p>
        </p:txBody>
      </p:sp>
      <p:sp>
        <p:nvSpPr>
          <p:cNvPr id="4" name="Slide Number Placeholder 3"/>
          <p:cNvSpPr>
            <a:spLocks noGrp="1"/>
          </p:cNvSpPr>
          <p:nvPr>
            <p:ph type="sldNum" sz="quarter" idx="5"/>
          </p:nvPr>
        </p:nvSpPr>
        <p:spPr/>
        <p:txBody>
          <a:bodyPr/>
          <a:lstStyle/>
          <a:p>
            <a:fld id="{58075C3D-524C-463D-9D71-772A55D9AFAC}" type="slidenum">
              <a:rPr lang="en-US" smtClean="0"/>
              <a:pPr/>
              <a:t>27</a:t>
            </a:fld>
            <a:endParaRPr lang="en-US"/>
          </a:p>
        </p:txBody>
      </p:sp>
    </p:spTree>
    <p:extLst>
      <p:ext uri="{BB962C8B-B14F-4D97-AF65-F5344CB8AC3E}">
        <p14:creationId xmlns:p14="http://schemas.microsoft.com/office/powerpoint/2010/main" val="4180568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Disclosure slide option #2 for multiple presenters. Select either option 1 or option 2, you don’t need to have both. </a:t>
            </a:r>
          </a:p>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3</a:t>
            </a:fld>
            <a:endParaRPr lang="en-US"/>
          </a:p>
        </p:txBody>
      </p:sp>
    </p:spTree>
    <p:extLst>
      <p:ext uri="{BB962C8B-B14F-4D97-AF65-F5344CB8AC3E}">
        <p14:creationId xmlns:p14="http://schemas.microsoft.com/office/powerpoint/2010/main" val="275653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a:effectLst/>
              </a:rPr>
              <a:t>ASAM requests the APA citation format</a:t>
            </a:r>
          </a:p>
          <a:p>
            <a:pPr marL="0" indent="0">
              <a:buFont typeface="Arial" panose="020B0604020202020204" pitchFamily="34" charset="0"/>
              <a:buNone/>
            </a:pPr>
            <a:r>
              <a:rPr lang="en-US" dirty="0">
                <a:effectLst/>
              </a:rPr>
              <a:t>Link: https://owl.purdue.edu/owl/research_and_citation/apa_style/apa_formatting_and_style_guide/general_format.html </a:t>
            </a:r>
          </a:p>
        </p:txBody>
      </p:sp>
      <p:sp>
        <p:nvSpPr>
          <p:cNvPr id="4" name="Slide Number Placeholder 3"/>
          <p:cNvSpPr>
            <a:spLocks noGrp="1"/>
          </p:cNvSpPr>
          <p:nvPr>
            <p:ph type="sldNum" sz="quarter" idx="5"/>
          </p:nvPr>
        </p:nvSpPr>
        <p:spPr/>
        <p:txBody>
          <a:bodyPr/>
          <a:lstStyle/>
          <a:p>
            <a:fld id="{58075C3D-524C-463D-9D71-772A55D9AFAC}" type="slidenum">
              <a:rPr lang="en-US" smtClean="0"/>
              <a:pPr/>
              <a:t>28</a:t>
            </a:fld>
            <a:endParaRPr lang="en-US"/>
          </a:p>
        </p:txBody>
      </p:sp>
    </p:spTree>
    <p:extLst>
      <p:ext uri="{BB962C8B-B14F-4D97-AF65-F5344CB8AC3E}">
        <p14:creationId xmlns:p14="http://schemas.microsoft.com/office/powerpoint/2010/main" val="2081944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5116C-148C-3541-9BB1-4E268B31E0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8127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5116C-148C-3541-9BB1-4E268B31E0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2865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5116C-148C-3541-9BB1-4E268B31E0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16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England, L. J., </a:t>
            </a:r>
            <a:r>
              <a:rPr lang="en-US" sz="1200" b="0" i="0" kern="1200" dirty="0" err="1">
                <a:solidFill>
                  <a:schemeClr val="tx1"/>
                </a:solidFill>
                <a:effectLst/>
                <a:latin typeface="+mn-lt"/>
                <a:ea typeface="+mn-ea"/>
                <a:cs typeface="+mn-cs"/>
              </a:rPr>
              <a:t>Bunnell</a:t>
            </a:r>
            <a:r>
              <a:rPr lang="en-US" sz="1200" b="0" i="0" kern="1200" dirty="0">
                <a:solidFill>
                  <a:schemeClr val="tx1"/>
                </a:solidFill>
                <a:effectLst/>
                <a:latin typeface="+mn-lt"/>
                <a:ea typeface="+mn-ea"/>
                <a:cs typeface="+mn-cs"/>
              </a:rPr>
              <a:t>, R. E., </a:t>
            </a:r>
            <a:r>
              <a:rPr lang="en-US" sz="1200" b="0" i="0" kern="1200" dirty="0" err="1">
                <a:solidFill>
                  <a:schemeClr val="tx1"/>
                </a:solidFill>
                <a:effectLst/>
                <a:latin typeface="+mn-lt"/>
                <a:ea typeface="+mn-ea"/>
                <a:cs typeface="+mn-cs"/>
              </a:rPr>
              <a:t>Pechacek</a:t>
            </a:r>
            <a:r>
              <a:rPr lang="en-US" sz="1200" b="0" i="0" kern="1200" dirty="0">
                <a:solidFill>
                  <a:schemeClr val="tx1"/>
                </a:solidFill>
                <a:effectLst/>
                <a:latin typeface="+mn-lt"/>
                <a:ea typeface="+mn-ea"/>
                <a:cs typeface="+mn-cs"/>
              </a:rPr>
              <a:t>, T. F., Tong, V. T., &amp; McAfee, T. A. (2015). Nicotine and the developing human: a neglected element in the electronic cigarette debate. </a:t>
            </a:r>
            <a:r>
              <a:rPr lang="en-US" sz="1200" b="0" i="1" kern="1200" dirty="0">
                <a:solidFill>
                  <a:schemeClr val="tx1"/>
                </a:solidFill>
                <a:effectLst/>
                <a:latin typeface="+mn-lt"/>
                <a:ea typeface="+mn-ea"/>
                <a:cs typeface="+mn-cs"/>
              </a:rPr>
              <a:t>American journal of preventive medicine</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49</a:t>
            </a:r>
            <a:r>
              <a:rPr lang="en-US" sz="1200" b="0" i="0" kern="1200" dirty="0">
                <a:solidFill>
                  <a:schemeClr val="tx1"/>
                </a:solidFill>
                <a:effectLst/>
                <a:latin typeface="+mn-lt"/>
                <a:ea typeface="+mn-ea"/>
                <a:cs typeface="+mn-cs"/>
              </a:rPr>
              <a:t>(2), 286-293.</a:t>
            </a:r>
            <a:endParaRPr lang="en-US" dirty="0"/>
          </a:p>
        </p:txBody>
      </p:sp>
      <p:sp>
        <p:nvSpPr>
          <p:cNvPr id="4" name="Slide Number Placeholder 3"/>
          <p:cNvSpPr>
            <a:spLocks noGrp="1"/>
          </p:cNvSpPr>
          <p:nvPr>
            <p:ph type="sldNum" sz="quarter" idx="10"/>
          </p:nvPr>
        </p:nvSpPr>
        <p:spPr/>
        <p:txBody>
          <a:bodyPr/>
          <a:lstStyle/>
          <a:p>
            <a:fld id="{58075C3D-524C-463D-9D71-772A55D9AFAC}" type="slidenum">
              <a:rPr lang="en-US" smtClean="0"/>
              <a:pPr/>
              <a:t>8</a:t>
            </a:fld>
            <a:endParaRPr lang="en-US"/>
          </a:p>
        </p:txBody>
      </p:sp>
    </p:spTree>
    <p:extLst>
      <p:ext uri="{BB962C8B-B14F-4D97-AF65-F5344CB8AC3E}">
        <p14:creationId xmlns:p14="http://schemas.microsoft.com/office/powerpoint/2010/main" val="2844469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a:t>Tobacco smoke has over 7,000 harmful chemicals which can cause several chronic diseases including cancer, heart disease, GI disease, sexual dysfunction, etc.</a:t>
            </a:r>
          </a:p>
          <a:p>
            <a:pPr eaLnBrk="1" hangingPunct="1">
              <a:spcBef>
                <a:spcPct val="0"/>
              </a:spcBef>
            </a:pPr>
            <a:endParaRPr lang="en-US" altLang="en-US"/>
          </a:p>
        </p:txBody>
      </p:sp>
      <p:sp>
        <p:nvSpPr>
          <p:cNvPr id="65540" name="Slide Number Placeholder 3"/>
          <p:cNvSpPr>
            <a:spLocks noGrp="1"/>
          </p:cNvSpPr>
          <p:nvPr>
            <p:ph type="sldNum" sz="quarter" idx="5"/>
          </p:nvPr>
        </p:nvSpPr>
        <p:spPr bwMode="auto"/>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A8D71A4-35B0-4B52-803A-2D27B1D09F8C}" type="slidenum">
              <a:rPr lang="en-US" altLang="en-US"/>
              <a:pPr eaLnBrk="1" hangingPunct="1"/>
              <a:t>9</a:t>
            </a:fld>
            <a:endParaRPr lang="en-US" altLang="en-US"/>
          </a:p>
        </p:txBody>
      </p:sp>
    </p:spTree>
    <p:extLst>
      <p:ext uri="{BB962C8B-B14F-4D97-AF65-F5344CB8AC3E}">
        <p14:creationId xmlns:p14="http://schemas.microsoft.com/office/powerpoint/2010/main" val="789059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Zevin</a:t>
            </a:r>
            <a:r>
              <a:rPr lang="en-US" baseline="0" dirty="0"/>
              <a:t> S, </a:t>
            </a:r>
            <a:r>
              <a:rPr lang="en-US" baseline="0" dirty="0" err="1"/>
              <a:t>Benowitz</a:t>
            </a:r>
            <a:r>
              <a:rPr lang="en-US" baseline="0" dirty="0"/>
              <a:t> NL. Drug interactions with tobacco smoking. Clinical Pharmacokinetics. 1999;36:425-38.</a:t>
            </a:r>
            <a:endParaRPr lang="en-US" dirty="0"/>
          </a:p>
        </p:txBody>
      </p:sp>
      <p:sp>
        <p:nvSpPr>
          <p:cNvPr id="4" name="Slide Number Placeholder 3"/>
          <p:cNvSpPr>
            <a:spLocks noGrp="1"/>
          </p:cNvSpPr>
          <p:nvPr>
            <p:ph type="sldNum" sz="quarter" idx="10"/>
          </p:nvPr>
        </p:nvSpPr>
        <p:spPr/>
        <p:txBody>
          <a:bodyPr/>
          <a:lstStyle/>
          <a:p>
            <a:fld id="{0F35116C-148C-3541-9BB1-4E268B31E0E5}" type="slidenum">
              <a:rPr lang="en-US" smtClean="0"/>
              <a:t>10</a:t>
            </a:fld>
            <a:endParaRPr lang="en-US"/>
          </a:p>
        </p:txBody>
      </p:sp>
    </p:spTree>
    <p:extLst>
      <p:ext uri="{BB962C8B-B14F-4D97-AF65-F5344CB8AC3E}">
        <p14:creationId xmlns:p14="http://schemas.microsoft.com/office/powerpoint/2010/main" val="3934749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5116C-148C-3541-9BB1-4E268B31E0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9274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ayout">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1793EBE2-16B0-4E4A-8318-2837B630BDAB}"/>
              </a:ext>
            </a:extLst>
          </p:cNvPr>
          <p:cNvSpPr>
            <a:spLocks noGrp="1"/>
          </p:cNvSpPr>
          <p:nvPr>
            <p:ph type="ctrTitle" hasCustomPrompt="1"/>
          </p:nvPr>
        </p:nvSpPr>
        <p:spPr>
          <a:xfrm>
            <a:off x="666752" y="381000"/>
            <a:ext cx="10972800" cy="3200399"/>
          </a:xfrm>
          <a:effectLst/>
        </p:spPr>
        <p:txBody>
          <a:bodyPr tIns="0" bIns="0" anchor="ctr">
            <a:normAutofit/>
          </a:bodyPr>
          <a:lstStyle>
            <a:lvl1pPr algn="l" rtl="0" eaLnBrk="1" latinLnBrk="0" hangingPunct="1">
              <a:spcBef>
                <a:spcPct val="0"/>
              </a:spcBef>
              <a:buNone/>
              <a:defRPr lang="en-US" sz="5400" b="1" kern="1200" dirty="0">
                <a:ln w="500">
                  <a:solidFill>
                    <a:schemeClr val="tx2">
                      <a:shade val="20000"/>
                      <a:satMod val="350000"/>
                    </a:schemeClr>
                  </a:solidFill>
                </a:ln>
                <a:solidFill>
                  <a:schemeClr val="tx2">
                    <a:tint val="100000"/>
                    <a:satMod val="250000"/>
                  </a:schemeClr>
                </a:solidFill>
                <a:effectLst/>
                <a:latin typeface="Lato" panose="020F0502020204030203" pitchFamily="34" charset="0"/>
                <a:ea typeface="+mj-ea"/>
                <a:cs typeface="+mj-cs"/>
              </a:defRPr>
            </a:lvl1pPr>
          </a:lstStyle>
          <a:p>
            <a:r>
              <a:rPr lang="en-US" dirty="0"/>
              <a:t>[INSERT PRESENTATION TITLE]</a:t>
            </a:r>
          </a:p>
        </p:txBody>
      </p:sp>
      <p:sp>
        <p:nvSpPr>
          <p:cNvPr id="4" name="Subtitle 16">
            <a:extLst>
              <a:ext uri="{FF2B5EF4-FFF2-40B4-BE49-F238E27FC236}">
                <a16:creationId xmlns:a16="http://schemas.microsoft.com/office/drawing/2014/main" id="{6F705875-8292-44B2-B528-4475B55DA823}"/>
              </a:ext>
            </a:extLst>
          </p:cNvPr>
          <p:cNvSpPr>
            <a:spLocks noGrp="1"/>
          </p:cNvSpPr>
          <p:nvPr>
            <p:ph type="subTitle" idx="1" hasCustomPrompt="1"/>
          </p:nvPr>
        </p:nvSpPr>
        <p:spPr>
          <a:xfrm>
            <a:off x="666752" y="3753928"/>
            <a:ext cx="10972800" cy="1219200"/>
          </a:xfrm>
        </p:spPr>
        <p:txBody>
          <a:bodyPr lIns="0" tIns="0" rIns="0" bIns="0" anchor="ctr">
            <a:normAutofit/>
          </a:bodyPr>
          <a:lstStyle>
            <a:lvl1pPr marL="0" indent="0" algn="l">
              <a:buNone/>
              <a:defRPr sz="3600" b="1">
                <a:solidFill>
                  <a:schemeClr val="tx1"/>
                </a:solidFill>
              </a:defRPr>
            </a:lvl1pPr>
            <a:lvl2pPr marL="457178" indent="0" algn="ctr">
              <a:buNone/>
            </a:lvl2pPr>
            <a:lvl3pPr marL="914354" indent="0" algn="ctr">
              <a:buNone/>
            </a:lvl3pPr>
            <a:lvl4pPr marL="1371532" indent="0" algn="ctr">
              <a:buNone/>
            </a:lvl4pPr>
            <a:lvl5pPr marL="1828709" indent="0" algn="ctr">
              <a:buNone/>
            </a:lvl5pPr>
            <a:lvl6pPr marL="2285886" indent="0" algn="ctr">
              <a:buNone/>
            </a:lvl6pPr>
            <a:lvl7pPr marL="2743062" indent="0" algn="ctr">
              <a:buNone/>
            </a:lvl7pPr>
            <a:lvl8pPr marL="3200240" indent="0" algn="ctr">
              <a:buNone/>
            </a:lvl8pPr>
            <a:lvl9pPr marL="3657418" indent="0" algn="ctr">
              <a:buNone/>
            </a:lvl9pPr>
          </a:lstStyle>
          <a:p>
            <a:r>
              <a:rPr lang="en-US" dirty="0"/>
              <a:t>[Insert Speaker Name, Speaker Credentials]</a:t>
            </a:r>
          </a:p>
        </p:txBody>
      </p:sp>
      <p:sp>
        <p:nvSpPr>
          <p:cNvPr id="5" name="Text Placeholder 2">
            <a:extLst>
              <a:ext uri="{FF2B5EF4-FFF2-40B4-BE49-F238E27FC236}">
                <a16:creationId xmlns:a16="http://schemas.microsoft.com/office/drawing/2014/main" id="{BE0A9706-3AF9-4028-AD50-F074E200C598}"/>
              </a:ext>
            </a:extLst>
          </p:cNvPr>
          <p:cNvSpPr>
            <a:spLocks noGrp="1"/>
          </p:cNvSpPr>
          <p:nvPr>
            <p:ph type="body" sz="quarter" idx="10" hasCustomPrompt="1"/>
          </p:nvPr>
        </p:nvSpPr>
        <p:spPr>
          <a:xfrm>
            <a:off x="666750" y="5029200"/>
            <a:ext cx="10972800" cy="914400"/>
          </a:xfrm>
        </p:spPr>
        <p:txBody>
          <a:bodyPr anchor="ctr">
            <a:normAutofit/>
          </a:bodyPr>
          <a:lstStyle>
            <a:lvl1pPr marL="0" indent="0">
              <a:buNone/>
              <a:defRPr sz="2800" baseline="0"/>
            </a:lvl1pPr>
          </a:lstStyle>
          <a:p>
            <a:r>
              <a:rPr lang="en-US" dirty="0"/>
              <a:t>Presented at Name of Event on Date of Event </a:t>
            </a:r>
          </a:p>
        </p:txBody>
      </p:sp>
      <p:pic>
        <p:nvPicPr>
          <p:cNvPr id="6" name="Picture 5"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862866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mparis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BF65-36B2-4F1B-881C-F9CE1BAA828E}"/>
              </a:ext>
            </a:extLst>
          </p:cNvPr>
          <p:cNvSpPr>
            <a:spLocks noGrp="1"/>
          </p:cNvSpPr>
          <p:nvPr>
            <p:ph type="title" hasCustomPrompt="1"/>
          </p:nvPr>
        </p:nvSpPr>
        <p:spPr>
          <a:xfrm>
            <a:off x="609600" y="228600"/>
            <a:ext cx="10972800" cy="922882"/>
          </a:xfrm>
        </p:spPr>
        <p:txBody>
          <a:bodyPr/>
          <a:lstStyle>
            <a:lvl1pPr algn="ctr">
              <a:defRPr/>
            </a:lvl1pPr>
          </a:lstStyle>
          <a:p>
            <a:r>
              <a:rPr lang="en-US" dirty="0"/>
              <a:t>[Click to insert title]</a:t>
            </a:r>
          </a:p>
        </p:txBody>
      </p:sp>
      <p:sp>
        <p:nvSpPr>
          <p:cNvPr id="3" name="Text Placeholder 2">
            <a:extLst>
              <a:ext uri="{FF2B5EF4-FFF2-40B4-BE49-F238E27FC236}">
                <a16:creationId xmlns:a16="http://schemas.microsoft.com/office/drawing/2014/main" id="{A732FFB7-F684-4907-B700-2BF13B8A61A5}"/>
              </a:ext>
            </a:extLst>
          </p:cNvPr>
          <p:cNvSpPr>
            <a:spLocks noGrp="1"/>
          </p:cNvSpPr>
          <p:nvPr>
            <p:ph type="body" idx="1" hasCustomPrompt="1"/>
          </p:nvPr>
        </p:nvSpPr>
        <p:spPr>
          <a:xfrm>
            <a:off x="609600" y="1295400"/>
            <a:ext cx="5386917" cy="502920"/>
          </a:xfrm>
        </p:spPr>
        <p:txBody>
          <a:bodyPr anchor="b">
            <a:noAutofit/>
          </a:bodyPr>
          <a:lstStyle>
            <a:lvl1pPr marL="320024" indent="-320024" algn="l" rtl="0" eaLnBrk="1" latinLnBrk="0" hangingPunct="1">
              <a:spcBef>
                <a:spcPct val="20000"/>
              </a:spcBef>
              <a:buClr>
                <a:schemeClr val="accent1"/>
              </a:buClr>
              <a:buSzPct val="70000"/>
              <a:buFont typeface="Wingdings 2"/>
              <a:buNone/>
              <a:defRPr lang="en-US" sz="2800" b="1" kern="1200" dirty="0">
                <a:solidFill>
                  <a:schemeClr val="tx1"/>
                </a:solidFill>
                <a:effectLst>
                  <a:outerShdw blurRad="30000" dist="30000" dir="2700000" algn="tl" rotWithShape="0">
                    <a:schemeClr val="bg2">
                      <a:shade val="45000"/>
                      <a:satMod val="150000"/>
                      <a:alpha val="90000"/>
                    </a:schemeClr>
                  </a:outerShdw>
                </a:effectLst>
                <a:latin typeface="Lato" panose="020F0502020204030203" pitchFamily="34" charset="0"/>
                <a:ea typeface="+mn-ea"/>
                <a:cs typeface="+mn-cs"/>
              </a:defRPr>
            </a:lvl1pPr>
            <a:lvl2pPr>
              <a:buNone/>
              <a:defRPr sz="2000" b="1"/>
            </a:lvl2pPr>
            <a:lvl3pPr>
              <a:buNone/>
              <a:defRPr sz="1800" b="1"/>
            </a:lvl3pPr>
            <a:lvl4pPr>
              <a:buNone/>
              <a:defRPr sz="1600" b="1"/>
            </a:lvl4pPr>
            <a:lvl5pPr>
              <a:buNone/>
              <a:defRPr sz="1600" b="1"/>
            </a:lvl5pPr>
          </a:lstStyle>
          <a:p>
            <a:pPr marL="320024" lvl="0" indent="-320024" algn="l" rtl="0" eaLnBrk="1" latinLnBrk="0" hangingPunct="1">
              <a:spcBef>
                <a:spcPct val="20000"/>
              </a:spcBef>
              <a:buClr>
                <a:schemeClr val="accent1"/>
              </a:buClr>
              <a:buSzPct val="70000"/>
              <a:buFont typeface="Wingdings 2"/>
              <a:buNone/>
            </a:pPr>
            <a:r>
              <a:rPr lang="en-US" dirty="0"/>
              <a:t>[Insert Heading]</a:t>
            </a:r>
          </a:p>
        </p:txBody>
      </p:sp>
      <p:sp>
        <p:nvSpPr>
          <p:cNvPr id="4" name="Text Placeholder 3">
            <a:extLst>
              <a:ext uri="{FF2B5EF4-FFF2-40B4-BE49-F238E27FC236}">
                <a16:creationId xmlns:a16="http://schemas.microsoft.com/office/drawing/2014/main" id="{581BFE5F-C2DA-4CB6-A1B1-3D809CA8F9B5}"/>
              </a:ext>
            </a:extLst>
          </p:cNvPr>
          <p:cNvSpPr>
            <a:spLocks noGrp="1"/>
          </p:cNvSpPr>
          <p:nvPr>
            <p:ph type="body" sz="half" idx="3" hasCustomPrompt="1"/>
          </p:nvPr>
        </p:nvSpPr>
        <p:spPr>
          <a:xfrm>
            <a:off x="6193377" y="1295400"/>
            <a:ext cx="5389033" cy="502920"/>
          </a:xfrm>
        </p:spPr>
        <p:txBody>
          <a:bodyPr anchor="b">
            <a:noAutofit/>
          </a:bodyPr>
          <a:lstStyle>
            <a:lvl1pPr marL="320024" indent="-320024" algn="l" rtl="0" eaLnBrk="1" latinLnBrk="0" hangingPunct="1">
              <a:spcBef>
                <a:spcPct val="20000"/>
              </a:spcBef>
              <a:buClr>
                <a:schemeClr val="accent1"/>
              </a:buClr>
              <a:buSzPct val="70000"/>
              <a:buFont typeface="Wingdings 2"/>
              <a:buNone/>
              <a:defRPr sz="28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marL="320024" lvl="0" indent="-320024" algn="l" rtl="0" eaLnBrk="1" latinLnBrk="0" hangingPunct="1">
              <a:spcBef>
                <a:spcPct val="20000"/>
              </a:spcBef>
              <a:buClr>
                <a:schemeClr val="accent1"/>
              </a:buClr>
              <a:buSzPct val="70000"/>
              <a:buFont typeface="Wingdings 2"/>
              <a:buNone/>
            </a:pPr>
            <a:r>
              <a:rPr lang="en-US" dirty="0"/>
              <a:t>[Insert Heading]</a:t>
            </a:r>
          </a:p>
        </p:txBody>
      </p:sp>
      <p:sp>
        <p:nvSpPr>
          <p:cNvPr id="5" name="Content Placeholder 4">
            <a:extLst>
              <a:ext uri="{FF2B5EF4-FFF2-40B4-BE49-F238E27FC236}">
                <a16:creationId xmlns:a16="http://schemas.microsoft.com/office/drawing/2014/main" id="{D7A44C07-434C-4581-8A43-8FFFF2ABB0D8}"/>
              </a:ext>
            </a:extLst>
          </p:cNvPr>
          <p:cNvSpPr>
            <a:spLocks noGrp="1"/>
          </p:cNvSpPr>
          <p:nvPr>
            <p:ph sz="quarter" idx="2" hasCustomPrompt="1"/>
          </p:nvPr>
        </p:nvSpPr>
        <p:spPr>
          <a:xfrm>
            <a:off x="609600" y="1942238"/>
            <a:ext cx="5386917" cy="4077562"/>
          </a:xfrm>
        </p:spPr>
        <p:txBody>
          <a:bodyPr/>
          <a:lstStyle>
            <a:lvl1pPr>
              <a:defRPr sz="2500"/>
            </a:lvl1pPr>
            <a:lvl2pPr>
              <a:defRPr sz="2400"/>
            </a:lvl2pPr>
            <a:lvl3pPr>
              <a:defRPr sz="2300"/>
            </a:lvl3pPr>
            <a:lvl4pPr>
              <a:defRPr sz="2200"/>
            </a:lvl4pPr>
            <a:lvl5pPr marL="1197803" indent="0">
              <a:buNone/>
              <a:defRPr sz="2400"/>
            </a:lvl5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6" name="Content Placeholder 5">
            <a:extLst>
              <a:ext uri="{FF2B5EF4-FFF2-40B4-BE49-F238E27FC236}">
                <a16:creationId xmlns:a16="http://schemas.microsoft.com/office/drawing/2014/main" id="{AB78093A-43B0-48F9-A10F-7D6F274B8A47}"/>
              </a:ext>
            </a:extLst>
          </p:cNvPr>
          <p:cNvSpPr>
            <a:spLocks noGrp="1"/>
          </p:cNvSpPr>
          <p:nvPr>
            <p:ph sz="quarter" idx="4" hasCustomPrompt="1"/>
          </p:nvPr>
        </p:nvSpPr>
        <p:spPr>
          <a:xfrm>
            <a:off x="6193377" y="1942238"/>
            <a:ext cx="5389033" cy="4077562"/>
          </a:xfrm>
        </p:spPr>
        <p:txBody>
          <a:bodyPr/>
          <a:lstStyle>
            <a:lvl1pPr>
              <a:defRPr sz="2500"/>
            </a:lvl1pPr>
            <a:lvl2pPr>
              <a:defRPr sz="2400"/>
            </a:lvl2pPr>
            <a:lvl3pPr>
              <a:defRPr sz="2300"/>
            </a:lvl3pPr>
            <a:lvl4pPr>
              <a:defRPr sz="2200"/>
            </a:lvl4pPr>
            <a:lvl5pPr>
              <a:defRPr sz="2000"/>
            </a:lvl5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9" name="Text Placeholder 6">
            <a:extLst>
              <a:ext uri="{FF2B5EF4-FFF2-40B4-BE49-F238E27FC236}">
                <a16:creationId xmlns:a16="http://schemas.microsoft.com/office/drawing/2014/main" id="{48939AF1-74B9-4BAE-89DB-6B148E2572BA}"/>
              </a:ext>
            </a:extLst>
          </p:cNvPr>
          <p:cNvSpPr>
            <a:spLocks noGrp="1"/>
          </p:cNvSpPr>
          <p:nvPr>
            <p:ph type="body" sz="quarter" idx="11" hasCustomPrompt="1"/>
          </p:nvPr>
        </p:nvSpPr>
        <p:spPr>
          <a:xfrm>
            <a:off x="4343400" y="6163718"/>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8" name="Picture 7"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492172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ingle Chart Layout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802D-8390-4263-84D9-7D676055ED88}"/>
              </a:ext>
            </a:extLst>
          </p:cNvPr>
          <p:cNvSpPr>
            <a:spLocks noGrp="1"/>
          </p:cNvSpPr>
          <p:nvPr>
            <p:ph type="title" hasCustomPrompt="1"/>
          </p:nvPr>
        </p:nvSpPr>
        <p:spPr>
          <a:xfrm>
            <a:off x="609600" y="228600"/>
            <a:ext cx="10972800" cy="990600"/>
          </a:xfrm>
        </p:spPr>
        <p:txBody>
          <a:bodyPr/>
          <a:lstStyle>
            <a:lvl1pPr algn="ctr">
              <a:defRPr/>
            </a:lvl1pPr>
          </a:lstStyle>
          <a:p>
            <a:r>
              <a:rPr lang="en-US" dirty="0"/>
              <a:t>[Click to insert title]</a:t>
            </a:r>
          </a:p>
        </p:txBody>
      </p:sp>
      <p:sp>
        <p:nvSpPr>
          <p:cNvPr id="9" name="Text Placeholder 8">
            <a:extLst>
              <a:ext uri="{FF2B5EF4-FFF2-40B4-BE49-F238E27FC236}">
                <a16:creationId xmlns:a16="http://schemas.microsoft.com/office/drawing/2014/main" id="{1546BA48-3D98-48F8-8C15-89DB373CCCD4}"/>
              </a:ext>
            </a:extLst>
          </p:cNvPr>
          <p:cNvSpPr>
            <a:spLocks noGrp="1"/>
          </p:cNvSpPr>
          <p:nvPr>
            <p:ph type="body" sz="quarter" idx="13" hasCustomPrompt="1"/>
          </p:nvPr>
        </p:nvSpPr>
        <p:spPr>
          <a:xfrm>
            <a:off x="609600" y="1219200"/>
            <a:ext cx="10972800" cy="609600"/>
          </a:xfrm>
        </p:spPr>
        <p:txBody>
          <a:bodyPr>
            <a:noAutofit/>
          </a:bodyPr>
          <a:lstStyle>
            <a:lvl1pPr marL="0" indent="0" algn="ctr">
              <a:buNone/>
              <a:defRPr sz="3200" b="1"/>
            </a:lvl1pPr>
            <a:lvl2pPr marL="356598" indent="0">
              <a:buNone/>
              <a:defRPr sz="3200"/>
            </a:lvl2pPr>
            <a:lvl3pPr marL="649192" indent="0">
              <a:buNone/>
              <a:defRPr sz="3200"/>
            </a:lvl3pPr>
            <a:lvl4pPr marL="960072" indent="0">
              <a:buNone/>
              <a:defRPr sz="3200"/>
            </a:lvl4pPr>
            <a:lvl5pPr marL="1197803" indent="0">
              <a:buNone/>
              <a:defRPr sz="3200"/>
            </a:lvl5pPr>
          </a:lstStyle>
          <a:p>
            <a:pPr lvl="0"/>
            <a:r>
              <a:rPr lang="en-US" dirty="0"/>
              <a:t>[Insert Chart Title]</a:t>
            </a:r>
          </a:p>
        </p:txBody>
      </p:sp>
      <p:sp>
        <p:nvSpPr>
          <p:cNvPr id="11" name="Text Placeholder 6">
            <a:extLst>
              <a:ext uri="{FF2B5EF4-FFF2-40B4-BE49-F238E27FC236}">
                <a16:creationId xmlns:a16="http://schemas.microsoft.com/office/drawing/2014/main" id="{26753E94-D33B-4EC6-A735-B28D9A1BE762}"/>
              </a:ext>
            </a:extLst>
          </p:cNvPr>
          <p:cNvSpPr>
            <a:spLocks noGrp="1"/>
          </p:cNvSpPr>
          <p:nvPr>
            <p:ph type="body" sz="quarter" idx="11" hasCustomPrompt="1"/>
          </p:nvPr>
        </p:nvSpPr>
        <p:spPr>
          <a:xfrm>
            <a:off x="4343400" y="6172200"/>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sp>
        <p:nvSpPr>
          <p:cNvPr id="12" name="Content Placeholder 7">
            <a:extLst>
              <a:ext uri="{FF2B5EF4-FFF2-40B4-BE49-F238E27FC236}">
                <a16:creationId xmlns:a16="http://schemas.microsoft.com/office/drawing/2014/main" id="{4B957661-4E44-452F-941C-C6A98C1A2926}"/>
              </a:ext>
            </a:extLst>
          </p:cNvPr>
          <p:cNvSpPr>
            <a:spLocks noGrp="1"/>
          </p:cNvSpPr>
          <p:nvPr>
            <p:ph sz="quarter" idx="15" hasCustomPrompt="1"/>
          </p:nvPr>
        </p:nvSpPr>
        <p:spPr>
          <a:xfrm>
            <a:off x="609601" y="1828800"/>
            <a:ext cx="10972800" cy="4152900"/>
          </a:xfrm>
        </p:spPr>
        <p:txBody>
          <a:bodyPr/>
          <a:lstStyle>
            <a:lvl1pPr marL="0" indent="0">
              <a:buNone/>
              <a:defRPr/>
            </a:lvl1pPr>
          </a:lstStyle>
          <a:p>
            <a:pPr lvl="0"/>
            <a:r>
              <a:rPr lang="en-US" dirty="0"/>
              <a:t>[Insert or paste in chart]</a:t>
            </a:r>
          </a:p>
        </p:txBody>
      </p:sp>
      <p:pic>
        <p:nvPicPr>
          <p:cNvPr id="6" name="Picture 5"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938253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orizontal Chart Layout Option 2">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85DB370-49A6-45E1-AFCA-CCB1AE13F388}"/>
              </a:ext>
            </a:extLst>
          </p:cNvPr>
          <p:cNvSpPr>
            <a:spLocks noGrp="1"/>
          </p:cNvSpPr>
          <p:nvPr>
            <p:ph sz="quarter" idx="15" hasCustomPrompt="1"/>
          </p:nvPr>
        </p:nvSpPr>
        <p:spPr>
          <a:xfrm>
            <a:off x="609601" y="1295400"/>
            <a:ext cx="10972800" cy="4686300"/>
          </a:xfrm>
        </p:spPr>
        <p:txBody>
          <a:bodyPr/>
          <a:lstStyle>
            <a:lvl1pPr marL="0" indent="0">
              <a:buNone/>
              <a:defRPr/>
            </a:lvl1pPr>
          </a:lstStyle>
          <a:p>
            <a:pPr lvl="0"/>
            <a:r>
              <a:rPr lang="en-US" dirty="0"/>
              <a:t>[Insert or paste in chart]</a:t>
            </a:r>
          </a:p>
        </p:txBody>
      </p:sp>
      <p:sp>
        <p:nvSpPr>
          <p:cNvPr id="2" name="Title 1">
            <a:extLst>
              <a:ext uri="{FF2B5EF4-FFF2-40B4-BE49-F238E27FC236}">
                <a16:creationId xmlns:a16="http://schemas.microsoft.com/office/drawing/2014/main" id="{000C802D-8390-4263-84D9-7D676055ED88}"/>
              </a:ext>
            </a:extLst>
          </p:cNvPr>
          <p:cNvSpPr>
            <a:spLocks noGrp="1"/>
          </p:cNvSpPr>
          <p:nvPr>
            <p:ph type="title" hasCustomPrompt="1"/>
          </p:nvPr>
        </p:nvSpPr>
        <p:spPr>
          <a:xfrm>
            <a:off x="609600" y="228600"/>
            <a:ext cx="10972800" cy="990600"/>
          </a:xfrm>
        </p:spPr>
        <p:txBody>
          <a:bodyPr/>
          <a:lstStyle>
            <a:lvl1pPr algn="ctr">
              <a:defRPr/>
            </a:lvl1pPr>
          </a:lstStyle>
          <a:p>
            <a:r>
              <a:rPr lang="en-US" dirty="0"/>
              <a:t>[Click to insert title]</a:t>
            </a:r>
          </a:p>
        </p:txBody>
      </p:sp>
      <p:sp>
        <p:nvSpPr>
          <p:cNvPr id="7" name="Text Placeholder 6">
            <a:extLst>
              <a:ext uri="{FF2B5EF4-FFF2-40B4-BE49-F238E27FC236}">
                <a16:creationId xmlns:a16="http://schemas.microsoft.com/office/drawing/2014/main" id="{E9879B10-F719-4601-B36A-5071C9EAC6F4}"/>
              </a:ext>
            </a:extLst>
          </p:cNvPr>
          <p:cNvSpPr>
            <a:spLocks noGrp="1"/>
          </p:cNvSpPr>
          <p:nvPr>
            <p:ph type="body" sz="quarter" idx="11" hasCustomPrompt="1"/>
          </p:nvPr>
        </p:nvSpPr>
        <p:spPr>
          <a:xfrm>
            <a:off x="4343400" y="6116129"/>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1177319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ultiple Char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802D-8390-4263-84D9-7D676055ED88}"/>
              </a:ext>
            </a:extLst>
          </p:cNvPr>
          <p:cNvSpPr>
            <a:spLocks noGrp="1"/>
          </p:cNvSpPr>
          <p:nvPr>
            <p:ph type="title" hasCustomPrompt="1"/>
          </p:nvPr>
        </p:nvSpPr>
        <p:spPr>
          <a:xfrm>
            <a:off x="609600" y="228600"/>
            <a:ext cx="10972800" cy="990600"/>
          </a:xfrm>
        </p:spPr>
        <p:txBody>
          <a:bodyPr/>
          <a:lstStyle>
            <a:lvl1pPr algn="ctr">
              <a:defRPr/>
            </a:lvl1pPr>
          </a:lstStyle>
          <a:p>
            <a:r>
              <a:rPr lang="en-US" dirty="0"/>
              <a:t>[Click to insert title]</a:t>
            </a:r>
          </a:p>
        </p:txBody>
      </p:sp>
      <p:sp>
        <p:nvSpPr>
          <p:cNvPr id="5" name="Chart Placeholder 4">
            <a:extLst>
              <a:ext uri="{FF2B5EF4-FFF2-40B4-BE49-F238E27FC236}">
                <a16:creationId xmlns:a16="http://schemas.microsoft.com/office/drawing/2014/main" id="{2BCE3DEF-A2F5-4D68-8C11-63152CF7A8DC}"/>
              </a:ext>
            </a:extLst>
          </p:cNvPr>
          <p:cNvSpPr>
            <a:spLocks noGrp="1"/>
          </p:cNvSpPr>
          <p:nvPr>
            <p:ph type="chart" sz="quarter" idx="12" hasCustomPrompt="1"/>
          </p:nvPr>
        </p:nvSpPr>
        <p:spPr>
          <a:xfrm>
            <a:off x="609600" y="1981200"/>
            <a:ext cx="5334000" cy="4038600"/>
          </a:xfrm>
          <a:ln w="12700">
            <a:noFill/>
          </a:ln>
        </p:spPr>
        <p:txBody>
          <a:bodyPr vert="horz" lIns="91440">
            <a:normAutofit/>
          </a:bodyPr>
          <a:lstStyle>
            <a:lvl1pPr marL="0" marR="0" indent="0" algn="l" defTabSz="914400" rtl="0" eaLnBrk="1" fontAlgn="auto" latinLnBrk="0" hangingPunct="1">
              <a:lnSpc>
                <a:spcPct val="100000"/>
              </a:lnSpc>
              <a:spcBef>
                <a:spcPct val="20000"/>
              </a:spcBef>
              <a:spcAft>
                <a:spcPts val="0"/>
              </a:spcAft>
              <a:buClr>
                <a:schemeClr val="accent1"/>
              </a:buClr>
              <a:buSzPct val="100000"/>
              <a:buFontTx/>
              <a:buNone/>
              <a:tabLst/>
              <a:defRPr lang="en-US" dirty="0"/>
            </a:lvl1pPr>
          </a:lstStyle>
          <a:p>
            <a:pPr marL="320024" marR="0" lvl="0" indent="-320024" algn="l" defTabSz="914400" rtl="0" eaLnBrk="1" fontAlgn="auto" latinLnBrk="0" hangingPunct="1">
              <a:lnSpc>
                <a:spcPct val="100000"/>
              </a:lnSpc>
              <a:spcBef>
                <a:spcPct val="20000"/>
              </a:spcBef>
              <a:spcAft>
                <a:spcPts val="0"/>
              </a:spcAft>
              <a:buClr>
                <a:schemeClr val="accent1"/>
              </a:buClr>
              <a:buSzPct val="100000"/>
              <a:buFont typeface="Wingdings 2" panose="05020102010507070707" pitchFamily="18" charset="2"/>
              <a:buChar char="®"/>
              <a:tabLst/>
              <a:defRPr/>
            </a:pPr>
            <a:r>
              <a:rPr lang="en-US" dirty="0"/>
              <a:t>[click the icon to insert a chart]</a:t>
            </a:r>
          </a:p>
          <a:p>
            <a:pPr lvl="0"/>
            <a:endParaRPr lang="en-US" dirty="0"/>
          </a:p>
        </p:txBody>
      </p:sp>
      <p:sp>
        <p:nvSpPr>
          <p:cNvPr id="9" name="Text Placeholder 8">
            <a:extLst>
              <a:ext uri="{FF2B5EF4-FFF2-40B4-BE49-F238E27FC236}">
                <a16:creationId xmlns:a16="http://schemas.microsoft.com/office/drawing/2014/main" id="{1546BA48-3D98-48F8-8C15-89DB373CCCD4}"/>
              </a:ext>
            </a:extLst>
          </p:cNvPr>
          <p:cNvSpPr>
            <a:spLocks noGrp="1"/>
          </p:cNvSpPr>
          <p:nvPr>
            <p:ph type="body" sz="quarter" idx="13" hasCustomPrompt="1"/>
          </p:nvPr>
        </p:nvSpPr>
        <p:spPr>
          <a:xfrm>
            <a:off x="609600" y="1295400"/>
            <a:ext cx="5334000" cy="609600"/>
          </a:xfrm>
        </p:spPr>
        <p:txBody>
          <a:bodyPr>
            <a:noAutofit/>
          </a:bodyPr>
          <a:lstStyle>
            <a:lvl1pPr marL="0" indent="0" algn="ctr">
              <a:buNone/>
              <a:defRPr sz="2600" b="1"/>
            </a:lvl1pPr>
            <a:lvl2pPr marL="356598" indent="0">
              <a:buNone/>
              <a:defRPr sz="3200"/>
            </a:lvl2pPr>
            <a:lvl3pPr marL="649192" indent="0">
              <a:buNone/>
              <a:defRPr sz="3200"/>
            </a:lvl3pPr>
            <a:lvl4pPr marL="960072" indent="0">
              <a:buNone/>
              <a:defRPr sz="3200"/>
            </a:lvl4pPr>
            <a:lvl5pPr marL="1197803" indent="0">
              <a:buNone/>
              <a:defRPr sz="3200"/>
            </a:lvl5pPr>
          </a:lstStyle>
          <a:p>
            <a:pPr lvl="0"/>
            <a:r>
              <a:rPr lang="en-US" dirty="0"/>
              <a:t>[Insert Chart Title]</a:t>
            </a:r>
          </a:p>
        </p:txBody>
      </p:sp>
      <p:sp>
        <p:nvSpPr>
          <p:cNvPr id="11" name="Text Placeholder 6">
            <a:extLst>
              <a:ext uri="{FF2B5EF4-FFF2-40B4-BE49-F238E27FC236}">
                <a16:creationId xmlns:a16="http://schemas.microsoft.com/office/drawing/2014/main" id="{26753E94-D33B-4EC6-A735-B28D9A1BE762}"/>
              </a:ext>
            </a:extLst>
          </p:cNvPr>
          <p:cNvSpPr>
            <a:spLocks noGrp="1"/>
          </p:cNvSpPr>
          <p:nvPr>
            <p:ph type="body" sz="quarter" idx="11" hasCustomPrompt="1"/>
          </p:nvPr>
        </p:nvSpPr>
        <p:spPr>
          <a:xfrm>
            <a:off x="4343400" y="6172200"/>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sp>
        <p:nvSpPr>
          <p:cNvPr id="6" name="Chart Placeholder 4">
            <a:extLst>
              <a:ext uri="{FF2B5EF4-FFF2-40B4-BE49-F238E27FC236}">
                <a16:creationId xmlns:a16="http://schemas.microsoft.com/office/drawing/2014/main" id="{F7CA21EC-1B48-40AB-9966-BA28DCDF08D2}"/>
              </a:ext>
            </a:extLst>
          </p:cNvPr>
          <p:cNvSpPr>
            <a:spLocks noGrp="1"/>
          </p:cNvSpPr>
          <p:nvPr>
            <p:ph type="chart" sz="quarter" idx="14" hasCustomPrompt="1"/>
          </p:nvPr>
        </p:nvSpPr>
        <p:spPr>
          <a:xfrm>
            <a:off x="6248400" y="1978660"/>
            <a:ext cx="5334000" cy="4038600"/>
          </a:xfrm>
          <a:ln w="12700">
            <a:noFill/>
          </a:ln>
        </p:spPr>
        <p:txBody>
          <a:bodyPr vert="horz" lIns="91440">
            <a:normAutofit/>
          </a:bodyPr>
          <a:lstStyle>
            <a:lvl1pPr marL="0" marR="0" indent="0" algn="l" defTabSz="914400" rtl="0" eaLnBrk="1" fontAlgn="auto" latinLnBrk="0" hangingPunct="1">
              <a:lnSpc>
                <a:spcPct val="100000"/>
              </a:lnSpc>
              <a:spcBef>
                <a:spcPct val="20000"/>
              </a:spcBef>
              <a:spcAft>
                <a:spcPts val="0"/>
              </a:spcAft>
              <a:buClr>
                <a:schemeClr val="accent1"/>
              </a:buClr>
              <a:buSzPct val="100000"/>
              <a:buFontTx/>
              <a:buNone/>
              <a:tabLst/>
              <a:defRPr lang="en-US" dirty="0"/>
            </a:lvl1pPr>
          </a:lstStyle>
          <a:p>
            <a:pPr marL="320024" marR="0" lvl="0" indent="-320024" algn="l" defTabSz="914400" rtl="0" eaLnBrk="1" fontAlgn="auto" latinLnBrk="0" hangingPunct="1">
              <a:lnSpc>
                <a:spcPct val="100000"/>
              </a:lnSpc>
              <a:spcBef>
                <a:spcPct val="20000"/>
              </a:spcBef>
              <a:spcAft>
                <a:spcPts val="0"/>
              </a:spcAft>
              <a:buClr>
                <a:schemeClr val="accent1"/>
              </a:buClr>
              <a:buSzPct val="100000"/>
              <a:buFont typeface="Wingdings 2" panose="05020102010507070707" pitchFamily="18" charset="2"/>
              <a:buChar char="®"/>
              <a:tabLst/>
              <a:defRPr/>
            </a:pPr>
            <a:r>
              <a:rPr lang="en-US" dirty="0"/>
              <a:t>[click the icon to insert a chart]</a:t>
            </a:r>
          </a:p>
          <a:p>
            <a:pPr lvl="0"/>
            <a:endParaRPr lang="en-US" dirty="0"/>
          </a:p>
        </p:txBody>
      </p:sp>
      <p:sp>
        <p:nvSpPr>
          <p:cNvPr id="7" name="Text Placeholder 8">
            <a:extLst>
              <a:ext uri="{FF2B5EF4-FFF2-40B4-BE49-F238E27FC236}">
                <a16:creationId xmlns:a16="http://schemas.microsoft.com/office/drawing/2014/main" id="{B8828604-0488-4E4E-8B88-0B534FB14531}"/>
              </a:ext>
            </a:extLst>
          </p:cNvPr>
          <p:cNvSpPr>
            <a:spLocks noGrp="1"/>
          </p:cNvSpPr>
          <p:nvPr>
            <p:ph type="body" sz="quarter" idx="15" hasCustomPrompt="1"/>
          </p:nvPr>
        </p:nvSpPr>
        <p:spPr>
          <a:xfrm>
            <a:off x="6248400" y="1295400"/>
            <a:ext cx="5334000" cy="609600"/>
          </a:xfrm>
        </p:spPr>
        <p:txBody>
          <a:bodyPr>
            <a:noAutofit/>
          </a:bodyPr>
          <a:lstStyle>
            <a:lvl1pPr marL="0" indent="0" algn="ctr">
              <a:buNone/>
              <a:defRPr lang="en-US" sz="2600" b="1" kern="1200" dirty="0" smtClean="0">
                <a:solidFill>
                  <a:schemeClr val="tx1"/>
                </a:solidFill>
                <a:latin typeface="Lato" panose="020F0502020204030203" pitchFamily="34" charset="0"/>
                <a:ea typeface="+mn-ea"/>
                <a:cs typeface="+mn-cs"/>
              </a:defRPr>
            </a:lvl1pPr>
            <a:lvl2pPr marL="356598" indent="0">
              <a:buNone/>
              <a:defRPr sz="3200"/>
            </a:lvl2pPr>
            <a:lvl3pPr marL="649192" indent="0">
              <a:buNone/>
              <a:defRPr sz="3200"/>
            </a:lvl3pPr>
            <a:lvl4pPr marL="960072" indent="0">
              <a:buNone/>
              <a:defRPr sz="3200"/>
            </a:lvl4pPr>
            <a:lvl5pPr marL="1197803" indent="0">
              <a:buNone/>
              <a:defRPr sz="3200"/>
            </a:lvl5pPr>
          </a:lstStyle>
          <a:p>
            <a:pPr lvl="0"/>
            <a:r>
              <a:rPr lang="en-US" dirty="0"/>
              <a:t>[Insert Chart Title]</a:t>
            </a:r>
          </a:p>
        </p:txBody>
      </p:sp>
      <p:pic>
        <p:nvPicPr>
          <p:cNvPr id="8" name="Picture 7"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214417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ingle Chart Layout with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802D-8390-4263-84D9-7D676055ED88}"/>
              </a:ext>
            </a:extLst>
          </p:cNvPr>
          <p:cNvSpPr>
            <a:spLocks noGrp="1"/>
          </p:cNvSpPr>
          <p:nvPr>
            <p:ph type="title" hasCustomPrompt="1"/>
          </p:nvPr>
        </p:nvSpPr>
        <p:spPr>
          <a:xfrm>
            <a:off x="304800" y="228600"/>
            <a:ext cx="2743200" cy="1752600"/>
          </a:xfrm>
        </p:spPr>
        <p:txBody>
          <a:bodyPr>
            <a:normAutofit/>
          </a:bodyPr>
          <a:lstStyle>
            <a:lvl1pPr algn="ctr">
              <a:defRPr sz="4000"/>
            </a:lvl1pPr>
          </a:lstStyle>
          <a:p>
            <a:r>
              <a:rPr lang="en-US" dirty="0"/>
              <a:t>[Click to insert title]</a:t>
            </a:r>
          </a:p>
        </p:txBody>
      </p:sp>
      <p:sp>
        <p:nvSpPr>
          <p:cNvPr id="6" name="Text Placeholder 6">
            <a:extLst>
              <a:ext uri="{FF2B5EF4-FFF2-40B4-BE49-F238E27FC236}">
                <a16:creationId xmlns:a16="http://schemas.microsoft.com/office/drawing/2014/main" id="{AFE18DB0-9D1C-46BD-8C65-AD9CC7A42846}"/>
              </a:ext>
            </a:extLst>
          </p:cNvPr>
          <p:cNvSpPr>
            <a:spLocks noGrp="1"/>
          </p:cNvSpPr>
          <p:nvPr>
            <p:ph type="body" sz="quarter" idx="11" hasCustomPrompt="1"/>
          </p:nvPr>
        </p:nvSpPr>
        <p:spPr>
          <a:xfrm>
            <a:off x="4343400" y="6116129"/>
            <a:ext cx="75438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sp>
        <p:nvSpPr>
          <p:cNvPr id="9" name="Text Placeholder 8">
            <a:extLst>
              <a:ext uri="{FF2B5EF4-FFF2-40B4-BE49-F238E27FC236}">
                <a16:creationId xmlns:a16="http://schemas.microsoft.com/office/drawing/2014/main" id="{1546BA48-3D98-48F8-8C15-89DB373CCCD4}"/>
              </a:ext>
            </a:extLst>
          </p:cNvPr>
          <p:cNvSpPr>
            <a:spLocks noGrp="1"/>
          </p:cNvSpPr>
          <p:nvPr>
            <p:ph type="body" sz="quarter" idx="13" hasCustomPrompt="1"/>
          </p:nvPr>
        </p:nvSpPr>
        <p:spPr>
          <a:xfrm>
            <a:off x="3124200" y="228600"/>
            <a:ext cx="8763000" cy="609600"/>
          </a:xfrm>
        </p:spPr>
        <p:txBody>
          <a:bodyPr>
            <a:noAutofit/>
          </a:bodyPr>
          <a:lstStyle>
            <a:lvl1pPr marL="0" indent="0" algn="ctr">
              <a:buNone/>
              <a:defRPr sz="2800" b="1"/>
            </a:lvl1pPr>
            <a:lvl2pPr marL="356598" indent="0">
              <a:buNone/>
              <a:defRPr sz="3200"/>
            </a:lvl2pPr>
            <a:lvl3pPr marL="649192" indent="0">
              <a:buNone/>
              <a:defRPr sz="3200"/>
            </a:lvl3pPr>
            <a:lvl4pPr marL="960072" indent="0">
              <a:buNone/>
              <a:defRPr sz="3200"/>
            </a:lvl4pPr>
            <a:lvl5pPr marL="1197803" indent="0">
              <a:buNone/>
              <a:defRPr sz="3200"/>
            </a:lvl5pPr>
          </a:lstStyle>
          <a:p>
            <a:pPr lvl="0"/>
            <a:r>
              <a:rPr lang="en-US" dirty="0"/>
              <a:t>[Insert Chart Title]</a:t>
            </a:r>
          </a:p>
        </p:txBody>
      </p:sp>
      <p:sp>
        <p:nvSpPr>
          <p:cNvPr id="4" name="Text Placeholder 3">
            <a:extLst>
              <a:ext uri="{FF2B5EF4-FFF2-40B4-BE49-F238E27FC236}">
                <a16:creationId xmlns:a16="http://schemas.microsoft.com/office/drawing/2014/main" id="{304CFD73-7469-4688-8859-FFC3F9DDC011}"/>
              </a:ext>
            </a:extLst>
          </p:cNvPr>
          <p:cNvSpPr>
            <a:spLocks noGrp="1"/>
          </p:cNvSpPr>
          <p:nvPr>
            <p:ph type="body" sz="quarter" idx="14" hasCustomPrompt="1"/>
          </p:nvPr>
        </p:nvSpPr>
        <p:spPr>
          <a:xfrm>
            <a:off x="304800" y="2057400"/>
            <a:ext cx="2743200" cy="3924300"/>
          </a:xfrm>
        </p:spPr>
        <p:txBody>
          <a:bodyPr>
            <a:normAutofit/>
          </a:bodyPr>
          <a:lstStyle>
            <a:lvl1pPr>
              <a:defRPr sz="2400"/>
            </a:lvl1pPr>
          </a:lstStyle>
          <a:p>
            <a:pPr lvl="0"/>
            <a:r>
              <a:rPr lang="en-US" dirty="0"/>
              <a:t>Description</a:t>
            </a:r>
          </a:p>
        </p:txBody>
      </p:sp>
      <p:sp>
        <p:nvSpPr>
          <p:cNvPr id="8" name="Content Placeholder 7">
            <a:extLst>
              <a:ext uri="{FF2B5EF4-FFF2-40B4-BE49-F238E27FC236}">
                <a16:creationId xmlns:a16="http://schemas.microsoft.com/office/drawing/2014/main" id="{1BAD4D91-4B9A-4892-A207-E648404A0BFD}"/>
              </a:ext>
            </a:extLst>
          </p:cNvPr>
          <p:cNvSpPr>
            <a:spLocks noGrp="1"/>
          </p:cNvSpPr>
          <p:nvPr>
            <p:ph sz="quarter" idx="15" hasCustomPrompt="1"/>
          </p:nvPr>
        </p:nvSpPr>
        <p:spPr>
          <a:xfrm>
            <a:off x="3112477" y="876300"/>
            <a:ext cx="8763000" cy="5105400"/>
          </a:xfrm>
        </p:spPr>
        <p:txBody>
          <a:bodyPr/>
          <a:lstStyle>
            <a:lvl1pPr marL="0" indent="0">
              <a:buNone/>
              <a:defRPr/>
            </a:lvl1pPr>
          </a:lstStyle>
          <a:p>
            <a:pPr lvl="0"/>
            <a:r>
              <a:rPr lang="en-US" dirty="0"/>
              <a:t>[Insert or paste in chart]</a:t>
            </a:r>
          </a:p>
        </p:txBody>
      </p:sp>
      <p:pic>
        <p:nvPicPr>
          <p:cNvPr id="7" name="Picture 6"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2561698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ngle Chart Layout Reverse with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802D-8390-4263-84D9-7D676055ED88}"/>
              </a:ext>
            </a:extLst>
          </p:cNvPr>
          <p:cNvSpPr>
            <a:spLocks noGrp="1"/>
          </p:cNvSpPr>
          <p:nvPr>
            <p:ph type="title" hasCustomPrompt="1"/>
          </p:nvPr>
        </p:nvSpPr>
        <p:spPr>
          <a:xfrm>
            <a:off x="9132277" y="240323"/>
            <a:ext cx="2743200" cy="1752600"/>
          </a:xfrm>
        </p:spPr>
        <p:txBody>
          <a:bodyPr>
            <a:normAutofit/>
          </a:bodyPr>
          <a:lstStyle>
            <a:lvl1pPr algn="ctr">
              <a:defRPr sz="4000"/>
            </a:lvl1pPr>
          </a:lstStyle>
          <a:p>
            <a:r>
              <a:rPr lang="en-US" dirty="0"/>
              <a:t>[Click to insert title]</a:t>
            </a:r>
          </a:p>
        </p:txBody>
      </p:sp>
      <p:sp>
        <p:nvSpPr>
          <p:cNvPr id="6" name="Text Placeholder 6">
            <a:extLst>
              <a:ext uri="{FF2B5EF4-FFF2-40B4-BE49-F238E27FC236}">
                <a16:creationId xmlns:a16="http://schemas.microsoft.com/office/drawing/2014/main" id="{AFE18DB0-9D1C-46BD-8C65-AD9CC7A42846}"/>
              </a:ext>
            </a:extLst>
          </p:cNvPr>
          <p:cNvSpPr>
            <a:spLocks noGrp="1"/>
          </p:cNvSpPr>
          <p:nvPr>
            <p:ph type="body" sz="quarter" idx="11" hasCustomPrompt="1"/>
          </p:nvPr>
        </p:nvSpPr>
        <p:spPr>
          <a:xfrm>
            <a:off x="4331677" y="6172200"/>
            <a:ext cx="75438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sp>
        <p:nvSpPr>
          <p:cNvPr id="9" name="Text Placeholder 8">
            <a:extLst>
              <a:ext uri="{FF2B5EF4-FFF2-40B4-BE49-F238E27FC236}">
                <a16:creationId xmlns:a16="http://schemas.microsoft.com/office/drawing/2014/main" id="{1546BA48-3D98-48F8-8C15-89DB373CCCD4}"/>
              </a:ext>
            </a:extLst>
          </p:cNvPr>
          <p:cNvSpPr>
            <a:spLocks noGrp="1"/>
          </p:cNvSpPr>
          <p:nvPr>
            <p:ph type="body" sz="quarter" idx="13" hasCustomPrompt="1"/>
          </p:nvPr>
        </p:nvSpPr>
        <p:spPr>
          <a:xfrm>
            <a:off x="304800" y="240323"/>
            <a:ext cx="8763000" cy="609600"/>
          </a:xfrm>
        </p:spPr>
        <p:txBody>
          <a:bodyPr>
            <a:noAutofit/>
          </a:bodyPr>
          <a:lstStyle>
            <a:lvl1pPr marL="0" indent="0" algn="ctr">
              <a:buNone/>
              <a:defRPr sz="2800" b="1"/>
            </a:lvl1pPr>
            <a:lvl2pPr marL="356598" indent="0">
              <a:buNone/>
              <a:defRPr sz="3200"/>
            </a:lvl2pPr>
            <a:lvl3pPr marL="649192" indent="0">
              <a:buNone/>
              <a:defRPr sz="3200"/>
            </a:lvl3pPr>
            <a:lvl4pPr marL="960072" indent="0">
              <a:buNone/>
              <a:defRPr sz="3200"/>
            </a:lvl4pPr>
            <a:lvl5pPr marL="1197803" indent="0">
              <a:buNone/>
              <a:defRPr sz="3200"/>
            </a:lvl5pPr>
          </a:lstStyle>
          <a:p>
            <a:pPr lvl="0"/>
            <a:r>
              <a:rPr lang="en-US" dirty="0"/>
              <a:t>[Insert Chart Title]</a:t>
            </a:r>
          </a:p>
        </p:txBody>
      </p:sp>
      <p:sp>
        <p:nvSpPr>
          <p:cNvPr id="4" name="Text Placeholder 3">
            <a:extLst>
              <a:ext uri="{FF2B5EF4-FFF2-40B4-BE49-F238E27FC236}">
                <a16:creationId xmlns:a16="http://schemas.microsoft.com/office/drawing/2014/main" id="{304CFD73-7469-4688-8859-FFC3F9DDC011}"/>
              </a:ext>
            </a:extLst>
          </p:cNvPr>
          <p:cNvSpPr>
            <a:spLocks noGrp="1"/>
          </p:cNvSpPr>
          <p:nvPr>
            <p:ph type="body" sz="quarter" idx="14"/>
          </p:nvPr>
        </p:nvSpPr>
        <p:spPr>
          <a:xfrm>
            <a:off x="9132277" y="2086708"/>
            <a:ext cx="2743200" cy="3924300"/>
          </a:xfrm>
        </p:spPr>
        <p:txBody>
          <a:bodyPr>
            <a:normAutofit/>
          </a:bodyPr>
          <a:lstStyle>
            <a:lvl1pPr>
              <a:defRPr sz="2400"/>
            </a:lvl1pPr>
          </a:lstStyle>
          <a:p>
            <a:pPr lvl="0"/>
            <a:r>
              <a:rPr lang="en-US" dirty="0"/>
              <a:t>Edit Master text styles</a:t>
            </a:r>
          </a:p>
        </p:txBody>
      </p:sp>
      <p:sp>
        <p:nvSpPr>
          <p:cNvPr id="8" name="Content Placeholder 7">
            <a:extLst>
              <a:ext uri="{FF2B5EF4-FFF2-40B4-BE49-F238E27FC236}">
                <a16:creationId xmlns:a16="http://schemas.microsoft.com/office/drawing/2014/main" id="{1BAD4D91-4B9A-4892-A207-E648404A0BFD}"/>
              </a:ext>
            </a:extLst>
          </p:cNvPr>
          <p:cNvSpPr>
            <a:spLocks noGrp="1"/>
          </p:cNvSpPr>
          <p:nvPr>
            <p:ph sz="quarter" idx="15" hasCustomPrompt="1"/>
          </p:nvPr>
        </p:nvSpPr>
        <p:spPr>
          <a:xfrm>
            <a:off x="293077" y="888022"/>
            <a:ext cx="8763000" cy="5122985"/>
          </a:xfrm>
        </p:spPr>
        <p:txBody>
          <a:bodyPr/>
          <a:lstStyle>
            <a:lvl1pPr marL="0" indent="0">
              <a:buNone/>
              <a:defRPr/>
            </a:lvl1pPr>
          </a:lstStyle>
          <a:p>
            <a:pPr lvl="0"/>
            <a:r>
              <a:rPr lang="en-US" dirty="0"/>
              <a:t>[Insert or paste in chart]</a:t>
            </a:r>
          </a:p>
        </p:txBody>
      </p:sp>
      <p:pic>
        <p:nvPicPr>
          <p:cNvPr id="7" name="Picture 6"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498690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1BBC2-4710-41D7-A79F-01972ABCCF55}"/>
              </a:ext>
            </a:extLst>
          </p:cNvPr>
          <p:cNvSpPr>
            <a:spLocks noGrp="1"/>
          </p:cNvSpPr>
          <p:nvPr>
            <p:ph type="title" hasCustomPrompt="1"/>
          </p:nvPr>
        </p:nvSpPr>
        <p:spPr>
          <a:xfrm>
            <a:off x="609600" y="228600"/>
            <a:ext cx="10972800" cy="1066800"/>
          </a:xfrm>
        </p:spPr>
        <p:txBody>
          <a:bodyPr/>
          <a:lstStyle>
            <a:lvl1pPr algn="ctr">
              <a:defRPr/>
            </a:lvl1pPr>
          </a:lstStyle>
          <a:p>
            <a:r>
              <a:rPr lang="en-US" dirty="0"/>
              <a:t>[Click to insert title]</a:t>
            </a:r>
          </a:p>
        </p:txBody>
      </p:sp>
      <p:sp>
        <p:nvSpPr>
          <p:cNvPr id="3" name="Text Placeholder 6">
            <a:extLst>
              <a:ext uri="{FF2B5EF4-FFF2-40B4-BE49-F238E27FC236}">
                <a16:creationId xmlns:a16="http://schemas.microsoft.com/office/drawing/2014/main" id="{072C0345-E024-4C21-B743-731BB517112F}"/>
              </a:ext>
            </a:extLst>
          </p:cNvPr>
          <p:cNvSpPr>
            <a:spLocks noGrp="1"/>
          </p:cNvSpPr>
          <p:nvPr>
            <p:ph type="body" sz="quarter" idx="11" hasCustomPrompt="1"/>
          </p:nvPr>
        </p:nvSpPr>
        <p:spPr>
          <a:xfrm>
            <a:off x="4038600" y="6067964"/>
            <a:ext cx="75438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4" name="Picture 3"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103300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375331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ummary Sli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AEF74-2322-4939-A391-425C2628FF22}"/>
              </a:ext>
            </a:extLst>
          </p:cNvPr>
          <p:cNvSpPr>
            <a:spLocks noGrp="1"/>
          </p:cNvSpPr>
          <p:nvPr>
            <p:ph type="title" hasCustomPrompt="1"/>
          </p:nvPr>
        </p:nvSpPr>
        <p:spPr>
          <a:xfrm>
            <a:off x="533400" y="228600"/>
            <a:ext cx="11049000" cy="990600"/>
          </a:xfrm>
        </p:spPr>
        <p:txBody>
          <a:bodyPr/>
          <a:lstStyle>
            <a:lvl1pPr>
              <a:defRPr/>
            </a:lvl1pPr>
          </a:lstStyle>
          <a:p>
            <a:r>
              <a:rPr lang="en-US" dirty="0"/>
              <a:t>In Summary</a:t>
            </a:r>
          </a:p>
        </p:txBody>
      </p:sp>
      <p:sp>
        <p:nvSpPr>
          <p:cNvPr id="4" name="Content Placeholder 3">
            <a:extLst>
              <a:ext uri="{FF2B5EF4-FFF2-40B4-BE49-F238E27FC236}">
                <a16:creationId xmlns:a16="http://schemas.microsoft.com/office/drawing/2014/main" id="{114EDBAF-7068-484D-B0D5-7A2F4DCC5F32}"/>
              </a:ext>
            </a:extLst>
          </p:cNvPr>
          <p:cNvSpPr>
            <a:spLocks noGrp="1"/>
          </p:cNvSpPr>
          <p:nvPr>
            <p:ph sz="quarter" idx="10" hasCustomPrompt="1"/>
          </p:nvPr>
        </p:nvSpPr>
        <p:spPr>
          <a:xfrm>
            <a:off x="533400" y="1371600"/>
            <a:ext cx="11049000" cy="4495800"/>
          </a:xfrm>
        </p:spPr>
        <p:txBody>
          <a:bodyPr/>
          <a:lstStyle>
            <a:lvl1pPr>
              <a:defRPr/>
            </a:lvl1pPr>
          </a:lstStyle>
          <a:p>
            <a:pPr lvl="0"/>
            <a:r>
              <a:rPr lang="en-US" dirty="0"/>
              <a:t>[Insert takeaway]</a:t>
            </a:r>
          </a:p>
          <a:p>
            <a:pPr lvl="0"/>
            <a:endParaRPr lang="en-US" dirty="0"/>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180269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able of Data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29F-5DBD-4E23-B1F3-FA4A83286BA0}"/>
              </a:ext>
            </a:extLst>
          </p:cNvPr>
          <p:cNvSpPr>
            <a:spLocks noGrp="1"/>
          </p:cNvSpPr>
          <p:nvPr>
            <p:ph type="title" hasCustomPrompt="1"/>
          </p:nvPr>
        </p:nvSpPr>
        <p:spPr>
          <a:xfrm>
            <a:off x="609600" y="228600"/>
            <a:ext cx="10972800" cy="1066800"/>
          </a:xfrm>
        </p:spPr>
        <p:txBody>
          <a:bodyPr/>
          <a:lstStyle>
            <a:lvl1pPr algn="ctr">
              <a:defRPr/>
            </a:lvl1pPr>
          </a:lstStyle>
          <a:p>
            <a:r>
              <a:rPr lang="en-US" dirty="0"/>
              <a:t>[Click to insert title or table name]</a:t>
            </a:r>
          </a:p>
        </p:txBody>
      </p:sp>
      <p:sp>
        <p:nvSpPr>
          <p:cNvPr id="3" name="Text Placeholder 6">
            <a:extLst>
              <a:ext uri="{FF2B5EF4-FFF2-40B4-BE49-F238E27FC236}">
                <a16:creationId xmlns:a16="http://schemas.microsoft.com/office/drawing/2014/main" id="{69F5C896-B623-4DDC-A5DA-0D76D8B08047}"/>
              </a:ext>
            </a:extLst>
          </p:cNvPr>
          <p:cNvSpPr>
            <a:spLocks noGrp="1"/>
          </p:cNvSpPr>
          <p:nvPr>
            <p:ph type="body" sz="quarter" idx="11" hasCustomPrompt="1"/>
          </p:nvPr>
        </p:nvSpPr>
        <p:spPr>
          <a:xfrm>
            <a:off x="4038600" y="6172200"/>
            <a:ext cx="75438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sp>
        <p:nvSpPr>
          <p:cNvPr id="5" name="Table Placeholder 4">
            <a:extLst>
              <a:ext uri="{FF2B5EF4-FFF2-40B4-BE49-F238E27FC236}">
                <a16:creationId xmlns:a16="http://schemas.microsoft.com/office/drawing/2014/main" id="{658924D4-77A4-4D4C-B063-165E40B4B892}"/>
              </a:ext>
            </a:extLst>
          </p:cNvPr>
          <p:cNvSpPr>
            <a:spLocks noGrp="1"/>
          </p:cNvSpPr>
          <p:nvPr>
            <p:ph type="tbl" sz="quarter" idx="12" hasCustomPrompt="1"/>
          </p:nvPr>
        </p:nvSpPr>
        <p:spPr>
          <a:xfrm>
            <a:off x="609600" y="1447800"/>
            <a:ext cx="10972800" cy="4572000"/>
          </a:xfrm>
        </p:spPr>
        <p:txBody>
          <a:bodyPr/>
          <a:lstStyle>
            <a:lvl1pPr>
              <a:defRPr/>
            </a:lvl1pPr>
          </a:lstStyle>
          <a:p>
            <a:r>
              <a:rPr lang="en-US" dirty="0"/>
              <a:t>[click the icon to insert your table]</a:t>
            </a:r>
          </a:p>
        </p:txBody>
      </p:sp>
      <p:pic>
        <p:nvPicPr>
          <p:cNvPr id="6" name="Picture 5"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2933491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sclosure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00964-EFF8-49BE-884A-BCD0A02B21C3}"/>
              </a:ext>
            </a:extLst>
          </p:cNvPr>
          <p:cNvSpPr>
            <a:spLocks noGrp="1"/>
          </p:cNvSpPr>
          <p:nvPr>
            <p:ph type="title" hasCustomPrompt="1"/>
          </p:nvPr>
        </p:nvSpPr>
        <p:spPr>
          <a:xfrm>
            <a:off x="609600" y="228601"/>
            <a:ext cx="10972800" cy="685800"/>
          </a:xfrm>
        </p:spPr>
        <p:txBody>
          <a:bodyPr/>
          <a:lstStyle>
            <a:lvl1pPr algn="ctr">
              <a:defRPr/>
            </a:lvl1pPr>
          </a:lstStyle>
          <a:p>
            <a:r>
              <a:rPr lang="en-US" dirty="0"/>
              <a:t>Disclosure Information</a:t>
            </a:r>
          </a:p>
        </p:txBody>
      </p:sp>
      <p:sp>
        <p:nvSpPr>
          <p:cNvPr id="5" name="Text Placeholder 23">
            <a:extLst>
              <a:ext uri="{FF2B5EF4-FFF2-40B4-BE49-F238E27FC236}">
                <a16:creationId xmlns:a16="http://schemas.microsoft.com/office/drawing/2014/main" id="{9F4B5D65-2E7E-4980-98FA-463AFCF2409A}"/>
              </a:ext>
            </a:extLst>
          </p:cNvPr>
          <p:cNvSpPr>
            <a:spLocks noGrp="1"/>
          </p:cNvSpPr>
          <p:nvPr>
            <p:ph type="body" sz="quarter" idx="18" hasCustomPrompt="1"/>
          </p:nvPr>
        </p:nvSpPr>
        <p:spPr>
          <a:xfrm>
            <a:off x="609600" y="1044186"/>
            <a:ext cx="10972799" cy="744927"/>
          </a:xfrm>
        </p:spPr>
        <p:txBody>
          <a:bodyPr anchor="ctr">
            <a:noAutofit/>
          </a:bodyPr>
          <a:lstStyle>
            <a:lvl1pPr marL="0" indent="0" algn="l">
              <a:buNone/>
              <a:defRPr sz="3200" b="1"/>
            </a:lvl1pPr>
          </a:lstStyle>
          <a:p>
            <a:pPr lvl="0"/>
            <a:r>
              <a:rPr lang="en-US" dirty="0"/>
              <a:t>[Insert Name of Presentation]</a:t>
            </a:r>
          </a:p>
        </p:txBody>
      </p:sp>
      <p:sp>
        <p:nvSpPr>
          <p:cNvPr id="6" name="Text Placeholder 25">
            <a:extLst>
              <a:ext uri="{FF2B5EF4-FFF2-40B4-BE49-F238E27FC236}">
                <a16:creationId xmlns:a16="http://schemas.microsoft.com/office/drawing/2014/main" id="{D4887183-AD59-426E-95F3-1A97A3F07F7E}"/>
              </a:ext>
            </a:extLst>
          </p:cNvPr>
          <p:cNvSpPr>
            <a:spLocks noGrp="1"/>
          </p:cNvSpPr>
          <p:nvPr>
            <p:ph type="body" sz="quarter" idx="19" hasCustomPrompt="1"/>
          </p:nvPr>
        </p:nvSpPr>
        <p:spPr>
          <a:xfrm>
            <a:off x="609599" y="2529277"/>
            <a:ext cx="6858001" cy="465138"/>
          </a:xfrm>
        </p:spPr>
        <p:txBody>
          <a:bodyPr>
            <a:noAutofit/>
          </a:bodyPr>
          <a:lstStyle>
            <a:lvl1pPr marL="0" indent="0" algn="l">
              <a:buNone/>
              <a:defRPr sz="2600"/>
            </a:lvl1pPr>
          </a:lstStyle>
          <a:p>
            <a:pPr lvl="0"/>
            <a:r>
              <a:rPr lang="en-US" dirty="0"/>
              <a:t>[Speaker Name, Credentials]</a:t>
            </a:r>
          </a:p>
        </p:txBody>
      </p:sp>
      <p:sp>
        <p:nvSpPr>
          <p:cNvPr id="9" name="Picture Placeholder 8">
            <a:extLst>
              <a:ext uri="{FF2B5EF4-FFF2-40B4-BE49-F238E27FC236}">
                <a16:creationId xmlns:a16="http://schemas.microsoft.com/office/drawing/2014/main" id="{DD289C13-3FF3-4B02-96DA-7B234F6EB1D6}"/>
              </a:ext>
            </a:extLst>
          </p:cNvPr>
          <p:cNvSpPr>
            <a:spLocks noGrp="1"/>
          </p:cNvSpPr>
          <p:nvPr>
            <p:ph type="pic" sz="quarter" idx="20" hasCustomPrompt="1"/>
          </p:nvPr>
        </p:nvSpPr>
        <p:spPr>
          <a:xfrm>
            <a:off x="7620000" y="1928307"/>
            <a:ext cx="3962400" cy="4089906"/>
          </a:xfrm>
          <a:prstGeom prst="rect">
            <a:avLst/>
          </a:prstGeom>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lvl1pPr marL="0" indent="0">
              <a:buNone/>
              <a:defRPr>
                <a:solidFill>
                  <a:schemeClr val="tx1"/>
                </a:solidFill>
              </a:defRPr>
            </a:lvl1pPr>
          </a:lstStyle>
          <a:p>
            <a:r>
              <a:rPr lang="en-US" dirty="0"/>
              <a:t>Click the icon to insert presenter photo</a:t>
            </a:r>
          </a:p>
        </p:txBody>
      </p:sp>
      <p:sp>
        <p:nvSpPr>
          <p:cNvPr id="11" name="Text Placeholder 10">
            <a:extLst>
              <a:ext uri="{FF2B5EF4-FFF2-40B4-BE49-F238E27FC236}">
                <a16:creationId xmlns:a16="http://schemas.microsoft.com/office/drawing/2014/main" id="{05C4401C-8650-4366-BDE8-6290777D278B}"/>
              </a:ext>
            </a:extLst>
          </p:cNvPr>
          <p:cNvSpPr>
            <a:spLocks noGrp="1"/>
          </p:cNvSpPr>
          <p:nvPr>
            <p:ph type="body" sz="quarter" idx="21" hasCustomPrompt="1"/>
          </p:nvPr>
        </p:nvSpPr>
        <p:spPr>
          <a:xfrm>
            <a:off x="609600" y="1928813"/>
            <a:ext cx="6858000" cy="465138"/>
          </a:xfrm>
        </p:spPr>
        <p:txBody>
          <a:bodyPr anchor="ctr">
            <a:noAutofit/>
          </a:bodyPr>
          <a:lstStyle>
            <a:lvl1pPr marL="0" indent="0">
              <a:buNone/>
              <a:defRPr sz="2800"/>
            </a:lvl1pPr>
          </a:lstStyle>
          <a:p>
            <a:pPr lvl="0"/>
            <a:r>
              <a:rPr lang="en-US" dirty="0"/>
              <a:t>[Insert date and time of activity]</a:t>
            </a:r>
          </a:p>
        </p:txBody>
      </p:sp>
      <p:sp>
        <p:nvSpPr>
          <p:cNvPr id="13" name="Content Placeholder 12">
            <a:extLst>
              <a:ext uri="{FF2B5EF4-FFF2-40B4-BE49-F238E27FC236}">
                <a16:creationId xmlns:a16="http://schemas.microsoft.com/office/drawing/2014/main" id="{4DC340C2-B3EA-45B3-8263-DF147371BF41}"/>
              </a:ext>
            </a:extLst>
          </p:cNvPr>
          <p:cNvSpPr>
            <a:spLocks noGrp="1"/>
          </p:cNvSpPr>
          <p:nvPr>
            <p:ph sz="quarter" idx="22" hasCustomPrompt="1"/>
          </p:nvPr>
        </p:nvSpPr>
        <p:spPr>
          <a:xfrm>
            <a:off x="609600" y="3124200"/>
            <a:ext cx="6858000" cy="2894013"/>
          </a:xfrm>
        </p:spPr>
        <p:txBody>
          <a:bodyPr>
            <a:normAutofit/>
          </a:bodyPr>
          <a:lstStyle>
            <a:lvl1pPr>
              <a:defRPr sz="2200"/>
            </a:lvl1pPr>
          </a:lstStyle>
          <a:p>
            <a:pPr lvl="0"/>
            <a:r>
              <a:rPr lang="en-US" dirty="0"/>
              <a:t>[Insert Commercial Interest, What was received, For What Role – Put “No Disclosures” if you do not have any]</a:t>
            </a:r>
          </a:p>
        </p:txBody>
      </p:sp>
      <p:pic>
        <p:nvPicPr>
          <p:cNvPr id="8" name="Picture 7"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1175863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1ECEE783-4751-3447-A075-565592F019DC}" type="slidenum">
              <a:rPr lang="en-US" smtClean="0"/>
              <a:pPr/>
              <a:t>‹#›</a:t>
            </a:fld>
            <a:endParaRPr lang="en-US" dirty="0"/>
          </a:p>
        </p:txBody>
      </p:sp>
      <p:sp>
        <p:nvSpPr>
          <p:cNvPr id="12" name="Title 11"/>
          <p:cNvSpPr>
            <a:spLocks noGrp="1"/>
          </p:cNvSpPr>
          <p:nvPr>
            <p:ph type="title"/>
          </p:nvPr>
        </p:nvSpPr>
        <p:spPr/>
        <p:txBody>
          <a:bodyPr/>
          <a:lstStyle/>
          <a:p>
            <a:r>
              <a:rPr lang="en-US" dirty="0"/>
              <a:t>Click to edit Master title style</a:t>
            </a:r>
          </a:p>
        </p:txBody>
      </p:sp>
      <p:cxnSp>
        <p:nvCxnSpPr>
          <p:cNvPr id="7" name="Straight Connector 6"/>
          <p:cNvCxnSpPr/>
          <p:nvPr userDrawn="1"/>
        </p:nvCxnSpPr>
        <p:spPr>
          <a:xfrm>
            <a:off x="367906" y="6449714"/>
            <a:ext cx="11424745"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860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accent1">
            <a:alpha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7168" y="4249902"/>
            <a:ext cx="10346029" cy="619071"/>
          </a:xfrm>
        </p:spPr>
        <p:txBody>
          <a:bodyPr/>
          <a:lstStyle>
            <a:lvl1pPr>
              <a:defRPr sz="2900" b="1">
                <a:solidFill>
                  <a:schemeClr val="bg2"/>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CEE783-4751-3447-A075-565592F019DC}" type="slidenum">
              <a:rPr lang="en-US" smtClean="0"/>
              <a:t>‹#›</a:t>
            </a:fld>
            <a:endParaRPr lang="en-US"/>
          </a:p>
        </p:txBody>
      </p:sp>
      <p:sp>
        <p:nvSpPr>
          <p:cNvPr id="12" name="Text Placeholder 11"/>
          <p:cNvSpPr>
            <a:spLocks noGrp="1"/>
          </p:cNvSpPr>
          <p:nvPr>
            <p:ph type="body" sz="quarter" idx="13"/>
          </p:nvPr>
        </p:nvSpPr>
        <p:spPr>
          <a:xfrm>
            <a:off x="1370869" y="4798637"/>
            <a:ext cx="9337675" cy="1336063"/>
          </a:xfrm>
        </p:spPr>
        <p:txBody>
          <a:bodyPr>
            <a:normAutofit/>
          </a:bodyPr>
          <a:lstStyle>
            <a:lvl1pPr>
              <a:defRPr sz="1200"/>
            </a:lvl1pPr>
            <a:lvl2pPr>
              <a:defRPr sz="1100"/>
            </a:lvl2pPr>
            <a:lvl3pPr>
              <a:defRPr sz="1050"/>
            </a:lvl3pPr>
            <a:lvl4pPr>
              <a:defRPr sz="12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p:cNvSpPr>
            <a:spLocks noGrp="1"/>
          </p:cNvSpPr>
          <p:nvPr>
            <p:ph type="body" sz="quarter" idx="14" hasCustomPrompt="1"/>
          </p:nvPr>
        </p:nvSpPr>
        <p:spPr>
          <a:xfrm>
            <a:off x="1256687" y="1323323"/>
            <a:ext cx="8915400" cy="2522538"/>
          </a:xfrm>
        </p:spPr>
        <p:txBody>
          <a:bodyPr anchor="t">
            <a:noAutofit/>
          </a:bodyPr>
          <a:lstStyle>
            <a:lvl1pPr marL="0" indent="0">
              <a:buFont typeface="Arial" charset="0"/>
              <a:buNone/>
              <a:defRPr sz="24500" b="1">
                <a:solidFill>
                  <a:schemeClr val="bg2"/>
                </a:solidFill>
              </a:defRPr>
            </a:lvl1pPr>
          </a:lstStyle>
          <a:p>
            <a:pPr marL="9525" marR="0" lvl="0" indent="-9525" algn="l" defTabSz="914400" rtl="0" eaLnBrk="1" fontAlgn="auto" latinLnBrk="0" hangingPunct="1">
              <a:lnSpc>
                <a:spcPct val="90000"/>
              </a:lnSpc>
              <a:spcBef>
                <a:spcPts val="1000"/>
              </a:spcBef>
              <a:spcAft>
                <a:spcPts val="0"/>
              </a:spcAft>
              <a:buClrTx/>
              <a:buSzTx/>
              <a:tabLst/>
              <a:defRPr/>
            </a:pPr>
            <a:r>
              <a:rPr lang="en-US" dirty="0"/>
              <a:t>888%</a:t>
            </a:r>
          </a:p>
        </p:txBody>
      </p:sp>
    </p:spTree>
    <p:extLst>
      <p:ext uri="{BB962C8B-B14F-4D97-AF65-F5344CB8AC3E}">
        <p14:creationId xmlns:p14="http://schemas.microsoft.com/office/powerpoint/2010/main" val="3291055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ank You">
    <p:bg>
      <p:bgPr>
        <a:solidFill>
          <a:schemeClr val="accent1"/>
        </a:solidFill>
        <a:effectLst/>
      </p:bgPr>
    </p:bg>
    <p:spTree>
      <p:nvGrpSpPr>
        <p:cNvPr id="1" name=""/>
        <p:cNvGrpSpPr/>
        <p:nvPr/>
      </p:nvGrpSpPr>
      <p:grpSpPr>
        <a:xfrm>
          <a:off x="0" y="0"/>
          <a:ext cx="0" cy="0"/>
          <a:chOff x="0" y="0"/>
          <a:chExt cx="0" cy="0"/>
        </a:xfrm>
      </p:grpSpPr>
      <p:sp>
        <p:nvSpPr>
          <p:cNvPr id="3" name="TextBox 2"/>
          <p:cNvSpPr txBox="1"/>
          <p:nvPr userDrawn="1"/>
        </p:nvSpPr>
        <p:spPr>
          <a:xfrm>
            <a:off x="1427326" y="2119033"/>
            <a:ext cx="6740769" cy="1015663"/>
          </a:xfrm>
          <a:prstGeom prst="rect">
            <a:avLst/>
          </a:prstGeom>
          <a:noFill/>
        </p:spPr>
        <p:txBody>
          <a:bodyPr wrap="square" rtlCol="0">
            <a:spAutoFit/>
          </a:bodyPr>
          <a:lstStyle/>
          <a:p>
            <a:r>
              <a:rPr lang="en-US" sz="6000" b="1" dirty="0">
                <a:solidFill>
                  <a:schemeClr val="bg2"/>
                </a:solidFill>
                <a:latin typeface="Open Sans" charset="0"/>
                <a:ea typeface="Open Sans" charset="0"/>
                <a:cs typeface="Open Sans" charset="0"/>
              </a:rPr>
              <a:t>Thank You</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27047"/>
          <a:stretch/>
        </p:blipFill>
        <p:spPr>
          <a:xfrm>
            <a:off x="1488888" y="5441325"/>
            <a:ext cx="1931377" cy="639229"/>
          </a:xfrm>
          <a:prstGeom prst="rect">
            <a:avLst/>
          </a:prstGeom>
        </p:spPr>
      </p:pic>
    </p:spTree>
    <p:extLst>
      <p:ext uri="{BB962C8B-B14F-4D97-AF65-F5344CB8AC3E}">
        <p14:creationId xmlns:p14="http://schemas.microsoft.com/office/powerpoint/2010/main" val="2587916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9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5398476" y="334111"/>
            <a:ext cx="0" cy="6189785"/>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2086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9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2">
            <a:lumMod val="95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srgbClr val="1E1E1E">
                  <a:tint val="75000"/>
                </a:srgbClr>
              </a:solidFill>
            </a:endParaRPr>
          </a:p>
        </p:txBody>
      </p:sp>
      <p:sp>
        <p:nvSpPr>
          <p:cNvPr id="4" name="Slide Number Placeholder 3"/>
          <p:cNvSpPr>
            <a:spLocks noGrp="1"/>
          </p:cNvSpPr>
          <p:nvPr>
            <p:ph type="sldNum" sz="quarter" idx="11"/>
          </p:nvPr>
        </p:nvSpPr>
        <p:spPr/>
        <p:txBody>
          <a:bodyPr/>
          <a:lstStyle/>
          <a:p>
            <a:fld id="{1ECEE783-4751-3447-A075-565592F019DC}" type="slidenum">
              <a:rPr lang="en-US" smtClean="0">
                <a:solidFill>
                  <a:srgbClr val="1E1E1E">
                    <a:tint val="75000"/>
                  </a:srgbClr>
                </a:solidFill>
              </a:rPr>
              <a:pPr/>
              <a:t>‹#›</a:t>
            </a:fld>
            <a:endParaRPr lang="en-US" dirty="0">
              <a:solidFill>
                <a:srgbClr val="1E1E1E">
                  <a:tint val="75000"/>
                </a:srgbClr>
              </a:solidFill>
            </a:endParaRPr>
          </a:p>
        </p:txBody>
      </p:sp>
      <p:cxnSp>
        <p:nvCxnSpPr>
          <p:cNvPr id="5" name="Straight Connector 4"/>
          <p:cNvCxnSpPr/>
          <p:nvPr userDrawn="1"/>
        </p:nvCxnSpPr>
        <p:spPr>
          <a:xfrm>
            <a:off x="1115086" y="1605152"/>
            <a:ext cx="9187961" cy="0"/>
          </a:xfrm>
          <a:prstGeom prst="line">
            <a:avLst/>
          </a:prstGeom>
          <a:ln>
            <a:solidFill>
              <a:schemeClr val="accent6">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14" hasCustomPrompt="1"/>
          </p:nvPr>
        </p:nvSpPr>
        <p:spPr>
          <a:xfrm>
            <a:off x="1257179" y="2123522"/>
            <a:ext cx="905732" cy="901873"/>
          </a:xfrm>
        </p:spPr>
        <p:txBody>
          <a:bodyPr wrap="none" lIns="0" tIns="0" rIns="0" bIns="0" anchor="b">
            <a:noAutofit/>
          </a:bodyPr>
          <a:lstStyle>
            <a:lvl1pPr>
              <a:defRPr sz="6200" b="1">
                <a:solidFill>
                  <a:schemeClr val="accent5"/>
                </a:solidFill>
              </a:defRPr>
            </a:lvl1pPr>
          </a:lstStyle>
          <a:p>
            <a:pPr lvl="0"/>
            <a:r>
              <a:rPr lang="en-US" dirty="0"/>
              <a:t>1</a:t>
            </a:r>
          </a:p>
        </p:txBody>
      </p:sp>
      <p:sp>
        <p:nvSpPr>
          <p:cNvPr id="18" name="Text Placeholder 15"/>
          <p:cNvSpPr>
            <a:spLocks noGrp="1"/>
          </p:cNvSpPr>
          <p:nvPr>
            <p:ph type="body" sz="quarter" idx="15" hasCustomPrompt="1"/>
          </p:nvPr>
        </p:nvSpPr>
        <p:spPr>
          <a:xfrm>
            <a:off x="1406711" y="3025367"/>
            <a:ext cx="1459644" cy="2123493"/>
          </a:xfrm>
        </p:spPr>
        <p:txBody>
          <a:bodyPr wrap="square" lIns="0" tIns="0" rIns="0" bIns="0" anchor="t">
            <a:noAutofit/>
          </a:bodyPr>
          <a:lstStyle>
            <a:lvl1pPr marL="95250" indent="-95250">
              <a:spcAft>
                <a:spcPts val="200"/>
              </a:spcAft>
              <a:tabLst/>
              <a:defRPr sz="2400" b="0">
                <a:solidFill>
                  <a:schemeClr val="accent5"/>
                </a:solidFill>
              </a:defRPr>
            </a:lvl1pPr>
            <a:lvl2pPr marL="95250" indent="-87313">
              <a:lnSpc>
                <a:spcPct val="110000"/>
              </a:lnSpc>
              <a:buFont typeface=".AppleSystemUIFont" charset="-120"/>
              <a:buChar char=" "/>
              <a:tabLst/>
              <a:defRPr sz="1000"/>
            </a:lvl2pPr>
          </a:lstStyle>
          <a:p>
            <a:pPr lvl="0"/>
            <a:r>
              <a:rPr lang="en-US" dirty="0"/>
              <a:t>Section</a:t>
            </a:r>
            <a:br>
              <a:rPr lang="en-US" dirty="0"/>
            </a:br>
            <a:r>
              <a:rPr lang="en-US" dirty="0"/>
              <a:t>Title</a:t>
            </a:r>
          </a:p>
          <a:p>
            <a:pPr lvl="1"/>
            <a:r>
              <a:rPr lang="en-US" dirty="0"/>
              <a:t>Loren ipsum dolor</a:t>
            </a:r>
            <a:br>
              <a:rPr lang="en-US" dirty="0"/>
            </a:br>
            <a:r>
              <a:rPr lang="en-US" dirty="0"/>
              <a:t>sit </a:t>
            </a:r>
            <a:r>
              <a:rPr lang="en-US" dirty="0" err="1"/>
              <a:t>amet</a:t>
            </a:r>
            <a:endParaRPr lang="en-US" dirty="0"/>
          </a:p>
        </p:txBody>
      </p:sp>
      <p:sp>
        <p:nvSpPr>
          <p:cNvPr id="20" name="Text Placeholder 15"/>
          <p:cNvSpPr>
            <a:spLocks noGrp="1"/>
          </p:cNvSpPr>
          <p:nvPr>
            <p:ph type="body" sz="quarter" idx="16" hasCustomPrompt="1"/>
          </p:nvPr>
        </p:nvSpPr>
        <p:spPr>
          <a:xfrm>
            <a:off x="2901339" y="2123522"/>
            <a:ext cx="905732" cy="901873"/>
          </a:xfrm>
        </p:spPr>
        <p:txBody>
          <a:bodyPr wrap="none" lIns="0" tIns="0" rIns="0" bIns="0" anchor="b">
            <a:noAutofit/>
          </a:bodyPr>
          <a:lstStyle>
            <a:lvl1pPr>
              <a:defRPr sz="6200" b="1">
                <a:solidFill>
                  <a:schemeClr val="accent1"/>
                </a:solidFill>
              </a:defRPr>
            </a:lvl1pPr>
          </a:lstStyle>
          <a:p>
            <a:pPr lvl="0"/>
            <a:r>
              <a:rPr lang="en-US" dirty="0"/>
              <a:t>2</a:t>
            </a:r>
          </a:p>
        </p:txBody>
      </p:sp>
      <p:sp>
        <p:nvSpPr>
          <p:cNvPr id="21" name="Text Placeholder 15"/>
          <p:cNvSpPr>
            <a:spLocks noGrp="1"/>
          </p:cNvSpPr>
          <p:nvPr>
            <p:ph type="body" sz="quarter" idx="17" hasCustomPrompt="1"/>
          </p:nvPr>
        </p:nvSpPr>
        <p:spPr>
          <a:xfrm>
            <a:off x="2999199" y="3025367"/>
            <a:ext cx="1459644" cy="2123493"/>
          </a:xfrm>
        </p:spPr>
        <p:txBody>
          <a:bodyPr wrap="square" lIns="0" tIns="0" rIns="0" bIns="0" anchor="t">
            <a:noAutofit/>
          </a:bodyPr>
          <a:lstStyle>
            <a:lvl1pPr marL="95250" indent="-95250">
              <a:spcAft>
                <a:spcPts val="200"/>
              </a:spcAft>
              <a:tabLst/>
              <a:defRPr sz="2400" b="0">
                <a:solidFill>
                  <a:schemeClr val="tx2"/>
                </a:solidFill>
              </a:defRPr>
            </a:lvl1pPr>
            <a:lvl2pPr marL="95250" indent="-87313">
              <a:lnSpc>
                <a:spcPct val="110000"/>
              </a:lnSpc>
              <a:buFont typeface=".AppleSystemUIFont" charset="-120"/>
              <a:buChar char=" "/>
              <a:tabLst/>
              <a:defRPr sz="1000"/>
            </a:lvl2pPr>
          </a:lstStyle>
          <a:p>
            <a:pPr lvl="0"/>
            <a:r>
              <a:rPr lang="en-US" dirty="0"/>
              <a:t>Section</a:t>
            </a:r>
            <a:br>
              <a:rPr lang="en-US" dirty="0"/>
            </a:br>
            <a:r>
              <a:rPr lang="en-US" dirty="0"/>
              <a:t>Title</a:t>
            </a:r>
          </a:p>
          <a:p>
            <a:pPr lvl="1"/>
            <a:r>
              <a:rPr lang="en-US" dirty="0"/>
              <a:t>Loren ipsum dolor</a:t>
            </a:r>
            <a:br>
              <a:rPr lang="en-US" dirty="0"/>
            </a:br>
            <a:r>
              <a:rPr lang="en-US" dirty="0"/>
              <a:t>sit </a:t>
            </a:r>
            <a:r>
              <a:rPr lang="en-US" dirty="0" err="1"/>
              <a:t>amet</a:t>
            </a:r>
            <a:endParaRPr lang="en-US" dirty="0"/>
          </a:p>
        </p:txBody>
      </p:sp>
      <p:sp>
        <p:nvSpPr>
          <p:cNvPr id="22" name="Text Placeholder 15"/>
          <p:cNvSpPr>
            <a:spLocks noGrp="1"/>
          </p:cNvSpPr>
          <p:nvPr>
            <p:ph type="body" sz="quarter" idx="18" hasCustomPrompt="1"/>
          </p:nvPr>
        </p:nvSpPr>
        <p:spPr>
          <a:xfrm>
            <a:off x="4591687" y="3025367"/>
            <a:ext cx="1459644" cy="2123493"/>
          </a:xfrm>
        </p:spPr>
        <p:txBody>
          <a:bodyPr wrap="square" lIns="0" tIns="0" rIns="0" bIns="0" anchor="t">
            <a:noAutofit/>
          </a:bodyPr>
          <a:lstStyle>
            <a:lvl1pPr marL="95250" indent="-95250">
              <a:spcAft>
                <a:spcPts val="200"/>
              </a:spcAft>
              <a:tabLst/>
              <a:defRPr sz="2400" b="0">
                <a:solidFill>
                  <a:schemeClr val="accent3"/>
                </a:solidFill>
              </a:defRPr>
            </a:lvl1pPr>
            <a:lvl2pPr marL="95250" indent="-87313">
              <a:lnSpc>
                <a:spcPct val="110000"/>
              </a:lnSpc>
              <a:buFont typeface=".AppleSystemUIFont" charset="-120"/>
              <a:buChar char=" "/>
              <a:tabLst/>
              <a:defRPr sz="1000"/>
            </a:lvl2pPr>
          </a:lstStyle>
          <a:p>
            <a:pPr lvl="0"/>
            <a:r>
              <a:rPr lang="en-US" dirty="0"/>
              <a:t>Section</a:t>
            </a:r>
            <a:br>
              <a:rPr lang="en-US" dirty="0"/>
            </a:br>
            <a:r>
              <a:rPr lang="en-US" dirty="0"/>
              <a:t>Title</a:t>
            </a:r>
          </a:p>
          <a:p>
            <a:pPr lvl="1"/>
            <a:r>
              <a:rPr lang="en-US" dirty="0"/>
              <a:t>Loren ipsum dolor</a:t>
            </a:r>
            <a:br>
              <a:rPr lang="en-US" dirty="0"/>
            </a:br>
            <a:r>
              <a:rPr lang="en-US" dirty="0"/>
              <a:t>sit </a:t>
            </a:r>
            <a:r>
              <a:rPr lang="en-US" dirty="0" err="1"/>
              <a:t>amet</a:t>
            </a:r>
            <a:endParaRPr lang="en-US" dirty="0"/>
          </a:p>
        </p:txBody>
      </p:sp>
      <p:sp>
        <p:nvSpPr>
          <p:cNvPr id="23" name="Text Placeholder 15"/>
          <p:cNvSpPr>
            <a:spLocks noGrp="1"/>
          </p:cNvSpPr>
          <p:nvPr>
            <p:ph type="body" sz="quarter" idx="19" hasCustomPrompt="1"/>
          </p:nvPr>
        </p:nvSpPr>
        <p:spPr>
          <a:xfrm>
            <a:off x="6184175" y="3025367"/>
            <a:ext cx="1459644" cy="2123493"/>
          </a:xfrm>
        </p:spPr>
        <p:txBody>
          <a:bodyPr wrap="square" lIns="0" tIns="0" rIns="0" bIns="0" anchor="t">
            <a:noAutofit/>
          </a:bodyPr>
          <a:lstStyle>
            <a:lvl1pPr marL="95250" indent="-95250">
              <a:spcAft>
                <a:spcPts val="200"/>
              </a:spcAft>
              <a:tabLst/>
              <a:defRPr sz="2400" b="0">
                <a:solidFill>
                  <a:schemeClr val="accent2"/>
                </a:solidFill>
              </a:defRPr>
            </a:lvl1pPr>
            <a:lvl2pPr marL="95250" indent="-87313">
              <a:lnSpc>
                <a:spcPct val="110000"/>
              </a:lnSpc>
              <a:buFont typeface=".AppleSystemUIFont" charset="-120"/>
              <a:buChar char=" "/>
              <a:tabLst/>
              <a:defRPr sz="1000"/>
            </a:lvl2pPr>
          </a:lstStyle>
          <a:p>
            <a:pPr lvl="0"/>
            <a:r>
              <a:rPr lang="en-US" dirty="0"/>
              <a:t>Section</a:t>
            </a:r>
            <a:br>
              <a:rPr lang="en-US" dirty="0"/>
            </a:br>
            <a:r>
              <a:rPr lang="en-US" dirty="0"/>
              <a:t>Title</a:t>
            </a:r>
          </a:p>
          <a:p>
            <a:pPr lvl="1"/>
            <a:r>
              <a:rPr lang="en-US" dirty="0"/>
              <a:t>Loren ipsum dolor</a:t>
            </a:r>
            <a:br>
              <a:rPr lang="en-US" dirty="0"/>
            </a:br>
            <a:r>
              <a:rPr lang="en-US" dirty="0"/>
              <a:t>sit </a:t>
            </a:r>
            <a:r>
              <a:rPr lang="en-US" dirty="0" err="1"/>
              <a:t>amet</a:t>
            </a:r>
            <a:endParaRPr lang="en-US" dirty="0"/>
          </a:p>
        </p:txBody>
      </p:sp>
      <p:sp>
        <p:nvSpPr>
          <p:cNvPr id="24" name="Text Placeholder 15"/>
          <p:cNvSpPr>
            <a:spLocks noGrp="1"/>
          </p:cNvSpPr>
          <p:nvPr>
            <p:ph type="body" sz="quarter" idx="20" hasCustomPrompt="1"/>
          </p:nvPr>
        </p:nvSpPr>
        <p:spPr>
          <a:xfrm>
            <a:off x="7776663" y="3025367"/>
            <a:ext cx="1459644" cy="2123493"/>
          </a:xfrm>
        </p:spPr>
        <p:txBody>
          <a:bodyPr wrap="square" lIns="0" tIns="0" rIns="0" bIns="0" anchor="t">
            <a:noAutofit/>
          </a:bodyPr>
          <a:lstStyle>
            <a:lvl1pPr marL="95250" indent="-95250">
              <a:spcAft>
                <a:spcPts val="200"/>
              </a:spcAft>
              <a:tabLst/>
              <a:defRPr sz="2400" b="0">
                <a:solidFill>
                  <a:schemeClr val="accent4"/>
                </a:solidFill>
              </a:defRPr>
            </a:lvl1pPr>
            <a:lvl2pPr marL="95250" indent="-87313">
              <a:lnSpc>
                <a:spcPct val="110000"/>
              </a:lnSpc>
              <a:buFont typeface=".AppleSystemUIFont" charset="-120"/>
              <a:buChar char=" "/>
              <a:tabLst/>
              <a:defRPr sz="1000"/>
            </a:lvl2pPr>
          </a:lstStyle>
          <a:p>
            <a:pPr lvl="0"/>
            <a:r>
              <a:rPr lang="en-US" dirty="0"/>
              <a:t>Section</a:t>
            </a:r>
            <a:br>
              <a:rPr lang="en-US" dirty="0"/>
            </a:br>
            <a:r>
              <a:rPr lang="en-US" dirty="0"/>
              <a:t>Title</a:t>
            </a:r>
          </a:p>
          <a:p>
            <a:pPr lvl="1"/>
            <a:r>
              <a:rPr lang="en-US" dirty="0"/>
              <a:t>Loren ipsum dolor</a:t>
            </a:r>
            <a:br>
              <a:rPr lang="en-US" dirty="0"/>
            </a:br>
            <a:r>
              <a:rPr lang="en-US" dirty="0"/>
              <a:t>sit </a:t>
            </a:r>
            <a:r>
              <a:rPr lang="en-US" dirty="0" err="1"/>
              <a:t>amet</a:t>
            </a:r>
            <a:endParaRPr lang="en-US" dirty="0"/>
          </a:p>
        </p:txBody>
      </p:sp>
      <p:sp>
        <p:nvSpPr>
          <p:cNvPr id="25" name="Text Placeholder 15"/>
          <p:cNvSpPr>
            <a:spLocks noGrp="1"/>
          </p:cNvSpPr>
          <p:nvPr>
            <p:ph type="body" sz="quarter" idx="21" hasCustomPrompt="1"/>
          </p:nvPr>
        </p:nvSpPr>
        <p:spPr>
          <a:xfrm>
            <a:off x="4498291" y="2123522"/>
            <a:ext cx="905732" cy="901873"/>
          </a:xfrm>
        </p:spPr>
        <p:txBody>
          <a:bodyPr wrap="none" lIns="0" tIns="0" rIns="0" bIns="0" anchor="b">
            <a:noAutofit/>
          </a:bodyPr>
          <a:lstStyle>
            <a:lvl1pPr>
              <a:defRPr sz="6200" b="1">
                <a:solidFill>
                  <a:schemeClr val="accent3"/>
                </a:solidFill>
              </a:defRPr>
            </a:lvl1pPr>
          </a:lstStyle>
          <a:p>
            <a:pPr lvl="0"/>
            <a:r>
              <a:rPr lang="en-US" dirty="0"/>
              <a:t>3</a:t>
            </a:r>
          </a:p>
        </p:txBody>
      </p:sp>
      <p:sp>
        <p:nvSpPr>
          <p:cNvPr id="26" name="Text Placeholder 15"/>
          <p:cNvSpPr>
            <a:spLocks noGrp="1"/>
          </p:cNvSpPr>
          <p:nvPr>
            <p:ph type="body" sz="quarter" idx="22" hasCustomPrompt="1"/>
          </p:nvPr>
        </p:nvSpPr>
        <p:spPr>
          <a:xfrm>
            <a:off x="6079699" y="2123522"/>
            <a:ext cx="905732" cy="901873"/>
          </a:xfrm>
        </p:spPr>
        <p:txBody>
          <a:bodyPr wrap="none" lIns="0" tIns="0" rIns="0" bIns="0" anchor="b">
            <a:noAutofit/>
          </a:bodyPr>
          <a:lstStyle>
            <a:lvl1pPr>
              <a:defRPr sz="6200" b="1">
                <a:solidFill>
                  <a:schemeClr val="accent2"/>
                </a:solidFill>
              </a:defRPr>
            </a:lvl1pPr>
          </a:lstStyle>
          <a:p>
            <a:pPr lvl="0"/>
            <a:r>
              <a:rPr lang="en-US" dirty="0"/>
              <a:t>4</a:t>
            </a:r>
          </a:p>
        </p:txBody>
      </p:sp>
      <p:sp>
        <p:nvSpPr>
          <p:cNvPr id="27" name="Text Placeholder 15"/>
          <p:cNvSpPr>
            <a:spLocks noGrp="1"/>
          </p:cNvSpPr>
          <p:nvPr>
            <p:ph type="body" sz="quarter" idx="23" hasCustomPrompt="1"/>
          </p:nvPr>
        </p:nvSpPr>
        <p:spPr>
          <a:xfrm>
            <a:off x="7653507" y="2123522"/>
            <a:ext cx="905732" cy="901873"/>
          </a:xfrm>
        </p:spPr>
        <p:txBody>
          <a:bodyPr wrap="none" lIns="0" tIns="0" rIns="0" bIns="0" anchor="b">
            <a:noAutofit/>
          </a:bodyPr>
          <a:lstStyle>
            <a:lvl1pPr>
              <a:defRPr sz="6200" b="1">
                <a:solidFill>
                  <a:schemeClr val="accent4"/>
                </a:solidFill>
              </a:defRPr>
            </a:lvl1pPr>
          </a:lstStyle>
          <a:p>
            <a:pPr lvl="0"/>
            <a:r>
              <a:rPr lang="en-US" dirty="0"/>
              <a:t>5</a:t>
            </a:r>
          </a:p>
        </p:txBody>
      </p:sp>
      <p:sp>
        <p:nvSpPr>
          <p:cNvPr id="28" name="TextBox 27"/>
          <p:cNvSpPr txBox="1"/>
          <p:nvPr userDrawn="1"/>
        </p:nvSpPr>
        <p:spPr>
          <a:xfrm>
            <a:off x="1420617" y="6550198"/>
            <a:ext cx="5454869" cy="184666"/>
          </a:xfrm>
          <a:prstGeom prst="rect">
            <a:avLst/>
          </a:prstGeom>
          <a:noFill/>
        </p:spPr>
        <p:txBody>
          <a:bodyPr wrap="square" rtlCol="0">
            <a:spAutoFit/>
          </a:bodyPr>
          <a:lstStyle/>
          <a:p>
            <a:r>
              <a:rPr lang="en-US" sz="600" dirty="0">
                <a:solidFill>
                  <a:srgbClr val="1E1E1E">
                    <a:lumMod val="50000"/>
                    <a:lumOff val="50000"/>
                  </a:srgbClr>
                </a:solidFill>
                <a:latin typeface="Open Sans" charset="0"/>
                <a:ea typeface="Open Sans" charset="0"/>
                <a:cs typeface="Open Sans" charset="0"/>
              </a:rPr>
              <a:t>Copyright © 2017, CAMH</a:t>
            </a:r>
          </a:p>
        </p:txBody>
      </p:sp>
      <p:sp>
        <p:nvSpPr>
          <p:cNvPr id="29" name="TextBox 28"/>
          <p:cNvSpPr txBox="1"/>
          <p:nvPr userDrawn="1"/>
        </p:nvSpPr>
        <p:spPr>
          <a:xfrm>
            <a:off x="1053191" y="989744"/>
            <a:ext cx="5507764" cy="523220"/>
          </a:xfrm>
          <a:prstGeom prst="rect">
            <a:avLst/>
          </a:prstGeom>
          <a:noFill/>
        </p:spPr>
        <p:txBody>
          <a:bodyPr wrap="square" rtlCol="0">
            <a:spAutoFit/>
          </a:bodyPr>
          <a:lstStyle/>
          <a:p>
            <a:r>
              <a:rPr lang="en-US" sz="2800" b="1" dirty="0">
                <a:solidFill>
                  <a:srgbClr val="6E288D"/>
                </a:solidFill>
                <a:latin typeface="Open Sans" charset="0"/>
                <a:ea typeface="Open Sans" charset="0"/>
                <a:cs typeface="Open Sans" charset="0"/>
              </a:rPr>
              <a:t>Learning Objectives</a:t>
            </a:r>
          </a:p>
        </p:txBody>
      </p:sp>
    </p:spTree>
    <p:extLst>
      <p:ext uri="{BB962C8B-B14F-4D97-AF65-F5344CB8AC3E}">
        <p14:creationId xmlns:p14="http://schemas.microsoft.com/office/powerpoint/2010/main" val="3984032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tx1"/>
                </a:solidFil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74743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8" descr="can-adaptt-logo-560x9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5201" y="914400"/>
            <a:ext cx="214206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0" descr="STOP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9368" y="762000"/>
            <a:ext cx="147955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TEACH-bil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6400" y="685800"/>
            <a:ext cx="166793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http://insite.camh.net/images/camh_ENGLISH_purple_6499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17" y="685800"/>
            <a:ext cx="181821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9"/>
          <p:cNvGrpSpPr>
            <a:grpSpLocks/>
          </p:cNvGrpSpPr>
          <p:nvPr userDrawn="1"/>
        </p:nvGrpSpPr>
        <p:grpSpPr bwMode="auto">
          <a:xfrm>
            <a:off x="8976784" y="533400"/>
            <a:ext cx="2641600" cy="914400"/>
            <a:chOff x="4464" y="336"/>
            <a:chExt cx="960" cy="432"/>
          </a:xfrm>
        </p:grpSpPr>
        <p:pic>
          <p:nvPicPr>
            <p:cNvPr id="9" name="Picture 18"/>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64" y="336"/>
              <a:ext cx="199"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p:cNvPicPr>
              <a:picLocks noChangeAspect="1" noChangeArrowheads="1"/>
            </p:cNvPicPr>
            <p:nvPr userDrawn="1"/>
          </p:nvPicPr>
          <p:blipFill>
            <a:blip r:embed="rId7">
              <a:extLst>
                <a:ext uri="{28A0092B-C50C-407E-A947-70E740481C1C}">
                  <a14:useLocalDpi xmlns:a14="http://schemas.microsoft.com/office/drawing/2010/main" val="0"/>
                </a:ext>
              </a:extLst>
            </a:blip>
            <a:srcRect l="28326" t="9370" r="29359"/>
            <a:stretch>
              <a:fillRect/>
            </a:stretch>
          </p:blipFill>
          <p:spPr bwMode="auto">
            <a:xfrm>
              <a:off x="4596" y="534"/>
              <a:ext cx="828"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3" descr="Silos"/>
          <p:cNvSpPr>
            <a:spLocks noChangeArrowheads="1"/>
          </p:cNvSpPr>
          <p:nvPr userDrawn="1"/>
        </p:nvSpPr>
        <p:spPr bwMode="auto">
          <a:xfrm>
            <a:off x="0" y="535945"/>
            <a:ext cx="223138" cy="261610"/>
          </a:xfrm>
          <a:prstGeom prst="rect">
            <a:avLst/>
          </a:prstGeom>
          <a:noFill/>
          <a:ln>
            <a:noFill/>
          </a:ln>
        </p:spPr>
        <p:txBody>
          <a:bodyPr wrap="none" anchor="ctr">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charset="-128"/>
              </a:defRPr>
            </a:lvl9pPr>
          </a:lstStyle>
          <a:p>
            <a:pPr>
              <a:defRPr/>
            </a:pPr>
            <a:r>
              <a:rPr lang="en-US" altLang="en-US" sz="1100" dirty="0">
                <a:solidFill>
                  <a:srgbClr val="0000FF"/>
                </a:solidFill>
                <a:cs typeface="Calibri" pitchFamily="34" charset="0"/>
              </a:rPr>
              <a:t> </a:t>
            </a:r>
            <a:endParaRPr lang="en-US" altLang="en-US" dirty="0">
              <a:solidFill>
                <a:prstClr val="black"/>
              </a:solidFill>
              <a:cs typeface="Arial" charset="0"/>
            </a:endParaRPr>
          </a:p>
        </p:txBody>
      </p:sp>
      <p:sp>
        <p:nvSpPr>
          <p:cNvPr id="2" name="Title 1"/>
          <p:cNvSpPr>
            <a:spLocks noGrp="1"/>
          </p:cNvSpPr>
          <p:nvPr>
            <p:ph type="ctrTitle"/>
          </p:nvPr>
        </p:nvSpPr>
        <p:spPr>
          <a:xfrm>
            <a:off x="914400" y="2130450"/>
            <a:ext cx="10363200" cy="1470025"/>
          </a:xfrm>
        </p:spPr>
        <p:txBody>
          <a:bodyPr/>
          <a:lstStyle>
            <a:lvl1pPr>
              <a:defRPr b="1">
                <a:solidFill>
                  <a:srgbClr val="666699"/>
                </a:solidFill>
              </a:defRPr>
            </a:lvl1pPr>
          </a:lstStyle>
          <a:p>
            <a:r>
              <a:rPr lang="en-US"/>
              <a:t>Click to edit Master title style</a:t>
            </a:r>
            <a:endParaRPr lang="en-CA"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Tree>
    <p:extLst>
      <p:ext uri="{BB962C8B-B14F-4D97-AF65-F5344CB8AC3E}">
        <p14:creationId xmlns:p14="http://schemas.microsoft.com/office/powerpoint/2010/main" val="200819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sclosures Layout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00964-EFF8-49BE-884A-BCD0A02B21C3}"/>
              </a:ext>
            </a:extLst>
          </p:cNvPr>
          <p:cNvSpPr>
            <a:spLocks noGrp="1"/>
          </p:cNvSpPr>
          <p:nvPr>
            <p:ph type="title" hasCustomPrompt="1"/>
          </p:nvPr>
        </p:nvSpPr>
        <p:spPr>
          <a:xfrm>
            <a:off x="609600" y="228601"/>
            <a:ext cx="10972800" cy="685800"/>
          </a:xfrm>
        </p:spPr>
        <p:txBody>
          <a:bodyPr/>
          <a:lstStyle>
            <a:lvl1pPr algn="ctr">
              <a:defRPr/>
            </a:lvl1pPr>
          </a:lstStyle>
          <a:p>
            <a:r>
              <a:rPr lang="en-US" dirty="0"/>
              <a:t>Disclosure Information</a:t>
            </a:r>
          </a:p>
        </p:txBody>
      </p:sp>
      <p:sp>
        <p:nvSpPr>
          <p:cNvPr id="13" name="Content Placeholder 12">
            <a:extLst>
              <a:ext uri="{FF2B5EF4-FFF2-40B4-BE49-F238E27FC236}">
                <a16:creationId xmlns:a16="http://schemas.microsoft.com/office/drawing/2014/main" id="{4DC340C2-B3EA-45B3-8263-DF147371BF41}"/>
              </a:ext>
            </a:extLst>
          </p:cNvPr>
          <p:cNvSpPr>
            <a:spLocks noGrp="1"/>
          </p:cNvSpPr>
          <p:nvPr>
            <p:ph sz="quarter" idx="22" hasCustomPrompt="1"/>
          </p:nvPr>
        </p:nvSpPr>
        <p:spPr>
          <a:xfrm>
            <a:off x="609600" y="1295400"/>
            <a:ext cx="10972798" cy="4722814"/>
          </a:xfrm>
        </p:spPr>
        <p:txBody>
          <a:bodyPr>
            <a:normAutofit/>
          </a:bodyPr>
          <a:lstStyle>
            <a:lvl1pPr>
              <a:defRPr sz="2200" baseline="0"/>
            </a:lvl1pPr>
            <a:lvl2pPr>
              <a:defRPr sz="2000"/>
            </a:lvl2pPr>
          </a:lstStyle>
          <a:p>
            <a:pPr lvl="0"/>
            <a:r>
              <a:rPr lang="en-US" dirty="0"/>
              <a:t>Presenter 1: Full Name and Credentials</a:t>
            </a:r>
          </a:p>
          <a:p>
            <a:pPr lvl="1"/>
            <a:r>
              <a:rPr lang="en-US" dirty="0"/>
              <a:t>Presenter 1 Commercial Interests: Name of Company, What was received, For What Role – Put “No Disclosures” if they do not have any</a:t>
            </a:r>
          </a:p>
          <a:p>
            <a:pPr lvl="0"/>
            <a:r>
              <a:rPr lang="en-US" dirty="0"/>
              <a:t>Presenter 2: Full Name and Credentials</a:t>
            </a:r>
          </a:p>
          <a:p>
            <a:pPr lvl="1"/>
            <a:r>
              <a:rPr lang="en-US" dirty="0"/>
              <a:t>Presenter 2 Commercial Interests: Name of Company, What was received, For What Role – Put “No Disclosures” if they do not have any</a:t>
            </a:r>
          </a:p>
          <a:p>
            <a:pPr lvl="0"/>
            <a:r>
              <a:rPr lang="en-US" dirty="0"/>
              <a:t>Presenter 3: Full Name and Credentials</a:t>
            </a:r>
          </a:p>
          <a:p>
            <a:pPr lvl="1"/>
            <a:r>
              <a:rPr lang="en-US" dirty="0"/>
              <a:t>Presenter 3 Commercial Interests: Name of Company, What was received, For What Role – Put “No Disclosures” if they do not have any</a:t>
            </a:r>
          </a:p>
          <a:p>
            <a:pPr lvl="0"/>
            <a:r>
              <a:rPr lang="en-US" dirty="0"/>
              <a:t>Presenter 4: Full Name and Credentials</a:t>
            </a:r>
          </a:p>
          <a:p>
            <a:pPr lvl="1"/>
            <a:r>
              <a:rPr lang="en-US" dirty="0"/>
              <a:t>Presenter 4 Commercial Interests: Name of Company, What was received, For What Role – Put “No Disclosures” if they do not have any</a:t>
            </a:r>
          </a:p>
          <a:p>
            <a:pPr lvl="0"/>
            <a:endParaRPr lang="en-US" dirty="0"/>
          </a:p>
        </p:txBody>
      </p:sp>
      <p:pic>
        <p:nvPicPr>
          <p:cNvPr id="8" name="Picture 7"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984918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earning Objective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39D20-5495-47CC-BB63-8B86BF8DA6BC}"/>
              </a:ext>
            </a:extLst>
          </p:cNvPr>
          <p:cNvSpPr>
            <a:spLocks noGrp="1"/>
          </p:cNvSpPr>
          <p:nvPr>
            <p:ph type="title" hasCustomPrompt="1"/>
          </p:nvPr>
        </p:nvSpPr>
        <p:spPr>
          <a:xfrm>
            <a:off x="609600" y="228600"/>
            <a:ext cx="10972800" cy="1143000"/>
          </a:xfrm>
        </p:spPr>
        <p:txBody>
          <a:bodyPr/>
          <a:lstStyle>
            <a:lvl1pPr algn="ctr">
              <a:defRPr/>
            </a:lvl1pPr>
          </a:lstStyle>
          <a:p>
            <a:r>
              <a:rPr lang="en-US" dirty="0"/>
              <a:t>[Click to insert title]</a:t>
            </a:r>
          </a:p>
        </p:txBody>
      </p:sp>
      <p:sp>
        <p:nvSpPr>
          <p:cNvPr id="4" name="Content Placeholder 3">
            <a:extLst>
              <a:ext uri="{FF2B5EF4-FFF2-40B4-BE49-F238E27FC236}">
                <a16:creationId xmlns:a16="http://schemas.microsoft.com/office/drawing/2014/main" id="{9A38641F-A841-4651-B0B6-5DB5E1097527}"/>
              </a:ext>
            </a:extLst>
          </p:cNvPr>
          <p:cNvSpPr>
            <a:spLocks noGrp="1"/>
          </p:cNvSpPr>
          <p:nvPr>
            <p:ph sz="quarter" idx="10"/>
          </p:nvPr>
        </p:nvSpPr>
        <p:spPr>
          <a:xfrm>
            <a:off x="609600" y="1524000"/>
            <a:ext cx="109728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1921863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eferences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3103FD-3CDC-46AD-895D-365162FE730A}"/>
              </a:ext>
            </a:extLst>
          </p:cNvPr>
          <p:cNvSpPr>
            <a:spLocks noGrp="1"/>
          </p:cNvSpPr>
          <p:nvPr>
            <p:ph idx="1" hasCustomPrompt="1"/>
          </p:nvPr>
        </p:nvSpPr>
        <p:spPr>
          <a:xfrm>
            <a:off x="609600" y="1292850"/>
            <a:ext cx="10972800" cy="4683206"/>
          </a:xfrm>
        </p:spPr>
        <p:txBody>
          <a:bodyPr>
            <a:normAutofit/>
          </a:bodyPr>
          <a:lstStyle>
            <a:lvl1pPr marL="457200" indent="-457200">
              <a:buClr>
                <a:schemeClr val="accent2"/>
              </a:buClr>
              <a:buFont typeface="+mj-lt"/>
              <a:buAutoNum type="arabicPeriod"/>
              <a:defRPr sz="2400">
                <a:solidFill>
                  <a:schemeClr val="tx1"/>
                </a:solidFill>
              </a:defRPr>
            </a:lvl1pPr>
          </a:lstStyle>
          <a:p>
            <a:pPr lvl="0"/>
            <a:r>
              <a:rPr lang="en-US" dirty="0"/>
              <a:t>Reference 1 (press enter to enter a second reference)</a:t>
            </a:r>
          </a:p>
        </p:txBody>
      </p:sp>
      <p:sp>
        <p:nvSpPr>
          <p:cNvPr id="4" name="Title 3">
            <a:extLst>
              <a:ext uri="{FF2B5EF4-FFF2-40B4-BE49-F238E27FC236}">
                <a16:creationId xmlns:a16="http://schemas.microsoft.com/office/drawing/2014/main" id="{47827790-E4B7-4DA1-AB88-74DF3BA35E2A}"/>
              </a:ext>
            </a:extLst>
          </p:cNvPr>
          <p:cNvSpPr>
            <a:spLocks noGrp="1"/>
          </p:cNvSpPr>
          <p:nvPr>
            <p:ph type="title"/>
          </p:nvPr>
        </p:nvSpPr>
        <p:spPr/>
        <p:txBody>
          <a:bodyPr/>
          <a:lstStyle/>
          <a:p>
            <a:r>
              <a:rPr lang="en-US"/>
              <a:t>Click to edit Master title style</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682505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mp; Bullet Poi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35DBE-F07E-4C35-8001-82AFDCE6927D}"/>
              </a:ext>
            </a:extLst>
          </p:cNvPr>
          <p:cNvSpPr>
            <a:spLocks noGrp="1"/>
          </p:cNvSpPr>
          <p:nvPr>
            <p:ph type="title" hasCustomPrompt="1"/>
          </p:nvPr>
        </p:nvSpPr>
        <p:spPr>
          <a:xfrm>
            <a:off x="609600" y="228600"/>
            <a:ext cx="10972800" cy="914400"/>
          </a:xfrm>
        </p:spPr>
        <p:txBody>
          <a:bodyPr/>
          <a:lstStyle>
            <a:lvl1pPr algn="ctr">
              <a:defRPr/>
            </a:lvl1pPr>
          </a:lstStyle>
          <a:p>
            <a:r>
              <a:rPr lang="en-US" dirty="0"/>
              <a:t>[Click to insert title]</a:t>
            </a:r>
          </a:p>
        </p:txBody>
      </p:sp>
      <p:sp>
        <p:nvSpPr>
          <p:cNvPr id="4" name="Content Placeholder 3">
            <a:extLst>
              <a:ext uri="{FF2B5EF4-FFF2-40B4-BE49-F238E27FC236}">
                <a16:creationId xmlns:a16="http://schemas.microsoft.com/office/drawing/2014/main" id="{6AC45B4E-3371-464E-AEC1-E099AA6CB057}"/>
              </a:ext>
            </a:extLst>
          </p:cNvPr>
          <p:cNvSpPr>
            <a:spLocks noGrp="1"/>
          </p:cNvSpPr>
          <p:nvPr>
            <p:ph sz="quarter" idx="10" hasCustomPrompt="1"/>
          </p:nvPr>
        </p:nvSpPr>
        <p:spPr>
          <a:xfrm>
            <a:off x="609600" y="1295400"/>
            <a:ext cx="10972800" cy="4724400"/>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6" name="Text Placeholder 6">
            <a:extLst>
              <a:ext uri="{FF2B5EF4-FFF2-40B4-BE49-F238E27FC236}">
                <a16:creationId xmlns:a16="http://schemas.microsoft.com/office/drawing/2014/main" id="{06B1D92E-0E18-4D7E-88A0-D43A63EB48B5}"/>
              </a:ext>
            </a:extLst>
          </p:cNvPr>
          <p:cNvSpPr>
            <a:spLocks noGrp="1"/>
          </p:cNvSpPr>
          <p:nvPr>
            <p:ph type="body" sz="quarter" idx="11" hasCustomPrompt="1"/>
          </p:nvPr>
        </p:nvSpPr>
        <p:spPr>
          <a:xfrm>
            <a:off x="4343400" y="6172200"/>
            <a:ext cx="7239000" cy="589471"/>
          </a:xfrm>
        </p:spPr>
        <p:txBody>
          <a:bodyPr anchor="ctr">
            <a:noAutofit/>
          </a:bodyPr>
          <a:lstStyle>
            <a:lvl1pPr marL="0" indent="0">
              <a:buNone/>
              <a:defRPr sz="1600" baseline="0">
                <a:ln>
                  <a:noFill/>
                </a:ln>
                <a:solidFill>
                  <a:schemeClr val="tx1"/>
                </a:solidFill>
              </a:defRPr>
            </a:lvl1pPr>
          </a:lstStyle>
          <a:p>
            <a:pPr lvl="0"/>
            <a:r>
              <a:rPr lang="en-US" dirty="0"/>
              <a:t>Slide References</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11505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mart Art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35DBE-F07E-4C35-8001-82AFDCE6927D}"/>
              </a:ext>
            </a:extLst>
          </p:cNvPr>
          <p:cNvSpPr>
            <a:spLocks noGrp="1"/>
          </p:cNvSpPr>
          <p:nvPr>
            <p:ph type="title" hasCustomPrompt="1"/>
          </p:nvPr>
        </p:nvSpPr>
        <p:spPr>
          <a:xfrm>
            <a:off x="609600" y="228600"/>
            <a:ext cx="10972800" cy="914400"/>
          </a:xfrm>
        </p:spPr>
        <p:txBody>
          <a:bodyPr/>
          <a:lstStyle>
            <a:lvl1pPr algn="ctr">
              <a:defRPr/>
            </a:lvl1pPr>
          </a:lstStyle>
          <a:p>
            <a:r>
              <a:rPr lang="en-US" dirty="0"/>
              <a:t>[Click to insert title]</a:t>
            </a:r>
          </a:p>
        </p:txBody>
      </p:sp>
      <p:sp>
        <p:nvSpPr>
          <p:cNvPr id="7" name="SmartArt Placeholder 6">
            <a:extLst>
              <a:ext uri="{FF2B5EF4-FFF2-40B4-BE49-F238E27FC236}">
                <a16:creationId xmlns:a16="http://schemas.microsoft.com/office/drawing/2014/main" id="{32352C51-BFD6-4389-9F97-D3F4D281C21B}"/>
              </a:ext>
            </a:extLst>
          </p:cNvPr>
          <p:cNvSpPr>
            <a:spLocks noGrp="1"/>
          </p:cNvSpPr>
          <p:nvPr>
            <p:ph type="dgm" sz="quarter" idx="10" hasCustomPrompt="1"/>
          </p:nvPr>
        </p:nvSpPr>
        <p:spPr>
          <a:xfrm>
            <a:off x="609600" y="1219200"/>
            <a:ext cx="10972800" cy="4800600"/>
          </a:xfrm>
        </p:spPr>
        <p:txBody>
          <a:bodyPr/>
          <a:lstStyle>
            <a:lvl1pPr marL="0" indent="0">
              <a:buNone/>
              <a:defRPr/>
            </a:lvl1pPr>
          </a:lstStyle>
          <a:p>
            <a:r>
              <a:rPr lang="en-US" dirty="0"/>
              <a:t>[insert smart art graphic]</a:t>
            </a:r>
          </a:p>
        </p:txBody>
      </p:sp>
      <p:sp>
        <p:nvSpPr>
          <p:cNvPr id="9" name="Text Placeholder 6">
            <a:extLst>
              <a:ext uri="{FF2B5EF4-FFF2-40B4-BE49-F238E27FC236}">
                <a16:creationId xmlns:a16="http://schemas.microsoft.com/office/drawing/2014/main" id="{C70C9A4E-3F36-46A2-A72C-FAB408589917}"/>
              </a:ext>
            </a:extLst>
          </p:cNvPr>
          <p:cNvSpPr>
            <a:spLocks noGrp="1"/>
          </p:cNvSpPr>
          <p:nvPr>
            <p:ph type="body" sz="quarter" idx="11" hasCustomPrompt="1"/>
          </p:nvPr>
        </p:nvSpPr>
        <p:spPr>
          <a:xfrm>
            <a:off x="4343400" y="6116129"/>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972035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mart Art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35DBE-F07E-4C35-8001-82AFDCE6927D}"/>
              </a:ext>
            </a:extLst>
          </p:cNvPr>
          <p:cNvSpPr>
            <a:spLocks noGrp="1"/>
          </p:cNvSpPr>
          <p:nvPr>
            <p:ph type="title" hasCustomPrompt="1"/>
          </p:nvPr>
        </p:nvSpPr>
        <p:spPr>
          <a:xfrm>
            <a:off x="228600" y="228600"/>
            <a:ext cx="2590800" cy="5791200"/>
          </a:xfrm>
        </p:spPr>
        <p:txBody>
          <a:bodyPr anchor="ctr">
            <a:normAutofit/>
          </a:bodyPr>
          <a:lstStyle>
            <a:lvl1pPr algn="ctr">
              <a:defRPr sz="4400"/>
            </a:lvl1pPr>
          </a:lstStyle>
          <a:p>
            <a:r>
              <a:rPr lang="en-US" dirty="0"/>
              <a:t>[Click to insert title]</a:t>
            </a:r>
          </a:p>
        </p:txBody>
      </p:sp>
      <p:sp>
        <p:nvSpPr>
          <p:cNvPr id="7" name="SmartArt Placeholder 6">
            <a:extLst>
              <a:ext uri="{FF2B5EF4-FFF2-40B4-BE49-F238E27FC236}">
                <a16:creationId xmlns:a16="http://schemas.microsoft.com/office/drawing/2014/main" id="{32352C51-BFD6-4389-9F97-D3F4D281C21B}"/>
              </a:ext>
            </a:extLst>
          </p:cNvPr>
          <p:cNvSpPr>
            <a:spLocks noGrp="1"/>
          </p:cNvSpPr>
          <p:nvPr>
            <p:ph type="dgm" sz="quarter" idx="10" hasCustomPrompt="1"/>
          </p:nvPr>
        </p:nvSpPr>
        <p:spPr>
          <a:xfrm>
            <a:off x="2895600" y="228600"/>
            <a:ext cx="9067800" cy="5791200"/>
          </a:xfrm>
        </p:spPr>
        <p:txBody>
          <a:bodyPr/>
          <a:lstStyle>
            <a:lvl1pPr marL="0" indent="0">
              <a:buNone/>
              <a:defRPr/>
            </a:lvl1pPr>
          </a:lstStyle>
          <a:p>
            <a:r>
              <a:rPr lang="en-US" dirty="0"/>
              <a:t>[insert smart art graphic]</a:t>
            </a:r>
          </a:p>
        </p:txBody>
      </p:sp>
      <p:sp>
        <p:nvSpPr>
          <p:cNvPr id="9" name="Text Placeholder 6">
            <a:extLst>
              <a:ext uri="{FF2B5EF4-FFF2-40B4-BE49-F238E27FC236}">
                <a16:creationId xmlns:a16="http://schemas.microsoft.com/office/drawing/2014/main" id="{C70C9A4E-3F36-46A2-A72C-FAB408589917}"/>
              </a:ext>
            </a:extLst>
          </p:cNvPr>
          <p:cNvSpPr>
            <a:spLocks noGrp="1"/>
          </p:cNvSpPr>
          <p:nvPr>
            <p:ph type="body" sz="quarter" idx="11" hasCustomPrompt="1"/>
          </p:nvPr>
        </p:nvSpPr>
        <p:spPr>
          <a:xfrm>
            <a:off x="4343400" y="6172200"/>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96548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31AA8-F5BA-4671-A67A-B90AEF53F5A7}"/>
              </a:ext>
            </a:extLst>
          </p:cNvPr>
          <p:cNvSpPr>
            <a:spLocks noGrp="1"/>
          </p:cNvSpPr>
          <p:nvPr>
            <p:ph type="title" hasCustomPrompt="1"/>
          </p:nvPr>
        </p:nvSpPr>
        <p:spPr>
          <a:xfrm>
            <a:off x="609600" y="228600"/>
            <a:ext cx="10972800" cy="990600"/>
          </a:xfrm>
        </p:spPr>
        <p:txBody>
          <a:bodyPr/>
          <a:lstStyle>
            <a:lvl1pPr algn="ctr">
              <a:defRPr/>
            </a:lvl1pPr>
          </a:lstStyle>
          <a:p>
            <a:r>
              <a:rPr lang="en-US" dirty="0"/>
              <a:t>[Click to insert title]</a:t>
            </a:r>
          </a:p>
        </p:txBody>
      </p:sp>
      <p:sp>
        <p:nvSpPr>
          <p:cNvPr id="3" name="Content Placeholder 4">
            <a:extLst>
              <a:ext uri="{FF2B5EF4-FFF2-40B4-BE49-F238E27FC236}">
                <a16:creationId xmlns:a16="http://schemas.microsoft.com/office/drawing/2014/main" id="{24C73728-AD64-4C8F-840F-17BFD19FEBFA}"/>
              </a:ext>
            </a:extLst>
          </p:cNvPr>
          <p:cNvSpPr>
            <a:spLocks noGrp="1"/>
          </p:cNvSpPr>
          <p:nvPr>
            <p:ph sz="quarter" idx="2" hasCustomPrompt="1"/>
          </p:nvPr>
        </p:nvSpPr>
        <p:spPr>
          <a:xfrm>
            <a:off x="609600" y="1295400"/>
            <a:ext cx="5386917" cy="4724400"/>
          </a:xfrm>
        </p:spPr>
        <p:txBody>
          <a:bodyPr/>
          <a:lstStyle>
            <a:lvl1pPr>
              <a:defRPr sz="2500"/>
            </a:lvl1pPr>
            <a:lvl2pPr>
              <a:defRPr sz="2400"/>
            </a:lvl2pPr>
            <a:lvl3pPr>
              <a:defRPr sz="2300"/>
            </a:lvl3pPr>
            <a:lvl4pPr>
              <a:defRPr sz="2200"/>
            </a:lvl4pPr>
            <a:lvl5pPr>
              <a:defRPr sz="2000"/>
            </a:lvl5pPr>
          </a:lstStyle>
          <a:p>
            <a:pPr lvl="0"/>
            <a:r>
              <a:rPr lang="en-US" dirty="0"/>
              <a:t>First level</a:t>
            </a:r>
          </a:p>
          <a:p>
            <a:pPr lvl="1"/>
            <a:r>
              <a:rPr lang="en-US" dirty="0"/>
              <a:t>Second level</a:t>
            </a:r>
          </a:p>
          <a:p>
            <a:pPr lvl="2"/>
            <a:r>
              <a:rPr lang="en-US" dirty="0"/>
              <a:t>Third level</a:t>
            </a:r>
          </a:p>
        </p:txBody>
      </p:sp>
      <p:sp>
        <p:nvSpPr>
          <p:cNvPr id="4" name="Content Placeholder 5">
            <a:extLst>
              <a:ext uri="{FF2B5EF4-FFF2-40B4-BE49-F238E27FC236}">
                <a16:creationId xmlns:a16="http://schemas.microsoft.com/office/drawing/2014/main" id="{13B3FAFF-7602-4619-AF1C-F63A286B671D}"/>
              </a:ext>
            </a:extLst>
          </p:cNvPr>
          <p:cNvSpPr>
            <a:spLocks noGrp="1"/>
          </p:cNvSpPr>
          <p:nvPr>
            <p:ph sz="quarter" idx="4" hasCustomPrompt="1"/>
          </p:nvPr>
        </p:nvSpPr>
        <p:spPr>
          <a:xfrm>
            <a:off x="6193377" y="1295400"/>
            <a:ext cx="5389033" cy="4724400"/>
          </a:xfrm>
        </p:spPr>
        <p:txBody>
          <a:bodyPr/>
          <a:lstStyle>
            <a:lvl1pPr>
              <a:defRPr sz="2500"/>
            </a:lvl1pPr>
            <a:lvl2pPr>
              <a:defRPr sz="2400"/>
            </a:lvl2pPr>
            <a:lvl3pPr>
              <a:defRPr sz="2300"/>
            </a:lvl3pPr>
            <a:lvl4pPr marL="960072" indent="0">
              <a:buNone/>
              <a:defRPr sz="2200"/>
            </a:lvl4pPr>
            <a:lvl5pPr marL="1197803" indent="0">
              <a:buNone/>
              <a:defRPr sz="2000"/>
            </a:lvl5pPr>
          </a:lstStyle>
          <a:p>
            <a:pPr lvl="0"/>
            <a:r>
              <a:rPr lang="en-US" dirty="0"/>
              <a:t>First level</a:t>
            </a:r>
          </a:p>
          <a:p>
            <a:pPr lvl="1"/>
            <a:r>
              <a:rPr lang="en-US" dirty="0"/>
              <a:t>Second level</a:t>
            </a:r>
          </a:p>
          <a:p>
            <a:pPr lvl="2"/>
            <a:r>
              <a:rPr lang="en-US" dirty="0"/>
              <a:t>Third level</a:t>
            </a:r>
          </a:p>
          <a:p>
            <a:pPr lvl="3"/>
            <a:endParaRPr lang="en-US" dirty="0"/>
          </a:p>
        </p:txBody>
      </p:sp>
      <p:sp>
        <p:nvSpPr>
          <p:cNvPr id="6" name="Text Placeholder 6">
            <a:extLst>
              <a:ext uri="{FF2B5EF4-FFF2-40B4-BE49-F238E27FC236}">
                <a16:creationId xmlns:a16="http://schemas.microsoft.com/office/drawing/2014/main" id="{319B0107-67D6-406F-AD70-3D80614A698D}"/>
              </a:ext>
            </a:extLst>
          </p:cNvPr>
          <p:cNvSpPr>
            <a:spLocks noGrp="1"/>
          </p:cNvSpPr>
          <p:nvPr>
            <p:ph type="body" sz="quarter" idx="11" hasCustomPrompt="1"/>
          </p:nvPr>
        </p:nvSpPr>
        <p:spPr>
          <a:xfrm>
            <a:off x="4343400" y="6172200"/>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7" name="Picture 6"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204649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2.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204C"/>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28600"/>
            <a:ext cx="10972800" cy="1524000"/>
          </a:xfrm>
          <a:prstGeom prst="rect">
            <a:avLst/>
          </a:prstGeom>
        </p:spPr>
        <p:txBody>
          <a:bodyPr vert="horz" lIns="0" tIns="9144" rIns="0" bIns="9144" anchor="ctr">
            <a:normAutofit/>
          </a:bodyPr>
          <a:lstStyle/>
          <a:p>
            <a:r>
              <a:rPr lang="en-US" dirty="0"/>
              <a:t>Click to insert title</a:t>
            </a:r>
          </a:p>
        </p:txBody>
      </p:sp>
      <p:sp>
        <p:nvSpPr>
          <p:cNvPr id="30" name="Text Placeholder 29"/>
          <p:cNvSpPr>
            <a:spLocks noGrp="1"/>
          </p:cNvSpPr>
          <p:nvPr>
            <p:ph type="body" idx="1"/>
          </p:nvPr>
        </p:nvSpPr>
        <p:spPr>
          <a:xfrm>
            <a:off x="609600" y="1828801"/>
            <a:ext cx="10972800" cy="4147256"/>
          </a:xfrm>
          <a:prstGeom prst="rect">
            <a:avLst/>
          </a:prstGeom>
        </p:spPr>
        <p:txBody>
          <a:bodyPr vert="horz" lIns="9144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24"/>
    </p:custDataLst>
  </p:cSld>
  <p:clrMap bg1="dk1" tx1="lt1" bg2="dk2" tx2="lt2" accent1="accent1" accent2="accent2" accent3="accent3" accent4="accent4" accent5="accent5" accent6="accent6" hlink="hlink" folHlink="folHlink"/>
  <p:sldLayoutIdLst>
    <p:sldLayoutId id="2147483763" r:id="rId1"/>
    <p:sldLayoutId id="2147483764" r:id="rId2"/>
    <p:sldLayoutId id="2147483782" r:id="rId3"/>
    <p:sldLayoutId id="2147483778" r:id="rId4"/>
    <p:sldLayoutId id="2147483766" r:id="rId5"/>
    <p:sldLayoutId id="2147483767" r:id="rId6"/>
    <p:sldLayoutId id="2147483772" r:id="rId7"/>
    <p:sldLayoutId id="2147483779" r:id="rId8"/>
    <p:sldLayoutId id="2147483768" r:id="rId9"/>
    <p:sldLayoutId id="2147483769" r:id="rId10"/>
    <p:sldLayoutId id="2147483770" r:id="rId11"/>
    <p:sldLayoutId id="2147483771" r:id="rId12"/>
    <p:sldLayoutId id="2147483775" r:id="rId13"/>
    <p:sldLayoutId id="2147483774" r:id="rId14"/>
    <p:sldLayoutId id="2147483780" r:id="rId15"/>
    <p:sldLayoutId id="2147483773" r:id="rId16"/>
    <p:sldLayoutId id="2147483783" r:id="rId17"/>
    <p:sldLayoutId id="2147483777" r:id="rId18"/>
    <p:sldLayoutId id="2147483776" r:id="rId19"/>
    <p:sldLayoutId id="2147483789" r:id="rId20"/>
    <p:sldLayoutId id="2147483790" r:id="rId21"/>
    <p:sldLayoutId id="2147483791" r:id="rId22"/>
  </p:sldLayoutIdLst>
  <p:txStyles>
    <p:titleStyle>
      <a:lvl1pPr algn="ctr" rtl="0" eaLnBrk="1" latinLnBrk="0" hangingPunct="1">
        <a:spcBef>
          <a:spcPct val="0"/>
        </a:spcBef>
        <a:buNone/>
        <a:defRPr lang="en-US" sz="5000" b="1" kern="1200" dirty="0">
          <a:ln w="500">
            <a:solidFill>
              <a:schemeClr val="tx2">
                <a:shade val="20000"/>
                <a:satMod val="350000"/>
              </a:schemeClr>
            </a:solidFill>
          </a:ln>
          <a:solidFill>
            <a:schemeClr val="tx2">
              <a:tint val="100000"/>
              <a:satMod val="250000"/>
            </a:schemeClr>
          </a:solidFill>
          <a:effectLst/>
          <a:latin typeface="Lato" panose="020F0502020204030203" pitchFamily="34" charset="0"/>
          <a:ea typeface="+mj-ea"/>
          <a:cs typeface="+mj-cs"/>
        </a:defRPr>
      </a:lvl1pPr>
    </p:titleStyle>
    <p:bodyStyle>
      <a:lvl1pPr marL="320024" indent="-320024" algn="l" rtl="0" eaLnBrk="1" latinLnBrk="0" hangingPunct="1">
        <a:spcBef>
          <a:spcPct val="20000"/>
        </a:spcBef>
        <a:buClr>
          <a:schemeClr val="accent2"/>
        </a:buClr>
        <a:buSzPct val="100000"/>
        <a:buFont typeface="Wingdings 2" panose="05020102010507070707" pitchFamily="18" charset="2"/>
        <a:buChar char="®"/>
        <a:defRPr sz="3000" kern="1200">
          <a:solidFill>
            <a:schemeClr val="tx1"/>
          </a:solidFill>
          <a:latin typeface="Lato" panose="020F0502020204030203" pitchFamily="34" charset="0"/>
          <a:ea typeface="+mn-ea"/>
          <a:cs typeface="+mn-cs"/>
        </a:defRPr>
      </a:lvl1pPr>
      <a:lvl2pPr marL="630904" indent="-274306" algn="l" rtl="0" eaLnBrk="1" latinLnBrk="0" hangingPunct="1">
        <a:spcBef>
          <a:spcPct val="20000"/>
        </a:spcBef>
        <a:buClr>
          <a:schemeClr val="accent2"/>
        </a:buClr>
        <a:buSzPct val="90000"/>
        <a:buFont typeface="Wingdings 2" panose="05020102010507070707" pitchFamily="18" charset="2"/>
        <a:buChar char="®"/>
        <a:defRPr sz="2600" kern="1200">
          <a:solidFill>
            <a:schemeClr val="tx1"/>
          </a:solidFill>
          <a:latin typeface="Lato" panose="020F0502020204030203" pitchFamily="34" charset="0"/>
          <a:ea typeface="+mn-ea"/>
          <a:cs typeface="+mn-cs"/>
        </a:defRPr>
      </a:lvl2pPr>
      <a:lvl3pPr marL="923498" indent="-274306" algn="l" rtl="0" eaLnBrk="1" latinLnBrk="0" hangingPunct="1">
        <a:spcBef>
          <a:spcPct val="20000"/>
        </a:spcBef>
        <a:buClr>
          <a:schemeClr val="accent2"/>
        </a:buClr>
        <a:buSzPct val="80000"/>
        <a:buFont typeface="Wingdings 2" panose="05020102010507070707" pitchFamily="18" charset="2"/>
        <a:buChar char="®"/>
        <a:defRPr sz="2400" kern="1200">
          <a:solidFill>
            <a:schemeClr val="tx1"/>
          </a:solidFill>
          <a:latin typeface="Lato" panose="020F0502020204030203" pitchFamily="34" charset="0"/>
          <a:ea typeface="+mn-ea"/>
          <a:cs typeface="+mn-cs"/>
        </a:defRPr>
      </a:lvl3pPr>
      <a:lvl4pPr marL="1188661" indent="-228589" algn="l" rtl="0" eaLnBrk="1" latinLnBrk="0" hangingPunct="1">
        <a:spcBef>
          <a:spcPct val="20000"/>
        </a:spcBef>
        <a:buClr>
          <a:schemeClr val="accent2"/>
        </a:buClr>
        <a:buSzPct val="70000"/>
        <a:buFont typeface="Wingdings 2" panose="05020102010507070707" pitchFamily="18" charset="2"/>
        <a:buChar char="®"/>
        <a:defRPr sz="2200" kern="1200">
          <a:solidFill>
            <a:schemeClr val="tx1"/>
          </a:solidFill>
          <a:latin typeface="Lato" panose="020F0502020204030203" pitchFamily="34" charset="0"/>
          <a:ea typeface="+mn-ea"/>
          <a:cs typeface="+mn-cs"/>
        </a:defRPr>
      </a:lvl4pPr>
      <a:lvl5pPr marL="1426392" indent="-228589" algn="l" rtl="0" eaLnBrk="1" latinLnBrk="0" hangingPunct="1">
        <a:spcBef>
          <a:spcPct val="20000"/>
        </a:spcBef>
        <a:buClr>
          <a:schemeClr val="accent2"/>
        </a:buClr>
        <a:buSzPct val="60000"/>
        <a:buFont typeface="Wingdings 2" panose="05020102010507070707" pitchFamily="18" charset="2"/>
        <a:buChar char="®"/>
        <a:defRPr sz="2000" kern="1200">
          <a:solidFill>
            <a:schemeClr val="tx1"/>
          </a:solidFill>
          <a:latin typeface="Lato" panose="020F0502020204030203" pitchFamily="34" charset="0"/>
          <a:ea typeface="+mn-ea"/>
          <a:cs typeface="+mn-cs"/>
        </a:defRPr>
      </a:lvl5pPr>
      <a:lvl6pPr marL="1673269" indent="-228589"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00" indent="-228589"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302" indent="-18287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461" indent="-18287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178" algn="l" rtl="0" eaLnBrk="1" hangingPunct="1">
        <a:defRPr kern="1200">
          <a:solidFill>
            <a:schemeClr val="tx1"/>
          </a:solidFill>
          <a:latin typeface="+mn-lt"/>
          <a:ea typeface="+mn-ea"/>
          <a:cs typeface="+mn-cs"/>
        </a:defRPr>
      </a:lvl2pPr>
      <a:lvl3pPr marL="914354" algn="l" rtl="0" eaLnBrk="1" hangingPunct="1">
        <a:defRPr kern="1200">
          <a:solidFill>
            <a:schemeClr val="tx1"/>
          </a:solidFill>
          <a:latin typeface="+mn-lt"/>
          <a:ea typeface="+mn-ea"/>
          <a:cs typeface="+mn-cs"/>
        </a:defRPr>
      </a:lvl3pPr>
      <a:lvl4pPr marL="1371532" algn="l" rtl="0" eaLnBrk="1" hangingPunct="1">
        <a:defRPr kern="1200">
          <a:solidFill>
            <a:schemeClr val="tx1"/>
          </a:solidFill>
          <a:latin typeface="+mn-lt"/>
          <a:ea typeface="+mn-ea"/>
          <a:cs typeface="+mn-cs"/>
        </a:defRPr>
      </a:lvl4pPr>
      <a:lvl5pPr marL="1828709" algn="l" rtl="0" eaLnBrk="1" hangingPunct="1">
        <a:defRPr kern="1200">
          <a:solidFill>
            <a:schemeClr val="tx1"/>
          </a:solidFill>
          <a:latin typeface="+mn-lt"/>
          <a:ea typeface="+mn-ea"/>
          <a:cs typeface="+mn-cs"/>
        </a:defRPr>
      </a:lvl5pPr>
      <a:lvl6pPr marL="2285886" algn="l" rtl="0" eaLnBrk="1" hangingPunct="1">
        <a:defRPr kern="1200">
          <a:solidFill>
            <a:schemeClr val="tx1"/>
          </a:solidFill>
          <a:latin typeface="+mn-lt"/>
          <a:ea typeface="+mn-ea"/>
          <a:cs typeface="+mn-cs"/>
        </a:defRPr>
      </a:lvl6pPr>
      <a:lvl7pPr marL="2743062" algn="l" rtl="0" eaLnBrk="1" hangingPunct="1">
        <a:defRPr kern="1200">
          <a:solidFill>
            <a:schemeClr val="tx1"/>
          </a:solidFill>
          <a:latin typeface="+mn-lt"/>
          <a:ea typeface="+mn-ea"/>
          <a:cs typeface="+mn-cs"/>
        </a:defRPr>
      </a:lvl7pPr>
      <a:lvl8pPr marL="3200240" algn="l" rtl="0" eaLnBrk="1" hangingPunct="1">
        <a:defRPr kern="1200">
          <a:solidFill>
            <a:schemeClr val="tx1"/>
          </a:solidFill>
          <a:latin typeface="+mn-lt"/>
          <a:ea typeface="+mn-ea"/>
          <a:cs typeface="+mn-cs"/>
        </a:defRPr>
      </a:lvl8pPr>
      <a:lvl9pPr marL="3657418" algn="l" rtl="0" eaLnBrk="1" hangingPunct="1">
        <a:defRPr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9" name="Group 18"/>
          <p:cNvGrpSpPr/>
          <p:nvPr userDrawn="1"/>
        </p:nvGrpSpPr>
        <p:grpSpPr>
          <a:xfrm>
            <a:off x="3" y="0"/>
            <a:ext cx="12200308" cy="6858000"/>
            <a:chOff x="0" y="0"/>
            <a:chExt cx="12200308" cy="6858000"/>
          </a:xfrm>
        </p:grpSpPr>
        <p:sp>
          <p:nvSpPr>
            <p:cNvPr id="15" name="Rectangle 14"/>
            <p:cNvSpPr/>
            <p:nvPr userDrawn="1"/>
          </p:nvSpPr>
          <p:spPr>
            <a:xfrm>
              <a:off x="0" y="0"/>
              <a:ext cx="3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87878"/>
                </a:solidFill>
              </a:endParaRPr>
            </a:p>
          </p:txBody>
        </p:sp>
        <p:sp>
          <p:nvSpPr>
            <p:cNvPr id="16" name="Rectangle 15"/>
            <p:cNvSpPr/>
            <p:nvPr userDrawn="1"/>
          </p:nvSpPr>
          <p:spPr>
            <a:xfrm>
              <a:off x="11804308" y="0"/>
              <a:ext cx="3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87878"/>
                </a:solidFill>
              </a:endParaRPr>
            </a:p>
          </p:txBody>
        </p:sp>
        <p:sp>
          <p:nvSpPr>
            <p:cNvPr id="17" name="Rectangle 16"/>
            <p:cNvSpPr/>
            <p:nvPr userDrawn="1"/>
          </p:nvSpPr>
          <p:spPr>
            <a:xfrm rot="5400000">
              <a:off x="5898000" y="560549"/>
              <a:ext cx="396000" cy="12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87878"/>
                </a:solidFill>
              </a:endParaRPr>
            </a:p>
          </p:txBody>
        </p:sp>
        <p:sp>
          <p:nvSpPr>
            <p:cNvPr id="18" name="Rectangle 17"/>
            <p:cNvSpPr/>
            <p:nvPr userDrawn="1"/>
          </p:nvSpPr>
          <p:spPr>
            <a:xfrm rot="5400000">
              <a:off x="5898000" y="-5898000"/>
              <a:ext cx="396000" cy="12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87878"/>
                </a:solidFill>
              </a:endParaRPr>
            </a:p>
          </p:txBody>
        </p:sp>
      </p:grpSp>
      <p:sp>
        <p:nvSpPr>
          <p:cNvPr id="2" name="Title Placeholder 1"/>
          <p:cNvSpPr>
            <a:spLocks noGrp="1"/>
          </p:cNvSpPr>
          <p:nvPr>
            <p:ph type="title"/>
          </p:nvPr>
        </p:nvSpPr>
        <p:spPr>
          <a:xfrm>
            <a:off x="1395963" y="557050"/>
            <a:ext cx="10346028" cy="619071"/>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p:ph type="body" idx="1"/>
          </p:nvPr>
        </p:nvSpPr>
        <p:spPr>
          <a:xfrm>
            <a:off x="1354942" y="1682692"/>
            <a:ext cx="1042223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776660" y="6528107"/>
            <a:ext cx="4114800" cy="249133"/>
          </a:xfrm>
          <a:prstGeom prst="rect">
            <a:avLst/>
          </a:prstGeom>
        </p:spPr>
        <p:txBody>
          <a:bodyPr vert="horz" lIns="91440" tIns="45720" rIns="91440" bIns="45720" rtlCol="0" anchor="ctr"/>
          <a:lstStyle>
            <a:lvl1pPr algn="r">
              <a:defRPr sz="600">
                <a:solidFill>
                  <a:schemeClr val="tx1">
                    <a:tint val="75000"/>
                  </a:schemeClr>
                </a:solidFill>
                <a:latin typeface="Open Sans" charset="0"/>
                <a:ea typeface="Open Sans" charset="0"/>
                <a:cs typeface="Open Sans" charset="0"/>
              </a:defRPr>
            </a:lvl1pPr>
          </a:lstStyle>
          <a:p>
            <a:endParaRPr lang="en-US" dirty="0">
              <a:solidFill>
                <a:srgbClr val="1E1E1E">
                  <a:tint val="75000"/>
                </a:srgbClr>
              </a:solidFill>
            </a:endParaRPr>
          </a:p>
        </p:txBody>
      </p:sp>
      <p:sp>
        <p:nvSpPr>
          <p:cNvPr id="6" name="Slide Number Placeholder 5"/>
          <p:cNvSpPr>
            <a:spLocks noGrp="1"/>
          </p:cNvSpPr>
          <p:nvPr>
            <p:ph type="sldNum" sz="quarter" idx="4"/>
          </p:nvPr>
        </p:nvSpPr>
        <p:spPr>
          <a:xfrm>
            <a:off x="282119" y="6540633"/>
            <a:ext cx="582460" cy="236607"/>
          </a:xfrm>
          <a:prstGeom prst="rect">
            <a:avLst/>
          </a:prstGeom>
        </p:spPr>
        <p:txBody>
          <a:bodyPr vert="horz" lIns="91440" tIns="45720" rIns="91440" bIns="45720" rtlCol="0" anchor="ctr"/>
          <a:lstStyle>
            <a:lvl1pPr algn="l">
              <a:defRPr sz="700" b="1">
                <a:solidFill>
                  <a:schemeClr val="tx1">
                    <a:tint val="75000"/>
                  </a:schemeClr>
                </a:solidFill>
                <a:latin typeface="Manuale" charset="0"/>
                <a:ea typeface="Manuale" charset="0"/>
                <a:cs typeface="Manuale" charset="0"/>
              </a:defRPr>
            </a:lvl1pPr>
          </a:lstStyle>
          <a:p>
            <a:fld id="{1ECEE783-4751-3447-A075-565592F019DC}" type="slidenum">
              <a:rPr lang="en-US" smtClean="0">
                <a:solidFill>
                  <a:srgbClr val="1E1E1E">
                    <a:tint val="75000"/>
                  </a:srgbClr>
                </a:solidFill>
              </a:rPr>
              <a:pPr/>
              <a:t>‹#›</a:t>
            </a:fld>
            <a:endParaRPr lang="en-US" dirty="0">
              <a:solidFill>
                <a:srgbClr val="1E1E1E">
                  <a:tint val="75000"/>
                </a:srgbClr>
              </a:solidFill>
            </a:endParaRPr>
          </a:p>
        </p:txBody>
      </p:sp>
      <p:sp>
        <p:nvSpPr>
          <p:cNvPr id="13" name="Rectangle 12"/>
          <p:cNvSpPr/>
          <p:nvPr userDrawn="1"/>
        </p:nvSpPr>
        <p:spPr>
          <a:xfrm>
            <a:off x="1513507" y="29"/>
            <a:ext cx="2067911" cy="9459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87878"/>
              </a:solidFill>
            </a:endParaRPr>
          </a:p>
        </p:txBody>
      </p:sp>
    </p:spTree>
    <p:extLst>
      <p:ext uri="{BB962C8B-B14F-4D97-AF65-F5344CB8AC3E}">
        <p14:creationId xmlns:p14="http://schemas.microsoft.com/office/powerpoint/2010/main" val="420321657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Lst>
  <p:hf hdr="0" ftr="0" dt="0"/>
  <p:txStyles>
    <p:titleStyle>
      <a:lvl1pPr algn="l" defTabSz="914400" rtl="0" eaLnBrk="1" latinLnBrk="0" hangingPunct="1">
        <a:lnSpc>
          <a:spcPct val="90000"/>
        </a:lnSpc>
        <a:spcBef>
          <a:spcPct val="0"/>
        </a:spcBef>
        <a:buNone/>
        <a:defRPr sz="2500" kern="1200">
          <a:solidFill>
            <a:schemeClr val="accent1"/>
          </a:solidFill>
          <a:latin typeface="Open Sans" charset="0"/>
          <a:ea typeface="Open Sans" charset="0"/>
          <a:cs typeface="Open Sans" charset="0"/>
        </a:defRPr>
      </a:lvl1pPr>
    </p:titleStyle>
    <p:bodyStyle>
      <a:lvl1pPr marL="9525" indent="-9525" algn="l" defTabSz="914400" rtl="0" eaLnBrk="1" latinLnBrk="0" hangingPunct="1">
        <a:lnSpc>
          <a:spcPct val="90000"/>
        </a:lnSpc>
        <a:spcBef>
          <a:spcPts val="1000"/>
        </a:spcBef>
        <a:buFont typeface=".AppleSystemUIFont" charset="-120"/>
        <a:buChar char=" "/>
        <a:tabLst/>
        <a:defRPr sz="1700" kern="1200">
          <a:solidFill>
            <a:schemeClr val="tx1"/>
          </a:solidFill>
          <a:latin typeface="Open Sans" charset="0"/>
          <a:ea typeface="Open Sans" charset="0"/>
          <a:cs typeface="Open Sans" charset="0"/>
        </a:defRPr>
      </a:lvl1pPr>
      <a:lvl2pPr marL="409575" indent="-149225" algn="l" defTabSz="914400" rtl="0" eaLnBrk="1" latinLnBrk="0" hangingPunct="1">
        <a:lnSpc>
          <a:spcPct val="90000"/>
        </a:lnSpc>
        <a:spcBef>
          <a:spcPts val="500"/>
        </a:spcBef>
        <a:buFont typeface=".AppleSystemUIFont" charset="-120"/>
        <a:buChar char="-"/>
        <a:tabLst/>
        <a:defRPr sz="1500" kern="1200">
          <a:solidFill>
            <a:schemeClr val="tx1"/>
          </a:solidFill>
          <a:latin typeface="Open Sans" charset="0"/>
          <a:ea typeface="Open Sans" charset="0"/>
          <a:cs typeface="Open Sans" charset="0"/>
        </a:defRPr>
      </a:lvl2pPr>
      <a:lvl3pPr marL="584200" indent="-174625" algn="l" defTabSz="914400" rtl="0" eaLnBrk="1" latinLnBrk="0" hangingPunct="1">
        <a:lnSpc>
          <a:spcPct val="90000"/>
        </a:lnSpc>
        <a:spcBef>
          <a:spcPts val="500"/>
        </a:spcBef>
        <a:buFont typeface=".AppleSystemUIFont" charset="-120"/>
        <a:buChar char="&gt;"/>
        <a:tabLst/>
        <a:defRPr sz="1300" kern="1200">
          <a:solidFill>
            <a:schemeClr val="tx1"/>
          </a:solidFill>
          <a:latin typeface="Open Sans" charset="0"/>
          <a:ea typeface="Open Sans" charset="0"/>
          <a:cs typeface="Open Sans" charset="0"/>
        </a:defRPr>
      </a:lvl3pPr>
      <a:lvl4pPr marL="311150" indent="-217488" algn="l" defTabSz="914400" rtl="0" eaLnBrk="1" latinLnBrk="0" hangingPunct="1">
        <a:lnSpc>
          <a:spcPct val="90000"/>
        </a:lnSpc>
        <a:spcBef>
          <a:spcPts val="500"/>
        </a:spcBef>
        <a:buFont typeface="Arial"/>
        <a:buChar char="•"/>
        <a:tabLst/>
        <a:defRPr sz="1700" kern="1200">
          <a:solidFill>
            <a:schemeClr val="tx1"/>
          </a:solidFill>
          <a:latin typeface="Open Sans" charset="0"/>
          <a:ea typeface="Open Sans" charset="0"/>
          <a:cs typeface="Open Sans" charset="0"/>
        </a:defRPr>
      </a:lvl4pPr>
      <a:lvl5pPr marL="9525" indent="0" algn="l" defTabSz="914400" rtl="0" eaLnBrk="1" latinLnBrk="0" hangingPunct="1">
        <a:lnSpc>
          <a:spcPct val="90000"/>
        </a:lnSpc>
        <a:spcBef>
          <a:spcPts val="500"/>
        </a:spcBef>
        <a:buFont typeface=".AppleSystemUIFont" charset="-120"/>
        <a:buChar char=" "/>
        <a:tabLst/>
        <a:defRPr sz="1500" b="1"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nicotinedependenceclinic.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tags" Target="../tags/tag2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3.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4.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hyperlink" Target="https://www.whose.land/e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750" y="24740"/>
            <a:ext cx="10972800" cy="3200399"/>
          </a:xfrm>
        </p:spPr>
        <p:txBody>
          <a:bodyPr>
            <a:normAutofit/>
          </a:bodyPr>
          <a:lstStyle/>
          <a:p>
            <a:r>
              <a:rPr lang="en-US" sz="6600" dirty="0">
                <a:solidFill>
                  <a:schemeClr val="tx1"/>
                </a:solidFill>
              </a:rPr>
              <a:t>Hurts</a:t>
            </a:r>
            <a:r>
              <a:rPr lang="en-US" sz="1800" dirty="0">
                <a:solidFill>
                  <a:schemeClr val="tx1"/>
                </a:solidFill>
              </a:rPr>
              <a:t> </a:t>
            </a:r>
            <a:r>
              <a:rPr lang="en-US" sz="6600" dirty="0">
                <a:solidFill>
                  <a:schemeClr val="tx1"/>
                </a:solidFill>
              </a:rPr>
              <a:t>First, Kills Later: </a:t>
            </a:r>
            <a:r>
              <a:rPr lang="en-US" sz="6000" dirty="0">
                <a:solidFill>
                  <a:schemeClr val="tx1"/>
                </a:solidFill>
              </a:rPr>
              <a:t>Update on Nicotine Use Disorder and Pain</a:t>
            </a:r>
          </a:p>
        </p:txBody>
      </p:sp>
      <p:sp>
        <p:nvSpPr>
          <p:cNvPr id="3" name="Subtitle 2"/>
          <p:cNvSpPr>
            <a:spLocks noGrp="1"/>
          </p:cNvSpPr>
          <p:nvPr>
            <p:ph type="subTitle" idx="1"/>
          </p:nvPr>
        </p:nvSpPr>
        <p:spPr>
          <a:xfrm>
            <a:off x="666752" y="3225138"/>
            <a:ext cx="10972800" cy="2108861"/>
          </a:xfrm>
        </p:spPr>
        <p:txBody>
          <a:bodyPr>
            <a:normAutofit fontScale="47500" lnSpcReduction="20000"/>
          </a:bodyPr>
          <a:lstStyle/>
          <a:p>
            <a:pPr>
              <a:spcBef>
                <a:spcPts val="0"/>
              </a:spcBef>
            </a:pPr>
            <a:r>
              <a:rPr lang="en-CA" sz="5400" dirty="0"/>
              <a:t>Dr. Peter Selby</a:t>
            </a:r>
          </a:p>
          <a:p>
            <a:pPr>
              <a:spcBef>
                <a:spcPts val="0"/>
              </a:spcBef>
              <a:buClr>
                <a:schemeClr val="accent1"/>
              </a:buClr>
              <a:defRPr/>
            </a:pPr>
            <a:r>
              <a:rPr lang="en-US" altLang="en-US" dirty="0">
                <a:cs typeface="Corbel"/>
              </a:rPr>
              <a:t>MBBS, CCFP(AM), FCFP, </a:t>
            </a:r>
            <a:r>
              <a:rPr lang="en-US" altLang="en-US" dirty="0" err="1">
                <a:cs typeface="Corbel"/>
              </a:rPr>
              <a:t>MHSc</a:t>
            </a:r>
            <a:r>
              <a:rPr lang="en-US" altLang="en-US" dirty="0">
                <a:cs typeface="Corbel"/>
              </a:rPr>
              <a:t>, DFASAM</a:t>
            </a:r>
            <a:br>
              <a:rPr lang="en-US" altLang="en-US" dirty="0">
                <a:cs typeface="Corbel"/>
              </a:rPr>
            </a:br>
            <a:endParaRPr lang="en-US" altLang="en-US" dirty="0">
              <a:cs typeface="Corbel"/>
            </a:endParaRPr>
          </a:p>
          <a:p>
            <a:pPr>
              <a:lnSpc>
                <a:spcPct val="120000"/>
              </a:lnSpc>
              <a:spcBef>
                <a:spcPts val="0"/>
              </a:spcBef>
              <a:buClr>
                <a:schemeClr val="accent1"/>
              </a:buClr>
              <a:defRPr/>
            </a:pPr>
            <a:r>
              <a:rPr lang="en-US" altLang="en-US" dirty="0">
                <a:cs typeface="Corbel"/>
              </a:rPr>
              <a:t>Senior Medical Consultant; Senior Scientist – Addictions, Centre for Addiction and Mental Health</a:t>
            </a:r>
          </a:p>
          <a:p>
            <a:pPr>
              <a:lnSpc>
                <a:spcPct val="120000"/>
              </a:lnSpc>
              <a:buClr>
                <a:schemeClr val="accent1"/>
              </a:buClr>
              <a:defRPr/>
            </a:pPr>
            <a:r>
              <a:rPr lang="en-US" altLang="en-US" dirty="0">
                <a:cs typeface="Corbel"/>
              </a:rPr>
              <a:t>Vice Chair, Research; </a:t>
            </a:r>
            <a:r>
              <a:rPr lang="en-US" altLang="en-US" dirty="0" err="1">
                <a:cs typeface="Corbel"/>
              </a:rPr>
              <a:t>Giblon</a:t>
            </a:r>
            <a:r>
              <a:rPr lang="en-US" altLang="en-US" dirty="0">
                <a:cs typeface="Corbel"/>
              </a:rPr>
              <a:t> Professor, DFCM, University of Toronto</a:t>
            </a:r>
          </a:p>
          <a:p>
            <a:pPr>
              <a:lnSpc>
                <a:spcPct val="120000"/>
              </a:lnSpc>
              <a:buClr>
                <a:schemeClr val="accent1"/>
              </a:buClr>
              <a:defRPr/>
            </a:pPr>
            <a:r>
              <a:rPr lang="en-US" altLang="en-US" dirty="0">
                <a:cs typeface="Corbel"/>
              </a:rPr>
              <a:t>Professor: Psychiatry; and the </a:t>
            </a:r>
            <a:r>
              <a:rPr lang="en-US" altLang="en-US" dirty="0" err="1">
                <a:cs typeface="Corbel"/>
              </a:rPr>
              <a:t>Dalla</a:t>
            </a:r>
            <a:r>
              <a:rPr lang="en-US" altLang="en-US" dirty="0">
                <a:cs typeface="Corbel"/>
              </a:rPr>
              <a:t> Lana School of Public Health, University of Toronto</a:t>
            </a:r>
            <a:br>
              <a:rPr lang="en-US" altLang="en-US" dirty="0">
                <a:cs typeface="Corbel"/>
              </a:rPr>
            </a:br>
            <a:r>
              <a:rPr lang="en-US" altLang="en-US" dirty="0">
                <a:cs typeface="Corbel"/>
              </a:rPr>
              <a:t>@</a:t>
            </a:r>
            <a:r>
              <a:rPr lang="en-US" altLang="en-US" dirty="0" err="1">
                <a:cs typeface="Corbel"/>
              </a:rPr>
              <a:t>drpselby</a:t>
            </a:r>
            <a:r>
              <a:rPr lang="en-US" altLang="en-US" dirty="0">
                <a:cs typeface="Corbel"/>
              </a:rPr>
              <a:t> </a:t>
            </a:r>
            <a:r>
              <a:rPr lang="en-US" altLang="en-US" dirty="0">
                <a:cs typeface="Corbel"/>
                <a:hlinkClick r:id="rId2"/>
              </a:rPr>
              <a:t>www.nicotinedependenceclinic.com</a:t>
            </a:r>
            <a:r>
              <a:rPr lang="en-US" altLang="en-US" dirty="0">
                <a:cs typeface="Corbel"/>
              </a:rPr>
              <a:t> </a:t>
            </a:r>
            <a:endParaRPr lang="en-CA" altLang="en-US" dirty="0">
              <a:cs typeface="Corbel"/>
            </a:endParaRPr>
          </a:p>
          <a:p>
            <a:endParaRPr lang="en-US" dirty="0"/>
          </a:p>
        </p:txBody>
      </p:sp>
      <p:sp>
        <p:nvSpPr>
          <p:cNvPr id="4" name="Text Placeholder 3"/>
          <p:cNvSpPr>
            <a:spLocks noGrp="1"/>
          </p:cNvSpPr>
          <p:nvPr>
            <p:ph type="body" sz="quarter" idx="10"/>
          </p:nvPr>
        </p:nvSpPr>
        <p:spPr>
          <a:xfrm>
            <a:off x="637567" y="5333999"/>
            <a:ext cx="10972800" cy="914400"/>
          </a:xfrm>
        </p:spPr>
        <p:txBody>
          <a:bodyPr/>
          <a:lstStyle/>
          <a:p>
            <a:r>
              <a:rPr lang="en-US" dirty="0"/>
              <a:t>Presented at ASAM on April 13, 2023</a:t>
            </a:r>
          </a:p>
        </p:txBody>
      </p:sp>
    </p:spTree>
    <p:extLst>
      <p:ext uri="{BB962C8B-B14F-4D97-AF65-F5344CB8AC3E}">
        <p14:creationId xmlns:p14="http://schemas.microsoft.com/office/powerpoint/2010/main" val="2620438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ECEE783-4751-3447-A075-565592F019DC}" type="slidenum">
              <a:rPr lang="en-US" smtClean="0"/>
              <a:pPr/>
              <a:t>10</a:t>
            </a:fld>
            <a:endParaRPr lang="en-US" dirty="0"/>
          </a:p>
        </p:txBody>
      </p:sp>
      <p:sp>
        <p:nvSpPr>
          <p:cNvPr id="5" name="Title 4"/>
          <p:cNvSpPr>
            <a:spLocks noGrp="1"/>
          </p:cNvSpPr>
          <p:nvPr>
            <p:ph type="title"/>
          </p:nvPr>
        </p:nvSpPr>
        <p:spPr>
          <a:xfrm>
            <a:off x="818544" y="89394"/>
            <a:ext cx="10346029" cy="619071"/>
          </a:xfrm>
        </p:spPr>
        <p:txBody>
          <a:bodyPr/>
          <a:lstStyle/>
          <a:p>
            <a:r>
              <a:rPr lang="en-US" sz="3600" dirty="0"/>
              <a:t>Drug Interactions with Tobacco Smoke</a:t>
            </a:r>
          </a:p>
        </p:txBody>
      </p:sp>
      <p:sp>
        <p:nvSpPr>
          <p:cNvPr id="7" name="TextBox 6"/>
          <p:cNvSpPr txBox="1"/>
          <p:nvPr/>
        </p:nvSpPr>
        <p:spPr>
          <a:xfrm>
            <a:off x="282116" y="664057"/>
            <a:ext cx="11418887" cy="707886"/>
          </a:xfrm>
          <a:prstGeom prst="rect">
            <a:avLst/>
          </a:prstGeom>
          <a:noFill/>
        </p:spPr>
        <p:txBody>
          <a:bodyPr wrap="square" rtlCol="0">
            <a:spAutoFit/>
          </a:bodyPr>
          <a:lstStyle/>
          <a:p>
            <a:pPr algn="ctr"/>
            <a:r>
              <a:rPr lang="en-US" sz="2000" dirty="0"/>
              <a:t>The majority of PK interactions with smoking are the result of induction of hepatic cytochrome P450 enzymes (primarily CYP1A2)</a:t>
            </a:r>
          </a:p>
        </p:txBody>
      </p:sp>
      <p:graphicFrame>
        <p:nvGraphicFramePr>
          <p:cNvPr id="8" name="Table 7"/>
          <p:cNvGraphicFramePr>
            <a:graphicFrameLocks noGrp="1"/>
          </p:cNvGraphicFramePr>
          <p:nvPr/>
        </p:nvGraphicFramePr>
        <p:xfrm>
          <a:off x="282116" y="1371943"/>
          <a:ext cx="11678236" cy="5039360"/>
        </p:xfrm>
        <a:graphic>
          <a:graphicData uri="http://schemas.openxmlformats.org/drawingml/2006/table">
            <a:tbl>
              <a:tblPr firstRow="1" bandRow="1">
                <a:tableStyleId>{5C22544A-7EE6-4342-B048-85BDC9FD1C3A}</a:tableStyleId>
              </a:tblPr>
              <a:tblGrid>
                <a:gridCol w="1927864">
                  <a:extLst>
                    <a:ext uri="{9D8B030D-6E8A-4147-A177-3AD203B41FA5}">
                      <a16:colId xmlns:a16="http://schemas.microsoft.com/office/drawing/2014/main" val="3097397938"/>
                    </a:ext>
                  </a:extLst>
                </a:gridCol>
                <a:gridCol w="9750372">
                  <a:extLst>
                    <a:ext uri="{9D8B030D-6E8A-4147-A177-3AD203B41FA5}">
                      <a16:colId xmlns:a16="http://schemas.microsoft.com/office/drawing/2014/main" val="22761709"/>
                    </a:ext>
                  </a:extLst>
                </a:gridCol>
              </a:tblGrid>
              <a:tr h="370840">
                <a:tc gridSpan="2">
                  <a:txBody>
                    <a:bodyPr/>
                    <a:lstStyle/>
                    <a:p>
                      <a:r>
                        <a:rPr lang="en-US" dirty="0">
                          <a:solidFill>
                            <a:schemeClr val="bg2"/>
                          </a:solidFill>
                        </a:rPr>
                        <a:t>Pharmacokinetic Interactions</a:t>
                      </a:r>
                    </a:p>
                  </a:txBody>
                  <a:tcPr/>
                </a:tc>
                <a:tc hMerge="1">
                  <a:txBody>
                    <a:bodyPr/>
                    <a:lstStyle/>
                    <a:p>
                      <a:endParaRPr lang="en-US" dirty="0"/>
                    </a:p>
                  </a:txBody>
                  <a:tcPr/>
                </a:tc>
                <a:extLst>
                  <a:ext uri="{0D108BD9-81ED-4DB2-BD59-A6C34878D82A}">
                    <a16:rowId xmlns:a16="http://schemas.microsoft.com/office/drawing/2014/main" val="2825150580"/>
                  </a:ext>
                </a:extLst>
              </a:tr>
              <a:tr h="370840">
                <a:tc>
                  <a:txBody>
                    <a:bodyPr/>
                    <a:lstStyle/>
                    <a:p>
                      <a:r>
                        <a:rPr lang="en-US" dirty="0"/>
                        <a:t>Alprazolam (Xanax)</a:t>
                      </a:r>
                    </a:p>
                  </a:txBody>
                  <a:tcPr/>
                </a:tc>
                <a:tc>
                  <a:txBody>
                    <a:bodyPr/>
                    <a:lstStyle/>
                    <a:p>
                      <a:r>
                        <a:rPr lang="en-US" dirty="0"/>
                        <a:t>Conflicting data on significance, but</a:t>
                      </a:r>
                      <a:r>
                        <a:rPr lang="en-US" baseline="0" dirty="0"/>
                        <a:t> possible </a:t>
                      </a:r>
                      <a:r>
                        <a:rPr lang="en-US" b="1" baseline="0" dirty="0"/>
                        <a:t>↓</a:t>
                      </a:r>
                      <a:r>
                        <a:rPr lang="en-US" baseline="0" dirty="0"/>
                        <a:t> plasma concentrations (up to 50%); </a:t>
                      </a:r>
                    </a:p>
                    <a:p>
                      <a:r>
                        <a:rPr lang="en-US" b="1" baseline="0" dirty="0"/>
                        <a:t>↓ </a:t>
                      </a:r>
                      <a:r>
                        <a:rPr lang="en-US" baseline="0" dirty="0"/>
                        <a:t>half life (35%)</a:t>
                      </a:r>
                      <a:endParaRPr lang="en-US" dirty="0"/>
                    </a:p>
                  </a:txBody>
                  <a:tcPr/>
                </a:tc>
                <a:extLst>
                  <a:ext uri="{0D108BD9-81ED-4DB2-BD59-A6C34878D82A}">
                    <a16:rowId xmlns:a16="http://schemas.microsoft.com/office/drawing/2014/main" val="2757118419"/>
                  </a:ext>
                </a:extLst>
              </a:tr>
              <a:tr h="370840">
                <a:tc>
                  <a:txBody>
                    <a:bodyPr/>
                    <a:lstStyle/>
                    <a:p>
                      <a:r>
                        <a:rPr lang="en-US" dirty="0"/>
                        <a:t>Caffeine</a:t>
                      </a:r>
                    </a:p>
                  </a:txBody>
                  <a:tcPr/>
                </a:tc>
                <a:tc>
                  <a:txBody>
                    <a:bodyPr/>
                    <a:lstStyle/>
                    <a:p>
                      <a:r>
                        <a:rPr lang="en-US" dirty="0"/>
                        <a:t>↑ Metabolism (induction of CYP1A2); ↑clearance (56%). Caffeine levels like ↑ after cessation</a:t>
                      </a:r>
                    </a:p>
                  </a:txBody>
                  <a:tcPr/>
                </a:tc>
                <a:extLst>
                  <a:ext uri="{0D108BD9-81ED-4DB2-BD59-A6C34878D82A}">
                    <a16:rowId xmlns:a16="http://schemas.microsoft.com/office/drawing/2014/main" val="2827878477"/>
                  </a:ext>
                </a:extLst>
              </a:tr>
              <a:tr h="370840">
                <a:tc>
                  <a:txBody>
                    <a:bodyPr/>
                    <a:lstStyle/>
                    <a:p>
                      <a:r>
                        <a:rPr lang="en-US" dirty="0" err="1"/>
                        <a:t>Clopidogrel</a:t>
                      </a:r>
                      <a:r>
                        <a:rPr lang="en-US" dirty="0"/>
                        <a:t> (Plavix)</a:t>
                      </a:r>
                    </a:p>
                  </a:txBody>
                  <a:tcPr/>
                </a:tc>
                <a:tc>
                  <a:txBody>
                    <a:bodyPr/>
                    <a:lstStyle/>
                    <a:p>
                      <a:r>
                        <a:rPr lang="en-US" dirty="0"/>
                        <a:t>↑ Metabolism (induction of CYP1A2) of </a:t>
                      </a:r>
                      <a:r>
                        <a:rPr lang="en-US" dirty="0" err="1"/>
                        <a:t>clopidogrel</a:t>
                      </a:r>
                      <a:r>
                        <a:rPr lang="en-US" dirty="0"/>
                        <a:t> to its active metabolite.</a:t>
                      </a:r>
                    </a:p>
                    <a:p>
                      <a:r>
                        <a:rPr lang="en-US" dirty="0" err="1"/>
                        <a:t>Clopidogrel’s</a:t>
                      </a:r>
                      <a:r>
                        <a:rPr lang="en-US" dirty="0"/>
                        <a:t> effects enhanced in smokers (</a:t>
                      </a:r>
                      <a:r>
                        <a:rPr lang="en-US" u="sng" dirty="0"/>
                        <a:t>&gt;</a:t>
                      </a:r>
                      <a:r>
                        <a:rPr lang="en-US" u="none" dirty="0"/>
                        <a:t>10 cigarettes/day</a:t>
                      </a:r>
                      <a:r>
                        <a:rPr lang="en-US" u="none" baseline="0" dirty="0"/>
                        <a:t> only): significant </a:t>
                      </a:r>
                      <a:r>
                        <a:rPr lang="en-US" dirty="0"/>
                        <a:t>↑ platelet inhibition, </a:t>
                      </a:r>
                      <a:r>
                        <a:rPr lang="en-US" b="1" baseline="0" dirty="0"/>
                        <a:t>↓</a:t>
                      </a:r>
                      <a:r>
                        <a:rPr lang="en-US" b="0" baseline="0" dirty="0"/>
                        <a:t>platelet aggregation, improved clinical outcomes in ST-segment elevation myocardial infarction</a:t>
                      </a:r>
                      <a:endParaRPr lang="en-US" u="sng" dirty="0"/>
                    </a:p>
                  </a:txBody>
                  <a:tcPr/>
                </a:tc>
                <a:extLst>
                  <a:ext uri="{0D108BD9-81ED-4DB2-BD59-A6C34878D82A}">
                    <a16:rowId xmlns:a16="http://schemas.microsoft.com/office/drawing/2014/main" val="642410829"/>
                  </a:ext>
                </a:extLst>
              </a:tr>
              <a:tr h="370840">
                <a:tc>
                  <a:txBody>
                    <a:bodyPr/>
                    <a:lstStyle/>
                    <a:p>
                      <a:r>
                        <a:rPr lang="en-US" dirty="0"/>
                        <a:t>Clozapine (</a:t>
                      </a:r>
                      <a:r>
                        <a:rPr lang="en-US" dirty="0" err="1"/>
                        <a:t>Clozaril</a:t>
                      </a:r>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Metabolism (induction of CYP1A2);</a:t>
                      </a:r>
                      <a:r>
                        <a:rPr lang="en-US" baseline="0" dirty="0"/>
                        <a:t> </a:t>
                      </a:r>
                      <a:r>
                        <a:rPr lang="en-US" b="1" baseline="0" dirty="0"/>
                        <a:t>↓</a:t>
                      </a:r>
                      <a:r>
                        <a:rPr lang="en-US" b="0" baseline="0" dirty="0"/>
                        <a:t>plasma concentrations (18%)</a:t>
                      </a:r>
                      <a:endParaRPr lang="en-US" b="0" dirty="0"/>
                    </a:p>
                    <a:p>
                      <a:r>
                        <a:rPr lang="en-US" dirty="0"/>
                        <a:t>↑ Levels upon cessation may occur; closely monitor drug levels and reduce dose as required to avoid toxicity.</a:t>
                      </a:r>
                      <a:endParaRPr lang="en-US" b="1" baseline="0" dirty="0"/>
                    </a:p>
                  </a:txBody>
                  <a:tcPr/>
                </a:tc>
                <a:extLst>
                  <a:ext uri="{0D108BD9-81ED-4DB2-BD59-A6C34878D82A}">
                    <a16:rowId xmlns:a16="http://schemas.microsoft.com/office/drawing/2014/main" val="2934388676"/>
                  </a:ext>
                </a:extLst>
              </a:tr>
              <a:tr h="370840">
                <a:tc>
                  <a:txBody>
                    <a:bodyPr/>
                    <a:lstStyle/>
                    <a:p>
                      <a:r>
                        <a:rPr lang="en-US" dirty="0"/>
                        <a:t>Insulin, subcutaneous</a:t>
                      </a:r>
                    </a:p>
                  </a:txBody>
                  <a:tcPr/>
                </a:tc>
                <a:tc>
                  <a:txBody>
                    <a:bodyPr/>
                    <a:lstStyle/>
                    <a:p>
                      <a:r>
                        <a:rPr lang="en-US" dirty="0"/>
                        <a:t>Possible </a:t>
                      </a:r>
                      <a:r>
                        <a:rPr lang="en-US" b="1" baseline="0" dirty="0"/>
                        <a:t>↓ </a:t>
                      </a:r>
                      <a:r>
                        <a:rPr lang="en-US" b="0" baseline="0" dirty="0"/>
                        <a:t>insulin absorption secondary to peripheral vasoconstriction; smoking may cause release of endogenous substances that cause insulin resistance.</a:t>
                      </a:r>
                    </a:p>
                    <a:p>
                      <a:r>
                        <a:rPr lang="en-US" b="0" baseline="0" dirty="0"/>
                        <a:t>PK &amp; PD interactions likely not clinically significant; smokers may need </a:t>
                      </a:r>
                      <a:r>
                        <a:rPr lang="en-US" dirty="0"/>
                        <a:t>↑ doses</a:t>
                      </a:r>
                    </a:p>
                  </a:txBody>
                  <a:tcPr/>
                </a:tc>
                <a:extLst>
                  <a:ext uri="{0D108BD9-81ED-4DB2-BD59-A6C34878D82A}">
                    <a16:rowId xmlns:a16="http://schemas.microsoft.com/office/drawing/2014/main" val="3064744643"/>
                  </a:ext>
                </a:extLst>
              </a:tr>
              <a:tr h="370840">
                <a:tc>
                  <a:txBody>
                    <a:bodyPr/>
                    <a:lstStyle/>
                    <a:p>
                      <a:r>
                        <a:rPr lang="en-US" dirty="0"/>
                        <a:t>Olanzapine (Zyprexa)</a:t>
                      </a:r>
                    </a:p>
                  </a:txBody>
                  <a:tcPr/>
                </a:tc>
                <a:tc>
                  <a:txBody>
                    <a:bodyPr/>
                    <a:lstStyle/>
                    <a:p>
                      <a:r>
                        <a:rPr lang="en-US" dirty="0"/>
                        <a:t>↑ Metabolism (induction of CYP1A2);</a:t>
                      </a:r>
                      <a:r>
                        <a:rPr lang="en-US" baseline="0" dirty="0"/>
                        <a:t> </a:t>
                      </a:r>
                      <a:r>
                        <a:rPr lang="en-US" dirty="0"/>
                        <a:t>↑ clearance (98%); </a:t>
                      </a:r>
                      <a:r>
                        <a:rPr lang="en-US" b="1" baseline="0" dirty="0"/>
                        <a:t>↓ </a:t>
                      </a:r>
                      <a:r>
                        <a:rPr lang="en-US" dirty="0"/>
                        <a:t>serum concentrations (12%)</a:t>
                      </a:r>
                    </a:p>
                    <a:p>
                      <a:r>
                        <a:rPr lang="en-US" dirty="0"/>
                        <a:t>Dosage modifications not routinely recommended but</a:t>
                      </a:r>
                      <a:r>
                        <a:rPr lang="en-US" baseline="0" dirty="0"/>
                        <a:t> smokers may need </a:t>
                      </a:r>
                      <a:r>
                        <a:rPr lang="en-US" dirty="0"/>
                        <a:t>↑ dosages.</a:t>
                      </a:r>
                    </a:p>
                  </a:txBody>
                  <a:tcPr/>
                </a:tc>
                <a:extLst>
                  <a:ext uri="{0D108BD9-81ED-4DB2-BD59-A6C34878D82A}">
                    <a16:rowId xmlns:a16="http://schemas.microsoft.com/office/drawing/2014/main" val="2351450249"/>
                  </a:ext>
                </a:extLst>
              </a:tr>
            </a:tbl>
          </a:graphicData>
        </a:graphic>
      </p:graphicFrame>
      <p:sp>
        <p:nvSpPr>
          <p:cNvPr id="10" name="TextBox 9"/>
          <p:cNvSpPr txBox="1"/>
          <p:nvPr/>
        </p:nvSpPr>
        <p:spPr>
          <a:xfrm>
            <a:off x="10366170" y="6465813"/>
            <a:ext cx="2234906" cy="338554"/>
          </a:xfrm>
          <a:prstGeom prst="rect">
            <a:avLst/>
          </a:prstGeom>
          <a:noFill/>
        </p:spPr>
        <p:txBody>
          <a:bodyPr wrap="square" rtlCol="0">
            <a:spAutoFit/>
          </a:bodyPr>
          <a:lstStyle/>
          <a:p>
            <a:r>
              <a:rPr lang="en-US" sz="1600" dirty="0" err="1"/>
              <a:t>Zevin</a:t>
            </a:r>
            <a:r>
              <a:rPr lang="en-US" sz="1600" dirty="0"/>
              <a:t> et al. 1999</a:t>
            </a:r>
          </a:p>
        </p:txBody>
      </p:sp>
    </p:spTree>
    <p:extLst>
      <p:ext uri="{BB962C8B-B14F-4D97-AF65-F5344CB8AC3E}">
        <p14:creationId xmlns:p14="http://schemas.microsoft.com/office/powerpoint/2010/main" val="961462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p:txBody>
          <a:bodyPr/>
          <a:lstStyle/>
          <a:p>
            <a:r>
              <a:rPr lang="en-US" sz="3600" b="0" dirty="0">
                <a:solidFill>
                  <a:schemeClr val="accent1"/>
                </a:solidFill>
              </a:rPr>
              <a:t>Drug Interactions with Tobacco Smoke</a:t>
            </a:r>
          </a:p>
        </p:txBody>
      </p:sp>
      <p:sp>
        <p:nvSpPr>
          <p:cNvPr id="3" name="Slide Number Placeholder 2"/>
          <p:cNvSpPr>
            <a:spLocks noGrp="1"/>
          </p:cNvSpPr>
          <p:nvPr>
            <p:ph type="sldNum" sz="quarter" idx="4294967295"/>
          </p:nvPr>
        </p:nvSpPr>
        <p:spPr/>
        <p:txBody>
          <a:bodyPr/>
          <a:lstStyle/>
          <a:p>
            <a:fld id="{1ECEE783-4751-3447-A075-565592F019DC}" type="slidenum">
              <a:rPr lang="en-US" smtClean="0"/>
              <a:pPr/>
              <a:t>11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91820692"/>
              </p:ext>
            </p:extLst>
          </p:nvPr>
        </p:nvGraphicFramePr>
        <p:xfrm>
          <a:off x="1925350" y="2489134"/>
          <a:ext cx="8542124" cy="1649730"/>
        </p:xfrm>
        <a:graphic>
          <a:graphicData uri="http://schemas.openxmlformats.org/drawingml/2006/table">
            <a:tbl>
              <a:tblPr firstRow="1" bandRow="1">
                <a:tableStyleId>{5C22544A-7EE6-4342-B048-85BDC9FD1C3A}</a:tableStyleId>
              </a:tblPr>
              <a:tblGrid>
                <a:gridCol w="2838069">
                  <a:extLst>
                    <a:ext uri="{9D8B030D-6E8A-4147-A177-3AD203B41FA5}">
                      <a16:colId xmlns:a16="http://schemas.microsoft.com/office/drawing/2014/main" val="4028705549"/>
                    </a:ext>
                  </a:extLst>
                </a:gridCol>
                <a:gridCol w="5704055">
                  <a:extLst>
                    <a:ext uri="{9D8B030D-6E8A-4147-A177-3AD203B41FA5}">
                      <a16:colId xmlns:a16="http://schemas.microsoft.com/office/drawing/2014/main" val="3504235664"/>
                    </a:ext>
                  </a:extLst>
                </a:gridCol>
              </a:tblGrid>
              <a:tr h="461010">
                <a:tc gridSpan="2">
                  <a:txBody>
                    <a:bodyPr/>
                    <a:lstStyle/>
                    <a:p>
                      <a:r>
                        <a:rPr lang="en-US" sz="2400" dirty="0" err="1">
                          <a:solidFill>
                            <a:schemeClr val="bg2"/>
                          </a:solidFill>
                        </a:rPr>
                        <a:t>Pharmacodynamic</a:t>
                      </a:r>
                      <a:r>
                        <a:rPr lang="en-US" sz="2400" dirty="0">
                          <a:solidFill>
                            <a:schemeClr val="bg2"/>
                          </a:solidFill>
                        </a:rPr>
                        <a:t> Interactions</a:t>
                      </a:r>
                    </a:p>
                  </a:txBody>
                  <a:tcPr/>
                </a:tc>
                <a:tc hMerge="1">
                  <a:txBody>
                    <a:bodyPr/>
                    <a:lstStyle/>
                    <a:p>
                      <a:endParaRPr lang="en-US" dirty="0"/>
                    </a:p>
                  </a:txBody>
                  <a:tcPr/>
                </a:tc>
                <a:extLst>
                  <a:ext uri="{0D108BD9-81ED-4DB2-BD59-A6C34878D82A}">
                    <a16:rowId xmlns:a16="http://schemas.microsoft.com/office/drawing/2014/main" val="3634156850"/>
                  </a:ext>
                </a:extLst>
              </a:tr>
              <a:tr h="1136737">
                <a:tc>
                  <a:txBody>
                    <a:bodyPr/>
                    <a:lstStyle/>
                    <a:p>
                      <a:r>
                        <a:rPr lang="en-US" sz="2400" dirty="0"/>
                        <a:t>Opioids (propoxyphene, </a:t>
                      </a:r>
                      <a:r>
                        <a:rPr lang="en-US" sz="2400" dirty="0" err="1"/>
                        <a:t>pentazocine</a:t>
                      </a:r>
                      <a:r>
                        <a:rPr lang="en-US" sz="2400" dirty="0"/>
                        <a:t>)</a:t>
                      </a:r>
                    </a:p>
                  </a:txBody>
                  <a:tcPr/>
                </a:tc>
                <a:tc>
                  <a:txBody>
                    <a:bodyPr/>
                    <a:lstStyle/>
                    <a:p>
                      <a:r>
                        <a:rPr lang="en-US" sz="2400" b="0" baseline="0" dirty="0"/>
                        <a:t>Those who smoke may need </a:t>
                      </a:r>
                      <a:r>
                        <a:rPr lang="en-US" sz="2400" dirty="0"/>
                        <a:t>↑ opioid dosages for pain relief</a:t>
                      </a:r>
                    </a:p>
                  </a:txBody>
                  <a:tcPr/>
                </a:tc>
                <a:extLst>
                  <a:ext uri="{0D108BD9-81ED-4DB2-BD59-A6C34878D82A}">
                    <a16:rowId xmlns:a16="http://schemas.microsoft.com/office/drawing/2014/main" val="1425276858"/>
                  </a:ext>
                </a:extLst>
              </a:tr>
            </a:tbl>
          </a:graphicData>
        </a:graphic>
      </p:graphicFrame>
      <p:sp>
        <p:nvSpPr>
          <p:cNvPr id="7" name="TextBox 6"/>
          <p:cNvSpPr txBox="1"/>
          <p:nvPr/>
        </p:nvSpPr>
        <p:spPr>
          <a:xfrm>
            <a:off x="1130968" y="1574403"/>
            <a:ext cx="10166685" cy="830997"/>
          </a:xfrm>
          <a:prstGeom prst="rect">
            <a:avLst/>
          </a:prstGeom>
          <a:noFill/>
        </p:spPr>
        <p:txBody>
          <a:bodyPr wrap="square" rtlCol="0">
            <a:spAutoFit/>
          </a:bodyPr>
          <a:lstStyle/>
          <a:p>
            <a:pPr algn="ctr"/>
            <a:r>
              <a:rPr lang="en-US" sz="2400" dirty="0"/>
              <a:t>Most PK interactions with smoking are the result of induction of hepatic cytochrome P450 enzymes (primarily CYP1A2)</a:t>
            </a:r>
          </a:p>
        </p:txBody>
      </p:sp>
      <p:sp>
        <p:nvSpPr>
          <p:cNvPr id="10" name="TextBox 9"/>
          <p:cNvSpPr txBox="1"/>
          <p:nvPr/>
        </p:nvSpPr>
        <p:spPr>
          <a:xfrm>
            <a:off x="9957094" y="6438743"/>
            <a:ext cx="2234906" cy="338554"/>
          </a:xfrm>
          <a:prstGeom prst="rect">
            <a:avLst/>
          </a:prstGeom>
          <a:noFill/>
        </p:spPr>
        <p:txBody>
          <a:bodyPr wrap="square" rtlCol="0">
            <a:spAutoFit/>
          </a:bodyPr>
          <a:lstStyle/>
          <a:p>
            <a:r>
              <a:rPr lang="en-US" sz="1600" dirty="0" err="1"/>
              <a:t>Zevin</a:t>
            </a:r>
            <a:r>
              <a:rPr lang="en-US" sz="1600" dirty="0"/>
              <a:t> et al. 1999</a:t>
            </a:r>
          </a:p>
        </p:txBody>
      </p:sp>
    </p:spTree>
    <p:extLst>
      <p:ext uri="{BB962C8B-B14F-4D97-AF65-F5344CB8AC3E}">
        <p14:creationId xmlns:p14="http://schemas.microsoft.com/office/powerpoint/2010/main" val="4098594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9189" y="5111949"/>
            <a:ext cx="2307462" cy="1138773"/>
          </a:xfrm>
          <a:prstGeom prst="rect">
            <a:avLst/>
          </a:prstGeom>
          <a:noFill/>
        </p:spPr>
        <p:txBody>
          <a:bodyPr wrap="square">
            <a:spAutoFit/>
          </a:bodyPr>
          <a:lstStyle/>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panose="020B0604020202020204"/>
                <a:ea typeface="+mn-ea"/>
                <a:cs typeface="+mn-cs"/>
              </a:rPr>
              <a:t>Mimic cigarettes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panose="020B0604020202020204"/>
                <a:ea typeface="+mn-ea"/>
                <a:cs typeface="+mn-cs"/>
              </a:rPr>
              <a:t>Disposable</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panose="020B0604020202020204"/>
                <a:ea typeface="+mn-ea"/>
                <a:cs typeface="+mn-cs"/>
              </a:rPr>
              <a:t>One power setting</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latin typeface="Arial" panose="020B0604020202020204"/>
              <a:ea typeface="+mn-ea"/>
              <a:cs typeface="+mn-cs"/>
            </a:endParaRPr>
          </a:p>
        </p:txBody>
      </p:sp>
      <p:sp>
        <p:nvSpPr>
          <p:cNvPr id="7" name="TextBox 6"/>
          <p:cNvSpPr txBox="1"/>
          <p:nvPr/>
        </p:nvSpPr>
        <p:spPr>
          <a:xfrm>
            <a:off x="2645095" y="5111949"/>
            <a:ext cx="2862896" cy="1200329"/>
          </a:xfrm>
          <a:prstGeom prst="rect">
            <a:avLst/>
          </a:prstGeom>
          <a:noFill/>
        </p:spPr>
        <p:txBody>
          <a:bodyPr wrap="square">
            <a:spAutoFit/>
          </a:bodyPr>
          <a:lstStyle/>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panose="020B0604020202020204"/>
                <a:ea typeface="+mn-ea"/>
                <a:cs typeface="+mn-cs"/>
              </a:rPr>
              <a:t>Resembles pen</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panose="020B0604020202020204"/>
                <a:ea typeface="+mn-ea"/>
                <a:cs typeface="+mn-cs"/>
              </a:rPr>
              <a:t>Battery lasts longer</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panose="020B0604020202020204"/>
                <a:ea typeface="+mn-ea"/>
                <a:cs typeface="+mn-cs"/>
              </a:rPr>
              <a:t>Refillable and larger cartridge</a:t>
            </a:r>
          </a:p>
        </p:txBody>
      </p:sp>
      <p:sp>
        <p:nvSpPr>
          <p:cNvPr id="9" name="TextBox 8"/>
          <p:cNvSpPr txBox="1"/>
          <p:nvPr/>
        </p:nvSpPr>
        <p:spPr>
          <a:xfrm>
            <a:off x="5214304" y="5105400"/>
            <a:ext cx="3320096" cy="1384995"/>
          </a:xfrm>
          <a:prstGeom prst="rect">
            <a:avLst/>
          </a:prstGeom>
          <a:noFill/>
        </p:spPr>
        <p:txBody>
          <a:bodyPr wrap="square">
            <a:spAutoFit/>
          </a:bodyPr>
          <a:lstStyle/>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panose="020B0604020202020204"/>
                <a:ea typeface="+mn-ea"/>
                <a:cs typeface="+mn-cs"/>
              </a:rPr>
              <a:t>Mods and Customizables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panose="020B0604020202020204"/>
                <a:ea typeface="+mn-ea"/>
                <a:cs typeface="+mn-cs"/>
              </a:rPr>
              <a:t>Customize power &amp; airflow</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panose="020B0604020202020204"/>
                <a:ea typeface="+mn-ea"/>
                <a:cs typeface="+mn-cs"/>
              </a:rPr>
              <a:t>Refillable and larger cartridge</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effectLst/>
              <a:uLnTx/>
              <a:uFillTx/>
              <a:latin typeface="Arial" panose="020B0604020202020204"/>
              <a:ea typeface="+mn-ea"/>
              <a:cs typeface="+mn-cs"/>
            </a:endParaRPr>
          </a:p>
        </p:txBody>
      </p:sp>
      <p:sp>
        <p:nvSpPr>
          <p:cNvPr id="2" name="Title 1"/>
          <p:cNvSpPr>
            <a:spLocks noGrp="1"/>
          </p:cNvSpPr>
          <p:nvPr>
            <p:ph type="title"/>
          </p:nvPr>
        </p:nvSpPr>
        <p:spPr>
          <a:xfrm>
            <a:off x="1066800" y="51292"/>
            <a:ext cx="10346029" cy="619071"/>
          </a:xfrm>
        </p:spPr>
        <p:txBody>
          <a:bodyPr/>
          <a:lstStyle/>
          <a:p>
            <a:r>
              <a:rPr lang="en-US" sz="3600" dirty="0">
                <a:solidFill>
                  <a:schemeClr val="tx1"/>
                </a:solidFill>
              </a:rPr>
              <a:t>Evolution of the e-cigarette</a:t>
            </a:r>
            <a:endParaRPr lang="en-CA" sz="3600" dirty="0">
              <a:solidFill>
                <a:schemeClr val="tx1"/>
              </a:solidFill>
            </a:endParaRPr>
          </a:p>
        </p:txBody>
      </p:sp>
      <p:pic>
        <p:nvPicPr>
          <p:cNvPr id="11" name="Picture 10"/>
          <p:cNvPicPr>
            <a:picLocks noChangeAspect="1"/>
          </p:cNvPicPr>
          <p:nvPr/>
        </p:nvPicPr>
        <p:blipFill>
          <a:blip r:embed="rId3"/>
          <a:stretch>
            <a:fillRect/>
          </a:stretch>
        </p:blipFill>
        <p:spPr>
          <a:xfrm>
            <a:off x="1295400" y="711037"/>
            <a:ext cx="9280165" cy="4338290"/>
          </a:xfrm>
          <a:prstGeom prst="rect">
            <a:avLst/>
          </a:prstGeom>
        </p:spPr>
      </p:pic>
      <p:sp>
        <p:nvSpPr>
          <p:cNvPr id="13" name="TextBox 12"/>
          <p:cNvSpPr txBox="1"/>
          <p:nvPr/>
        </p:nvSpPr>
        <p:spPr>
          <a:xfrm>
            <a:off x="8272653" y="5105400"/>
            <a:ext cx="3766947" cy="830997"/>
          </a:xfrm>
          <a:prstGeom prst="rect">
            <a:avLst/>
          </a:prstGeom>
          <a:noFill/>
        </p:spPr>
        <p:txBody>
          <a:bodyPr wrap="square">
            <a:spAutoFit/>
          </a:bodyPr>
          <a:lstStyle/>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panose="020B0604020202020204"/>
              </a:rPr>
              <a:t>Further Mods and </a:t>
            </a:r>
            <a:r>
              <a:rPr kumimoji="0" lang="en-US" b="0" i="0" u="none" strike="noStrike" kern="1200" cap="none" spc="0" normalizeH="0" baseline="0" noProof="0" dirty="0" err="1">
                <a:ln>
                  <a:noFill/>
                </a:ln>
                <a:effectLst/>
                <a:uLnTx/>
                <a:uFillTx/>
                <a:latin typeface="Arial" panose="020B0604020202020204"/>
              </a:rPr>
              <a:t>Customizables</a:t>
            </a:r>
            <a:endParaRPr kumimoji="0" lang="en-US" b="0" i="0" u="none" strike="noStrike" kern="1200" cap="none" spc="0" normalizeH="0" baseline="0" noProof="0" dirty="0">
              <a:ln>
                <a:noFill/>
              </a:ln>
              <a:effectLst/>
              <a:uLnTx/>
              <a:uFillTx/>
              <a:latin typeface="Arial" panose="020B0604020202020204"/>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a:rPr>
              <a:t>Temperature control system</a:t>
            </a:r>
            <a:endParaRPr kumimoji="0" lang="en-US" b="0" i="0" u="none" strike="noStrike" kern="1200" cap="none" spc="0" normalizeH="0" baseline="0" noProof="0" dirty="0">
              <a:ln>
                <a:noFill/>
              </a:ln>
              <a:effectLst/>
              <a:uLnTx/>
              <a:uFillTx/>
              <a:latin typeface="Arial" panose="020B0604020202020204"/>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1837145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462" y="383746"/>
            <a:ext cx="8229600" cy="1143000"/>
          </a:xfrm>
        </p:spPr>
        <p:txBody>
          <a:bodyPr/>
          <a:lstStyle/>
          <a:p>
            <a:pPr>
              <a:defRPr/>
            </a:pPr>
            <a:r>
              <a:rPr lang="en-US" sz="4400" dirty="0">
                <a:solidFill>
                  <a:schemeClr val="tx1"/>
                </a:solidFill>
              </a:rPr>
              <a:t>E-cigarette Vapour</a:t>
            </a:r>
            <a:endParaRPr lang="en-CA" sz="4400" dirty="0">
              <a:solidFill>
                <a:schemeClr val="tx1"/>
              </a:solidFill>
            </a:endParaRPr>
          </a:p>
        </p:txBody>
      </p:sp>
      <p:graphicFrame>
        <p:nvGraphicFramePr>
          <p:cNvPr id="4" name="Content Placeholder 3"/>
          <p:cNvGraphicFramePr>
            <a:graphicFrameLocks noGrp="1"/>
          </p:cNvGraphicFramePr>
          <p:nvPr>
            <p:ph idx="1"/>
          </p:nvPr>
        </p:nvGraphicFramePr>
        <p:xfrm>
          <a:off x="1752600" y="2188282"/>
          <a:ext cx="84582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24" name="Rectangle 8"/>
          <p:cNvSpPr>
            <a:spLocks noChangeArrowheads="1"/>
          </p:cNvSpPr>
          <p:nvPr/>
        </p:nvSpPr>
        <p:spPr bwMode="auto">
          <a:xfrm>
            <a:off x="1058779" y="1708151"/>
            <a:ext cx="10186737" cy="480131"/>
          </a:xfrm>
          <a:prstGeom prst="rect">
            <a:avLst/>
          </a:prstGeom>
          <a:noFill/>
          <a:ln w="9525">
            <a:noFill/>
            <a:miter lim="800000"/>
            <a:headEnd/>
            <a:tailEnd/>
          </a:ln>
        </p:spPr>
        <p:txBody>
          <a:bodyPr wrap="square">
            <a:spAutoFit/>
          </a:bodyPr>
          <a:lstStyle/>
          <a:p>
            <a:pPr marL="457200" indent="-457200" defTabSz="1066800">
              <a:lnSpc>
                <a:spcPct val="90000"/>
              </a:lnSpc>
              <a:spcAft>
                <a:spcPct val="35000"/>
              </a:spcAft>
              <a:buFont typeface="Arial" pitchFamily="34" charset="0"/>
              <a:buChar char="•"/>
            </a:pPr>
            <a:r>
              <a:rPr lang="en-US" sz="2800" dirty="0" err="1">
                <a:latin typeface="Open Sans" panose="020B0606030504020204" pitchFamily="34" charset="0"/>
                <a:ea typeface="Open Sans" panose="020B0606030504020204" pitchFamily="34" charset="0"/>
                <a:cs typeface="Open Sans" panose="020B0606030504020204" pitchFamily="34" charset="0"/>
              </a:rPr>
              <a:t>Vapour</a:t>
            </a:r>
            <a:r>
              <a:rPr lang="en-US" sz="2800" dirty="0">
                <a:latin typeface="Open Sans" panose="020B0606030504020204" pitchFamily="34" charset="0"/>
                <a:ea typeface="Open Sans" panose="020B0606030504020204" pitchFamily="34" charset="0"/>
                <a:cs typeface="Open Sans" panose="020B0606030504020204" pitchFamily="34" charset="0"/>
              </a:rPr>
              <a:t> generated contains potentially toxic compounds</a:t>
            </a:r>
          </a:p>
        </p:txBody>
      </p:sp>
      <p:sp>
        <p:nvSpPr>
          <p:cNvPr id="81926" name="TextBox 11"/>
          <p:cNvSpPr txBox="1">
            <a:spLocks noChangeArrowheads="1"/>
          </p:cNvSpPr>
          <p:nvPr/>
        </p:nvSpPr>
        <p:spPr bwMode="auto">
          <a:xfrm>
            <a:off x="6765340" y="6094238"/>
            <a:ext cx="6073776" cy="307975"/>
          </a:xfrm>
          <a:prstGeom prst="rect">
            <a:avLst/>
          </a:prstGeom>
          <a:noFill/>
          <a:ln w="9525">
            <a:noFill/>
            <a:miter lim="800000"/>
            <a:headEnd/>
            <a:tailEnd/>
          </a:ln>
        </p:spPr>
        <p:txBody>
          <a:bodyPr>
            <a:spAutoFit/>
          </a:bodyPr>
          <a:lstStyle/>
          <a:p>
            <a:r>
              <a:rPr lang="en-US" sz="1400" dirty="0">
                <a:latin typeface="Calibri" pitchFamily="34" charset="0"/>
              </a:rPr>
              <a:t>Drummond &amp; Upson, 2014; </a:t>
            </a:r>
            <a:r>
              <a:rPr lang="en-US" sz="1400" dirty="0" err="1">
                <a:latin typeface="Calibri" pitchFamily="34" charset="0"/>
              </a:rPr>
              <a:t>Goel</a:t>
            </a:r>
            <a:r>
              <a:rPr lang="en-US" sz="1400" dirty="0">
                <a:latin typeface="Calibri" pitchFamily="34" charset="0"/>
              </a:rPr>
              <a:t> et al., 2015; Fernandez et al.,2015  </a:t>
            </a:r>
          </a:p>
        </p:txBody>
      </p:sp>
      <p:pic>
        <p:nvPicPr>
          <p:cNvPr id="3" name="Picture 2"/>
          <p:cNvPicPr>
            <a:picLocks noChangeAspect="1"/>
          </p:cNvPicPr>
          <p:nvPr/>
        </p:nvPicPr>
        <p:blipFill rotWithShape="1">
          <a:blip r:embed="rId8"/>
          <a:srcRect l="30522" r="33869"/>
          <a:stretch/>
        </p:blipFill>
        <p:spPr>
          <a:xfrm rot="5400000">
            <a:off x="8660732" y="-676469"/>
            <a:ext cx="1066800" cy="2995863"/>
          </a:xfrm>
          <a:prstGeom prst="rect">
            <a:avLst/>
          </a:prstGeom>
        </p:spPr>
      </p:pic>
    </p:spTree>
    <p:extLst>
      <p:ext uri="{BB962C8B-B14F-4D97-AF65-F5344CB8AC3E}">
        <p14:creationId xmlns:p14="http://schemas.microsoft.com/office/powerpoint/2010/main" val="1300926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762000"/>
            <a:ext cx="10395286" cy="762000"/>
          </a:xfrm>
        </p:spPr>
        <p:txBody>
          <a:bodyPr>
            <a:normAutofit fontScale="90000"/>
          </a:bodyPr>
          <a:lstStyle/>
          <a:p>
            <a:pPr>
              <a:defRPr/>
            </a:pPr>
            <a:r>
              <a:rPr lang="en-US" sz="4400" b="0" dirty="0">
                <a:solidFill>
                  <a:schemeClr val="tx1"/>
                </a:solidFill>
              </a:rPr>
              <a:t>Comparison of Toxicants: </a:t>
            </a:r>
            <a:br>
              <a:rPr lang="en-US" sz="4400" b="0" dirty="0">
                <a:solidFill>
                  <a:schemeClr val="tx1"/>
                </a:solidFill>
              </a:rPr>
            </a:br>
            <a:r>
              <a:rPr lang="en-US" sz="4400" b="0" dirty="0">
                <a:solidFill>
                  <a:schemeClr val="tx1"/>
                </a:solidFill>
              </a:rPr>
              <a:t>Conventional Cigarettes vs E-cigarettes</a:t>
            </a:r>
          </a:p>
        </p:txBody>
      </p:sp>
      <p:graphicFrame>
        <p:nvGraphicFramePr>
          <p:cNvPr id="7" name="Content Placeholder 6"/>
          <p:cNvGraphicFramePr>
            <a:graphicFrameLocks noGrp="1"/>
          </p:cNvGraphicFramePr>
          <p:nvPr>
            <p:ph idx="1"/>
          </p:nvPr>
        </p:nvGraphicFramePr>
        <p:xfrm>
          <a:off x="1876924" y="2072521"/>
          <a:ext cx="8486276" cy="3420111"/>
        </p:xfrm>
        <a:graphic>
          <a:graphicData uri="http://schemas.openxmlformats.org/drawingml/2006/table">
            <a:tbl>
              <a:tblPr firstRow="1" bandRow="1">
                <a:tableStyleId>{5C22544A-7EE6-4342-B048-85BDC9FD1C3A}</a:tableStyleId>
              </a:tblPr>
              <a:tblGrid>
                <a:gridCol w="2121569">
                  <a:extLst>
                    <a:ext uri="{9D8B030D-6E8A-4147-A177-3AD203B41FA5}">
                      <a16:colId xmlns:a16="http://schemas.microsoft.com/office/drawing/2014/main" val="20000"/>
                    </a:ext>
                  </a:extLst>
                </a:gridCol>
                <a:gridCol w="2121569">
                  <a:extLst>
                    <a:ext uri="{9D8B030D-6E8A-4147-A177-3AD203B41FA5}">
                      <a16:colId xmlns:a16="http://schemas.microsoft.com/office/drawing/2014/main" val="20001"/>
                    </a:ext>
                  </a:extLst>
                </a:gridCol>
                <a:gridCol w="2121569">
                  <a:extLst>
                    <a:ext uri="{9D8B030D-6E8A-4147-A177-3AD203B41FA5}">
                      <a16:colId xmlns:a16="http://schemas.microsoft.com/office/drawing/2014/main" val="20002"/>
                    </a:ext>
                  </a:extLst>
                </a:gridCol>
                <a:gridCol w="2121569">
                  <a:extLst>
                    <a:ext uri="{9D8B030D-6E8A-4147-A177-3AD203B41FA5}">
                      <a16:colId xmlns:a16="http://schemas.microsoft.com/office/drawing/2014/main" val="20003"/>
                    </a:ext>
                  </a:extLst>
                </a:gridCol>
              </a:tblGrid>
              <a:tr h="1190931">
                <a:tc>
                  <a:txBody>
                    <a:bodyPr/>
                    <a:lstStyle/>
                    <a:p>
                      <a:pPr algn="l"/>
                      <a:r>
                        <a:rPr lang="en-US" dirty="0">
                          <a:solidFill>
                            <a:schemeClr val="bg2"/>
                          </a:solidFill>
                        </a:rPr>
                        <a:t>Toxic</a:t>
                      </a:r>
                      <a:r>
                        <a:rPr lang="en-US" baseline="0" dirty="0">
                          <a:solidFill>
                            <a:schemeClr val="bg2"/>
                          </a:solidFill>
                        </a:rPr>
                        <a:t> Compound</a:t>
                      </a:r>
                      <a:endParaRPr lang="en-US" dirty="0">
                        <a:solidFill>
                          <a:schemeClr val="bg2"/>
                        </a:solidFill>
                        <a:latin typeface="+mn-lt"/>
                      </a:endParaRPr>
                    </a:p>
                  </a:txBody>
                  <a:tcPr anchor="ctr"/>
                </a:tc>
                <a:tc>
                  <a:txBody>
                    <a:bodyPr/>
                    <a:lstStyle/>
                    <a:p>
                      <a:pPr algn="ctr"/>
                      <a:r>
                        <a:rPr lang="en-US" dirty="0">
                          <a:solidFill>
                            <a:schemeClr val="bg2"/>
                          </a:solidFill>
                        </a:rPr>
                        <a:t>Conventional Cigarette (</a:t>
                      </a:r>
                      <a:r>
                        <a:rPr kumimoji="0" lang="pl-PL" sz="1800" u="none" strike="noStrike" cap="none" normalizeH="0" baseline="0" dirty="0">
                          <a:ln>
                            <a:noFill/>
                          </a:ln>
                          <a:solidFill>
                            <a:schemeClr val="bg2"/>
                          </a:solidFill>
                          <a:effectLst/>
                          <a:sym typeface="Helvetica Light" charset="0"/>
                        </a:rPr>
                        <a:t>µg</a:t>
                      </a:r>
                      <a:r>
                        <a:rPr kumimoji="0" lang="en-US" sz="1800" u="none" strike="noStrike" cap="none" normalizeH="0" baseline="0" dirty="0">
                          <a:ln>
                            <a:noFill/>
                          </a:ln>
                          <a:solidFill>
                            <a:schemeClr val="bg2"/>
                          </a:solidFill>
                          <a:effectLst/>
                          <a:sym typeface="Helvetica Light" charset="0"/>
                        </a:rPr>
                        <a:t> in mainstream smoke)</a:t>
                      </a:r>
                      <a:endParaRPr lang="en-US" dirty="0">
                        <a:solidFill>
                          <a:schemeClr val="bg2"/>
                        </a:solidFill>
                        <a:latin typeface="+mn-lt"/>
                      </a:endParaRPr>
                    </a:p>
                  </a:txBody>
                  <a:tcPr anchor="ctr"/>
                </a:tc>
                <a:tc>
                  <a:txBody>
                    <a:bodyPr/>
                    <a:lstStyle/>
                    <a:p>
                      <a:pPr algn="ctr"/>
                      <a:r>
                        <a:rPr lang="en-US" dirty="0">
                          <a:solidFill>
                            <a:schemeClr val="bg2"/>
                          </a:solidFill>
                        </a:rPr>
                        <a:t>E-cigarette (</a:t>
                      </a:r>
                      <a:r>
                        <a:rPr kumimoji="0" lang="pl-PL" sz="1800" u="none" strike="noStrike" cap="none" normalizeH="0" baseline="0" dirty="0">
                          <a:ln>
                            <a:noFill/>
                          </a:ln>
                          <a:solidFill>
                            <a:schemeClr val="bg2"/>
                          </a:solidFill>
                          <a:effectLst/>
                          <a:sym typeface="Helvetica Light" charset="0"/>
                        </a:rPr>
                        <a:t>µg</a:t>
                      </a:r>
                      <a:r>
                        <a:rPr kumimoji="0" lang="en-US" sz="1800" u="none" strike="noStrike" cap="none" normalizeH="0" baseline="0" dirty="0">
                          <a:ln>
                            <a:noFill/>
                          </a:ln>
                          <a:solidFill>
                            <a:schemeClr val="bg2"/>
                          </a:solidFill>
                          <a:effectLst/>
                          <a:sym typeface="Helvetica Light" charset="0"/>
                        </a:rPr>
                        <a:t> per 15 puffs)</a:t>
                      </a:r>
                      <a:endParaRPr lang="en-US" dirty="0">
                        <a:solidFill>
                          <a:schemeClr val="bg2"/>
                        </a:solidFill>
                        <a:latin typeface="+mn-lt"/>
                      </a:endParaRPr>
                    </a:p>
                  </a:txBody>
                  <a:tcPr anchor="ctr"/>
                </a:tc>
                <a:tc>
                  <a:txBody>
                    <a:bodyPr/>
                    <a:lstStyle/>
                    <a:p>
                      <a:pPr algn="ctr"/>
                      <a:r>
                        <a:rPr lang="en-US" dirty="0">
                          <a:solidFill>
                            <a:schemeClr val="bg2"/>
                          </a:solidFill>
                        </a:rPr>
                        <a:t>Average Ratio (Conventional Cigarettes vs E-cigarette) </a:t>
                      </a:r>
                      <a:endParaRPr lang="en-US" dirty="0">
                        <a:solidFill>
                          <a:schemeClr val="bg2"/>
                        </a:solidFill>
                        <a:latin typeface="+mn-lt"/>
                      </a:endParaRPr>
                    </a:p>
                  </a:txBody>
                  <a:tcPr anchor="ctr"/>
                </a:tc>
                <a:extLst>
                  <a:ext uri="{0D108BD9-81ED-4DB2-BD59-A6C34878D82A}">
                    <a16:rowId xmlns:a16="http://schemas.microsoft.com/office/drawing/2014/main" val="10000"/>
                  </a:ext>
                </a:extLst>
              </a:tr>
              <a:tr h="371530">
                <a:tc>
                  <a:txBody>
                    <a:bodyPr/>
                    <a:lstStyle/>
                    <a:p>
                      <a:pPr algn="l"/>
                      <a:r>
                        <a:rPr lang="en-US" dirty="0"/>
                        <a:t>Formaldehyde</a:t>
                      </a:r>
                      <a:endParaRPr lang="en-US" dirty="0">
                        <a:latin typeface="+mn-lt"/>
                      </a:endParaRPr>
                    </a:p>
                  </a:txBody>
                  <a:tcPr anchor="ctr"/>
                </a:tc>
                <a:tc>
                  <a:txBody>
                    <a:bodyPr/>
                    <a:lstStyle/>
                    <a:p>
                      <a:pPr algn="ctr"/>
                      <a:r>
                        <a:rPr lang="en-US" dirty="0"/>
                        <a:t>1.6 - 52</a:t>
                      </a:r>
                      <a:endParaRPr lang="en-US" dirty="0">
                        <a:latin typeface="+mn-lt"/>
                      </a:endParaRPr>
                    </a:p>
                  </a:txBody>
                  <a:tcPr anchor="ctr"/>
                </a:tc>
                <a:tc>
                  <a:txBody>
                    <a:bodyPr/>
                    <a:lstStyle/>
                    <a:p>
                      <a:pPr algn="ctr"/>
                      <a:r>
                        <a:rPr lang="en-US" dirty="0"/>
                        <a:t>0.20 – 5.61</a:t>
                      </a:r>
                      <a:endParaRPr lang="en-US" dirty="0">
                        <a:latin typeface="+mn-lt"/>
                      </a:endParaRPr>
                    </a:p>
                  </a:txBody>
                  <a:tcPr anchor="ctr"/>
                </a:tc>
                <a:tc>
                  <a:txBody>
                    <a:bodyPr/>
                    <a:lstStyle/>
                    <a:p>
                      <a:pPr algn="ctr"/>
                      <a:r>
                        <a:rPr lang="en-US" dirty="0"/>
                        <a:t>9</a:t>
                      </a:r>
                      <a:endParaRPr lang="en-US" dirty="0">
                        <a:latin typeface="+mn-lt"/>
                      </a:endParaRPr>
                    </a:p>
                  </a:txBody>
                  <a:tcPr anchor="ctr"/>
                </a:tc>
                <a:extLst>
                  <a:ext uri="{0D108BD9-81ED-4DB2-BD59-A6C34878D82A}">
                    <a16:rowId xmlns:a16="http://schemas.microsoft.com/office/drawing/2014/main" val="10001"/>
                  </a:ext>
                </a:extLst>
              </a:tr>
              <a:tr h="371530">
                <a:tc>
                  <a:txBody>
                    <a:bodyPr/>
                    <a:lstStyle/>
                    <a:p>
                      <a:pPr algn="l"/>
                      <a:r>
                        <a:rPr lang="en-US" dirty="0"/>
                        <a:t>Acetaldehyde</a:t>
                      </a:r>
                      <a:endParaRPr lang="en-US" dirty="0">
                        <a:latin typeface="+mn-lt"/>
                      </a:endParaRPr>
                    </a:p>
                  </a:txBody>
                  <a:tcPr anchor="ctr"/>
                </a:tc>
                <a:tc>
                  <a:txBody>
                    <a:bodyPr/>
                    <a:lstStyle/>
                    <a:p>
                      <a:pPr algn="ctr"/>
                      <a:r>
                        <a:rPr lang="en-US" dirty="0"/>
                        <a:t>52 - 140</a:t>
                      </a:r>
                      <a:endParaRPr lang="en-US" dirty="0">
                        <a:latin typeface="+mn-lt"/>
                      </a:endParaRPr>
                    </a:p>
                  </a:txBody>
                  <a:tcPr anchor="ctr"/>
                </a:tc>
                <a:tc>
                  <a:txBody>
                    <a:bodyPr/>
                    <a:lstStyle/>
                    <a:p>
                      <a:pPr algn="ctr"/>
                      <a:r>
                        <a:rPr lang="en-US" dirty="0"/>
                        <a:t>0.11 – 1.36</a:t>
                      </a:r>
                      <a:endParaRPr lang="en-US" dirty="0">
                        <a:latin typeface="+mn-lt"/>
                      </a:endParaRPr>
                    </a:p>
                  </a:txBody>
                  <a:tcPr anchor="ctr"/>
                </a:tc>
                <a:tc>
                  <a:txBody>
                    <a:bodyPr/>
                    <a:lstStyle/>
                    <a:p>
                      <a:pPr algn="ctr"/>
                      <a:r>
                        <a:rPr lang="en-US" dirty="0"/>
                        <a:t>450</a:t>
                      </a:r>
                      <a:endParaRPr lang="en-US" dirty="0">
                        <a:latin typeface="+mn-lt"/>
                      </a:endParaRPr>
                    </a:p>
                  </a:txBody>
                  <a:tcPr anchor="ctr"/>
                </a:tc>
                <a:extLst>
                  <a:ext uri="{0D108BD9-81ED-4DB2-BD59-A6C34878D82A}">
                    <a16:rowId xmlns:a16="http://schemas.microsoft.com/office/drawing/2014/main" val="10002"/>
                  </a:ext>
                </a:extLst>
              </a:tr>
              <a:tr h="371530">
                <a:tc>
                  <a:txBody>
                    <a:bodyPr/>
                    <a:lstStyle/>
                    <a:p>
                      <a:pPr algn="l"/>
                      <a:r>
                        <a:rPr lang="en-US" dirty="0"/>
                        <a:t>Acrolein</a:t>
                      </a:r>
                      <a:endParaRPr lang="en-US" dirty="0">
                        <a:latin typeface="+mn-lt"/>
                      </a:endParaRPr>
                    </a:p>
                  </a:txBody>
                  <a:tcPr anchor="ctr"/>
                </a:tc>
                <a:tc>
                  <a:txBody>
                    <a:bodyPr/>
                    <a:lstStyle/>
                    <a:p>
                      <a:pPr algn="ctr"/>
                      <a:r>
                        <a:rPr lang="en-US" dirty="0"/>
                        <a:t>2.4 - 62</a:t>
                      </a:r>
                      <a:endParaRPr lang="en-US" dirty="0">
                        <a:latin typeface="+mn-lt"/>
                      </a:endParaRPr>
                    </a:p>
                  </a:txBody>
                  <a:tcPr anchor="ctr"/>
                </a:tc>
                <a:tc>
                  <a:txBody>
                    <a:bodyPr/>
                    <a:lstStyle/>
                    <a:p>
                      <a:pPr algn="ctr"/>
                      <a:r>
                        <a:rPr lang="en-US" dirty="0"/>
                        <a:t>0.07 – 4.19</a:t>
                      </a:r>
                      <a:endParaRPr lang="en-US" dirty="0">
                        <a:latin typeface="+mn-lt"/>
                      </a:endParaRPr>
                    </a:p>
                  </a:txBody>
                  <a:tcPr anchor="ctr"/>
                </a:tc>
                <a:tc>
                  <a:txBody>
                    <a:bodyPr/>
                    <a:lstStyle/>
                    <a:p>
                      <a:pPr algn="ctr"/>
                      <a:r>
                        <a:rPr lang="en-US" dirty="0"/>
                        <a:t>15</a:t>
                      </a:r>
                      <a:endParaRPr lang="en-US" dirty="0">
                        <a:latin typeface="+mn-lt"/>
                      </a:endParaRPr>
                    </a:p>
                  </a:txBody>
                  <a:tcPr anchor="ctr"/>
                </a:tc>
                <a:extLst>
                  <a:ext uri="{0D108BD9-81ED-4DB2-BD59-A6C34878D82A}">
                    <a16:rowId xmlns:a16="http://schemas.microsoft.com/office/drawing/2014/main" val="10003"/>
                  </a:ext>
                </a:extLst>
              </a:tr>
              <a:tr h="371530">
                <a:tc>
                  <a:txBody>
                    <a:bodyPr/>
                    <a:lstStyle/>
                    <a:p>
                      <a:pPr algn="l"/>
                      <a:r>
                        <a:rPr lang="en-US" dirty="0"/>
                        <a:t>Toluene</a:t>
                      </a:r>
                      <a:endParaRPr lang="en-US" dirty="0">
                        <a:latin typeface="+mn-lt"/>
                      </a:endParaRPr>
                    </a:p>
                  </a:txBody>
                  <a:tcPr anchor="ctr"/>
                </a:tc>
                <a:tc>
                  <a:txBody>
                    <a:bodyPr/>
                    <a:lstStyle/>
                    <a:p>
                      <a:pPr algn="ctr"/>
                      <a:r>
                        <a:rPr lang="en-US" dirty="0"/>
                        <a:t>8.3 - 70</a:t>
                      </a:r>
                      <a:endParaRPr lang="en-US" dirty="0">
                        <a:latin typeface="+mn-lt"/>
                      </a:endParaRPr>
                    </a:p>
                  </a:txBody>
                  <a:tcPr anchor="ctr"/>
                </a:tc>
                <a:tc>
                  <a:txBody>
                    <a:bodyPr/>
                    <a:lstStyle/>
                    <a:p>
                      <a:pPr algn="ctr"/>
                      <a:r>
                        <a:rPr lang="en-US" dirty="0"/>
                        <a:t>0.02 – 0.63</a:t>
                      </a:r>
                      <a:endParaRPr lang="en-US" dirty="0">
                        <a:latin typeface="+mn-lt"/>
                      </a:endParaRPr>
                    </a:p>
                  </a:txBody>
                  <a:tcPr anchor="ctr"/>
                </a:tc>
                <a:tc>
                  <a:txBody>
                    <a:bodyPr/>
                    <a:lstStyle/>
                    <a:p>
                      <a:pPr algn="ctr"/>
                      <a:r>
                        <a:rPr lang="en-US" dirty="0"/>
                        <a:t>120</a:t>
                      </a:r>
                      <a:endParaRPr lang="en-US" dirty="0">
                        <a:latin typeface="+mn-lt"/>
                      </a:endParaRPr>
                    </a:p>
                  </a:txBody>
                  <a:tcPr anchor="ctr"/>
                </a:tc>
                <a:extLst>
                  <a:ext uri="{0D108BD9-81ED-4DB2-BD59-A6C34878D82A}">
                    <a16:rowId xmlns:a16="http://schemas.microsoft.com/office/drawing/2014/main" val="10004"/>
                  </a:ext>
                </a:extLst>
              </a:tr>
              <a:tr h="371530">
                <a:tc>
                  <a:txBody>
                    <a:bodyPr/>
                    <a:lstStyle/>
                    <a:p>
                      <a:pPr algn="l"/>
                      <a:r>
                        <a:rPr lang="en-US" sz="1800" u="none" strike="noStrike" kern="1200" baseline="0" dirty="0"/>
                        <a:t>NNN</a:t>
                      </a:r>
                      <a:endParaRPr lang="en-US" dirty="0">
                        <a:latin typeface="+mn-lt"/>
                      </a:endParaRPr>
                    </a:p>
                  </a:txBody>
                  <a:tcPr anchor="ctr"/>
                </a:tc>
                <a:tc>
                  <a:txBody>
                    <a:bodyPr/>
                    <a:lstStyle/>
                    <a:p>
                      <a:pPr algn="ctr"/>
                      <a:r>
                        <a:rPr lang="en-US" dirty="0"/>
                        <a:t>0.005 – 0.19</a:t>
                      </a:r>
                      <a:endParaRPr lang="en-US" dirty="0">
                        <a:latin typeface="+mn-lt"/>
                      </a:endParaRPr>
                    </a:p>
                  </a:txBody>
                  <a:tcPr anchor="ctr"/>
                </a:tc>
                <a:tc>
                  <a:txBody>
                    <a:bodyPr/>
                    <a:lstStyle/>
                    <a:p>
                      <a:pPr algn="ctr"/>
                      <a:r>
                        <a:rPr lang="en-US" dirty="0"/>
                        <a:t>0.00008–0.00043</a:t>
                      </a:r>
                      <a:endParaRPr lang="en-US" dirty="0">
                        <a:latin typeface="+mn-lt"/>
                      </a:endParaRPr>
                    </a:p>
                  </a:txBody>
                  <a:tcPr anchor="ctr"/>
                </a:tc>
                <a:tc>
                  <a:txBody>
                    <a:bodyPr/>
                    <a:lstStyle/>
                    <a:p>
                      <a:pPr algn="ctr"/>
                      <a:r>
                        <a:rPr lang="en-US" dirty="0"/>
                        <a:t>380</a:t>
                      </a:r>
                      <a:endParaRPr lang="en-US" dirty="0">
                        <a:latin typeface="+mn-lt"/>
                      </a:endParaRPr>
                    </a:p>
                  </a:txBody>
                  <a:tcPr anchor="ctr"/>
                </a:tc>
                <a:extLst>
                  <a:ext uri="{0D108BD9-81ED-4DB2-BD59-A6C34878D82A}">
                    <a16:rowId xmlns:a16="http://schemas.microsoft.com/office/drawing/2014/main" val="10005"/>
                  </a:ext>
                </a:extLst>
              </a:tr>
              <a:tr h="371530">
                <a:tc>
                  <a:txBody>
                    <a:bodyPr/>
                    <a:lstStyle/>
                    <a:p>
                      <a:pPr algn="l"/>
                      <a:r>
                        <a:rPr lang="en-US" dirty="0"/>
                        <a:t>NNK</a:t>
                      </a:r>
                      <a:endParaRPr lang="en-US" dirty="0">
                        <a:latin typeface="+mn-lt"/>
                      </a:endParaRPr>
                    </a:p>
                  </a:txBody>
                  <a:tcPr anchor="ctr"/>
                </a:tc>
                <a:tc>
                  <a:txBody>
                    <a:bodyPr/>
                    <a:lstStyle/>
                    <a:p>
                      <a:pPr algn="ctr"/>
                      <a:r>
                        <a:rPr lang="en-US" dirty="0"/>
                        <a:t>0.012 – 0.11</a:t>
                      </a:r>
                      <a:endParaRPr lang="en-US" dirty="0">
                        <a:latin typeface="+mn-lt"/>
                      </a:endParaRPr>
                    </a:p>
                  </a:txBody>
                  <a:tcPr anchor="ctr"/>
                </a:tc>
                <a:tc>
                  <a:txBody>
                    <a:bodyPr/>
                    <a:lstStyle/>
                    <a:p>
                      <a:pPr algn="ctr"/>
                      <a:r>
                        <a:rPr lang="en-US" dirty="0"/>
                        <a:t>0.0001 –0.00283</a:t>
                      </a:r>
                      <a:endParaRPr lang="en-US" dirty="0">
                        <a:latin typeface="+mn-lt"/>
                      </a:endParaRPr>
                    </a:p>
                  </a:txBody>
                  <a:tcPr anchor="ctr"/>
                </a:tc>
                <a:tc>
                  <a:txBody>
                    <a:bodyPr/>
                    <a:lstStyle/>
                    <a:p>
                      <a:pPr algn="ctr"/>
                      <a:r>
                        <a:rPr lang="en-US" dirty="0"/>
                        <a:t>40</a:t>
                      </a:r>
                      <a:endParaRPr lang="en-US" dirty="0">
                        <a:latin typeface="+mn-lt"/>
                      </a:endParaRPr>
                    </a:p>
                  </a:txBody>
                  <a:tcPr anchor="ctr"/>
                </a:tc>
                <a:extLst>
                  <a:ext uri="{0D108BD9-81ED-4DB2-BD59-A6C34878D82A}">
                    <a16:rowId xmlns:a16="http://schemas.microsoft.com/office/drawing/2014/main" val="10006"/>
                  </a:ext>
                </a:extLst>
              </a:tr>
            </a:tbl>
          </a:graphicData>
        </a:graphic>
      </p:graphicFrame>
      <p:sp>
        <p:nvSpPr>
          <p:cNvPr id="82989" name="TextBox 8"/>
          <p:cNvSpPr txBox="1">
            <a:spLocks noChangeArrowheads="1"/>
          </p:cNvSpPr>
          <p:nvPr/>
        </p:nvSpPr>
        <p:spPr bwMode="auto">
          <a:xfrm>
            <a:off x="9525000" y="6095506"/>
            <a:ext cx="2247900" cy="307975"/>
          </a:xfrm>
          <a:prstGeom prst="rect">
            <a:avLst/>
          </a:prstGeom>
          <a:noFill/>
          <a:ln w="9525">
            <a:noFill/>
            <a:miter lim="800000"/>
            <a:headEnd/>
            <a:tailEnd/>
          </a:ln>
        </p:spPr>
        <p:txBody>
          <a:bodyPr>
            <a:spAutoFit/>
          </a:bodyPr>
          <a:lstStyle/>
          <a:p>
            <a:r>
              <a:rPr lang="en-US" sz="1400" dirty="0" err="1">
                <a:latin typeface="Calibri" pitchFamily="34" charset="0"/>
              </a:rPr>
              <a:t>Goniewicz</a:t>
            </a:r>
            <a:r>
              <a:rPr lang="en-US" sz="1400" dirty="0">
                <a:latin typeface="Calibri" pitchFamily="34" charset="0"/>
              </a:rPr>
              <a:t> et al. 2014</a:t>
            </a:r>
          </a:p>
        </p:txBody>
      </p:sp>
      <p:sp>
        <p:nvSpPr>
          <p:cNvPr id="82990" name="TextBox 7"/>
          <p:cNvSpPr txBox="1">
            <a:spLocks noChangeArrowheads="1"/>
          </p:cNvSpPr>
          <p:nvPr/>
        </p:nvSpPr>
        <p:spPr bwMode="auto">
          <a:xfrm>
            <a:off x="1876924" y="5571631"/>
            <a:ext cx="7272338" cy="523875"/>
          </a:xfrm>
          <a:prstGeom prst="rect">
            <a:avLst/>
          </a:prstGeom>
          <a:noFill/>
          <a:ln w="9525">
            <a:noFill/>
            <a:miter lim="800000"/>
            <a:headEnd/>
            <a:tailEnd/>
          </a:ln>
        </p:spPr>
        <p:txBody>
          <a:bodyPr>
            <a:spAutoFit/>
          </a:bodyPr>
          <a:lstStyle/>
          <a:p>
            <a:r>
              <a:rPr lang="en-US" sz="1400" dirty="0">
                <a:latin typeface="Calibri" pitchFamily="34" charset="0"/>
              </a:rPr>
              <a:t>NNN: N’-</a:t>
            </a:r>
            <a:r>
              <a:rPr lang="en-US" sz="1400" dirty="0" err="1">
                <a:latin typeface="Calibri" pitchFamily="34" charset="0"/>
              </a:rPr>
              <a:t>nitrosonornicotine</a:t>
            </a:r>
            <a:endParaRPr lang="en-US" sz="1400" dirty="0">
              <a:latin typeface="Calibri" pitchFamily="34" charset="0"/>
            </a:endParaRPr>
          </a:p>
          <a:p>
            <a:r>
              <a:rPr lang="en-US" sz="1400" dirty="0">
                <a:latin typeface="Calibri" pitchFamily="34" charset="0"/>
              </a:rPr>
              <a:t>NNK: 4-(</a:t>
            </a:r>
            <a:r>
              <a:rPr lang="en-US" sz="1400" dirty="0" err="1">
                <a:latin typeface="Calibri" pitchFamily="34" charset="0"/>
              </a:rPr>
              <a:t>methylonitrosoamino</a:t>
            </a:r>
            <a:r>
              <a:rPr lang="en-US" sz="1400" dirty="0">
                <a:latin typeface="Calibri" pitchFamily="34" charset="0"/>
              </a:rPr>
              <a:t>)-1-(3-pirydyl)-l-butanone</a:t>
            </a:r>
          </a:p>
        </p:txBody>
      </p:sp>
    </p:spTree>
    <p:extLst>
      <p:ext uri="{BB962C8B-B14F-4D97-AF65-F5344CB8AC3E}">
        <p14:creationId xmlns:p14="http://schemas.microsoft.com/office/powerpoint/2010/main" val="1755793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371600" y="2799718"/>
            <a:ext cx="10381245" cy="2973274"/>
          </a:xfrm>
        </p:spPr>
        <p:txBody>
          <a:bodyPr/>
          <a:lstStyle/>
          <a:p>
            <a:pPr marL="342900" indent="-342900">
              <a:lnSpc>
                <a:spcPct val="150000"/>
              </a:lnSpc>
              <a:buFont typeface="Arial" panose="020B0604020202020204" pitchFamily="34" charset="0"/>
              <a:buChar char="•"/>
            </a:pPr>
            <a:r>
              <a:rPr lang="en-US" sz="2800" dirty="0"/>
              <a:t>Pain and nicotine dependence as highly co-morbid</a:t>
            </a:r>
          </a:p>
          <a:p>
            <a:pPr marL="700087" lvl="1" indent="-342900">
              <a:lnSpc>
                <a:spcPct val="150000"/>
              </a:lnSpc>
              <a:buFont typeface="Arial" panose="020B0604020202020204" pitchFamily="34" charset="0"/>
              <a:buChar char="•"/>
            </a:pPr>
            <a:r>
              <a:rPr lang="en-US" sz="2600" dirty="0"/>
              <a:t>Chronic pain sufferers are 2x more likely to smoke</a:t>
            </a:r>
          </a:p>
          <a:p>
            <a:pPr marL="700087" lvl="1" indent="-342900">
              <a:lnSpc>
                <a:spcPct val="150000"/>
              </a:lnSpc>
              <a:buFont typeface="Arial" panose="020B0604020202020204" pitchFamily="34" charset="0"/>
              <a:buChar char="•"/>
            </a:pPr>
            <a:r>
              <a:rPr lang="en-US" sz="2600" dirty="0"/>
              <a:t>Physical impairment related to pain increases likelihood of nicotine dependence </a:t>
            </a:r>
          </a:p>
          <a:p>
            <a:pPr>
              <a:buFont typeface="Arial" panose="020B0604020202020204" pitchFamily="34" charset="0"/>
              <a:buChar char="•"/>
            </a:pPr>
            <a:endParaRPr lang="en-US" dirty="0"/>
          </a:p>
        </p:txBody>
      </p:sp>
      <p:sp>
        <p:nvSpPr>
          <p:cNvPr id="13" name="Title 12"/>
          <p:cNvSpPr>
            <a:spLocks noGrp="1"/>
          </p:cNvSpPr>
          <p:nvPr>
            <p:ph type="title"/>
          </p:nvPr>
        </p:nvSpPr>
        <p:spPr>
          <a:xfrm>
            <a:off x="601663" y="44478"/>
            <a:ext cx="10972800" cy="1524000"/>
          </a:xfrm>
        </p:spPr>
        <p:txBody>
          <a:bodyPr/>
          <a:lstStyle/>
          <a:p>
            <a:r>
              <a:rPr lang="en-US" sz="3600" dirty="0"/>
              <a:t>Chronic Pain</a:t>
            </a:r>
          </a:p>
        </p:txBody>
      </p:sp>
      <p:sp>
        <p:nvSpPr>
          <p:cNvPr id="2" name="Slide Number Placeholder 1"/>
          <p:cNvSpPr>
            <a:spLocks noGrp="1"/>
          </p:cNvSpPr>
          <p:nvPr>
            <p:ph type="sldNum" sz="quarter" idx="4294967295"/>
          </p:nvPr>
        </p:nvSpPr>
        <p:spPr>
          <a:xfrm>
            <a:off x="0" y="6540500"/>
            <a:ext cx="582613" cy="236538"/>
          </a:xfrm>
        </p:spPr>
        <p:txBody>
          <a:bodyPr/>
          <a:lstStyle/>
          <a:p>
            <a:fld id="{1ECEE783-4751-3447-A075-565592F019DC}" type="slidenum">
              <a:rPr lang="en-US" smtClean="0"/>
              <a:pPr/>
              <a:t>15</a:t>
            </a:fld>
            <a:endParaRPr lang="en-US" dirty="0"/>
          </a:p>
        </p:txBody>
      </p:sp>
      <p:sp>
        <p:nvSpPr>
          <p:cNvPr id="15" name="Oval 14"/>
          <p:cNvSpPr/>
          <p:nvPr/>
        </p:nvSpPr>
        <p:spPr>
          <a:xfrm>
            <a:off x="563563" y="1371600"/>
            <a:ext cx="11159376" cy="146055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2"/>
              </a:solidFill>
            </a:endParaRPr>
          </a:p>
          <a:p>
            <a:pPr algn="ctr"/>
            <a:r>
              <a:rPr lang="en-US" sz="3200" dirty="0">
                <a:solidFill>
                  <a:schemeClr val="bg2"/>
                </a:solidFill>
              </a:rPr>
              <a:t>Chronic pain is pain that persists longer than the expected healing time </a:t>
            </a:r>
          </a:p>
          <a:p>
            <a:pPr algn="ctr"/>
            <a:endParaRPr lang="en-US" dirty="0"/>
          </a:p>
        </p:txBody>
      </p:sp>
      <p:sp>
        <p:nvSpPr>
          <p:cNvPr id="16" name="Rectangle 15"/>
          <p:cNvSpPr/>
          <p:nvPr/>
        </p:nvSpPr>
        <p:spPr>
          <a:xfrm>
            <a:off x="5943600" y="5887292"/>
            <a:ext cx="6248400" cy="369332"/>
          </a:xfrm>
          <a:prstGeom prst="rect">
            <a:avLst/>
          </a:prstGeom>
        </p:spPr>
        <p:txBody>
          <a:bodyPr wrap="square">
            <a:spAutoFit/>
          </a:bodyPr>
          <a:lstStyle/>
          <a:p>
            <a:r>
              <a:rPr lang="en-US" dirty="0" err="1">
                <a:latin typeface="Calibri" panose="020F0502020204030204" pitchFamily="34" charset="0"/>
                <a:ea typeface="Times New Roman" panose="02020603050405020304" pitchFamily="18" charset="0"/>
              </a:rPr>
              <a:t>Zvolensky</a:t>
            </a:r>
            <a:r>
              <a:rPr lang="en-US" dirty="0">
                <a:latin typeface="Calibri" panose="020F0502020204030204" pitchFamily="34" charset="0"/>
                <a:ea typeface="Times New Roman" panose="02020603050405020304" pitchFamily="18" charset="0"/>
              </a:rPr>
              <a:t> et al 2010; </a:t>
            </a:r>
            <a:r>
              <a:rPr lang="en-US" dirty="0" err="1">
                <a:latin typeface="Calibri" panose="020F0502020204030204" pitchFamily="34" charset="0"/>
                <a:ea typeface="Times New Roman" panose="02020603050405020304" pitchFamily="18" charset="0"/>
              </a:rPr>
              <a:t>Orhurhu</a:t>
            </a:r>
            <a:r>
              <a:rPr lang="en-US" dirty="0">
                <a:latin typeface="Calibri" panose="020F0502020204030204" pitchFamily="34" charset="0"/>
                <a:ea typeface="Times New Roman" panose="02020603050405020304" pitchFamily="18" charset="0"/>
              </a:rPr>
              <a:t> et al 2015; </a:t>
            </a:r>
            <a:r>
              <a:rPr lang="en-US" dirty="0">
                <a:latin typeface="Calibri" panose="020F0502020204030204" pitchFamily="34" charset="0"/>
                <a:cs typeface="Calibri" panose="020F0502020204030204" pitchFamily="34" charset="0"/>
              </a:rPr>
              <a:t>McDermott et al 2018</a:t>
            </a:r>
          </a:p>
        </p:txBody>
      </p:sp>
    </p:spTree>
    <p:extLst>
      <p:ext uri="{BB962C8B-B14F-4D97-AF65-F5344CB8AC3E}">
        <p14:creationId xmlns:p14="http://schemas.microsoft.com/office/powerpoint/2010/main" val="2775188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1"/>
            <a:ext cx="11582400" cy="4147256"/>
          </a:xfrm>
        </p:spPr>
        <p:txBody>
          <a:bodyPr>
            <a:normAutofit/>
          </a:bodyPr>
          <a:lstStyle/>
          <a:p>
            <a:r>
              <a:rPr lang="en-US" sz="2800" dirty="0"/>
              <a:t>Current Hypotheses</a:t>
            </a:r>
          </a:p>
          <a:p>
            <a:pPr marL="342900" indent="-342900">
              <a:buFont typeface="+mj-lt"/>
              <a:buAutoNum type="arabicPeriod"/>
            </a:pPr>
            <a:r>
              <a:rPr lang="en-US" sz="2800" dirty="0"/>
              <a:t>Negative reinforcement </a:t>
            </a:r>
          </a:p>
          <a:p>
            <a:pPr marL="757237" lvl="1" indent="-400050">
              <a:buFont typeface="+mj-lt"/>
              <a:buAutoNum type="romanLcPeriod"/>
            </a:pPr>
            <a:r>
              <a:rPr lang="en-US" sz="2400" dirty="0"/>
              <a:t>Nicotine is used to alleviate affective pain symptoms (analgesia; withdrawal symptoms)</a:t>
            </a:r>
          </a:p>
          <a:p>
            <a:pPr marL="400050" indent="-400050">
              <a:buFont typeface="+mj-lt"/>
              <a:buAutoNum type="arabicPeriod"/>
            </a:pPr>
            <a:r>
              <a:rPr lang="en-US" sz="2800" dirty="0"/>
              <a:t>Self-medication</a:t>
            </a:r>
          </a:p>
          <a:p>
            <a:pPr marL="757237" lvl="1" indent="-400050">
              <a:buFont typeface="+mj-lt"/>
              <a:buAutoNum type="romanLcPeriod"/>
            </a:pPr>
            <a:r>
              <a:rPr lang="en-US" sz="2400" dirty="0"/>
              <a:t>Pharmacological properties of nicotine alleviate somatic symptoms</a:t>
            </a:r>
          </a:p>
          <a:p>
            <a:pPr marL="400050" indent="-400050">
              <a:buFont typeface="+mj-lt"/>
              <a:buAutoNum type="arabicPeriod"/>
            </a:pPr>
            <a:r>
              <a:rPr lang="en-US" sz="2800" dirty="0"/>
              <a:t>Distraction</a:t>
            </a:r>
          </a:p>
          <a:p>
            <a:pPr marL="871537" lvl="1" indent="-514350">
              <a:buFont typeface="+mj-lt"/>
              <a:buAutoNum type="romanLcPeriod"/>
            </a:pPr>
            <a:r>
              <a:rPr lang="en-US" sz="2400" dirty="0"/>
              <a:t>Act of smoking provides pain relief via distraction</a:t>
            </a:r>
          </a:p>
        </p:txBody>
      </p:sp>
      <p:sp>
        <p:nvSpPr>
          <p:cNvPr id="3" name="Slide Number Placeholder 2"/>
          <p:cNvSpPr>
            <a:spLocks noGrp="1"/>
          </p:cNvSpPr>
          <p:nvPr>
            <p:ph type="sldNum" sz="quarter" idx="12"/>
          </p:nvPr>
        </p:nvSpPr>
        <p:spPr/>
        <p:txBody>
          <a:bodyPr/>
          <a:lstStyle/>
          <a:p>
            <a:fld id="{1ECEE783-4751-3447-A075-565592F019DC}" type="slidenum">
              <a:rPr lang="en-US" smtClean="0"/>
              <a:pPr/>
              <a:t>16</a:t>
            </a:fld>
            <a:endParaRPr lang="en-US" dirty="0"/>
          </a:p>
        </p:txBody>
      </p:sp>
      <p:sp>
        <p:nvSpPr>
          <p:cNvPr id="4" name="Title 3"/>
          <p:cNvSpPr>
            <a:spLocks noGrp="1"/>
          </p:cNvSpPr>
          <p:nvPr>
            <p:ph type="title"/>
          </p:nvPr>
        </p:nvSpPr>
        <p:spPr>
          <a:xfrm>
            <a:off x="729210" y="557050"/>
            <a:ext cx="10346029" cy="619071"/>
          </a:xfrm>
        </p:spPr>
        <p:txBody>
          <a:bodyPr/>
          <a:lstStyle/>
          <a:p>
            <a:r>
              <a:rPr lang="en-US" sz="3600" dirty="0"/>
              <a:t>Bi-directional relationship?</a:t>
            </a:r>
          </a:p>
        </p:txBody>
      </p:sp>
    </p:spTree>
    <p:extLst>
      <p:ext uri="{BB962C8B-B14F-4D97-AF65-F5344CB8AC3E}">
        <p14:creationId xmlns:p14="http://schemas.microsoft.com/office/powerpoint/2010/main" val="3791197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905000"/>
            <a:ext cx="11320005" cy="1371598"/>
          </a:xfrm>
          <a:prstGeom prst="rect">
            <a:avLst/>
          </a:prstGeom>
          <a:no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normAutofit fontScale="92500"/>
          </a:bodyPr>
          <a:lstStyle/>
          <a:p>
            <a:pPr marL="457200" indent="-457200">
              <a:lnSpc>
                <a:spcPct val="150000"/>
              </a:lnSpc>
              <a:buFont typeface="Arial" panose="020B0604020202020204" pitchFamily="34" charset="0"/>
              <a:buChar char="•"/>
            </a:pPr>
            <a:r>
              <a:rPr lang="en-US" sz="3200" dirty="0"/>
              <a:t>Chronic pain as a significant barrier to quitting smoking and remaining abstinent</a:t>
            </a:r>
          </a:p>
          <a:p>
            <a:pPr marL="814387" lvl="1" indent="-457200">
              <a:lnSpc>
                <a:spcPct val="150000"/>
              </a:lnSpc>
              <a:buFont typeface="Arial" panose="020B0604020202020204" pitchFamily="34" charset="0"/>
              <a:buChar char="•"/>
            </a:pPr>
            <a:r>
              <a:rPr lang="en-US" sz="3000" dirty="0"/>
              <a:t>Smokers with chronic pain ~3.5x more likely to report pain as barrier to cessation</a:t>
            </a:r>
          </a:p>
          <a:p>
            <a:pPr marL="814387" lvl="1" indent="-457200">
              <a:lnSpc>
                <a:spcPct val="150000"/>
              </a:lnSpc>
              <a:buFont typeface="Arial" panose="020B0604020202020204" pitchFamily="34" charset="0"/>
              <a:buChar char="•"/>
            </a:pPr>
            <a:r>
              <a:rPr lang="en-US" sz="3000" dirty="0"/>
              <a:t>More likely expectation of severe withdrawal during quit attempts</a:t>
            </a:r>
          </a:p>
        </p:txBody>
      </p:sp>
      <p:sp>
        <p:nvSpPr>
          <p:cNvPr id="3" name="Slide Number Placeholder 2"/>
          <p:cNvSpPr>
            <a:spLocks noGrp="1"/>
          </p:cNvSpPr>
          <p:nvPr>
            <p:ph type="sldNum" sz="quarter" idx="12"/>
          </p:nvPr>
        </p:nvSpPr>
        <p:spPr/>
        <p:txBody>
          <a:bodyPr/>
          <a:lstStyle/>
          <a:p>
            <a:fld id="{1ECEE783-4751-3447-A075-565592F019DC}" type="slidenum">
              <a:rPr lang="en-US" smtClean="0"/>
              <a:pPr/>
              <a:t>17</a:t>
            </a:fld>
            <a:endParaRPr lang="en-US" dirty="0"/>
          </a:p>
        </p:txBody>
      </p:sp>
      <p:sp>
        <p:nvSpPr>
          <p:cNvPr id="4" name="Title 3"/>
          <p:cNvSpPr>
            <a:spLocks noGrp="1"/>
          </p:cNvSpPr>
          <p:nvPr>
            <p:ph type="title"/>
          </p:nvPr>
        </p:nvSpPr>
        <p:spPr/>
        <p:txBody>
          <a:bodyPr/>
          <a:lstStyle/>
          <a:p>
            <a:r>
              <a:rPr lang="en-US" sz="4000" dirty="0"/>
              <a:t>Barriers to quitting</a:t>
            </a:r>
          </a:p>
        </p:txBody>
      </p:sp>
      <p:sp>
        <p:nvSpPr>
          <p:cNvPr id="6" name="TextBox 5"/>
          <p:cNvSpPr txBox="1"/>
          <p:nvPr/>
        </p:nvSpPr>
        <p:spPr>
          <a:xfrm>
            <a:off x="8877300" y="6034030"/>
            <a:ext cx="2899905" cy="400110"/>
          </a:xfrm>
          <a:prstGeom prst="rect">
            <a:avLst/>
          </a:prstGeom>
          <a:noFill/>
        </p:spPr>
        <p:txBody>
          <a:bodyPr wrap="square" rtlCol="0">
            <a:spAutoFit/>
          </a:bodyPr>
          <a:lstStyle/>
          <a:p>
            <a:r>
              <a:rPr lang="en-US" sz="2000" dirty="0" err="1"/>
              <a:t>LaRowe</a:t>
            </a:r>
            <a:r>
              <a:rPr lang="en-US" sz="2000" dirty="0"/>
              <a:t> et al 2017</a:t>
            </a:r>
          </a:p>
        </p:txBody>
      </p:sp>
    </p:spTree>
    <p:extLst>
      <p:ext uri="{BB962C8B-B14F-4D97-AF65-F5344CB8AC3E}">
        <p14:creationId xmlns:p14="http://schemas.microsoft.com/office/powerpoint/2010/main" val="610436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indent="-457200">
              <a:buFont typeface="Arial" panose="020B0604020202020204" pitchFamily="34" charset="0"/>
              <a:buChar char="•"/>
            </a:pPr>
            <a:r>
              <a:rPr lang="en-US" sz="2800" dirty="0"/>
              <a:t>Evidence of the role of chronic pain as a predictor of smoking cessation is lacking</a:t>
            </a:r>
          </a:p>
          <a:p>
            <a:pPr marL="457200" indent="-457200">
              <a:buFont typeface="Arial" panose="020B0604020202020204" pitchFamily="34" charset="0"/>
              <a:buChar char="•"/>
            </a:pPr>
            <a:r>
              <a:rPr lang="en-US" sz="2800" dirty="0"/>
              <a:t>Evidence base predominantly investigates relationship to acute or recent pain:</a:t>
            </a:r>
          </a:p>
          <a:p>
            <a:pPr marL="457200" indent="-457200">
              <a:buFont typeface="Arial" panose="020B0604020202020204" pitchFamily="34" charset="0"/>
              <a:buChar char="•"/>
            </a:pPr>
            <a:r>
              <a:rPr lang="en-US" sz="2800" dirty="0"/>
              <a:t>Powers et al 2021:</a:t>
            </a:r>
          </a:p>
          <a:p>
            <a:pPr marL="814387" lvl="1" indent="-457200">
              <a:buFont typeface="Arial" panose="020B0604020202020204" pitchFamily="34" charset="0"/>
              <a:buChar char="•"/>
            </a:pPr>
            <a:r>
              <a:rPr lang="en-US" sz="2800" dirty="0"/>
              <a:t>Those reporting ‘significant pain in the past 2 weeks were significantly less likely to achieve 7 days of abstinence over 8 weeks</a:t>
            </a:r>
          </a:p>
          <a:p>
            <a:pPr marL="814387" lvl="1" indent="-457200">
              <a:buFont typeface="Arial" panose="020B0604020202020204" pitchFamily="34" charset="0"/>
              <a:buChar char="•"/>
            </a:pPr>
            <a:r>
              <a:rPr lang="en-US" sz="2800" dirty="0"/>
              <a:t>Indicates significant role of pain on smoking </a:t>
            </a:r>
            <a:r>
              <a:rPr lang="en-US" sz="2800" dirty="0" err="1"/>
              <a:t>behaviour</a:t>
            </a:r>
            <a:r>
              <a:rPr lang="en-US" sz="2600" dirty="0"/>
              <a:t> </a:t>
            </a:r>
          </a:p>
        </p:txBody>
      </p:sp>
      <p:sp>
        <p:nvSpPr>
          <p:cNvPr id="5" name="Rounded Rectangle 4"/>
          <p:cNvSpPr/>
          <p:nvPr/>
        </p:nvSpPr>
        <p:spPr>
          <a:xfrm>
            <a:off x="609600" y="4191000"/>
            <a:ext cx="11125200" cy="1524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1ECEE783-4751-3447-A075-565592F019DC}" type="slidenum">
              <a:rPr lang="en-US" smtClean="0"/>
              <a:pPr/>
              <a:t>18</a:t>
            </a:fld>
            <a:endParaRPr lang="en-US" dirty="0"/>
          </a:p>
        </p:txBody>
      </p:sp>
      <p:sp>
        <p:nvSpPr>
          <p:cNvPr id="4" name="Title 3"/>
          <p:cNvSpPr>
            <a:spLocks noGrp="1"/>
          </p:cNvSpPr>
          <p:nvPr>
            <p:ph type="title"/>
          </p:nvPr>
        </p:nvSpPr>
        <p:spPr/>
        <p:txBody>
          <a:bodyPr/>
          <a:lstStyle/>
          <a:p>
            <a:r>
              <a:rPr lang="en-US" sz="3600" dirty="0"/>
              <a:t>Evidence </a:t>
            </a:r>
          </a:p>
        </p:txBody>
      </p:sp>
    </p:spTree>
    <p:extLst>
      <p:ext uri="{BB962C8B-B14F-4D97-AF65-F5344CB8AC3E}">
        <p14:creationId xmlns:p14="http://schemas.microsoft.com/office/powerpoint/2010/main" val="728835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22592" y="1431321"/>
            <a:ext cx="11506200" cy="3067050"/>
          </a:xfrm>
          <a:prstGeom prst="ellipse">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864577" y="2189352"/>
            <a:ext cx="10422231" cy="4351338"/>
          </a:xfrm>
        </p:spPr>
        <p:txBody>
          <a:bodyPr>
            <a:normAutofit/>
          </a:bodyPr>
          <a:lstStyle/>
          <a:p>
            <a:pPr marL="0" indent="0" algn="ctr">
              <a:buNone/>
            </a:pPr>
            <a:r>
              <a:rPr lang="en-US" sz="3600" dirty="0"/>
              <a:t>Does being involved in a smoking cessation intervention effect the relationship between chronic pain and smoking cessation?</a:t>
            </a:r>
          </a:p>
        </p:txBody>
      </p:sp>
      <p:sp>
        <p:nvSpPr>
          <p:cNvPr id="3" name="Slide Number Placeholder 2"/>
          <p:cNvSpPr>
            <a:spLocks noGrp="1"/>
          </p:cNvSpPr>
          <p:nvPr>
            <p:ph type="sldNum" sz="quarter" idx="12"/>
          </p:nvPr>
        </p:nvSpPr>
        <p:spPr/>
        <p:txBody>
          <a:bodyPr/>
          <a:lstStyle/>
          <a:p>
            <a:fld id="{1ECEE783-4751-3447-A075-565592F019DC}" type="slidenum">
              <a:rPr lang="en-US" smtClean="0"/>
              <a:pPr/>
              <a:t>19</a:t>
            </a:fld>
            <a:endParaRPr lang="en-US" dirty="0"/>
          </a:p>
        </p:txBody>
      </p:sp>
      <p:sp>
        <p:nvSpPr>
          <p:cNvPr id="4" name="Title 3"/>
          <p:cNvSpPr>
            <a:spLocks noGrp="1"/>
          </p:cNvSpPr>
          <p:nvPr>
            <p:ph type="title"/>
          </p:nvPr>
        </p:nvSpPr>
        <p:spPr/>
        <p:txBody>
          <a:bodyPr/>
          <a:lstStyle/>
          <a:p>
            <a:r>
              <a:rPr lang="en-US" sz="3600" dirty="0"/>
              <a:t>Knowledge Gap</a:t>
            </a:r>
          </a:p>
        </p:txBody>
      </p:sp>
    </p:spTree>
    <p:extLst>
      <p:ext uri="{BB962C8B-B14F-4D97-AF65-F5344CB8AC3E}">
        <p14:creationId xmlns:p14="http://schemas.microsoft.com/office/powerpoint/2010/main" val="4039317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Acknowledgment</a:t>
            </a:r>
          </a:p>
        </p:txBody>
      </p:sp>
      <p:sp>
        <p:nvSpPr>
          <p:cNvPr id="3" name="Text Placeholder 2"/>
          <p:cNvSpPr>
            <a:spLocks noGrp="1"/>
          </p:cNvSpPr>
          <p:nvPr>
            <p:ph type="body" sz="quarter" idx="18"/>
          </p:nvPr>
        </p:nvSpPr>
        <p:spPr/>
        <p:txBody>
          <a:bodyPr/>
          <a:lstStyle/>
          <a:p>
            <a:r>
              <a:rPr lang="en-US" sz="3600" dirty="0"/>
              <a:t>Hurts</a:t>
            </a:r>
            <a:r>
              <a:rPr lang="en-US" sz="1000" dirty="0"/>
              <a:t> </a:t>
            </a:r>
            <a:r>
              <a:rPr lang="en-US" sz="3600" dirty="0"/>
              <a:t>First, Kills Later: </a:t>
            </a:r>
            <a:r>
              <a:rPr lang="en-US" dirty="0"/>
              <a:t>Update on Nicotine Use Disorder and Pain</a:t>
            </a:r>
          </a:p>
        </p:txBody>
      </p:sp>
      <p:sp>
        <p:nvSpPr>
          <p:cNvPr id="4" name="Text Placeholder 3"/>
          <p:cNvSpPr>
            <a:spLocks noGrp="1"/>
          </p:cNvSpPr>
          <p:nvPr>
            <p:ph type="body" sz="quarter" idx="19"/>
          </p:nvPr>
        </p:nvSpPr>
        <p:spPr/>
        <p:txBody>
          <a:bodyPr/>
          <a:lstStyle/>
          <a:p>
            <a:r>
              <a:rPr lang="en-US" sz="3200" dirty="0">
                <a:solidFill>
                  <a:schemeClr val="bg2"/>
                </a:solidFill>
              </a:rPr>
              <a:t>Hurts</a:t>
            </a:r>
            <a:r>
              <a:rPr lang="en-US" sz="900" b="1" dirty="0"/>
              <a:t> </a:t>
            </a:r>
            <a:r>
              <a:rPr lang="en-US" sz="3200" dirty="0">
                <a:solidFill>
                  <a:schemeClr val="bg2"/>
                </a:solidFill>
              </a:rPr>
              <a:t>First, Kills Later: </a:t>
            </a:r>
            <a:r>
              <a:rPr lang="en-US" sz="2800" dirty="0">
                <a:solidFill>
                  <a:schemeClr val="bg2"/>
                </a:solidFill>
              </a:rPr>
              <a:t>Update on Nicotine Use Disorder and Pain</a:t>
            </a:r>
          </a:p>
          <a:p>
            <a:endParaRPr lang="en-US" dirty="0"/>
          </a:p>
        </p:txBody>
      </p:sp>
      <p:pic>
        <p:nvPicPr>
          <p:cNvPr id="8" name="Picture Placeholder 7"/>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2849" r="2849"/>
          <a:stretch>
            <a:fillRect/>
          </a:stretch>
        </p:blipFill>
        <p:spPr/>
      </p:pic>
      <p:sp>
        <p:nvSpPr>
          <p:cNvPr id="6" name="Text Placeholder 5"/>
          <p:cNvSpPr>
            <a:spLocks noGrp="1"/>
          </p:cNvSpPr>
          <p:nvPr>
            <p:ph type="body" sz="quarter" idx="21"/>
          </p:nvPr>
        </p:nvSpPr>
        <p:spPr>
          <a:xfrm>
            <a:off x="609600" y="2208599"/>
            <a:ext cx="6858000" cy="465139"/>
          </a:xfrm>
        </p:spPr>
        <p:txBody>
          <a:bodyPr/>
          <a:lstStyle/>
          <a:p>
            <a:r>
              <a:rPr lang="en-US" dirty="0"/>
              <a:t>April 13, 2023</a:t>
            </a:r>
          </a:p>
          <a:p>
            <a:r>
              <a:rPr lang="en-US" dirty="0"/>
              <a:t>3:45PM – 4:15PM</a:t>
            </a:r>
          </a:p>
        </p:txBody>
      </p:sp>
      <p:sp>
        <p:nvSpPr>
          <p:cNvPr id="7" name="Content Placeholder 6"/>
          <p:cNvSpPr>
            <a:spLocks noGrp="1"/>
          </p:cNvSpPr>
          <p:nvPr>
            <p:ph sz="quarter" idx="22"/>
          </p:nvPr>
        </p:nvSpPr>
        <p:spPr/>
        <p:txBody>
          <a:bodyPr/>
          <a:lstStyle/>
          <a:p>
            <a:r>
              <a:rPr lang="en-US" sz="2400" dirty="0">
                <a:latin typeface="Open Sans" charset="0"/>
                <a:ea typeface="Open Sans" charset="0"/>
                <a:cs typeface="Open Sans" charset="0"/>
              </a:rPr>
              <a:t>PS holds the Vice Chair Research and </a:t>
            </a:r>
            <a:r>
              <a:rPr lang="en-US" sz="2400" dirty="0" err="1">
                <a:latin typeface="Open Sans" charset="0"/>
                <a:ea typeface="Open Sans" charset="0"/>
                <a:cs typeface="Open Sans" charset="0"/>
              </a:rPr>
              <a:t>Giblon</a:t>
            </a:r>
            <a:r>
              <a:rPr lang="en-US" sz="2400" dirty="0">
                <a:latin typeface="Open Sans" charset="0"/>
                <a:ea typeface="Open Sans" charset="0"/>
                <a:cs typeface="Open Sans" charset="0"/>
              </a:rPr>
              <a:t> Professor in Family Medicine Research, a University Named Professorship at the University of Toronto</a:t>
            </a:r>
          </a:p>
          <a:p>
            <a:endParaRPr lang="en-US" dirty="0"/>
          </a:p>
        </p:txBody>
      </p:sp>
    </p:spTree>
    <p:extLst>
      <p:ext uri="{BB962C8B-B14F-4D97-AF65-F5344CB8AC3E}">
        <p14:creationId xmlns:p14="http://schemas.microsoft.com/office/powerpoint/2010/main" val="3427712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ECEE783-4751-3447-A075-565592F019DC}" type="slidenum">
              <a:rPr lang="en-US" smtClean="0"/>
              <a:pPr/>
              <a:t>20</a:t>
            </a:fld>
            <a:endParaRPr lang="en-US" dirty="0"/>
          </a:p>
        </p:txBody>
      </p:sp>
      <p:sp>
        <p:nvSpPr>
          <p:cNvPr id="4" name="Title 3"/>
          <p:cNvSpPr>
            <a:spLocks noGrp="1"/>
          </p:cNvSpPr>
          <p:nvPr>
            <p:ph type="title"/>
          </p:nvPr>
        </p:nvSpPr>
        <p:spPr>
          <a:xfrm>
            <a:off x="472655" y="685800"/>
            <a:ext cx="10346029" cy="619071"/>
          </a:xfrm>
        </p:spPr>
        <p:txBody>
          <a:bodyPr/>
          <a:lstStyle/>
          <a:p>
            <a:r>
              <a:rPr lang="en-US" sz="3600" dirty="0"/>
              <a:t>Evidence </a:t>
            </a:r>
          </a:p>
        </p:txBody>
      </p:sp>
      <p:sp>
        <p:nvSpPr>
          <p:cNvPr id="5" name="Oval 4"/>
          <p:cNvSpPr/>
          <p:nvPr/>
        </p:nvSpPr>
        <p:spPr>
          <a:xfrm>
            <a:off x="472655" y="1828801"/>
            <a:ext cx="11246689" cy="23621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Does a chronic pain diagnosis influence smoking abstinence at 6 months among primary care patients enrolled in a smoking cessation treatment program?</a:t>
            </a:r>
          </a:p>
        </p:txBody>
      </p:sp>
    </p:spTree>
    <p:extLst>
      <p:ext uri="{BB962C8B-B14F-4D97-AF65-F5344CB8AC3E}">
        <p14:creationId xmlns:p14="http://schemas.microsoft.com/office/powerpoint/2010/main" val="3781574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76842878"/>
              </p:ext>
            </p:extLst>
          </p:nvPr>
        </p:nvGraphicFramePr>
        <p:xfrm>
          <a:off x="495300" y="1447800"/>
          <a:ext cx="11246688" cy="3967856"/>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1400567299"/>
                    </a:ext>
                  </a:extLst>
                </a:gridCol>
                <a:gridCol w="3314700">
                  <a:extLst>
                    <a:ext uri="{9D8B030D-6E8A-4147-A177-3AD203B41FA5}">
                      <a16:colId xmlns:a16="http://schemas.microsoft.com/office/drawing/2014/main" val="1342472837"/>
                    </a:ext>
                  </a:extLst>
                </a:gridCol>
                <a:gridCol w="1905000">
                  <a:extLst>
                    <a:ext uri="{9D8B030D-6E8A-4147-A177-3AD203B41FA5}">
                      <a16:colId xmlns:a16="http://schemas.microsoft.com/office/drawing/2014/main" val="3506409896"/>
                    </a:ext>
                  </a:extLst>
                </a:gridCol>
                <a:gridCol w="3131388">
                  <a:extLst>
                    <a:ext uri="{9D8B030D-6E8A-4147-A177-3AD203B41FA5}">
                      <a16:colId xmlns:a16="http://schemas.microsoft.com/office/drawing/2014/main" val="1983033667"/>
                    </a:ext>
                  </a:extLst>
                </a:gridCol>
              </a:tblGrid>
              <a:tr h="584576">
                <a:tc>
                  <a:txBody>
                    <a:bodyPr/>
                    <a:lstStyle/>
                    <a:p>
                      <a:pPr algn="ctr"/>
                      <a:r>
                        <a:rPr lang="en-US" dirty="0">
                          <a:solidFill>
                            <a:schemeClr val="bg2"/>
                          </a:solidFill>
                        </a:rPr>
                        <a:t>Population</a:t>
                      </a:r>
                    </a:p>
                  </a:txBody>
                  <a:tcPr/>
                </a:tc>
                <a:tc>
                  <a:txBody>
                    <a:bodyPr/>
                    <a:lstStyle/>
                    <a:p>
                      <a:pPr algn="ctr"/>
                      <a:r>
                        <a:rPr lang="en-US" dirty="0">
                          <a:solidFill>
                            <a:schemeClr val="bg2"/>
                          </a:solidFill>
                        </a:rPr>
                        <a:t>Intervention</a:t>
                      </a:r>
                    </a:p>
                  </a:txBody>
                  <a:tcPr/>
                </a:tc>
                <a:tc>
                  <a:txBody>
                    <a:bodyPr/>
                    <a:lstStyle/>
                    <a:p>
                      <a:pPr algn="ctr"/>
                      <a:r>
                        <a:rPr lang="en-US" dirty="0">
                          <a:solidFill>
                            <a:schemeClr val="bg2"/>
                          </a:solidFill>
                        </a:rPr>
                        <a:t>Study design</a:t>
                      </a:r>
                    </a:p>
                  </a:txBody>
                  <a:tcPr/>
                </a:tc>
                <a:tc>
                  <a:txBody>
                    <a:bodyPr/>
                    <a:lstStyle/>
                    <a:p>
                      <a:pPr algn="ctr"/>
                      <a:r>
                        <a:rPr lang="en-US" dirty="0">
                          <a:solidFill>
                            <a:schemeClr val="bg2"/>
                          </a:solidFill>
                        </a:rPr>
                        <a:t>Outcomes</a:t>
                      </a:r>
                    </a:p>
                  </a:txBody>
                  <a:tcPr/>
                </a:tc>
                <a:extLst>
                  <a:ext uri="{0D108BD9-81ED-4DB2-BD59-A6C34878D82A}">
                    <a16:rowId xmlns:a16="http://schemas.microsoft.com/office/drawing/2014/main" val="3201348800"/>
                  </a:ext>
                </a:extLst>
              </a:tr>
              <a:tr h="3171125">
                <a:tc>
                  <a:txBody>
                    <a:bodyPr/>
                    <a:lstStyle/>
                    <a:p>
                      <a:pPr algn="ctr"/>
                      <a:r>
                        <a:rPr lang="en-US" sz="2400" dirty="0"/>
                        <a:t>Smoking</a:t>
                      </a:r>
                      <a:r>
                        <a:rPr lang="en-US" sz="2400" baseline="0" dirty="0"/>
                        <a:t> Treatment for Ontario Patients (STOP) participants who self-reported having ever been diagnosed by a physician as having chronic pain</a:t>
                      </a:r>
                    </a:p>
                    <a:p>
                      <a:pPr algn="ctr"/>
                      <a:r>
                        <a:rPr lang="en-US" sz="2400" baseline="0" dirty="0"/>
                        <a:t>N=50,019 </a:t>
                      </a:r>
                      <a:endParaRPr lang="en-US" sz="2400" dirty="0"/>
                    </a:p>
                  </a:txBody>
                  <a:tcPr/>
                </a:tc>
                <a:tc>
                  <a:txBody>
                    <a:bodyPr/>
                    <a:lstStyle/>
                    <a:p>
                      <a:pPr algn="ctr"/>
                      <a:r>
                        <a:rPr lang="en-US" sz="2400" dirty="0"/>
                        <a:t>STOP Program</a:t>
                      </a:r>
                      <a:r>
                        <a:rPr lang="en-US" sz="2400" baseline="0" dirty="0"/>
                        <a:t> provides NRT and </a:t>
                      </a:r>
                      <a:r>
                        <a:rPr lang="en-US" sz="2400" baseline="0" dirty="0" err="1"/>
                        <a:t>behavioural</a:t>
                      </a:r>
                      <a:r>
                        <a:rPr lang="en-US" sz="2400" baseline="0" dirty="0"/>
                        <a:t> counselling at no cost to patients;</a:t>
                      </a:r>
                    </a:p>
                    <a:p>
                      <a:pPr algn="ctr"/>
                      <a:r>
                        <a:rPr lang="en-US" sz="2400" baseline="0" dirty="0"/>
                        <a:t>Type, dose, and length of treatment is personalized</a:t>
                      </a:r>
                      <a:endParaRPr lang="en-US" sz="2400" dirty="0"/>
                    </a:p>
                  </a:txBody>
                  <a:tcPr/>
                </a:tc>
                <a:tc>
                  <a:txBody>
                    <a:bodyPr/>
                    <a:lstStyle/>
                    <a:p>
                      <a:pPr algn="ctr"/>
                      <a:endParaRPr lang="en-US" sz="2400" dirty="0"/>
                    </a:p>
                    <a:p>
                      <a:pPr algn="ctr"/>
                      <a:endParaRPr lang="en-US" sz="2400" dirty="0"/>
                    </a:p>
                    <a:p>
                      <a:pPr algn="ctr"/>
                      <a:r>
                        <a:rPr lang="en-US" sz="2400" dirty="0"/>
                        <a:t>Secondary analysis</a:t>
                      </a:r>
                    </a:p>
                  </a:txBody>
                  <a:tcPr/>
                </a:tc>
                <a:tc>
                  <a:txBody>
                    <a:bodyPr/>
                    <a:lstStyle/>
                    <a:p>
                      <a:pPr algn="ctr"/>
                      <a:r>
                        <a:rPr lang="en-US" sz="2400" dirty="0"/>
                        <a:t>Chronic pain diagnosis negatively impacts</a:t>
                      </a:r>
                      <a:r>
                        <a:rPr lang="en-US" sz="2400" baseline="0" dirty="0"/>
                        <a:t> smoking abstinence;</a:t>
                      </a:r>
                    </a:p>
                    <a:p>
                      <a:pPr algn="ctr"/>
                      <a:r>
                        <a:rPr lang="en-US" sz="2400" baseline="0" dirty="0"/>
                        <a:t>Chronic pain as a significant (10%) predictor of poorer quit outcomes </a:t>
                      </a:r>
                      <a:endParaRPr lang="en-US" sz="2400" dirty="0"/>
                    </a:p>
                  </a:txBody>
                  <a:tcPr/>
                </a:tc>
                <a:extLst>
                  <a:ext uri="{0D108BD9-81ED-4DB2-BD59-A6C34878D82A}">
                    <a16:rowId xmlns:a16="http://schemas.microsoft.com/office/drawing/2014/main" val="3056366882"/>
                  </a:ext>
                </a:extLst>
              </a:tr>
            </a:tbl>
          </a:graphicData>
        </a:graphic>
      </p:graphicFrame>
      <p:sp>
        <p:nvSpPr>
          <p:cNvPr id="3" name="Slide Number Placeholder 2"/>
          <p:cNvSpPr>
            <a:spLocks noGrp="1"/>
          </p:cNvSpPr>
          <p:nvPr>
            <p:ph type="sldNum" sz="quarter" idx="12"/>
          </p:nvPr>
        </p:nvSpPr>
        <p:spPr/>
        <p:txBody>
          <a:bodyPr/>
          <a:lstStyle/>
          <a:p>
            <a:fld id="{1ECEE783-4751-3447-A075-565592F019DC}" type="slidenum">
              <a:rPr lang="en-US" smtClean="0"/>
              <a:pPr/>
              <a:t>21</a:t>
            </a:fld>
            <a:endParaRPr lang="en-US" dirty="0"/>
          </a:p>
        </p:txBody>
      </p:sp>
      <p:sp>
        <p:nvSpPr>
          <p:cNvPr id="4" name="Title 3"/>
          <p:cNvSpPr>
            <a:spLocks noGrp="1"/>
          </p:cNvSpPr>
          <p:nvPr>
            <p:ph type="title"/>
          </p:nvPr>
        </p:nvSpPr>
        <p:spPr>
          <a:xfrm>
            <a:off x="495300" y="455491"/>
            <a:ext cx="10346029" cy="619071"/>
          </a:xfrm>
        </p:spPr>
        <p:txBody>
          <a:bodyPr/>
          <a:lstStyle/>
          <a:p>
            <a:r>
              <a:rPr lang="en-US" sz="3600" dirty="0"/>
              <a:t>Evidence </a:t>
            </a:r>
          </a:p>
        </p:txBody>
      </p:sp>
      <p:sp>
        <p:nvSpPr>
          <p:cNvPr id="2" name="TextBox 1"/>
          <p:cNvSpPr txBox="1"/>
          <p:nvPr/>
        </p:nvSpPr>
        <p:spPr>
          <a:xfrm>
            <a:off x="7437120" y="6407965"/>
            <a:ext cx="4892040" cy="369332"/>
          </a:xfrm>
          <a:prstGeom prst="rect">
            <a:avLst/>
          </a:prstGeom>
          <a:noFill/>
        </p:spPr>
        <p:txBody>
          <a:bodyPr wrap="square" rtlCol="0">
            <a:spAutoFit/>
          </a:bodyPr>
          <a:lstStyle/>
          <a:p>
            <a:r>
              <a:rPr lang="en-US" dirty="0"/>
              <a:t>Zawertailo et al, in preparation</a:t>
            </a:r>
          </a:p>
        </p:txBody>
      </p:sp>
    </p:spTree>
    <p:extLst>
      <p:ext uri="{BB962C8B-B14F-4D97-AF65-F5344CB8AC3E}">
        <p14:creationId xmlns:p14="http://schemas.microsoft.com/office/powerpoint/2010/main" val="2549540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047E89-6F38-4AE2-B94A-0336FD52090F}"/>
              </a:ext>
            </a:extLst>
          </p:cNvPr>
          <p:cNvSpPr>
            <a:spLocks noGrp="1"/>
          </p:cNvSpPr>
          <p:nvPr>
            <p:ph type="title"/>
          </p:nvPr>
        </p:nvSpPr>
        <p:spPr/>
        <p:txBody>
          <a:bodyPr>
            <a:normAutofit/>
          </a:bodyPr>
          <a:lstStyle/>
          <a:p>
            <a:r>
              <a:rPr lang="en-US" dirty="0"/>
              <a:t>Final Takeaways/Summary</a:t>
            </a:r>
          </a:p>
        </p:txBody>
      </p:sp>
      <p:sp>
        <p:nvSpPr>
          <p:cNvPr id="5" name="Content Placeholder 4">
            <a:extLst>
              <a:ext uri="{FF2B5EF4-FFF2-40B4-BE49-F238E27FC236}">
                <a16:creationId xmlns:a16="http://schemas.microsoft.com/office/drawing/2014/main" id="{02FD47F6-CBEC-431C-B4FA-79B900419F64}"/>
              </a:ext>
            </a:extLst>
          </p:cNvPr>
          <p:cNvSpPr>
            <a:spLocks noGrp="1"/>
          </p:cNvSpPr>
          <p:nvPr>
            <p:ph sz="quarter" idx="10"/>
          </p:nvPr>
        </p:nvSpPr>
        <p:spPr/>
        <p:txBody>
          <a:bodyPr>
            <a:normAutofit fontScale="92500" lnSpcReduction="20000"/>
          </a:bodyPr>
          <a:lstStyle/>
          <a:p>
            <a:pPr marL="342900" indent="-342900">
              <a:spcAft>
                <a:spcPts val="600"/>
              </a:spcAft>
              <a:buFont typeface="Arial" panose="020B0604020202020204" pitchFamily="34" charset="0"/>
              <a:buChar char="•"/>
            </a:pPr>
            <a:r>
              <a:rPr lang="en-US" sz="3200" dirty="0"/>
              <a:t>Acute analgesic effects of nicotine make smoking widely used for pain management </a:t>
            </a:r>
          </a:p>
          <a:p>
            <a:pPr marL="342900" indent="-342900">
              <a:spcAft>
                <a:spcPts val="600"/>
              </a:spcAft>
              <a:buFont typeface="Arial" panose="020B0604020202020204" pitchFamily="34" charset="0"/>
              <a:buChar char="•"/>
            </a:pPr>
            <a:r>
              <a:rPr lang="en-US" sz="3200" dirty="0"/>
              <a:t>Smokers with chronic pain as less likely to initiate quit attempts/achieve abstinence and more likely to relapse</a:t>
            </a:r>
          </a:p>
          <a:p>
            <a:pPr marL="342900" indent="-342900">
              <a:spcAft>
                <a:spcPts val="600"/>
              </a:spcAft>
              <a:buFont typeface="Arial" panose="020B0604020202020204" pitchFamily="34" charset="0"/>
              <a:buChar char="•"/>
            </a:pPr>
            <a:r>
              <a:rPr lang="en-US" sz="3200" dirty="0"/>
              <a:t>Difficult for patients with chronic pain to quit smoking</a:t>
            </a:r>
          </a:p>
          <a:p>
            <a:pPr marL="342900" indent="-342900">
              <a:spcAft>
                <a:spcPts val="600"/>
              </a:spcAft>
              <a:buFont typeface="Arial" panose="020B0604020202020204" pitchFamily="34" charset="0"/>
              <a:buChar char="•"/>
            </a:pPr>
            <a:r>
              <a:rPr lang="en-US" sz="3200" dirty="0"/>
              <a:t>Strong association between chronic pain and nicotine dependence</a:t>
            </a:r>
          </a:p>
          <a:p>
            <a:pPr marL="342900" indent="-342900">
              <a:spcAft>
                <a:spcPts val="600"/>
              </a:spcAft>
              <a:buFont typeface="Arial" panose="020B0604020202020204" pitchFamily="34" charset="0"/>
              <a:buChar char="•"/>
            </a:pPr>
            <a:r>
              <a:rPr lang="en-US" sz="3200" dirty="0"/>
              <a:t>Poorer smoking cessation outcomes</a:t>
            </a:r>
          </a:p>
          <a:p>
            <a:pPr marL="342900" indent="-342900">
              <a:spcAft>
                <a:spcPts val="600"/>
              </a:spcAft>
              <a:buFont typeface="Arial" panose="020B0604020202020204" pitchFamily="34" charset="0"/>
              <a:buChar char="•"/>
            </a:pPr>
            <a:r>
              <a:rPr lang="en-US" sz="3200" dirty="0"/>
              <a:t>For smokers with acute or chronic pain, tailored treatment approaches are recommended</a:t>
            </a:r>
          </a:p>
        </p:txBody>
      </p:sp>
      <p:pic>
        <p:nvPicPr>
          <p:cNvPr id="7" name="Picture 6"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389654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eeting, Together, Cooperation, Personal, Team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0"/>
            <a:ext cx="8991600" cy="495240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ECEE783-4751-3447-A075-565592F019DC}" type="slidenum">
              <a:rPr lang="en-US" smtClean="0"/>
              <a:pPr/>
              <a:t>23</a:t>
            </a:fld>
            <a:endParaRPr lang="en-US" dirty="0"/>
          </a:p>
        </p:txBody>
      </p:sp>
      <p:sp>
        <p:nvSpPr>
          <p:cNvPr id="4" name="Title 3"/>
          <p:cNvSpPr>
            <a:spLocks noGrp="1"/>
          </p:cNvSpPr>
          <p:nvPr>
            <p:ph type="title"/>
          </p:nvPr>
        </p:nvSpPr>
        <p:spPr>
          <a:xfrm>
            <a:off x="282129" y="293000"/>
            <a:ext cx="3730327" cy="1303788"/>
          </a:xfrm>
          <a:solidFill>
            <a:schemeClr val="accent2">
              <a:lumMod val="75000"/>
            </a:schemeClr>
          </a:solidFill>
        </p:spPr>
        <p:txBody>
          <a:bodyPr/>
          <a:lstStyle/>
          <a:p>
            <a:pPr algn="ctr"/>
            <a:r>
              <a:rPr lang="en-US" sz="3600" b="1" dirty="0">
                <a:solidFill>
                  <a:schemeClr val="bg2"/>
                </a:solidFill>
              </a:rPr>
              <a:t>Questions &amp;</a:t>
            </a:r>
            <a:br>
              <a:rPr lang="en-US" sz="3600" b="1" dirty="0">
                <a:solidFill>
                  <a:schemeClr val="bg2"/>
                </a:solidFill>
              </a:rPr>
            </a:br>
            <a:r>
              <a:rPr lang="en-US" sz="3600" b="1" dirty="0">
                <a:solidFill>
                  <a:schemeClr val="bg2"/>
                </a:solidFill>
              </a:rPr>
              <a:t>Discussion</a:t>
            </a:r>
          </a:p>
        </p:txBody>
      </p:sp>
    </p:spTree>
    <p:extLst>
      <p:ext uri="{BB962C8B-B14F-4D97-AF65-F5344CB8AC3E}">
        <p14:creationId xmlns:p14="http://schemas.microsoft.com/office/powerpoint/2010/main" val="1261414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99789" y="125514"/>
            <a:ext cx="10566400" cy="830997"/>
          </a:xfrm>
          <a:prstGeom prst="rect">
            <a:avLst/>
          </a:prstGeom>
          <a:noFill/>
        </p:spPr>
        <p:txBody>
          <a:bodyPr wrap="square" rtlCol="0">
            <a:spAutoFit/>
          </a:bodyPr>
          <a:lstStyle/>
          <a:p>
            <a:pPr algn="ctr" defTabSz="914377"/>
            <a:r>
              <a:rPr lang="en-US" sz="4800" b="1" dirty="0">
                <a:latin typeface="Arial" panose="020B0604020202020204"/>
              </a:rPr>
              <a:t>INTREPID Lab Team </a:t>
            </a:r>
          </a:p>
        </p:txBody>
      </p:sp>
      <p:sp>
        <p:nvSpPr>
          <p:cNvPr id="2" name="TextBox 1"/>
          <p:cNvSpPr txBox="1"/>
          <p:nvPr/>
        </p:nvSpPr>
        <p:spPr>
          <a:xfrm>
            <a:off x="699789" y="934216"/>
            <a:ext cx="3698240" cy="2708434"/>
          </a:xfrm>
          <a:prstGeom prst="rect">
            <a:avLst/>
          </a:prstGeom>
          <a:noFill/>
        </p:spPr>
        <p:txBody>
          <a:bodyPr wrap="square" rtlCol="0">
            <a:spAutoFit/>
          </a:bodyPr>
          <a:lstStyle/>
          <a:p>
            <a:pPr defTabSz="609585"/>
            <a:r>
              <a:rPr lang="en-US" sz="1400" b="1" dirty="0">
                <a:latin typeface="Arial" panose="020B0604020202020204"/>
              </a:rPr>
              <a:t>Leadership</a:t>
            </a:r>
            <a:endParaRPr lang="en-US" sz="1200" b="1" dirty="0">
              <a:latin typeface="Arial" panose="020B0604020202020204"/>
            </a:endParaRPr>
          </a:p>
          <a:p>
            <a:pPr defTabSz="609585"/>
            <a:r>
              <a:rPr lang="en-US" sz="1200" dirty="0">
                <a:latin typeface="Arial" panose="020B0604020202020204"/>
              </a:rPr>
              <a:t>Dr. Peter Selby</a:t>
            </a:r>
          </a:p>
          <a:p>
            <a:pPr defTabSz="609585"/>
            <a:r>
              <a:rPr lang="en-US" sz="1200" dirty="0">
                <a:latin typeface="Arial" panose="020B0604020202020204"/>
              </a:rPr>
              <a:t>Sheleza Ahad</a:t>
            </a:r>
          </a:p>
          <a:p>
            <a:pPr defTabSz="609585"/>
            <a:r>
              <a:rPr lang="en-US" sz="1200" dirty="0">
                <a:latin typeface="Arial" panose="020B0604020202020204"/>
              </a:rPr>
              <a:t>Vanessa Ballarino</a:t>
            </a:r>
          </a:p>
          <a:p>
            <a:pPr defTabSz="609585"/>
            <a:r>
              <a:rPr lang="en-US" sz="1200" dirty="0">
                <a:latin typeface="Arial" panose="020B0604020202020204"/>
              </a:rPr>
              <a:t>Paula Broeders</a:t>
            </a:r>
          </a:p>
          <a:p>
            <a:pPr defTabSz="609585"/>
            <a:r>
              <a:rPr lang="en-US" sz="1200" dirty="0">
                <a:latin typeface="Arial" panose="020B0604020202020204"/>
              </a:rPr>
              <a:t>Rosa Dragonetti</a:t>
            </a:r>
          </a:p>
          <a:p>
            <a:pPr defTabSz="609585"/>
            <a:r>
              <a:rPr lang="en-US" sz="1200" dirty="0">
                <a:latin typeface="Arial" panose="020B0604020202020204"/>
              </a:rPr>
              <a:t>Myra Fahim</a:t>
            </a:r>
          </a:p>
          <a:p>
            <a:pPr defTabSz="609585"/>
            <a:r>
              <a:rPr lang="en-US" sz="1200" dirty="0">
                <a:latin typeface="Arial" panose="020B0604020202020204"/>
              </a:rPr>
              <a:t>Chantal Fougere</a:t>
            </a:r>
          </a:p>
          <a:p>
            <a:pPr defTabSz="609585"/>
            <a:r>
              <a:rPr lang="en-US" sz="1200" dirty="0">
                <a:latin typeface="Arial" panose="020B0604020202020204"/>
              </a:rPr>
              <a:t>Sarwar Hussain</a:t>
            </a:r>
          </a:p>
          <a:p>
            <a:pPr defTabSz="609585"/>
            <a:r>
              <a:rPr lang="en-US" sz="1200" dirty="0">
                <a:latin typeface="Arial" panose="020B0604020202020204"/>
              </a:rPr>
              <a:t>Julia Lecce</a:t>
            </a:r>
          </a:p>
          <a:p>
            <a:pPr defTabSz="609585"/>
            <a:r>
              <a:rPr lang="en-US" sz="1200" dirty="0">
                <a:latin typeface="Arial" panose="020B0604020202020204"/>
              </a:rPr>
              <a:t>Dr. Nadia Minian</a:t>
            </a:r>
          </a:p>
          <a:p>
            <a:pPr defTabSz="609585"/>
            <a:r>
              <a:rPr lang="en-US" sz="1200" dirty="0">
                <a:latin typeface="Arial" panose="020B0604020202020204"/>
              </a:rPr>
              <a:t>Elise Tanzini</a:t>
            </a:r>
          </a:p>
          <a:p>
            <a:pPr defTabSz="609585"/>
            <a:r>
              <a:rPr lang="en-US" sz="1200" dirty="0">
                <a:latin typeface="Arial" panose="020B0604020202020204"/>
              </a:rPr>
              <a:t>Jodi Wolff</a:t>
            </a:r>
          </a:p>
          <a:p>
            <a:pPr defTabSz="609585"/>
            <a:r>
              <a:rPr lang="en-US" sz="1200" dirty="0">
                <a:latin typeface="Arial" panose="020B0604020202020204"/>
              </a:rPr>
              <a:t>Dr. Laurie Zawertailo</a:t>
            </a:r>
          </a:p>
        </p:txBody>
      </p:sp>
      <p:sp>
        <p:nvSpPr>
          <p:cNvPr id="16" name="TextBox 15"/>
          <p:cNvSpPr txBox="1"/>
          <p:nvPr/>
        </p:nvSpPr>
        <p:spPr>
          <a:xfrm>
            <a:off x="4622113" y="939719"/>
            <a:ext cx="3698240" cy="2154436"/>
          </a:xfrm>
          <a:prstGeom prst="rect">
            <a:avLst/>
          </a:prstGeom>
          <a:noFill/>
        </p:spPr>
        <p:txBody>
          <a:bodyPr wrap="square" rtlCol="0">
            <a:spAutoFit/>
          </a:bodyPr>
          <a:lstStyle/>
          <a:p>
            <a:pPr defTabSz="609585"/>
            <a:r>
              <a:rPr lang="en-US" sz="1400" b="1" dirty="0">
                <a:latin typeface="Arial" panose="020B0604020202020204"/>
              </a:rPr>
              <a:t>Nicotine Dependence Clinic</a:t>
            </a:r>
          </a:p>
          <a:p>
            <a:pPr defTabSz="609585"/>
            <a:r>
              <a:rPr lang="en-US" sz="1200" dirty="0">
                <a:latin typeface="Arial" panose="020B0604020202020204"/>
              </a:rPr>
              <a:t>Alexandra Andric</a:t>
            </a:r>
          </a:p>
          <a:p>
            <a:pPr defTabSz="609585"/>
            <a:r>
              <a:rPr lang="en-US" sz="1200" dirty="0">
                <a:latin typeface="Arial" panose="020B0604020202020204"/>
              </a:rPr>
              <a:t>Melonie </a:t>
            </a:r>
            <a:r>
              <a:rPr lang="en-US" sz="1200" dirty="0" err="1">
                <a:latin typeface="Arial" panose="020B0604020202020204"/>
              </a:rPr>
              <a:t>Ceresne</a:t>
            </a:r>
            <a:endParaRPr lang="en-US" sz="1200" dirty="0">
              <a:latin typeface="Arial" panose="020B0604020202020204"/>
            </a:endParaRPr>
          </a:p>
          <a:p>
            <a:pPr defTabSz="609585"/>
            <a:r>
              <a:rPr lang="en-US" sz="1200" dirty="0">
                <a:latin typeface="Arial" panose="020B0604020202020204"/>
              </a:rPr>
              <a:t>Stephanie Cohen</a:t>
            </a:r>
          </a:p>
          <a:p>
            <a:pPr defTabSz="609585"/>
            <a:r>
              <a:rPr lang="en-US" sz="1200" dirty="0">
                <a:latin typeface="Arial" panose="020B0604020202020204"/>
              </a:rPr>
              <a:t>Nick Doukas</a:t>
            </a:r>
          </a:p>
          <a:p>
            <a:pPr defTabSz="609585"/>
            <a:r>
              <a:rPr lang="en-US" sz="1200" dirty="0">
                <a:latin typeface="Arial" panose="020B0604020202020204"/>
              </a:rPr>
              <a:t>Dr. Monica Gad</a:t>
            </a:r>
          </a:p>
          <a:p>
            <a:pPr defTabSz="609585"/>
            <a:r>
              <a:rPr lang="en-US" sz="1200" dirty="0">
                <a:latin typeface="Arial" panose="020B0604020202020204"/>
              </a:rPr>
              <a:t>Natalie Marconi</a:t>
            </a:r>
          </a:p>
          <a:p>
            <a:pPr defTabSz="609585"/>
            <a:r>
              <a:rPr lang="en-US" sz="1200" dirty="0">
                <a:latin typeface="Arial" panose="020B0604020202020204"/>
              </a:rPr>
              <a:t>Dr. Osnat Melamed</a:t>
            </a:r>
          </a:p>
          <a:p>
            <a:pPr defTabSz="609585"/>
            <a:r>
              <a:rPr lang="en-US" sz="1200" dirty="0">
                <a:latin typeface="Arial" panose="020B0604020202020204"/>
              </a:rPr>
              <a:t>Dr. Onye Nnorom</a:t>
            </a:r>
          </a:p>
          <a:p>
            <a:pPr defTabSz="609585"/>
            <a:r>
              <a:rPr lang="en-US" sz="1200" dirty="0">
                <a:latin typeface="Arial" panose="020B0604020202020204"/>
              </a:rPr>
              <a:t>Dr. Amit </a:t>
            </a:r>
            <a:r>
              <a:rPr lang="en-US" sz="1200" dirty="0" err="1">
                <a:latin typeface="Arial" panose="020B0604020202020204"/>
              </a:rPr>
              <a:t>Rotem</a:t>
            </a:r>
            <a:endParaRPr lang="en-US" sz="1200" dirty="0">
              <a:latin typeface="Arial" panose="020B0604020202020204"/>
            </a:endParaRPr>
          </a:p>
          <a:p>
            <a:pPr defTabSz="609585"/>
            <a:r>
              <a:rPr lang="en-US" sz="1200" dirty="0">
                <a:latin typeface="Arial" panose="020B0604020202020204"/>
              </a:rPr>
              <a:t>Dr. Trisha Tulloch</a:t>
            </a:r>
          </a:p>
        </p:txBody>
      </p:sp>
      <p:sp>
        <p:nvSpPr>
          <p:cNvPr id="17" name="TextBox 16"/>
          <p:cNvSpPr txBox="1"/>
          <p:nvPr/>
        </p:nvSpPr>
        <p:spPr>
          <a:xfrm>
            <a:off x="645465" y="4025951"/>
            <a:ext cx="1966828" cy="2339102"/>
          </a:xfrm>
          <a:prstGeom prst="rect">
            <a:avLst/>
          </a:prstGeom>
          <a:noFill/>
        </p:spPr>
        <p:txBody>
          <a:bodyPr wrap="square" rtlCol="0">
            <a:spAutoFit/>
          </a:bodyPr>
          <a:lstStyle/>
          <a:p>
            <a:pPr defTabSz="609585"/>
            <a:r>
              <a:rPr lang="en-US" sz="1400" b="1" dirty="0">
                <a:latin typeface="Arial" panose="020B0604020202020204"/>
              </a:rPr>
              <a:t>STOP</a:t>
            </a:r>
            <a:endParaRPr lang="en-US" sz="1200" b="1" dirty="0">
              <a:latin typeface="Arial" panose="020B0604020202020204"/>
            </a:endParaRPr>
          </a:p>
          <a:p>
            <a:pPr defTabSz="609585"/>
            <a:r>
              <a:rPr lang="en-US" sz="1200" dirty="0">
                <a:latin typeface="Arial" panose="020B0604020202020204"/>
              </a:rPr>
              <a:t>Sophia Alcasabas</a:t>
            </a:r>
          </a:p>
          <a:p>
            <a:pPr defTabSz="609585"/>
            <a:r>
              <a:rPr lang="en-US" sz="1200" dirty="0">
                <a:latin typeface="Arial" panose="020B0604020202020204"/>
              </a:rPr>
              <a:t>Insya Asghar</a:t>
            </a:r>
          </a:p>
          <a:p>
            <a:pPr defTabSz="609585"/>
            <a:r>
              <a:rPr lang="en-US" sz="1200" dirty="0">
                <a:latin typeface="Arial" panose="020B0604020202020204"/>
              </a:rPr>
              <a:t>Brooke Campus</a:t>
            </a:r>
          </a:p>
          <a:p>
            <a:pPr defTabSz="609585"/>
            <a:r>
              <a:rPr lang="en-US" sz="1200" dirty="0">
                <a:latin typeface="Arial" panose="020B0604020202020204"/>
              </a:rPr>
              <a:t>Darrelle Carpentier</a:t>
            </a:r>
          </a:p>
          <a:p>
            <a:pPr defTabSz="609585"/>
            <a:r>
              <a:rPr lang="en-US" sz="1200" dirty="0">
                <a:latin typeface="Arial" panose="020B0604020202020204"/>
              </a:rPr>
              <a:t>Wayne deRuiter</a:t>
            </a:r>
          </a:p>
          <a:p>
            <a:pPr defTabSz="609585"/>
            <a:r>
              <a:rPr lang="en-US" sz="1200" dirty="0">
                <a:latin typeface="Arial" panose="020B0604020202020204"/>
              </a:rPr>
              <a:t>Camyl Gatchalian</a:t>
            </a:r>
          </a:p>
          <a:p>
            <a:pPr defTabSz="609585"/>
            <a:r>
              <a:rPr lang="en-US" sz="1200" dirty="0">
                <a:latin typeface="Arial" panose="020B0604020202020204"/>
              </a:rPr>
              <a:t>Patricia Hayman</a:t>
            </a:r>
          </a:p>
          <a:p>
            <a:pPr defTabSz="609585"/>
            <a:r>
              <a:rPr lang="en-US" sz="1200" dirty="0">
                <a:latin typeface="Arial" panose="020B0604020202020204"/>
              </a:rPr>
              <a:t>Anna Ivanova</a:t>
            </a:r>
          </a:p>
          <a:p>
            <a:pPr defTabSz="609585"/>
            <a:r>
              <a:rPr lang="en-US" sz="1200" dirty="0">
                <a:latin typeface="Arial" panose="020B0604020202020204"/>
              </a:rPr>
              <a:t>Ryan Iwanicki</a:t>
            </a:r>
          </a:p>
          <a:p>
            <a:pPr defTabSz="609585"/>
            <a:r>
              <a:rPr lang="en-US" sz="1200" dirty="0">
                <a:latin typeface="Arial" panose="020B0604020202020204"/>
              </a:rPr>
              <a:t>Mathangee Lingam</a:t>
            </a:r>
          </a:p>
          <a:p>
            <a:pPr defTabSz="609585"/>
            <a:r>
              <a:rPr lang="en-US" sz="1200" dirty="0">
                <a:latin typeface="Arial" panose="020B0604020202020204"/>
              </a:rPr>
              <a:t>Zara Masood</a:t>
            </a:r>
          </a:p>
        </p:txBody>
      </p:sp>
      <p:sp>
        <p:nvSpPr>
          <p:cNvPr id="19" name="TextBox 18"/>
          <p:cNvSpPr txBox="1"/>
          <p:nvPr/>
        </p:nvSpPr>
        <p:spPr>
          <a:xfrm>
            <a:off x="2470450" y="4213252"/>
            <a:ext cx="1858108" cy="1569660"/>
          </a:xfrm>
          <a:prstGeom prst="rect">
            <a:avLst/>
          </a:prstGeom>
          <a:noFill/>
        </p:spPr>
        <p:txBody>
          <a:bodyPr wrap="square" rtlCol="0">
            <a:spAutoFit/>
          </a:bodyPr>
          <a:lstStyle/>
          <a:p>
            <a:pPr defTabSz="609585"/>
            <a:r>
              <a:rPr lang="en-US" sz="1200" dirty="0">
                <a:latin typeface="Arial" panose="020B0604020202020204"/>
              </a:rPr>
              <a:t>Ayat Naseem</a:t>
            </a:r>
          </a:p>
          <a:p>
            <a:pPr defTabSz="609585"/>
            <a:r>
              <a:rPr lang="en-US" sz="1200" dirty="0">
                <a:latin typeface="Arial" panose="020B0604020202020204"/>
              </a:rPr>
              <a:t>Carolyn Peters</a:t>
            </a:r>
          </a:p>
          <a:p>
            <a:pPr defTabSz="609585"/>
            <a:r>
              <a:rPr lang="en-US" sz="1200" dirty="0">
                <a:latin typeface="Arial" panose="020B0604020202020204"/>
              </a:rPr>
              <a:t>Alma Rahimi</a:t>
            </a:r>
          </a:p>
          <a:p>
            <a:pPr defTabSz="609585"/>
            <a:r>
              <a:rPr lang="en-US" sz="1200" dirty="0">
                <a:latin typeface="Arial" panose="020B0604020202020204"/>
              </a:rPr>
              <a:t>Marina Shaker</a:t>
            </a:r>
          </a:p>
          <a:p>
            <a:pPr defTabSz="609585"/>
            <a:r>
              <a:rPr lang="en-US" sz="1200" dirty="0">
                <a:latin typeface="Arial" panose="020B0604020202020204"/>
              </a:rPr>
              <a:t>Awet Sium</a:t>
            </a:r>
          </a:p>
          <a:p>
            <a:pPr defTabSz="609585"/>
            <a:r>
              <a:rPr lang="en-US" sz="1200" dirty="0">
                <a:latin typeface="Arial" panose="020B0604020202020204"/>
              </a:rPr>
              <a:t>Zaria Thomas</a:t>
            </a:r>
          </a:p>
          <a:p>
            <a:pPr defTabSz="609585"/>
            <a:r>
              <a:rPr lang="en-US" sz="1200" dirty="0">
                <a:latin typeface="Arial" panose="020B0604020202020204"/>
              </a:rPr>
              <a:t>Ryan Ting-A-</a:t>
            </a:r>
            <a:r>
              <a:rPr lang="en-US" sz="1200" dirty="0" err="1">
                <a:latin typeface="Arial" panose="020B0604020202020204"/>
              </a:rPr>
              <a:t>Kee</a:t>
            </a:r>
            <a:endParaRPr lang="en-US" sz="1200" dirty="0">
              <a:latin typeface="Arial" panose="020B0604020202020204"/>
            </a:endParaRPr>
          </a:p>
          <a:p>
            <a:pPr defTabSz="609585"/>
            <a:r>
              <a:rPr lang="en-US" sz="1200" dirty="0">
                <a:latin typeface="Arial" panose="020B0604020202020204"/>
              </a:rPr>
              <a:t>Saron Yohannes</a:t>
            </a:r>
          </a:p>
        </p:txBody>
      </p:sp>
      <p:cxnSp>
        <p:nvCxnSpPr>
          <p:cNvPr id="25" name="Straight Connector 24"/>
          <p:cNvCxnSpPr/>
          <p:nvPr/>
        </p:nvCxnSpPr>
        <p:spPr>
          <a:xfrm>
            <a:off x="4678823" y="980359"/>
            <a:ext cx="294583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561357" y="3446907"/>
            <a:ext cx="1803432" cy="2154436"/>
          </a:xfrm>
          <a:prstGeom prst="rect">
            <a:avLst/>
          </a:prstGeom>
          <a:noFill/>
        </p:spPr>
        <p:txBody>
          <a:bodyPr wrap="square" rtlCol="0">
            <a:spAutoFit/>
          </a:bodyPr>
          <a:lstStyle/>
          <a:p>
            <a:pPr defTabSz="609585"/>
            <a:r>
              <a:rPr lang="en-US" sz="1400" b="1" dirty="0">
                <a:latin typeface="Arial" panose="020B0604020202020204"/>
              </a:rPr>
              <a:t>Other Projects</a:t>
            </a:r>
          </a:p>
          <a:p>
            <a:pPr defTabSz="609585"/>
            <a:r>
              <a:rPr lang="en-US" sz="1200" dirty="0">
                <a:latin typeface="Arial" panose="020B0604020202020204"/>
              </a:rPr>
              <a:t>Michael Crisostimo</a:t>
            </a:r>
          </a:p>
          <a:p>
            <a:pPr defTabSz="609585"/>
            <a:r>
              <a:rPr lang="en-US" sz="1200" dirty="0">
                <a:latin typeface="Arial" panose="020B0604020202020204"/>
              </a:rPr>
              <a:t>Julia Baxter</a:t>
            </a:r>
          </a:p>
          <a:p>
            <a:pPr defTabSz="609585"/>
            <a:r>
              <a:rPr lang="en-US" sz="1200" dirty="0">
                <a:latin typeface="Arial" panose="020B0604020202020204"/>
              </a:rPr>
              <a:t>Adina Coroiu</a:t>
            </a:r>
          </a:p>
          <a:p>
            <a:pPr defTabSz="609585"/>
            <a:r>
              <a:rPr lang="en-US" sz="1200" dirty="0">
                <a:latin typeface="Arial" panose="020B0604020202020204"/>
              </a:rPr>
              <a:t>Danielle Dawson </a:t>
            </a:r>
          </a:p>
          <a:p>
            <a:pPr defTabSz="609585"/>
            <a:r>
              <a:rPr lang="en-US" sz="1200" dirty="0">
                <a:latin typeface="Arial" panose="020B0604020202020204"/>
              </a:rPr>
              <a:t>Allison Gayapersad</a:t>
            </a:r>
          </a:p>
          <a:p>
            <a:pPr defTabSz="609585"/>
            <a:r>
              <a:rPr lang="en-US" sz="1200" dirty="0">
                <a:latin typeface="Arial" panose="020B0604020202020204"/>
              </a:rPr>
              <a:t>Emily Gilbert</a:t>
            </a:r>
          </a:p>
          <a:p>
            <a:pPr defTabSz="609585"/>
            <a:r>
              <a:rPr lang="en-US" sz="1200" dirty="0">
                <a:latin typeface="Arial" panose="020B0604020202020204"/>
              </a:rPr>
              <a:t>Eva Huang</a:t>
            </a:r>
          </a:p>
          <a:p>
            <a:pPr defTabSz="609585"/>
            <a:r>
              <a:rPr lang="en-US" sz="1200" dirty="0">
                <a:latin typeface="Arial" panose="020B0604020202020204"/>
              </a:rPr>
              <a:t>Anna Ivanova</a:t>
            </a:r>
          </a:p>
          <a:p>
            <a:pPr defTabSz="609585"/>
            <a:r>
              <a:rPr lang="en-US" sz="1200" dirty="0">
                <a:latin typeface="Arial" panose="020B0604020202020204"/>
              </a:rPr>
              <a:t>Tharani Jeyaram</a:t>
            </a:r>
          </a:p>
          <a:p>
            <a:pPr defTabSz="609585"/>
            <a:r>
              <a:rPr lang="en-US" sz="1200" dirty="0">
                <a:latin typeface="Arial" panose="020B0604020202020204"/>
              </a:rPr>
              <a:t>Erika Kouzoukas </a:t>
            </a:r>
          </a:p>
        </p:txBody>
      </p:sp>
      <p:cxnSp>
        <p:nvCxnSpPr>
          <p:cNvPr id="32" name="Straight Connector 31"/>
          <p:cNvCxnSpPr/>
          <p:nvPr/>
        </p:nvCxnSpPr>
        <p:spPr>
          <a:xfrm>
            <a:off x="4622114" y="3473369"/>
            <a:ext cx="294583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320354" y="969695"/>
            <a:ext cx="2357604" cy="1600438"/>
          </a:xfrm>
          <a:prstGeom prst="rect">
            <a:avLst/>
          </a:prstGeom>
          <a:noFill/>
        </p:spPr>
        <p:txBody>
          <a:bodyPr wrap="square" rtlCol="0">
            <a:spAutoFit/>
          </a:bodyPr>
          <a:lstStyle/>
          <a:p>
            <a:pPr defTabSz="609585"/>
            <a:r>
              <a:rPr lang="en-US" sz="1400" b="1" dirty="0">
                <a:latin typeface="Arial" panose="020B0604020202020204"/>
              </a:rPr>
              <a:t>TEACH Project</a:t>
            </a:r>
          </a:p>
          <a:p>
            <a:pPr defTabSz="609585"/>
            <a:r>
              <a:rPr lang="en-US" sz="1200" dirty="0">
                <a:latin typeface="Arial" panose="020B0604020202020204"/>
              </a:rPr>
              <a:t>Megan Barker</a:t>
            </a:r>
          </a:p>
          <a:p>
            <a:pPr defTabSz="609585"/>
            <a:r>
              <a:rPr lang="en-US" sz="1200" dirty="0">
                <a:latin typeface="Arial" panose="020B0604020202020204"/>
              </a:rPr>
              <a:t>Natalie Mangialardi</a:t>
            </a:r>
          </a:p>
          <a:p>
            <a:pPr defTabSz="609585"/>
            <a:r>
              <a:rPr lang="en-US" sz="1200" dirty="0">
                <a:latin typeface="Arial" panose="020B0604020202020204"/>
              </a:rPr>
              <a:t>Carolina Navas</a:t>
            </a:r>
          </a:p>
          <a:p>
            <a:pPr defTabSz="609585"/>
            <a:r>
              <a:rPr lang="en-US" sz="1200" dirty="0">
                <a:latin typeface="Arial" panose="020B0604020202020204"/>
              </a:rPr>
              <a:t>Rachel Otchere</a:t>
            </a:r>
          </a:p>
          <a:p>
            <a:pPr defTabSz="609585"/>
            <a:endParaRPr lang="en-US" sz="1200" dirty="0">
              <a:latin typeface="Arial" panose="020B0604020202020204"/>
            </a:endParaRPr>
          </a:p>
          <a:p>
            <a:pPr defTabSz="609585"/>
            <a:endParaRPr lang="en-US" sz="2400" dirty="0">
              <a:latin typeface="Arial" panose="020B0604020202020204"/>
            </a:endParaRPr>
          </a:p>
        </p:txBody>
      </p:sp>
      <p:cxnSp>
        <p:nvCxnSpPr>
          <p:cNvPr id="34" name="Straight Connector 33"/>
          <p:cNvCxnSpPr/>
          <p:nvPr/>
        </p:nvCxnSpPr>
        <p:spPr>
          <a:xfrm>
            <a:off x="8411527" y="1005697"/>
            <a:ext cx="294583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387190" y="2482008"/>
            <a:ext cx="2160311" cy="3077766"/>
          </a:xfrm>
          <a:prstGeom prst="rect">
            <a:avLst/>
          </a:prstGeom>
          <a:noFill/>
        </p:spPr>
        <p:txBody>
          <a:bodyPr wrap="square" rtlCol="0">
            <a:spAutoFit/>
          </a:bodyPr>
          <a:lstStyle/>
          <a:p>
            <a:pPr defTabSz="609585"/>
            <a:r>
              <a:rPr lang="en-US" sz="1400" b="1" dirty="0">
                <a:latin typeface="Arial" panose="020B0604020202020204"/>
              </a:rPr>
              <a:t>Learners</a:t>
            </a:r>
          </a:p>
          <a:p>
            <a:pPr defTabSz="609585"/>
            <a:r>
              <a:rPr lang="en-US" sz="1200" dirty="0" err="1">
                <a:latin typeface="Arial" panose="020B0604020202020204"/>
              </a:rPr>
              <a:t>Marium</a:t>
            </a:r>
            <a:r>
              <a:rPr lang="en-US" sz="1200" dirty="0">
                <a:latin typeface="Arial" panose="020B0604020202020204"/>
              </a:rPr>
              <a:t> Ali</a:t>
            </a:r>
          </a:p>
          <a:p>
            <a:pPr defTabSz="609585"/>
            <a:r>
              <a:rPr lang="en-US" sz="1200" dirty="0">
                <a:latin typeface="Arial" panose="020B0604020202020204"/>
              </a:rPr>
              <a:t>Kanwar Boparai</a:t>
            </a:r>
          </a:p>
          <a:p>
            <a:pPr defTabSz="609585"/>
            <a:r>
              <a:rPr lang="en-US" sz="1200" dirty="0">
                <a:latin typeface="Arial" panose="020B0604020202020204"/>
              </a:rPr>
              <a:t>Yixuan (Eunice) Chen</a:t>
            </a:r>
          </a:p>
          <a:p>
            <a:pPr defTabSz="609585"/>
            <a:r>
              <a:rPr lang="en-US" sz="1200" dirty="0">
                <a:latin typeface="Arial" panose="020B0604020202020204"/>
              </a:rPr>
              <a:t>Isabella DeVuono</a:t>
            </a:r>
          </a:p>
          <a:p>
            <a:pPr defTabSz="609585"/>
            <a:r>
              <a:rPr lang="en-US" sz="1200" dirty="0">
                <a:latin typeface="Arial" panose="020B0604020202020204"/>
              </a:rPr>
              <a:t>Mackenzie Earle</a:t>
            </a:r>
          </a:p>
          <a:p>
            <a:pPr defTabSz="609585"/>
            <a:r>
              <a:rPr lang="en-US" sz="1200" dirty="0">
                <a:latin typeface="Arial" panose="020B0604020202020204"/>
              </a:rPr>
              <a:t>Sowsan Hafuth</a:t>
            </a:r>
          </a:p>
          <a:p>
            <a:pPr defTabSz="609585"/>
            <a:r>
              <a:rPr lang="en-US" sz="1200" dirty="0">
                <a:latin typeface="Arial" panose="020B0604020202020204"/>
              </a:rPr>
              <a:t>Ehsanul Haque</a:t>
            </a:r>
          </a:p>
          <a:p>
            <a:pPr defTabSz="609585"/>
            <a:r>
              <a:rPr lang="en-US" sz="1200" dirty="0">
                <a:latin typeface="Arial" panose="020B0604020202020204"/>
              </a:rPr>
              <a:t>Kameron Iturralde</a:t>
            </a:r>
          </a:p>
          <a:p>
            <a:pPr defTabSz="609585"/>
            <a:r>
              <a:rPr lang="en-US" sz="1200" dirty="0">
                <a:latin typeface="Arial" panose="020B0604020202020204"/>
              </a:rPr>
              <a:t>Tina Kabir</a:t>
            </a:r>
          </a:p>
          <a:p>
            <a:pPr defTabSz="609585"/>
            <a:r>
              <a:rPr lang="en-US" sz="1200" dirty="0">
                <a:latin typeface="Arial" panose="020B0604020202020204"/>
              </a:rPr>
              <a:t>Adrian Lee</a:t>
            </a:r>
          </a:p>
          <a:p>
            <a:pPr defTabSz="609585"/>
            <a:r>
              <a:rPr lang="en-US" sz="1200" dirty="0">
                <a:latin typeface="Arial" panose="020B0604020202020204"/>
              </a:rPr>
              <a:t>Liliana Malat</a:t>
            </a:r>
          </a:p>
          <a:p>
            <a:pPr defTabSz="609585"/>
            <a:r>
              <a:rPr lang="en-US" sz="1200" dirty="0">
                <a:latin typeface="Arial" panose="020B0604020202020204"/>
              </a:rPr>
              <a:t>Salsabil Siddiqui</a:t>
            </a:r>
          </a:p>
          <a:p>
            <a:pPr defTabSz="609585"/>
            <a:r>
              <a:rPr lang="en-US" sz="1200" dirty="0">
                <a:latin typeface="Arial" panose="020B0604020202020204"/>
              </a:rPr>
              <a:t>Rita Su</a:t>
            </a:r>
          </a:p>
          <a:p>
            <a:pPr defTabSz="609585"/>
            <a:r>
              <a:rPr lang="en-US" sz="1200" dirty="0">
                <a:latin typeface="Arial" panose="020B0604020202020204"/>
              </a:rPr>
              <a:t>Carly Whitmore</a:t>
            </a:r>
          </a:p>
          <a:p>
            <a:pPr defTabSz="609585"/>
            <a:r>
              <a:rPr lang="en-US" sz="1200" dirty="0">
                <a:latin typeface="Arial" panose="020B0604020202020204"/>
              </a:rPr>
              <a:t>Helena Zhang</a:t>
            </a:r>
          </a:p>
        </p:txBody>
      </p:sp>
      <p:cxnSp>
        <p:nvCxnSpPr>
          <p:cNvPr id="36" name="Straight Connector 35"/>
          <p:cNvCxnSpPr/>
          <p:nvPr/>
        </p:nvCxnSpPr>
        <p:spPr>
          <a:xfrm>
            <a:off x="8447947" y="2510363"/>
            <a:ext cx="294583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286977" y="3613102"/>
            <a:ext cx="1894807" cy="2123658"/>
          </a:xfrm>
          <a:prstGeom prst="rect">
            <a:avLst/>
          </a:prstGeom>
          <a:noFill/>
        </p:spPr>
        <p:txBody>
          <a:bodyPr wrap="square" rtlCol="0">
            <a:spAutoFit/>
          </a:bodyPr>
          <a:lstStyle/>
          <a:p>
            <a:pPr defTabSz="609585"/>
            <a:r>
              <a:rPr lang="en-US" sz="1200" dirty="0">
                <a:latin typeface="Arial" panose="020B0604020202020204"/>
              </a:rPr>
              <a:t>Kamna Mehra</a:t>
            </a:r>
          </a:p>
          <a:p>
            <a:pPr defTabSz="609585"/>
            <a:r>
              <a:rPr lang="en-US" sz="1200" dirty="0">
                <a:latin typeface="Arial" panose="020B0604020202020204"/>
              </a:rPr>
              <a:t>Harmeet Nanner</a:t>
            </a:r>
          </a:p>
          <a:p>
            <a:pPr defTabSz="609585"/>
            <a:r>
              <a:rPr lang="en-US" sz="1200" dirty="0">
                <a:latin typeface="Arial" panose="020B0604020202020204"/>
              </a:rPr>
              <a:t>Roshni Panda</a:t>
            </a:r>
          </a:p>
          <a:p>
            <a:pPr defTabSz="609585"/>
            <a:r>
              <a:rPr lang="en-US" sz="1200" dirty="0">
                <a:latin typeface="Arial" panose="020B0604020202020204"/>
              </a:rPr>
              <a:t>Yelena Rogan</a:t>
            </a:r>
          </a:p>
          <a:p>
            <a:pPr defTabSz="609585"/>
            <a:r>
              <a:rPr lang="en-US" sz="1200" dirty="0">
                <a:latin typeface="Arial" panose="020B0604020202020204"/>
              </a:rPr>
              <a:t>Sidra Sargana </a:t>
            </a:r>
          </a:p>
          <a:p>
            <a:pPr defTabSz="609585"/>
            <a:r>
              <a:rPr lang="en-US" sz="1200" dirty="0">
                <a:latin typeface="Arial" panose="020B0604020202020204"/>
              </a:rPr>
              <a:t>Dr. Scott Veldhuizen</a:t>
            </a:r>
          </a:p>
          <a:p>
            <a:pPr defTabSz="609585"/>
            <a:r>
              <a:rPr lang="en-US" sz="1200" dirty="0">
                <a:latin typeface="Arial" panose="020B0604020202020204"/>
              </a:rPr>
              <a:t>Sabrina Voci </a:t>
            </a:r>
          </a:p>
          <a:p>
            <a:pPr defTabSz="609585"/>
            <a:r>
              <a:rPr lang="en-US" sz="1200" dirty="0">
                <a:latin typeface="Arial" panose="020B0604020202020204"/>
              </a:rPr>
              <a:t>Sandra Yan</a:t>
            </a:r>
          </a:p>
          <a:p>
            <a:pPr defTabSz="609585"/>
            <a:r>
              <a:rPr lang="en-US" sz="1200" dirty="0">
                <a:latin typeface="Arial" panose="020B0604020202020204"/>
              </a:rPr>
              <a:t>Jama Yusuf</a:t>
            </a:r>
          </a:p>
          <a:p>
            <a:pPr defTabSz="609585"/>
            <a:endParaRPr lang="en-US" sz="2400" dirty="0">
              <a:latin typeface="Arial" panose="020B0604020202020204"/>
            </a:endParaRPr>
          </a:p>
        </p:txBody>
      </p:sp>
      <p:cxnSp>
        <p:nvCxnSpPr>
          <p:cNvPr id="38" name="Straight Connector 37"/>
          <p:cNvCxnSpPr/>
          <p:nvPr/>
        </p:nvCxnSpPr>
        <p:spPr>
          <a:xfrm>
            <a:off x="745931" y="4025951"/>
            <a:ext cx="294583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45931" y="959999"/>
            <a:ext cx="294583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49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4197" y="1591987"/>
            <a:ext cx="10422231" cy="4351339"/>
          </a:xfrm>
        </p:spPr>
        <p:txBody>
          <a:bodyPr/>
          <a:lstStyle/>
          <a:p>
            <a:pPr marL="0" indent="0" algn="ctr">
              <a:buNone/>
            </a:pPr>
            <a:r>
              <a:rPr lang="en-US" sz="1867" dirty="0">
                <a:ea typeface="MS PGothic" pitchFamily="34" charset="-128"/>
              </a:rPr>
              <a:t>Funding and Support generously provided by the Ontario Ministry of Health and Long Term Care – Health Promotion Division as part of the Smoke-Free Ontario Strategy</a:t>
            </a:r>
            <a:endParaRPr lang="en-US" sz="1333" dirty="0">
              <a:ea typeface="MS PGothic" pitchFamily="34" charset="-128"/>
            </a:endParaRPr>
          </a:p>
          <a:p>
            <a:endParaRPr lang="en-US" dirty="0"/>
          </a:p>
        </p:txBody>
      </p:sp>
      <p:sp>
        <p:nvSpPr>
          <p:cNvPr id="3" name="Slide Number Placeholder 2"/>
          <p:cNvSpPr>
            <a:spLocks noGrp="1"/>
          </p:cNvSpPr>
          <p:nvPr>
            <p:ph type="sldNum" sz="quarter" idx="12"/>
          </p:nvPr>
        </p:nvSpPr>
        <p:spPr/>
        <p:txBody>
          <a:bodyPr/>
          <a:lstStyle/>
          <a:p>
            <a:pPr defTabSz="609585"/>
            <a:fld id="{1ECEE783-4751-3447-A075-565592F019DC}" type="slidenum">
              <a:rPr lang="en-US">
                <a:solidFill>
                  <a:srgbClr val="1E1E1E">
                    <a:lumMod val="50000"/>
                    <a:lumOff val="50000"/>
                  </a:srgbClr>
                </a:solidFill>
              </a:rPr>
              <a:pPr defTabSz="609585"/>
              <a:t>25</a:t>
            </a:fld>
            <a:endParaRPr lang="en-US" dirty="0">
              <a:solidFill>
                <a:srgbClr val="1E1E1E">
                  <a:lumMod val="50000"/>
                  <a:lumOff val="50000"/>
                </a:srgbClr>
              </a:solidFill>
            </a:endParaRPr>
          </a:p>
        </p:txBody>
      </p:sp>
      <p:sp>
        <p:nvSpPr>
          <p:cNvPr id="4" name="Title 3"/>
          <p:cNvSpPr>
            <a:spLocks noGrp="1"/>
          </p:cNvSpPr>
          <p:nvPr>
            <p:ph type="title"/>
          </p:nvPr>
        </p:nvSpPr>
        <p:spPr>
          <a:xfrm>
            <a:off x="1395960" y="748438"/>
            <a:ext cx="10346029" cy="619071"/>
          </a:xfrm>
        </p:spPr>
        <p:txBody>
          <a:bodyPr/>
          <a:lstStyle/>
          <a:p>
            <a:r>
              <a:rPr lang="en-US" altLang="en-US" sz="3733" dirty="0"/>
              <a:t>Acknowledgements</a:t>
            </a:r>
            <a:endParaRPr lang="en-US" sz="3733" dirty="0"/>
          </a:p>
        </p:txBody>
      </p:sp>
      <p:pic>
        <p:nvPicPr>
          <p:cNvPr id="6" name="Picture 5"/>
          <p:cNvPicPr>
            <a:picLocks noChangeAspect="1"/>
          </p:cNvPicPr>
          <p:nvPr/>
        </p:nvPicPr>
        <p:blipFill rotWithShape="1">
          <a:blip r:embed="rId2"/>
          <a:srcRect t="19590"/>
          <a:stretch/>
        </p:blipFill>
        <p:spPr>
          <a:xfrm>
            <a:off x="1502550" y="2594341"/>
            <a:ext cx="9537700" cy="2747057"/>
          </a:xfrm>
          <a:prstGeom prst="rect">
            <a:avLst/>
          </a:prstGeom>
        </p:spPr>
      </p:pic>
      <p:pic>
        <p:nvPicPr>
          <p:cNvPr id="7" name="Picture 6"/>
          <p:cNvPicPr>
            <a:picLocks noChangeAspect="1"/>
          </p:cNvPicPr>
          <p:nvPr/>
        </p:nvPicPr>
        <p:blipFill>
          <a:blip r:embed="rId3"/>
          <a:stretch>
            <a:fillRect/>
          </a:stretch>
        </p:blipFill>
        <p:spPr>
          <a:xfrm>
            <a:off x="864578" y="4565922"/>
            <a:ext cx="2717729" cy="937728"/>
          </a:xfrm>
          <a:prstGeom prst="rect">
            <a:avLst/>
          </a:prstGeom>
        </p:spPr>
      </p:pic>
    </p:spTree>
    <p:extLst>
      <p:ext uri="{BB962C8B-B14F-4D97-AF65-F5344CB8AC3E}">
        <p14:creationId xmlns:p14="http://schemas.microsoft.com/office/powerpoint/2010/main" val="3274518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971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1957821-2D76-4F31-9AF1-D81CC9F404BB}"/>
              </a:ext>
            </a:extLst>
          </p:cNvPr>
          <p:cNvSpPr>
            <a:spLocks noGrp="1"/>
          </p:cNvSpPr>
          <p:nvPr>
            <p:ph type="title"/>
          </p:nvPr>
        </p:nvSpPr>
        <p:spPr>
          <a:xfrm>
            <a:off x="609600" y="228600"/>
            <a:ext cx="10972800" cy="1066800"/>
          </a:xfrm>
        </p:spPr>
        <p:txBody>
          <a:bodyPr/>
          <a:lstStyle/>
          <a:p>
            <a:r>
              <a:rPr lang="en-US" dirty="0"/>
              <a:t>References</a:t>
            </a:r>
          </a:p>
        </p:txBody>
      </p:sp>
      <p:sp>
        <p:nvSpPr>
          <p:cNvPr id="14" name="Content Placeholder 13">
            <a:extLst>
              <a:ext uri="{FF2B5EF4-FFF2-40B4-BE49-F238E27FC236}">
                <a16:creationId xmlns:a16="http://schemas.microsoft.com/office/drawing/2014/main" id="{55775D2D-8A5F-4B45-956F-4A1CCDA0DC7A}"/>
              </a:ext>
            </a:extLst>
          </p:cNvPr>
          <p:cNvSpPr>
            <a:spLocks noGrp="1"/>
          </p:cNvSpPr>
          <p:nvPr>
            <p:ph idx="1"/>
          </p:nvPr>
        </p:nvSpPr>
        <p:spPr>
          <a:xfrm>
            <a:off x="609600" y="1143000"/>
            <a:ext cx="10972800" cy="5562600"/>
          </a:xfrm>
        </p:spPr>
        <p:txBody>
          <a:bodyPr>
            <a:normAutofit lnSpcReduction="10000"/>
          </a:bodyPr>
          <a:lstStyle/>
          <a:p>
            <a:pPr>
              <a:spcBef>
                <a:spcPct val="0"/>
              </a:spcBef>
            </a:pPr>
            <a:r>
              <a:rPr lang="en-US" dirty="0"/>
              <a:t>Drummond M.B., &amp; Upson D. (2014). Electronic cigarettes: Potential harms and benefits. Annals of the American Thoracic Society, 11(2), 236-241</a:t>
            </a:r>
          </a:p>
          <a:p>
            <a:pPr>
              <a:spcBef>
                <a:spcPct val="0"/>
              </a:spcBef>
            </a:pPr>
            <a:r>
              <a:rPr lang="en-US" dirty="0"/>
              <a:t>England, L. J., </a:t>
            </a:r>
            <a:r>
              <a:rPr lang="en-US" dirty="0" err="1"/>
              <a:t>Bunnell</a:t>
            </a:r>
            <a:r>
              <a:rPr lang="en-US" dirty="0"/>
              <a:t>, R. E., </a:t>
            </a:r>
            <a:r>
              <a:rPr lang="en-US" dirty="0" err="1"/>
              <a:t>Pechacek</a:t>
            </a:r>
            <a:r>
              <a:rPr lang="en-US" dirty="0"/>
              <a:t>, T. F., Tong, V. T., &amp; McAfee, T. A. (2015). Nicotine and the developing human: a neglected element in the electronic cigarette debate. </a:t>
            </a:r>
            <a:r>
              <a:rPr lang="en-US" i="1" dirty="0"/>
              <a:t>American journal of preventive medicine</a:t>
            </a:r>
            <a:r>
              <a:rPr lang="en-US" dirty="0"/>
              <a:t>, </a:t>
            </a:r>
            <a:r>
              <a:rPr lang="en-US" i="1" dirty="0"/>
              <a:t>49</a:t>
            </a:r>
            <a:r>
              <a:rPr lang="en-US" dirty="0"/>
              <a:t>(2), 286-293.</a:t>
            </a:r>
          </a:p>
          <a:p>
            <a:pPr>
              <a:spcBef>
                <a:spcPct val="0"/>
              </a:spcBef>
            </a:pPr>
            <a:r>
              <a:rPr lang="en-US" dirty="0"/>
              <a:t>Fernandez et al. (2015) Particulate matter from electronic cigarettes and conventional cigarettes: A systematic review and observational study. Current Environmental Health Report, 2: 423-429.</a:t>
            </a:r>
          </a:p>
          <a:p>
            <a:pPr fontAlgn="t"/>
            <a:r>
              <a:rPr lang="en-US" dirty="0" err="1"/>
              <a:t>Goel</a:t>
            </a:r>
            <a:r>
              <a:rPr lang="en-US" dirty="0"/>
              <a:t> et al. (2015). Highly reactive free radicals in electronic cigarette aerosols. Chemical Research in Toxicology, 28, 1675-1677.</a:t>
            </a:r>
          </a:p>
          <a:p>
            <a:pPr fontAlgn="t"/>
            <a:r>
              <a:rPr lang="en-US" dirty="0" err="1"/>
              <a:t>Goniewicz</a:t>
            </a:r>
            <a:r>
              <a:rPr lang="en-US" dirty="0"/>
              <a:t> et al. (2014). Levels of selected carcinogens and toxicants in </a:t>
            </a:r>
            <a:r>
              <a:rPr lang="en-US" dirty="0" err="1"/>
              <a:t>vapour</a:t>
            </a:r>
            <a:r>
              <a:rPr lang="en-US" dirty="0"/>
              <a:t> from electronic cigarettes. Tobacco Control, 23(2), 133-139.</a:t>
            </a:r>
          </a:p>
          <a:p>
            <a:pPr fontAlgn="t"/>
            <a:r>
              <a:rPr lang="en-US" dirty="0" err="1"/>
              <a:t>LaRowe</a:t>
            </a:r>
            <a:r>
              <a:rPr lang="en-US" dirty="0"/>
              <a:t>, L. R., Langdon, K. J., </a:t>
            </a:r>
            <a:r>
              <a:rPr lang="en-US" dirty="0" err="1"/>
              <a:t>Zvolensky</a:t>
            </a:r>
            <a:r>
              <a:rPr lang="en-US" dirty="0"/>
              <a:t>, M. J., Zale, E. L., &amp; </a:t>
            </a:r>
            <a:r>
              <a:rPr lang="en-US" dirty="0" err="1"/>
              <a:t>Ditre</a:t>
            </a:r>
            <a:r>
              <a:rPr lang="en-US" dirty="0"/>
              <a:t>, J. W. (2017). Pain-related anxiety as a predictor of early lapse and relapse to cigarette smoking. </a:t>
            </a:r>
            <a:r>
              <a:rPr lang="en-US" i="1" dirty="0"/>
              <a:t>Experimental and clinical psychopharmacology</a:t>
            </a:r>
            <a:r>
              <a:rPr lang="en-US" dirty="0"/>
              <a:t>, </a:t>
            </a:r>
            <a:r>
              <a:rPr lang="en-US" i="1" dirty="0"/>
              <a:t>25</a:t>
            </a:r>
            <a:r>
              <a:rPr lang="en-US" dirty="0"/>
              <a:t>(4), 255.</a:t>
            </a:r>
          </a:p>
        </p:txBody>
      </p:sp>
      <p:pic>
        <p:nvPicPr>
          <p:cNvPr id="6" name="Picture 5" descr="A close up of a logo&#10;&#10;Description automatically generated">
            <a:extLst>
              <a:ext uri="{FF2B5EF4-FFF2-40B4-BE49-F238E27FC236}">
                <a16:creationId xmlns:a16="http://schemas.microsoft.com/office/drawing/2014/main" id="{564CC835-D047-448F-BF6F-D10BA6A1FF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68622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1957821-2D76-4F31-9AF1-D81CC9F404BB}"/>
              </a:ext>
            </a:extLst>
          </p:cNvPr>
          <p:cNvSpPr>
            <a:spLocks noGrp="1"/>
          </p:cNvSpPr>
          <p:nvPr>
            <p:ph type="title"/>
          </p:nvPr>
        </p:nvSpPr>
        <p:spPr>
          <a:xfrm>
            <a:off x="609600" y="228600"/>
            <a:ext cx="10972800" cy="1066800"/>
          </a:xfrm>
        </p:spPr>
        <p:txBody>
          <a:bodyPr/>
          <a:lstStyle/>
          <a:p>
            <a:r>
              <a:rPr lang="en-US" dirty="0"/>
              <a:t>References</a:t>
            </a:r>
          </a:p>
        </p:txBody>
      </p:sp>
      <p:sp>
        <p:nvSpPr>
          <p:cNvPr id="14" name="Content Placeholder 13">
            <a:extLst>
              <a:ext uri="{FF2B5EF4-FFF2-40B4-BE49-F238E27FC236}">
                <a16:creationId xmlns:a16="http://schemas.microsoft.com/office/drawing/2014/main" id="{55775D2D-8A5F-4B45-956F-4A1CCDA0DC7A}"/>
              </a:ext>
            </a:extLst>
          </p:cNvPr>
          <p:cNvSpPr>
            <a:spLocks noGrp="1"/>
          </p:cNvSpPr>
          <p:nvPr>
            <p:ph idx="1"/>
          </p:nvPr>
        </p:nvSpPr>
        <p:spPr>
          <a:xfrm>
            <a:off x="609600" y="1143000"/>
            <a:ext cx="10972800" cy="5562600"/>
          </a:xfrm>
        </p:spPr>
        <p:txBody>
          <a:bodyPr>
            <a:normAutofit fontScale="92500" lnSpcReduction="10000"/>
          </a:bodyPr>
          <a:lstStyle/>
          <a:p>
            <a:pPr fontAlgn="t">
              <a:buFont typeface="+mj-lt"/>
              <a:buAutoNum type="arabicPeriod" startAt="7"/>
            </a:pPr>
            <a:r>
              <a:rPr lang="en-US" dirty="0"/>
              <a:t>McDermott, K. A., Joyner, K. J., Hakes, J. K., </a:t>
            </a:r>
            <a:r>
              <a:rPr lang="en-US" dirty="0" err="1"/>
              <a:t>Okey</a:t>
            </a:r>
            <a:r>
              <a:rPr lang="en-US" dirty="0"/>
              <a:t>, S. A., &amp; </a:t>
            </a:r>
            <a:r>
              <a:rPr lang="en-US" dirty="0" err="1"/>
              <a:t>Cougle</a:t>
            </a:r>
            <a:r>
              <a:rPr lang="en-US" dirty="0"/>
              <a:t>, J. R. (2018). Pain interference and alcohol, nicotine, and cannabis use disorder in a national sample of substance users. </a:t>
            </a:r>
            <a:r>
              <a:rPr lang="en-US" i="1" dirty="0"/>
              <a:t>Drug and alcohol dependence</a:t>
            </a:r>
            <a:r>
              <a:rPr lang="en-US" dirty="0"/>
              <a:t>, </a:t>
            </a:r>
            <a:r>
              <a:rPr lang="en-US" i="1" dirty="0"/>
              <a:t>186</a:t>
            </a:r>
            <a:r>
              <a:rPr lang="en-US" dirty="0"/>
              <a:t>, 53-59.</a:t>
            </a:r>
          </a:p>
          <a:p>
            <a:pPr fontAlgn="t">
              <a:buAutoNum type="arabicPeriod" startAt="7"/>
            </a:pPr>
            <a:r>
              <a:rPr lang="en-US" dirty="0" err="1"/>
              <a:t>Orhurhu</a:t>
            </a:r>
            <a:r>
              <a:rPr lang="en-US" dirty="0"/>
              <a:t>, V. J., </a:t>
            </a:r>
            <a:r>
              <a:rPr lang="en-US" dirty="0" err="1"/>
              <a:t>Pittelkow</a:t>
            </a:r>
            <a:r>
              <a:rPr lang="en-US" dirty="0"/>
              <a:t>, T. P., &amp; </a:t>
            </a:r>
            <a:r>
              <a:rPr lang="en-US" dirty="0" err="1"/>
              <a:t>Hooten</a:t>
            </a:r>
            <a:r>
              <a:rPr lang="en-US" dirty="0"/>
              <a:t>, W. M. (2015). Prevalence of smoking in adults with chronic pain. </a:t>
            </a:r>
            <a:r>
              <a:rPr lang="en-US" i="1" dirty="0"/>
              <a:t>Tobacco induced diseases</a:t>
            </a:r>
            <a:r>
              <a:rPr lang="en-US" dirty="0"/>
              <a:t>, </a:t>
            </a:r>
            <a:r>
              <a:rPr lang="en-US" i="1" dirty="0"/>
              <a:t>13</a:t>
            </a:r>
            <a:r>
              <a:rPr lang="en-US" dirty="0"/>
              <a:t>, 1-6.</a:t>
            </a:r>
          </a:p>
          <a:p>
            <a:pPr fontAlgn="t">
              <a:buAutoNum type="arabicPeriod" startAt="7"/>
            </a:pPr>
            <a:r>
              <a:rPr lang="en-US" dirty="0"/>
              <a:t>Powers, J. M., </a:t>
            </a:r>
            <a:r>
              <a:rPr lang="en-US" dirty="0" err="1"/>
              <a:t>LaRowe</a:t>
            </a:r>
            <a:r>
              <a:rPr lang="en-US" dirty="0"/>
              <a:t>, L. R., </a:t>
            </a:r>
            <a:r>
              <a:rPr lang="en-US" dirty="0" err="1"/>
              <a:t>Lape</a:t>
            </a:r>
            <a:r>
              <a:rPr lang="en-US" dirty="0"/>
              <a:t>, E. C., </a:t>
            </a:r>
            <a:r>
              <a:rPr lang="en-US" dirty="0" err="1"/>
              <a:t>Zvolensky</a:t>
            </a:r>
            <a:r>
              <a:rPr lang="en-US" dirty="0"/>
              <a:t>, M. J., &amp; </a:t>
            </a:r>
            <a:r>
              <a:rPr lang="en-US" dirty="0" err="1"/>
              <a:t>Ditre</a:t>
            </a:r>
            <a:r>
              <a:rPr lang="en-US" dirty="0"/>
              <a:t>, J. W. (2021). Anxiety sensitivity, pain severity and co-use of cigarettes and e-cigarettes among adults with chronic pain. </a:t>
            </a:r>
            <a:r>
              <a:rPr lang="en-US" i="1" dirty="0"/>
              <a:t>Journal of Behavioral Medicine</a:t>
            </a:r>
            <a:r>
              <a:rPr lang="en-US" dirty="0"/>
              <a:t>, </a:t>
            </a:r>
            <a:r>
              <a:rPr lang="en-US" i="1" dirty="0"/>
              <a:t>44</a:t>
            </a:r>
            <a:r>
              <a:rPr lang="en-US" dirty="0"/>
              <a:t>, 392-401.</a:t>
            </a:r>
          </a:p>
          <a:p>
            <a:pPr fontAlgn="t">
              <a:buAutoNum type="arabicPeriod" startAt="7"/>
            </a:pPr>
            <a:r>
              <a:rPr lang="en-US" dirty="0"/>
              <a:t>Zawertailo L, Voci S, Ivanova A, Veldhuizen S, Thomas A, Smith A, Selby P. The role of chronic pain in smoking cessation: Results from a large smoking cessation program in primary care. In preparation. </a:t>
            </a:r>
          </a:p>
          <a:p>
            <a:pPr fontAlgn="t">
              <a:buAutoNum type="arabicPeriod" startAt="7"/>
            </a:pPr>
            <a:r>
              <a:rPr lang="en-US" dirty="0" err="1"/>
              <a:t>Zevin</a:t>
            </a:r>
            <a:r>
              <a:rPr lang="en-US" dirty="0"/>
              <a:t> S, </a:t>
            </a:r>
            <a:r>
              <a:rPr lang="en-US" dirty="0" err="1"/>
              <a:t>Benowitz</a:t>
            </a:r>
            <a:r>
              <a:rPr lang="en-US" dirty="0"/>
              <a:t> NL. Drug interactions with tobacco smoking. Clinical Pharmacokinetics. 1999;36:425-38.</a:t>
            </a:r>
          </a:p>
          <a:p>
            <a:pPr fontAlgn="t">
              <a:buAutoNum type="arabicPeriod" startAt="7"/>
            </a:pPr>
            <a:r>
              <a:rPr lang="en-US" dirty="0" err="1"/>
              <a:t>Zvolensky</a:t>
            </a:r>
            <a:r>
              <a:rPr lang="en-US" dirty="0"/>
              <a:t>, M. J., McMillan, K. A., Gonzalez, A., &amp; </a:t>
            </a:r>
            <a:r>
              <a:rPr lang="en-US" dirty="0" err="1"/>
              <a:t>Asmundson</a:t>
            </a:r>
            <a:r>
              <a:rPr lang="en-US" dirty="0"/>
              <a:t>, G. J. (2010). Chronic musculoskeletal pain and cigarette smoking among a representative sample of Canadian adolescents and adults. </a:t>
            </a:r>
            <a:r>
              <a:rPr lang="en-US" i="1" dirty="0"/>
              <a:t>Addictive behaviors</a:t>
            </a:r>
            <a:r>
              <a:rPr lang="en-US" dirty="0"/>
              <a:t>, </a:t>
            </a:r>
            <a:r>
              <a:rPr lang="en-US" i="1" dirty="0"/>
              <a:t>35</a:t>
            </a:r>
            <a:r>
              <a:rPr lang="en-US" dirty="0"/>
              <a:t>(11), 1008-1012.</a:t>
            </a:r>
          </a:p>
        </p:txBody>
      </p:sp>
      <p:pic>
        <p:nvPicPr>
          <p:cNvPr id="6" name="Picture 5" descr="A close up of a logo&#10;&#10;Description automatically generated">
            <a:extLst>
              <a:ext uri="{FF2B5EF4-FFF2-40B4-BE49-F238E27FC236}">
                <a16:creationId xmlns:a16="http://schemas.microsoft.com/office/drawing/2014/main" id="{564CC835-D047-448F-BF6F-D10BA6A1FF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4193950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Disclosure Information</a:t>
            </a:r>
          </a:p>
        </p:txBody>
      </p:sp>
      <p:sp>
        <p:nvSpPr>
          <p:cNvPr id="4" name="Content Placeholder 3"/>
          <p:cNvSpPr>
            <a:spLocks noGrp="1"/>
          </p:cNvSpPr>
          <p:nvPr>
            <p:ph sz="quarter" idx="22"/>
          </p:nvPr>
        </p:nvSpPr>
        <p:spPr>
          <a:xfrm>
            <a:off x="914402" y="914401"/>
            <a:ext cx="10972798" cy="5638799"/>
          </a:xfrm>
        </p:spPr>
        <p:txBody>
          <a:bodyPr>
            <a:normAutofit/>
          </a:bodyPr>
          <a:lstStyle/>
          <a:p>
            <a:pPr>
              <a:spcBef>
                <a:spcPts val="0"/>
              </a:spcBef>
            </a:pPr>
            <a:r>
              <a:rPr lang="en-US" sz="2000" dirty="0"/>
              <a:t>Presenter: </a:t>
            </a:r>
            <a:r>
              <a:rPr lang="en-CA" sz="2000" dirty="0"/>
              <a:t>Dr. Peter Selby </a:t>
            </a:r>
            <a:r>
              <a:rPr lang="en-US" altLang="en-US" sz="2000" dirty="0"/>
              <a:t>MBBS, CCFP, FCFP, </a:t>
            </a:r>
            <a:r>
              <a:rPr lang="en-US" altLang="en-US" sz="2000" dirty="0" err="1"/>
              <a:t>MHSc</a:t>
            </a:r>
            <a:r>
              <a:rPr lang="en-US" altLang="en-US" sz="2000" dirty="0"/>
              <a:t>, DFASAM </a:t>
            </a:r>
          </a:p>
          <a:p>
            <a:pPr marL="0" indent="0">
              <a:spcBef>
                <a:spcPts val="0"/>
              </a:spcBef>
              <a:buNone/>
              <a:defRPr/>
            </a:pPr>
            <a:r>
              <a:rPr lang="en-US" sz="2000" b="1" dirty="0">
                <a:solidFill>
                  <a:schemeClr val="tx1">
                    <a:lumMod val="85000"/>
                    <a:lumOff val="15000"/>
                  </a:schemeClr>
                </a:solidFill>
                <a:ea typeface="ＭＳ Ｐゴシック" charset="0"/>
                <a:cs typeface="Arial" pitchFamily="34" charset="0"/>
              </a:rPr>
              <a:t>Grants/Research Support:</a:t>
            </a:r>
          </a:p>
          <a:p>
            <a:pPr lvl="1">
              <a:spcBef>
                <a:spcPts val="0"/>
              </a:spcBef>
              <a:buFont typeface="Arial" panose="020B0604020202020204" pitchFamily="34" charset="0"/>
              <a:buChar char="•"/>
              <a:defRPr/>
            </a:pPr>
            <a:r>
              <a:rPr lang="en-US" dirty="0">
                <a:ea typeface="ＭＳ Ｐゴシック" charset="0"/>
                <a:cs typeface="Arial" pitchFamily="34" charset="0"/>
              </a:rPr>
              <a:t>CAMH, Health Canada, MOH, CIHR, CCSA, PHAC, Pfizer Inc./Canada, OLA, MPA, JDRF, BCF, ECHO, CCSRI, CCO, OICR, Ontario Brain Institute, McLaughlin Centre, AHSC/AFP, WSIB, NIH, AFMC, Shoppers Drug Mart, </a:t>
            </a:r>
            <a:r>
              <a:rPr lang="en-US" dirty="0" err="1"/>
              <a:t>Bhasin</a:t>
            </a:r>
            <a:r>
              <a:rPr lang="en-US" dirty="0"/>
              <a:t> Consulting Fund Inc., Patient-Centered Outcomes Research Institute</a:t>
            </a:r>
            <a:endParaRPr lang="en-US" dirty="0">
              <a:ea typeface="ＭＳ Ｐゴシック" charset="0"/>
              <a:cs typeface="Arial" pitchFamily="34" charset="0"/>
            </a:endParaRPr>
          </a:p>
          <a:p>
            <a:pPr marL="274320" indent="-274320">
              <a:spcBef>
                <a:spcPts val="0"/>
              </a:spcBef>
              <a:defRPr/>
            </a:pPr>
            <a:endParaRPr lang="en-US" sz="2000" dirty="0">
              <a:ea typeface="ＭＳ Ｐゴシック" charset="0"/>
              <a:cs typeface="Arial" pitchFamily="34" charset="0"/>
            </a:endParaRPr>
          </a:p>
          <a:p>
            <a:pPr marL="0" indent="0">
              <a:spcBef>
                <a:spcPts val="0"/>
              </a:spcBef>
              <a:buNone/>
              <a:defRPr/>
            </a:pPr>
            <a:r>
              <a:rPr lang="en-US" sz="2000" b="1" dirty="0">
                <a:ea typeface="ＭＳ Ｐゴシック" charset="0"/>
                <a:cs typeface="Arial" pitchFamily="34" charset="0"/>
              </a:rPr>
              <a:t>Speaking Engagements (Content </a:t>
            </a:r>
            <a:r>
              <a:rPr lang="en-US" sz="2000" b="1" u="sng" dirty="0">
                <a:ea typeface="ＭＳ Ｐゴシック" charset="0"/>
                <a:cs typeface="Arial" pitchFamily="34" charset="0"/>
              </a:rPr>
              <a:t>not</a:t>
            </a:r>
            <a:r>
              <a:rPr lang="en-US" sz="2000" b="1" dirty="0">
                <a:ea typeface="ＭＳ Ｐゴシック" charset="0"/>
                <a:cs typeface="Arial" pitchFamily="34" charset="0"/>
              </a:rPr>
              <a:t> subject to sponsors approval)/Honoraria:</a:t>
            </a:r>
          </a:p>
          <a:p>
            <a:pPr lvl="1">
              <a:spcBef>
                <a:spcPts val="0"/>
              </a:spcBef>
              <a:buFont typeface="Arial" panose="020B0604020202020204" pitchFamily="34" charset="0"/>
              <a:buChar char="•"/>
              <a:defRPr/>
            </a:pPr>
            <a:r>
              <a:rPr lang="en-US" dirty="0">
                <a:ea typeface="ＭＳ Ｐゴシック" charset="0"/>
                <a:cs typeface="Arial" pitchFamily="34" charset="0"/>
              </a:rPr>
              <a:t>Pfizer Canada Inc., </a:t>
            </a:r>
            <a:r>
              <a:rPr lang="en-US" dirty="0" err="1">
                <a:ea typeface="ＭＳ Ｐゴシック" charset="0"/>
                <a:cs typeface="Arial" pitchFamily="34" charset="0"/>
              </a:rPr>
              <a:t>ABBVie</a:t>
            </a:r>
            <a:r>
              <a:rPr lang="en-US" dirty="0">
                <a:ea typeface="ＭＳ Ｐゴシック" charset="0"/>
                <a:cs typeface="Arial" pitchFamily="34" charset="0"/>
              </a:rPr>
              <a:t>, Bristol-Myers Squibb</a:t>
            </a:r>
          </a:p>
          <a:p>
            <a:pPr marL="274320" indent="-274320">
              <a:spcBef>
                <a:spcPts val="0"/>
              </a:spcBef>
              <a:defRPr/>
            </a:pPr>
            <a:endParaRPr lang="en-US" sz="2000" b="1" dirty="0">
              <a:ea typeface="ＭＳ Ｐゴシック" charset="0"/>
              <a:cs typeface="Arial" pitchFamily="34" charset="0"/>
            </a:endParaRPr>
          </a:p>
          <a:p>
            <a:pPr marL="0" indent="0">
              <a:spcBef>
                <a:spcPts val="0"/>
              </a:spcBef>
              <a:buNone/>
              <a:defRPr/>
            </a:pPr>
            <a:r>
              <a:rPr lang="en-US" sz="2000" b="1" dirty="0">
                <a:ea typeface="ＭＳ Ｐゴシック" charset="0"/>
                <a:cs typeface="Arial" pitchFamily="34" charset="0"/>
              </a:rPr>
              <a:t>Consulting Fees</a:t>
            </a:r>
            <a:r>
              <a:rPr lang="en-US" sz="2000" dirty="0">
                <a:ea typeface="ＭＳ Ｐゴシック" charset="0"/>
                <a:cs typeface="Arial" pitchFamily="34" charset="0"/>
              </a:rPr>
              <a:t>: </a:t>
            </a:r>
          </a:p>
          <a:p>
            <a:pPr lvl="1">
              <a:spcBef>
                <a:spcPts val="0"/>
              </a:spcBef>
              <a:buFont typeface="Arial" panose="020B0604020202020204" pitchFamily="34" charset="0"/>
              <a:buChar char="•"/>
              <a:defRPr/>
            </a:pPr>
            <a:r>
              <a:rPr lang="en-US" dirty="0">
                <a:ea typeface="ＭＳ Ｐゴシック" charset="0"/>
                <a:cs typeface="Arial" pitchFamily="34" charset="0"/>
              </a:rPr>
              <a:t>Pfizer Inc./Canada, </a:t>
            </a:r>
            <a:r>
              <a:rPr lang="en-US" dirty="0" err="1">
                <a:ea typeface="ＭＳ Ｐゴシック" charset="0"/>
                <a:cs typeface="Arial" pitchFamily="34" charset="0"/>
              </a:rPr>
              <a:t>Evidera</a:t>
            </a:r>
            <a:r>
              <a:rPr lang="en-US" dirty="0">
                <a:ea typeface="ＭＳ Ｐゴシック" charset="0"/>
                <a:cs typeface="Arial" pitchFamily="34" charset="0"/>
              </a:rPr>
              <a:t> Inc., Johnson &amp; Johnson Group of Companies, </a:t>
            </a:r>
            <a:r>
              <a:rPr lang="en-US" dirty="0" err="1">
                <a:ea typeface="ＭＳ Ｐゴシック" charset="0"/>
                <a:cs typeface="Arial" pitchFamily="34" charset="0"/>
              </a:rPr>
              <a:t>Medcan</a:t>
            </a:r>
            <a:r>
              <a:rPr lang="en-US" dirty="0">
                <a:ea typeface="ＭＳ Ｐゴシック" charset="0"/>
                <a:cs typeface="Arial" pitchFamily="34" charset="0"/>
              </a:rPr>
              <a:t> Clinic, </a:t>
            </a:r>
            <a:r>
              <a:rPr lang="en-US" dirty="0" err="1">
                <a:ea typeface="ＭＳ Ｐゴシック" charset="0"/>
                <a:cs typeface="Arial" pitchFamily="34" charset="0"/>
              </a:rPr>
              <a:t>Inflexxion</a:t>
            </a:r>
            <a:r>
              <a:rPr lang="en-US" dirty="0">
                <a:ea typeface="ＭＳ Ｐゴシック" charset="0"/>
                <a:cs typeface="Arial" pitchFamily="34" charset="0"/>
              </a:rPr>
              <a:t> Inc., V-CC Systems Inc., </a:t>
            </a:r>
            <a:r>
              <a:rPr lang="en-US" dirty="0" err="1">
                <a:ea typeface="ＭＳ Ｐゴシック" charset="0"/>
                <a:cs typeface="Arial" pitchFamily="34" charset="0"/>
              </a:rPr>
              <a:t>MedPlan</a:t>
            </a:r>
            <a:r>
              <a:rPr lang="en-US" dirty="0">
                <a:ea typeface="ＭＳ Ｐゴシック" charset="0"/>
                <a:cs typeface="Arial" pitchFamily="34" charset="0"/>
              </a:rPr>
              <a:t> Communications, </a:t>
            </a:r>
            <a:r>
              <a:rPr lang="en-US" dirty="0" err="1">
                <a:ea typeface="ＭＳ Ｐゴシック" charset="0"/>
                <a:cs typeface="Arial" pitchFamily="34" charset="0"/>
              </a:rPr>
              <a:t>Kataka</a:t>
            </a:r>
            <a:r>
              <a:rPr lang="en-US" dirty="0">
                <a:ea typeface="ＭＳ Ｐゴシック" charset="0"/>
                <a:cs typeface="Arial" pitchFamily="34" charset="0"/>
              </a:rPr>
              <a:t> Medical Communications, Miller Medical Communications, </a:t>
            </a:r>
            <a:r>
              <a:rPr lang="en-US" dirty="0" err="1">
                <a:ea typeface="ＭＳ Ｐゴシック" charset="0"/>
                <a:cs typeface="Arial" pitchFamily="34" charset="0"/>
              </a:rPr>
              <a:t>Nvision</a:t>
            </a:r>
            <a:r>
              <a:rPr lang="en-US" dirty="0">
                <a:ea typeface="ＭＳ Ｐゴシック" charset="0"/>
                <a:cs typeface="Arial" pitchFamily="34" charset="0"/>
              </a:rPr>
              <a:t> Insight Group, Sun Life Financial </a:t>
            </a:r>
          </a:p>
          <a:p>
            <a:pPr marL="274320" indent="-274320">
              <a:spcBef>
                <a:spcPts val="0"/>
              </a:spcBef>
              <a:defRPr/>
            </a:pPr>
            <a:endParaRPr lang="en-US" sz="2000" dirty="0">
              <a:ea typeface="ＭＳ Ｐゴシック" charset="0"/>
              <a:cs typeface="Arial" pitchFamily="34" charset="0"/>
            </a:endParaRPr>
          </a:p>
          <a:p>
            <a:pPr marL="0" indent="0">
              <a:spcBef>
                <a:spcPts val="0"/>
              </a:spcBef>
              <a:buNone/>
              <a:defRPr/>
            </a:pPr>
            <a:r>
              <a:rPr lang="en-US" sz="2000" b="1" dirty="0">
                <a:ea typeface="ＭＳ Ｐゴシック" charset="0"/>
                <a:cs typeface="Arial" pitchFamily="34" charset="0"/>
              </a:rPr>
              <a:t>Other:</a:t>
            </a:r>
            <a:r>
              <a:rPr lang="en-US" sz="2000" dirty="0">
                <a:ea typeface="ＭＳ Ｐゴシック" charset="0"/>
                <a:cs typeface="Arial" pitchFamily="34" charset="0"/>
              </a:rPr>
              <a:t> </a:t>
            </a:r>
            <a:r>
              <a:rPr lang="en-US" sz="2000" b="1" dirty="0">
                <a:ea typeface="ＭＳ Ｐゴシック" charset="0"/>
                <a:cs typeface="Arial" pitchFamily="34" charset="0"/>
              </a:rPr>
              <a:t>(Received drugs free/discounted for study through open tender process)</a:t>
            </a:r>
            <a:r>
              <a:rPr lang="en-US" sz="2000" dirty="0">
                <a:ea typeface="ＭＳ Ｐゴシック" charset="0"/>
                <a:cs typeface="Arial" pitchFamily="34" charset="0"/>
              </a:rPr>
              <a:t> </a:t>
            </a:r>
          </a:p>
          <a:p>
            <a:pPr lvl="1">
              <a:spcBef>
                <a:spcPts val="0"/>
              </a:spcBef>
              <a:buFont typeface="Arial" panose="020B0604020202020204" pitchFamily="34" charset="0"/>
              <a:buChar char="•"/>
              <a:defRPr/>
            </a:pPr>
            <a:r>
              <a:rPr lang="en-US" dirty="0">
                <a:ea typeface="ＭＳ Ｐゴシック" charset="0"/>
                <a:cs typeface="Arial" pitchFamily="34" charset="0"/>
              </a:rPr>
              <a:t>Johnson &amp; Johnson, Novartis, Pfizer Inc.</a:t>
            </a:r>
            <a:endParaRPr lang="en-US" b="1" dirty="0">
              <a:ea typeface="ＭＳ Ｐゴシック" charset="0"/>
              <a:cs typeface="Arial" pitchFamily="34" charset="0"/>
            </a:endParaRPr>
          </a:p>
          <a:p>
            <a:pPr marL="0" indent="0">
              <a:spcBef>
                <a:spcPts val="0"/>
              </a:spcBef>
              <a:buNone/>
              <a:defRPr/>
            </a:pPr>
            <a:endParaRPr lang="en-US" sz="2000" b="1" dirty="0">
              <a:ea typeface="ＭＳ Ｐゴシック" charset="0"/>
              <a:cs typeface="Arial" pitchFamily="34" charset="0"/>
            </a:endParaRPr>
          </a:p>
          <a:p>
            <a:pPr marL="0" indent="0">
              <a:spcBef>
                <a:spcPts val="0"/>
              </a:spcBef>
              <a:buNone/>
              <a:defRPr/>
            </a:pPr>
            <a:r>
              <a:rPr lang="en-US" sz="2000" b="1" dirty="0">
                <a:solidFill>
                  <a:schemeClr val="tx1">
                    <a:lumMod val="85000"/>
                    <a:lumOff val="15000"/>
                  </a:schemeClr>
                </a:solidFill>
                <a:ea typeface="ＭＳ Ｐゴシック" charset="0"/>
                <a:cs typeface="Arial" pitchFamily="34" charset="0"/>
              </a:rPr>
              <a:t>NO TOBACCO or VAPING or ALCOHOL or FOOD INDUSTRY FUNDING</a:t>
            </a:r>
          </a:p>
        </p:txBody>
      </p:sp>
    </p:spTree>
    <p:extLst>
      <p:ext uri="{BB962C8B-B14F-4D97-AF65-F5344CB8AC3E}">
        <p14:creationId xmlns:p14="http://schemas.microsoft.com/office/powerpoint/2010/main" val="2567045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5155" t="26924" r="14375" b="19639"/>
          <a:stretch/>
        </p:blipFill>
        <p:spPr>
          <a:xfrm>
            <a:off x="0" y="-28874"/>
            <a:ext cx="12192000" cy="7188441"/>
          </a:xfrm>
          <a:prstGeom prst="rect">
            <a:avLst/>
          </a:prstGeom>
        </p:spPr>
      </p:pic>
      <p:sp>
        <p:nvSpPr>
          <p:cNvPr id="2" name="Title 1"/>
          <p:cNvSpPr>
            <a:spLocks noGrp="1"/>
          </p:cNvSpPr>
          <p:nvPr>
            <p:ph type="title"/>
          </p:nvPr>
        </p:nvSpPr>
        <p:spPr>
          <a:xfrm>
            <a:off x="691116" y="297764"/>
            <a:ext cx="10590304" cy="619071"/>
          </a:xfrm>
        </p:spPr>
        <p:txBody>
          <a:bodyPr>
            <a:normAutofit/>
          </a:bodyPr>
          <a:lstStyle/>
          <a:p>
            <a:r>
              <a:rPr lang="en-US" sz="3200" b="1" dirty="0">
                <a:solidFill>
                  <a:schemeClr val="bg2"/>
                </a:solidFill>
              </a:rPr>
              <a:t>Land Acknowledgement </a:t>
            </a:r>
          </a:p>
        </p:txBody>
      </p:sp>
      <p:sp>
        <p:nvSpPr>
          <p:cNvPr id="7" name="TextBox 6"/>
          <p:cNvSpPr txBox="1"/>
          <p:nvPr/>
        </p:nvSpPr>
        <p:spPr>
          <a:xfrm>
            <a:off x="691116" y="942997"/>
            <a:ext cx="11108161" cy="5632311"/>
          </a:xfrm>
          <a:prstGeom prst="rect">
            <a:avLst/>
          </a:prstGeom>
          <a:solidFill>
            <a:srgbClr val="002060">
              <a:alpha val="70000"/>
            </a:srgbClr>
          </a:solid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Arial" panose="020B0604020202020204"/>
              </a:rPr>
              <a:t>Where I present from</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 is situated on lands that have been occupied by First Nations for millennia; lands rich in civilizations with knowledge of medicine, architecture, technology, and extensive trade routes throughout the Americas.  In 1860, the site of CAMH appeared in the Colonial Records Office of the British Crown as the council grounds of the </a:t>
            </a:r>
            <a:r>
              <a:rPr kumimoji="0" lang="en-US" sz="1800" b="0" i="0" u="none" strike="noStrike" kern="1200" cap="none" spc="0" normalizeH="0" baseline="0" noProof="0" dirty="0" err="1">
                <a:ln>
                  <a:noFill/>
                </a:ln>
                <a:solidFill>
                  <a:srgbClr val="FFFFFF"/>
                </a:solidFill>
                <a:effectLst/>
                <a:uLnTx/>
                <a:uFillTx/>
                <a:latin typeface="Arial" panose="020B0604020202020204"/>
                <a:ea typeface="+mn-ea"/>
                <a:cs typeface="+mn-cs"/>
              </a:rPr>
              <a:t>Mississaugas</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 of the New Credit, as they were known at the time.</a:t>
            </a: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Today, Toronto is covered by the Toronto Purchase, Treaty No. 13 of 1805 with the </a:t>
            </a:r>
            <a:r>
              <a:rPr kumimoji="0" lang="en-US" sz="1800" b="0" i="0" u="none" strike="noStrike" kern="1200" cap="none" spc="0" normalizeH="0" baseline="0" noProof="0" dirty="0" err="1">
                <a:ln>
                  <a:noFill/>
                </a:ln>
                <a:solidFill>
                  <a:srgbClr val="FFFFFF"/>
                </a:solidFill>
                <a:effectLst/>
                <a:uLnTx/>
                <a:uFillTx/>
                <a:latin typeface="Arial" panose="020B0604020202020204"/>
                <a:ea typeface="+mn-ea"/>
                <a:cs typeface="+mn-cs"/>
              </a:rPr>
              <a:t>Mississaugas</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 of the Credit.</a:t>
            </a: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Toronto is now home to a vast diversity of First Nations, Inuit and Métis who enrich this city.</a:t>
            </a: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CAMH is committed to reconciliation.  We will </a:t>
            </a:r>
            <a:r>
              <a:rPr kumimoji="0" lang="en-US" sz="1800" b="0" i="0" u="none" strike="noStrike" kern="1200" cap="none" spc="0" normalizeH="0" baseline="0" noProof="0" dirty="0" err="1">
                <a:ln>
                  <a:noFill/>
                </a:ln>
                <a:solidFill>
                  <a:srgbClr val="FFFFFF"/>
                </a:solidFill>
                <a:effectLst/>
                <a:uLnTx/>
                <a:uFillTx/>
                <a:latin typeface="Arial" panose="020B0604020202020204"/>
                <a:ea typeface="+mn-ea"/>
                <a:cs typeface="+mn-cs"/>
              </a:rPr>
              <a:t>honour</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 the land through programs and places that reflect and respect its heritage.  We will embrace the healing traditions of the Ancestors, and weave them into our caring practices.  We will create new relationships and partnerships with First Nations, Inuit and Métis and share the land and protect it for future generations. </a:t>
            </a: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9" name="Picture 8"/>
          <p:cNvPicPr>
            <a:picLocks noChangeAspect="1"/>
          </p:cNvPicPr>
          <p:nvPr/>
        </p:nvPicPr>
        <p:blipFill rotWithShape="1">
          <a:blip r:embed="rId4"/>
          <a:srcRect t="9912" b="30731"/>
          <a:stretch/>
        </p:blipFill>
        <p:spPr>
          <a:xfrm>
            <a:off x="2620763" y="4965166"/>
            <a:ext cx="6696075" cy="1424762"/>
          </a:xfrm>
          <a:prstGeom prst="rect">
            <a:avLst/>
          </a:prstGeom>
        </p:spPr>
      </p:pic>
    </p:spTree>
    <p:extLst>
      <p:ext uri="{BB962C8B-B14F-4D97-AF65-F5344CB8AC3E}">
        <p14:creationId xmlns:p14="http://schemas.microsoft.com/office/powerpoint/2010/main" val="3285549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5155" t="26924" r="14375" b="19639"/>
          <a:stretch/>
        </p:blipFill>
        <p:spPr>
          <a:xfrm>
            <a:off x="0" y="-28874"/>
            <a:ext cx="12192000" cy="7188441"/>
          </a:xfrm>
          <a:prstGeom prst="rect">
            <a:avLst/>
          </a:prstGeom>
        </p:spPr>
      </p:pic>
      <p:sp>
        <p:nvSpPr>
          <p:cNvPr id="2" name="Title 1"/>
          <p:cNvSpPr>
            <a:spLocks noGrp="1"/>
          </p:cNvSpPr>
          <p:nvPr>
            <p:ph type="title"/>
          </p:nvPr>
        </p:nvSpPr>
        <p:spPr>
          <a:xfrm>
            <a:off x="691116" y="297764"/>
            <a:ext cx="10590304" cy="619071"/>
          </a:xfrm>
        </p:spPr>
        <p:txBody>
          <a:bodyPr>
            <a:normAutofit fontScale="90000"/>
          </a:bodyPr>
          <a:lstStyle/>
          <a:p>
            <a:r>
              <a:rPr lang="en-US" sz="3200" b="1" dirty="0">
                <a:solidFill>
                  <a:schemeClr val="bg2"/>
                </a:solidFill>
              </a:rPr>
              <a:t>Nicotine Dependence Service Reconciliation Projects</a:t>
            </a:r>
          </a:p>
        </p:txBody>
      </p:sp>
      <p:sp>
        <p:nvSpPr>
          <p:cNvPr id="7" name="TextBox 6"/>
          <p:cNvSpPr txBox="1"/>
          <p:nvPr/>
        </p:nvSpPr>
        <p:spPr>
          <a:xfrm>
            <a:off x="691117" y="942997"/>
            <a:ext cx="4433334" cy="4108817"/>
          </a:xfrm>
          <a:prstGeom prst="rect">
            <a:avLst/>
          </a:prstGeom>
          <a:solidFill>
            <a:srgbClr val="002060">
              <a:alpha val="70000"/>
            </a:srgbClr>
          </a:solid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FFFFFF"/>
                </a:solidFill>
                <a:effectLst/>
                <a:uLnTx/>
                <a:uFillTx/>
                <a:latin typeface="Arial" panose="020B0604020202020204"/>
                <a:ea typeface="+mn-ea"/>
                <a:cs typeface="+mn-cs"/>
              </a:rPr>
              <a:t>IT’S TIME</a:t>
            </a:r>
          </a:p>
          <a:p>
            <a:pPr marL="257175" marR="0" lvl="0" indent="-257175"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Toolkit and trainings for commercial tobacco interventions with First Nations</a:t>
            </a:r>
          </a:p>
          <a:p>
            <a:pPr marL="257175" marR="0" lvl="0" indent="-257175"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developed in partnership with an Engagement Circle of First Nations frontline workers, health care professionals, educators, and Elders</a:t>
            </a:r>
          </a:p>
          <a:p>
            <a:pPr marL="257175" marR="0" lvl="0" indent="-257175"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257175" marR="0" lvl="0" indent="-257175"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Inuit Toolkit developed in partnership with </a:t>
            </a:r>
            <a:r>
              <a:rPr kumimoji="0" lang="en-US" sz="1800" b="0" i="0" u="none" strike="noStrike" kern="1200" cap="none" spc="0" normalizeH="0" baseline="0" noProof="0" dirty="0" err="1">
                <a:ln>
                  <a:noFill/>
                </a:ln>
                <a:solidFill>
                  <a:srgbClr val="FFFFFF"/>
                </a:solidFill>
                <a:effectLst/>
                <a:uLnTx/>
                <a:uFillTx/>
                <a:latin typeface="Arial" panose="020B0604020202020204"/>
                <a:ea typeface="+mn-ea"/>
                <a:cs typeface="+mn-cs"/>
              </a:rPr>
              <a:t>Tungasuvvingat</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US" sz="1800" b="0" i="0" u="none" strike="noStrike" kern="1200" cap="none" spc="0" normalizeH="0" baseline="0" noProof="0" dirty="0" err="1">
                <a:ln>
                  <a:noFill/>
                </a:ln>
                <a:solidFill>
                  <a:srgbClr val="FFFFFF"/>
                </a:solidFill>
                <a:effectLst/>
                <a:uLnTx/>
                <a:uFillTx/>
                <a:latin typeface="Arial" panose="020B0604020202020204"/>
                <a:ea typeface="+mn-ea"/>
                <a:cs typeface="+mn-cs"/>
              </a:rPr>
              <a:t>Innuit</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 </a:t>
            </a:r>
          </a:p>
          <a:p>
            <a:pPr marL="257175" marR="0" lvl="0" indent="-257175"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In </a:t>
            </a:r>
            <a:r>
              <a:rPr kumimoji="0" lang="en-US" sz="1800" b="0" i="0" u="none" strike="noStrike" kern="1200" cap="none" spc="0" normalizeH="0" baseline="0" noProof="0" dirty="0" err="1">
                <a:ln>
                  <a:noFill/>
                </a:ln>
                <a:solidFill>
                  <a:srgbClr val="FFFFFF"/>
                </a:solidFill>
                <a:effectLst/>
                <a:uLnTx/>
                <a:uFillTx/>
                <a:latin typeface="Arial" panose="020B0604020202020204"/>
                <a:ea typeface="+mn-ea"/>
                <a:cs typeface="+mn-cs"/>
              </a:rPr>
              <a:t>collaboratoon</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 with Government of Nunavut to offer trainings and adapt materials </a:t>
            </a: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9" name="Picture 8"/>
          <p:cNvPicPr>
            <a:picLocks noChangeAspect="1"/>
          </p:cNvPicPr>
          <p:nvPr/>
        </p:nvPicPr>
        <p:blipFill rotWithShape="1">
          <a:blip r:embed="rId4"/>
          <a:srcRect t="9912" b="30731"/>
          <a:stretch/>
        </p:blipFill>
        <p:spPr>
          <a:xfrm>
            <a:off x="2638230" y="5364623"/>
            <a:ext cx="6696075" cy="1424762"/>
          </a:xfrm>
          <a:prstGeom prst="rect">
            <a:avLst/>
          </a:prstGeom>
        </p:spPr>
      </p:pic>
      <p:sp>
        <p:nvSpPr>
          <p:cNvPr id="6" name="TextBox 5"/>
          <p:cNvSpPr txBox="1"/>
          <p:nvPr/>
        </p:nvSpPr>
        <p:spPr>
          <a:xfrm>
            <a:off x="6857611" y="916835"/>
            <a:ext cx="4433334" cy="1892826"/>
          </a:xfrm>
          <a:prstGeom prst="rect">
            <a:avLst/>
          </a:prstGeom>
          <a:solidFill>
            <a:srgbClr val="002060">
              <a:alpha val="70000"/>
            </a:srgbClr>
          </a:solid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FFFFFF"/>
                </a:solidFill>
                <a:effectLst/>
                <a:uLnTx/>
                <a:uFillTx/>
                <a:latin typeface="Arial" panose="020B0604020202020204"/>
                <a:ea typeface="+mn-ea"/>
                <a:cs typeface="+mn-cs"/>
              </a:rPr>
              <a:t>STOP with AHACs</a:t>
            </a:r>
          </a:p>
          <a:p>
            <a:pPr marL="428625" marR="0" lvl="0" indent="-428625"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Smoking Treatment for Ontario Patients Program in 15 organizations encompassing 34 total Indigenous health sites</a:t>
            </a:r>
          </a:p>
          <a:p>
            <a:pPr marL="428625" marR="0" lvl="0" indent="-428625"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TextBox 7"/>
          <p:cNvSpPr txBox="1"/>
          <p:nvPr/>
        </p:nvSpPr>
        <p:spPr>
          <a:xfrm>
            <a:off x="6861421" y="3099741"/>
            <a:ext cx="4433334" cy="830997"/>
          </a:xfrm>
          <a:prstGeom prst="rect">
            <a:avLst/>
          </a:prstGeom>
          <a:solidFill>
            <a:srgbClr val="002060">
              <a:alpha val="70000"/>
            </a:srgbClr>
          </a:solid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rPr>
              <a:t>Anti-Racism Anti-Oppression Working Group</a:t>
            </a:r>
          </a:p>
        </p:txBody>
      </p:sp>
      <p:sp>
        <p:nvSpPr>
          <p:cNvPr id="10" name="TextBox 9"/>
          <p:cNvSpPr txBox="1"/>
          <p:nvPr/>
        </p:nvSpPr>
        <p:spPr>
          <a:xfrm>
            <a:off x="6857611" y="4220817"/>
            <a:ext cx="4433334" cy="830997"/>
          </a:xfrm>
          <a:prstGeom prst="rect">
            <a:avLst/>
          </a:prstGeom>
          <a:solidFill>
            <a:srgbClr val="002060">
              <a:alpha val="70000"/>
            </a:srgbClr>
          </a:solid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rPr>
              <a:t>Sex and Gender+ Working Group</a:t>
            </a:r>
          </a:p>
        </p:txBody>
      </p:sp>
    </p:spTree>
    <p:extLst>
      <p:ext uri="{BB962C8B-B14F-4D97-AF65-F5344CB8AC3E}">
        <p14:creationId xmlns:p14="http://schemas.microsoft.com/office/powerpoint/2010/main" val="3483976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5155" t="26924" r="14375" b="19639"/>
          <a:stretch/>
        </p:blipFill>
        <p:spPr>
          <a:xfrm>
            <a:off x="0" y="-28874"/>
            <a:ext cx="12192000" cy="7188441"/>
          </a:xfrm>
          <a:prstGeom prst="rect">
            <a:avLst/>
          </a:prstGeom>
        </p:spPr>
      </p:pic>
      <p:sp>
        <p:nvSpPr>
          <p:cNvPr id="2" name="Title 1"/>
          <p:cNvSpPr>
            <a:spLocks noGrp="1"/>
          </p:cNvSpPr>
          <p:nvPr>
            <p:ph type="title"/>
          </p:nvPr>
        </p:nvSpPr>
        <p:spPr>
          <a:xfrm>
            <a:off x="691116" y="297764"/>
            <a:ext cx="10590304" cy="619071"/>
          </a:xfrm>
        </p:spPr>
        <p:txBody>
          <a:bodyPr>
            <a:normAutofit/>
          </a:bodyPr>
          <a:lstStyle/>
          <a:p>
            <a:r>
              <a:rPr lang="en-US" sz="3200" b="1" dirty="0">
                <a:solidFill>
                  <a:schemeClr val="bg2"/>
                </a:solidFill>
              </a:rPr>
              <a:t>Connecting Land Acknowledgement to Action</a:t>
            </a:r>
          </a:p>
        </p:txBody>
      </p:sp>
      <p:sp>
        <p:nvSpPr>
          <p:cNvPr id="7" name="TextBox 6"/>
          <p:cNvSpPr txBox="1"/>
          <p:nvPr/>
        </p:nvSpPr>
        <p:spPr>
          <a:xfrm>
            <a:off x="691116" y="1154017"/>
            <a:ext cx="10590305" cy="5509200"/>
          </a:xfrm>
          <a:prstGeom prst="rect">
            <a:avLst/>
          </a:prstGeom>
          <a:solidFill>
            <a:srgbClr val="002060">
              <a:alpha val="70000"/>
            </a:srgbClr>
          </a:solidFill>
        </p:spPr>
        <p:txBody>
          <a:bodyPr wrap="square" rtlCol="0">
            <a:spAutoFit/>
          </a:bodyPr>
          <a:lstStyle/>
          <a:p>
            <a:pPr marL="514337" marR="0" lvl="0" indent="-514337" algn="l" defTabSz="914378" rtl="0" eaLnBrk="1" fontAlgn="auto" latinLnBrk="0" hangingPunct="1">
              <a:lnSpc>
                <a:spcPct val="100000"/>
              </a:lnSpc>
              <a:spcBef>
                <a:spcPts val="0"/>
              </a:spcBef>
              <a:spcAft>
                <a:spcPts val="0"/>
              </a:spcAft>
              <a:buClrTx/>
              <a:buSzTx/>
              <a:buFont typeface="+mj-lt"/>
              <a:buAutoNum type="arabicPeriod"/>
              <a:tabLst/>
              <a:defRPr/>
            </a:pPr>
            <a:r>
              <a:rPr kumimoji="0" lang="en-CA" sz="2800" b="0" i="0" u="none" strike="noStrike" kern="1200" cap="none" spc="0" normalizeH="0" baseline="0" noProof="0" dirty="0">
                <a:ln>
                  <a:noFill/>
                </a:ln>
                <a:solidFill>
                  <a:srgbClr val="FFFFFF"/>
                </a:solidFill>
                <a:effectLst/>
                <a:uLnTx/>
                <a:uFillTx/>
                <a:latin typeface="Arial" panose="020B0604020202020204"/>
                <a:ea typeface="+mn-ea"/>
                <a:cs typeface="+mn-cs"/>
              </a:rPr>
              <a:t>Identify the land you are joining us from today </a:t>
            </a:r>
            <a:r>
              <a:rPr kumimoji="0" lang="en-CA" sz="2800" b="0" i="1" u="none" strike="noStrike" kern="1200" cap="none" spc="0" normalizeH="0" baseline="0" noProof="0" dirty="0">
                <a:ln>
                  <a:noFill/>
                </a:ln>
                <a:solidFill>
                  <a:srgbClr val="FFFFFF"/>
                </a:solidFill>
                <a:effectLst/>
                <a:uLnTx/>
                <a:uFillTx/>
                <a:latin typeface="Arial" panose="020B0604020202020204"/>
                <a:ea typeface="+mn-ea"/>
                <a:cs typeface="+mn-cs"/>
              </a:rPr>
              <a:t>(if you are unsure, visit: </a:t>
            </a:r>
            <a:r>
              <a:rPr kumimoji="0" lang="en-CA" sz="2800" b="0" i="1" u="none" strike="noStrike" kern="1200" cap="none" spc="0" normalizeH="0" baseline="0" noProof="0" dirty="0">
                <a:ln>
                  <a:noFill/>
                </a:ln>
                <a:solidFill>
                  <a:srgbClr val="FFFFFF"/>
                </a:solidFill>
                <a:effectLst/>
                <a:uLnTx/>
                <a:uFillTx/>
                <a:latin typeface="Arial" panose="020B0604020202020204"/>
                <a:ea typeface="+mn-ea"/>
                <a:cs typeface="+mn-cs"/>
                <a:hlinkClick r:id="rId4"/>
              </a:rPr>
              <a:t>https://www.whose.land/en/</a:t>
            </a:r>
            <a:r>
              <a:rPr kumimoji="0" lang="en-CA" sz="2800" b="0" i="1" u="none" strike="noStrike" kern="1200" cap="none" spc="0" normalizeH="0" baseline="0" noProof="0" dirty="0">
                <a:ln>
                  <a:noFill/>
                </a:ln>
                <a:solidFill>
                  <a:srgbClr val="FFFFFF"/>
                </a:solidFill>
                <a:effectLst/>
                <a:uLnTx/>
                <a:uFillTx/>
                <a:latin typeface="Arial" panose="020B0604020202020204"/>
                <a:ea typeface="+mn-ea"/>
                <a:cs typeface="+mn-cs"/>
              </a:rPr>
              <a:t> to find out). </a:t>
            </a:r>
          </a:p>
          <a:p>
            <a:pPr marL="342892" marR="0" lvl="0" indent="-342892" algn="l" defTabSz="914378" rtl="0" eaLnBrk="1" fontAlgn="auto" latinLnBrk="0" hangingPunct="1">
              <a:lnSpc>
                <a:spcPct val="100000"/>
              </a:lnSpc>
              <a:spcBef>
                <a:spcPts val="0"/>
              </a:spcBef>
              <a:spcAft>
                <a:spcPts val="0"/>
              </a:spcAft>
              <a:buClrTx/>
              <a:buSzTx/>
              <a:buFontTx/>
              <a:buAutoNum type="arabicPeriod"/>
              <a:tabLst/>
              <a:defRPr/>
            </a:pPr>
            <a:endParaRPr kumimoji="0" lang="en-CA" sz="2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342892" marR="0" lvl="0" indent="-342892" algn="l" defTabSz="914378" rtl="0" eaLnBrk="1" fontAlgn="auto" latinLnBrk="0" hangingPunct="1">
              <a:lnSpc>
                <a:spcPct val="100000"/>
              </a:lnSpc>
              <a:spcBef>
                <a:spcPts val="0"/>
              </a:spcBef>
              <a:spcAft>
                <a:spcPts val="0"/>
              </a:spcAft>
              <a:buClrTx/>
              <a:buSzTx/>
              <a:buFontTx/>
              <a:buAutoNum type="arabicPeriod"/>
              <a:tabLst/>
              <a:defRPr/>
            </a:pPr>
            <a:r>
              <a:rPr kumimoji="0" lang="en-CA" sz="2800" b="0" i="0" u="none" strike="noStrike" kern="1200" cap="none" spc="0" normalizeH="0" baseline="0" noProof="0" dirty="0">
                <a:ln>
                  <a:noFill/>
                </a:ln>
                <a:solidFill>
                  <a:srgbClr val="FFFFFF"/>
                </a:solidFill>
                <a:effectLst/>
                <a:uLnTx/>
                <a:uFillTx/>
                <a:latin typeface="Arial" panose="020B0604020202020204"/>
                <a:ea typeface="+mn-ea"/>
                <a:cs typeface="+mn-cs"/>
              </a:rPr>
              <a:t>What we are doing to learn/improve our ongoing commitment to reconciliation?: </a:t>
            </a:r>
          </a:p>
          <a:p>
            <a:pPr marL="800080" marR="0" lvl="1" indent="-342892" algn="l" defTabSz="914378" rtl="0" eaLnBrk="1" fontAlgn="auto" latinLnBrk="0" hangingPunct="1">
              <a:lnSpc>
                <a:spcPct val="100000"/>
              </a:lnSpc>
              <a:spcBef>
                <a:spcPts val="0"/>
              </a:spcBef>
              <a:spcAft>
                <a:spcPts val="0"/>
              </a:spcAft>
              <a:buClrTx/>
              <a:buSzTx/>
              <a:buFontTx/>
              <a:buAutoNum type="alphaLcParenR"/>
              <a:tabLst/>
              <a:defRPr/>
            </a:pPr>
            <a:r>
              <a:rPr kumimoji="0" lang="en-CA" sz="2800" b="0" i="0" u="none" strike="noStrike" kern="1200" cap="none" spc="0" normalizeH="0" baseline="0" noProof="0" dirty="0">
                <a:ln>
                  <a:noFill/>
                </a:ln>
                <a:solidFill>
                  <a:srgbClr val="FFFFFF"/>
                </a:solidFill>
                <a:effectLst/>
                <a:uLnTx/>
                <a:uFillTx/>
                <a:latin typeface="Arial" panose="020B0604020202020204"/>
                <a:ea typeface="+mn-ea"/>
                <a:cs typeface="+mn-cs"/>
              </a:rPr>
              <a:t>Reflecting on our relationship with the land (e.g., settler, immigrant, Indigenous, visiting, etc.).</a:t>
            </a:r>
          </a:p>
          <a:p>
            <a:pPr marL="800080" marR="0" lvl="1" indent="-342892" algn="l" defTabSz="914378" rtl="0" eaLnBrk="1" fontAlgn="auto" latinLnBrk="0" hangingPunct="1">
              <a:lnSpc>
                <a:spcPct val="100000"/>
              </a:lnSpc>
              <a:spcBef>
                <a:spcPts val="0"/>
              </a:spcBef>
              <a:spcAft>
                <a:spcPts val="0"/>
              </a:spcAft>
              <a:buClrTx/>
              <a:buSzTx/>
              <a:buFontTx/>
              <a:buAutoNum type="alphaLcParenR"/>
              <a:tabLst/>
              <a:defRPr/>
            </a:pPr>
            <a:r>
              <a:rPr kumimoji="0" lang="en-CA" sz="2800" b="0" i="0" u="none" strike="noStrike" kern="1200" cap="none" spc="0" normalizeH="0" baseline="0" noProof="0" dirty="0">
                <a:ln>
                  <a:noFill/>
                </a:ln>
                <a:solidFill>
                  <a:srgbClr val="FFFFFF"/>
                </a:solidFill>
                <a:effectLst/>
                <a:uLnTx/>
                <a:uFillTx/>
                <a:latin typeface="Arial" panose="020B0604020202020204"/>
                <a:ea typeface="+mn-ea"/>
                <a:cs typeface="+mn-cs"/>
              </a:rPr>
              <a:t>Reflecting on the history and stewardship of the land.</a:t>
            </a:r>
          </a:p>
          <a:p>
            <a:pPr marL="800080" marR="0" lvl="1" indent="-342892" algn="l" defTabSz="914378" rtl="0" eaLnBrk="1" fontAlgn="auto" latinLnBrk="0" hangingPunct="1">
              <a:lnSpc>
                <a:spcPct val="100000"/>
              </a:lnSpc>
              <a:spcBef>
                <a:spcPts val="0"/>
              </a:spcBef>
              <a:spcAft>
                <a:spcPts val="0"/>
              </a:spcAft>
              <a:buClrTx/>
              <a:buSzTx/>
              <a:buFontTx/>
              <a:buAutoNum type="alphaLcParenR"/>
              <a:tabLst/>
              <a:defRPr/>
            </a:pPr>
            <a:r>
              <a:rPr kumimoji="0" lang="en-CA" sz="2800" b="0" i="0" u="none" strike="noStrike" kern="1200" cap="none" spc="0" normalizeH="0" baseline="0" noProof="0" dirty="0">
                <a:ln>
                  <a:noFill/>
                </a:ln>
                <a:solidFill>
                  <a:srgbClr val="FFFFFF"/>
                </a:solidFill>
                <a:effectLst/>
                <a:uLnTx/>
                <a:uFillTx/>
                <a:latin typeface="Arial" panose="020B0604020202020204"/>
                <a:ea typeface="+mn-ea"/>
                <a:cs typeface="+mn-cs"/>
              </a:rPr>
              <a:t>Thinking about how past and ongoing oppression and colonialism affected/affects: </a:t>
            </a:r>
          </a:p>
          <a:p>
            <a:pPr marL="1371566" marR="0" lvl="2" indent="-457189" algn="l" defTabSz="91437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2800" b="0" i="0" u="none" strike="noStrike" kern="1200" cap="none" spc="0" normalizeH="0" baseline="0" noProof="0" dirty="0">
                <a:ln>
                  <a:noFill/>
                </a:ln>
                <a:solidFill>
                  <a:srgbClr val="FFFFFF"/>
                </a:solidFill>
                <a:effectLst/>
                <a:uLnTx/>
                <a:uFillTx/>
                <a:latin typeface="Arial" panose="020B0604020202020204"/>
                <a:ea typeface="+mn-ea"/>
                <a:cs typeface="+mn-cs"/>
              </a:rPr>
              <a:t>Indigenous communities</a:t>
            </a:r>
          </a:p>
          <a:p>
            <a:pPr marL="1371566" marR="0" lvl="2" indent="-457189" algn="l" defTabSz="91437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2800" b="0" i="0" u="none" strike="noStrike" kern="1200" cap="none" spc="0" normalizeH="0" baseline="0" noProof="0" dirty="0">
                <a:ln>
                  <a:noFill/>
                </a:ln>
                <a:solidFill>
                  <a:srgbClr val="FFFFFF"/>
                </a:solidFill>
                <a:effectLst/>
                <a:uLnTx/>
                <a:uFillTx/>
                <a:latin typeface="Arial" panose="020B0604020202020204"/>
                <a:ea typeface="+mn-ea"/>
                <a:cs typeface="+mn-cs"/>
              </a:rPr>
              <a:t>Our own lived experiences</a:t>
            </a:r>
            <a:endParaRPr kumimoji="0" lang="en-US" sz="2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457189" marR="0" lvl="1" indent="0" algn="l" defTabSz="914378"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41556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4" name="Content Placeholder 3"/>
          <p:cNvSpPr>
            <a:spLocks noGrp="1"/>
          </p:cNvSpPr>
          <p:nvPr>
            <p:ph sz="quarter" idx="10"/>
          </p:nvPr>
        </p:nvSpPr>
        <p:spPr/>
        <p:txBody>
          <a:bodyPr/>
          <a:lstStyle/>
          <a:p>
            <a:r>
              <a:rPr lang="en-US" dirty="0"/>
              <a:t>Interpret existing evidence regarding the relationship between smoking and pain</a:t>
            </a:r>
          </a:p>
          <a:p>
            <a:r>
              <a:rPr lang="en-US" dirty="0"/>
              <a:t>Identify chronic pain as a barrier to smoking cessation and abstinence </a:t>
            </a:r>
          </a:p>
        </p:txBody>
      </p:sp>
    </p:spTree>
    <p:extLst>
      <p:ext uri="{BB962C8B-B14F-4D97-AF65-F5344CB8AC3E}">
        <p14:creationId xmlns:p14="http://schemas.microsoft.com/office/powerpoint/2010/main" val="715241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447800"/>
            <a:ext cx="10972800" cy="4800600"/>
          </a:xfrm>
        </p:spPr>
        <p:txBody>
          <a:bodyPr/>
          <a:lstStyle/>
          <a:p>
            <a:r>
              <a:rPr lang="en-US" dirty="0"/>
              <a:t>is a naturally occurring substance </a:t>
            </a:r>
          </a:p>
          <a:p>
            <a:r>
              <a:rPr lang="en-US" dirty="0"/>
              <a:t>is the main reason people become addicted to tobacco products</a:t>
            </a:r>
          </a:p>
          <a:p>
            <a:r>
              <a:rPr lang="en-US" dirty="0"/>
              <a:t>releases dopamine in the mesolimbic pathways ( similar to other substances )</a:t>
            </a:r>
          </a:p>
          <a:p>
            <a:r>
              <a:rPr lang="en-US" dirty="0"/>
              <a:t>has not been proven to cause cancers</a:t>
            </a:r>
          </a:p>
          <a:p>
            <a:r>
              <a:rPr lang="en-US" dirty="0"/>
              <a:t>exposure during periods of developmental vulnerability has adverse consequences:</a:t>
            </a:r>
          </a:p>
          <a:p>
            <a:pPr lvl="1"/>
            <a:r>
              <a:rPr lang="en-US" dirty="0"/>
              <a:t>impaired brain and lung development (fetal)</a:t>
            </a:r>
          </a:p>
          <a:p>
            <a:pPr lvl="1"/>
            <a:r>
              <a:rPr lang="en-US" dirty="0"/>
              <a:t>altered cerebral cortex and hippocampus development (adolescent)</a:t>
            </a:r>
          </a:p>
          <a:p>
            <a:endParaRPr lang="en-US" dirty="0"/>
          </a:p>
        </p:txBody>
      </p:sp>
      <p:sp>
        <p:nvSpPr>
          <p:cNvPr id="3" name="Title 2"/>
          <p:cNvSpPr>
            <a:spLocks noGrp="1"/>
          </p:cNvSpPr>
          <p:nvPr>
            <p:ph type="title"/>
          </p:nvPr>
        </p:nvSpPr>
        <p:spPr/>
        <p:txBody>
          <a:bodyPr/>
          <a:lstStyle/>
          <a:p>
            <a:r>
              <a:rPr lang="en-US" dirty="0"/>
              <a:t>Nicotine…</a:t>
            </a:r>
          </a:p>
        </p:txBody>
      </p:sp>
      <p:sp>
        <p:nvSpPr>
          <p:cNvPr id="4" name="TextBox 3"/>
          <p:cNvSpPr txBox="1"/>
          <p:nvPr/>
        </p:nvSpPr>
        <p:spPr>
          <a:xfrm>
            <a:off x="10061369" y="6063734"/>
            <a:ext cx="2133600" cy="369332"/>
          </a:xfrm>
          <a:prstGeom prst="rect">
            <a:avLst/>
          </a:prstGeom>
          <a:noFill/>
        </p:spPr>
        <p:txBody>
          <a:bodyPr wrap="square" rtlCol="0">
            <a:spAutoFit/>
          </a:bodyPr>
          <a:lstStyle/>
          <a:p>
            <a:r>
              <a:rPr lang="en-US" dirty="0"/>
              <a:t>England et al 2015</a:t>
            </a:r>
          </a:p>
        </p:txBody>
      </p:sp>
    </p:spTree>
    <p:extLst>
      <p:ext uri="{BB962C8B-B14F-4D97-AF65-F5344CB8AC3E}">
        <p14:creationId xmlns:p14="http://schemas.microsoft.com/office/powerpoint/2010/main" val="872868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2" descr="C:\Users\Wayne_deRuiter\AppData\Local\Microsoft\Windows\Temporary Internet Files\Content.Outlook\U7QWXMYC\chemicals_cigaret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066800"/>
            <a:ext cx="8490990" cy="524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28600"/>
            <a:ext cx="12192000" cy="619071"/>
          </a:xfrm>
        </p:spPr>
        <p:txBody>
          <a:bodyPr>
            <a:normAutofit fontScale="90000"/>
          </a:bodyPr>
          <a:lstStyle/>
          <a:p>
            <a:pPr algn="ctr" eaLnBrk="1" hangingPunct="1">
              <a:defRPr/>
            </a:pPr>
            <a:r>
              <a:rPr lang="en-US" sz="4400" dirty="0">
                <a:solidFill>
                  <a:schemeClr val="tx1"/>
                </a:solidFill>
              </a:rPr>
              <a:t>Constituents of Cigarette Smoke</a:t>
            </a:r>
          </a:p>
        </p:txBody>
      </p:sp>
    </p:spTree>
    <p:extLst>
      <p:ext uri="{BB962C8B-B14F-4D97-AF65-F5344CB8AC3E}">
        <p14:creationId xmlns:p14="http://schemas.microsoft.com/office/powerpoint/2010/main" val="40057704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FUNDAMENTALS" val="gu7FDFac"/>
  <p:tag name="ARTICULATE_DESIGN_ID_1_FUNDAMENTALS" val="TgHDw6rH"/>
  <p:tag name="ARTICULATE_DESIGN_ID_CUSTOM DESIGN" val="PfxOmXiB"/>
  <p:tag name="ARTICULATE_SLIDE_THUMBNAIL_REFRESH" val="1"/>
  <p:tag name="ARTICULATE_PROJECT_OPEN" val="0"/>
  <p:tag name="ARTICULATE_SLIDE_COUNT" val="2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undamentals">
  <a:themeElements>
    <a:clrScheme name="ASAM Colors">
      <a:dk1>
        <a:srgbClr val="06204C"/>
      </a:dk1>
      <a:lt1>
        <a:sysClr val="window" lastClr="FFFFFF"/>
      </a:lt1>
      <a:dk2>
        <a:srgbClr val="06204C"/>
      </a:dk2>
      <a:lt2>
        <a:srgbClr val="5493B2"/>
      </a:lt2>
      <a:accent1>
        <a:srgbClr val="5493B2"/>
      </a:accent1>
      <a:accent2>
        <a:srgbClr val="F6DE55"/>
      </a:accent2>
      <a:accent3>
        <a:srgbClr val="387CEF"/>
      </a:accent3>
      <a:accent4>
        <a:srgbClr val="FFFFFF"/>
      </a:accent4>
      <a:accent5>
        <a:srgbClr val="9D8608"/>
      </a:accent5>
      <a:accent6>
        <a:srgbClr val="C00000"/>
      </a:accent6>
      <a:hlink>
        <a:srgbClr val="00C8C3"/>
      </a:hlink>
      <a:folHlink>
        <a:srgbClr val="009692"/>
      </a:folHlink>
    </a:clrScheme>
    <a:fontScheme name="Lato Font">
      <a:majorFont>
        <a:latin typeface="Lato"/>
        <a:ea typeface=""/>
        <a:cs typeface=""/>
      </a:majorFont>
      <a:minorFont>
        <a:latin typeface="Lato"/>
        <a:ea typeface=""/>
        <a:cs typeface=""/>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3_CAMH_Intro">
  <a:themeElements>
    <a:clrScheme name="CAMH-v1">
      <a:dk1>
        <a:srgbClr val="1E1E1E"/>
      </a:dk1>
      <a:lt1>
        <a:srgbClr val="787878"/>
      </a:lt1>
      <a:dk2>
        <a:srgbClr val="6E288D"/>
      </a:dk2>
      <a:lt2>
        <a:srgbClr val="FFFFFF"/>
      </a:lt2>
      <a:accent1>
        <a:srgbClr val="6E288D"/>
      </a:accent1>
      <a:accent2>
        <a:srgbClr val="63B1E5"/>
      </a:accent2>
      <a:accent3>
        <a:srgbClr val="00A39B"/>
      </a:accent3>
      <a:accent4>
        <a:srgbClr val="AB8876"/>
      </a:accent4>
      <a:accent5>
        <a:srgbClr val="FFB651"/>
      </a:accent5>
      <a:accent6>
        <a:srgbClr val="1E1E1E"/>
      </a:accent6>
      <a:hlink>
        <a:srgbClr val="787878"/>
      </a:hlink>
      <a:folHlink>
        <a:srgbClr val="1E1E1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asam</Template>
  <TotalTime>5156</TotalTime>
  <Words>3162</Words>
  <Application>Microsoft Office PowerPoint</Application>
  <PresentationFormat>Widescreen</PresentationFormat>
  <Paragraphs>362</Paragraphs>
  <Slides>28</Slides>
  <Notes>20</Notes>
  <HiddenSlides>3</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.AppleSystemUIFont</vt:lpstr>
      <vt:lpstr>Arial</vt:lpstr>
      <vt:lpstr>Calibri</vt:lpstr>
      <vt:lpstr>Helvetica Light</vt:lpstr>
      <vt:lpstr>Lato</vt:lpstr>
      <vt:lpstr>Manuale</vt:lpstr>
      <vt:lpstr>Open Sans</vt:lpstr>
      <vt:lpstr>Wingdings</vt:lpstr>
      <vt:lpstr>Wingdings 2</vt:lpstr>
      <vt:lpstr>Fundamentals</vt:lpstr>
      <vt:lpstr>3_CAMH_Intro</vt:lpstr>
      <vt:lpstr>Hurts First, Kills Later: Update on Nicotine Use Disorder and Pain</vt:lpstr>
      <vt:lpstr>Acknowledgment</vt:lpstr>
      <vt:lpstr>Disclosure Information</vt:lpstr>
      <vt:lpstr>Land Acknowledgement </vt:lpstr>
      <vt:lpstr>Nicotine Dependence Service Reconciliation Projects</vt:lpstr>
      <vt:lpstr>Connecting Land Acknowledgement to Action</vt:lpstr>
      <vt:lpstr>Learning Objectives</vt:lpstr>
      <vt:lpstr>Nicotine…</vt:lpstr>
      <vt:lpstr>Constituents of Cigarette Smoke</vt:lpstr>
      <vt:lpstr>Drug Interactions with Tobacco Smoke</vt:lpstr>
      <vt:lpstr>Drug Interactions with Tobacco Smoke</vt:lpstr>
      <vt:lpstr>Evolution of the e-cigarette</vt:lpstr>
      <vt:lpstr>E-cigarette Vapour</vt:lpstr>
      <vt:lpstr>Comparison of Toxicants:  Conventional Cigarettes vs E-cigarettes</vt:lpstr>
      <vt:lpstr>Chronic Pain</vt:lpstr>
      <vt:lpstr>Bi-directional relationship?</vt:lpstr>
      <vt:lpstr>Barriers to quitting</vt:lpstr>
      <vt:lpstr>Evidence </vt:lpstr>
      <vt:lpstr>Knowledge Gap</vt:lpstr>
      <vt:lpstr>Evidence </vt:lpstr>
      <vt:lpstr>Evidence </vt:lpstr>
      <vt:lpstr>Final Takeaways/Summary</vt:lpstr>
      <vt:lpstr>Questions &amp; Discussion</vt:lpstr>
      <vt:lpstr>PowerPoint Presentation</vt:lpstr>
      <vt:lpstr>Acknowledgements</vt:lpstr>
      <vt:lpstr>PowerPoint Presentation</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cglover</dc:creator>
  <cp:lastModifiedBy>Kristin Krancer</cp:lastModifiedBy>
  <cp:revision>181</cp:revision>
  <dcterms:created xsi:type="dcterms:W3CDTF">2012-01-26T19:55:03Z</dcterms:created>
  <dcterms:modified xsi:type="dcterms:W3CDTF">2023-03-30T13:37:37Z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058FAE5F-E0EF-46DF-B248-B261D632DD8B</vt:lpwstr>
  </property>
  <property fmtid="{D5CDD505-2E9C-101B-9397-08002B2CF9AE}" pid="3" name="ArticulatePath">
    <vt:lpwstr>Pain and Addiction Template</vt:lpwstr>
  </property>
</Properties>
</file>