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6"/>
  </p:notesMasterIdLst>
  <p:handoutMasterIdLst>
    <p:handoutMasterId r:id="rId37"/>
  </p:handoutMasterIdLst>
  <p:sldIdLst>
    <p:sldId id="310" r:id="rId2"/>
    <p:sldId id="311" r:id="rId3"/>
    <p:sldId id="312" r:id="rId4"/>
    <p:sldId id="345" r:id="rId5"/>
    <p:sldId id="824" r:id="rId6"/>
    <p:sldId id="1502" r:id="rId7"/>
    <p:sldId id="1503" r:id="rId8"/>
    <p:sldId id="303" r:id="rId9"/>
    <p:sldId id="267" r:id="rId10"/>
    <p:sldId id="268" r:id="rId11"/>
    <p:sldId id="281" r:id="rId12"/>
    <p:sldId id="845" r:id="rId13"/>
    <p:sldId id="1508" r:id="rId14"/>
    <p:sldId id="825" r:id="rId15"/>
    <p:sldId id="260" r:id="rId16"/>
    <p:sldId id="344" r:id="rId17"/>
    <p:sldId id="351" r:id="rId18"/>
    <p:sldId id="347" r:id="rId19"/>
    <p:sldId id="1510" r:id="rId20"/>
    <p:sldId id="1506" r:id="rId21"/>
    <p:sldId id="1509" r:id="rId22"/>
    <p:sldId id="1507" r:id="rId23"/>
    <p:sldId id="1511" r:id="rId24"/>
    <p:sldId id="881" r:id="rId25"/>
    <p:sldId id="262" r:id="rId26"/>
    <p:sldId id="353" r:id="rId27"/>
    <p:sldId id="346" r:id="rId28"/>
    <p:sldId id="356" r:id="rId29"/>
    <p:sldId id="1513" r:id="rId30"/>
    <p:sldId id="1500" r:id="rId31"/>
    <p:sldId id="1501" r:id="rId32"/>
    <p:sldId id="362" r:id="rId33"/>
    <p:sldId id="841" r:id="rId34"/>
    <p:sldId id="1505"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04C"/>
    <a:srgbClr val="5493B2"/>
    <a:srgbClr val="FFF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76" autoAdjust="0"/>
    <p:restoredTop sz="80680" autoAdjust="0"/>
  </p:normalViewPr>
  <p:slideViewPr>
    <p:cSldViewPr>
      <p:cViewPr varScale="1">
        <p:scale>
          <a:sx n="69" d="100"/>
          <a:sy n="69" d="100"/>
        </p:scale>
        <p:origin x="533" y="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35536-EDA3-8E4E-83BB-158F301921E8}" type="doc">
      <dgm:prSet loTypeId="urn:microsoft.com/office/officeart/2005/8/layout/vList4" loCatId="" qsTypeId="urn:microsoft.com/office/officeart/2005/8/quickstyle/simple2" qsCatId="simple" csTypeId="urn:microsoft.com/office/officeart/2005/8/colors/accent1_3" csCatId="accent1" phldr="1"/>
      <dgm:spPr/>
      <dgm:t>
        <a:bodyPr/>
        <a:lstStyle/>
        <a:p>
          <a:endParaRPr lang="en-US"/>
        </a:p>
      </dgm:t>
    </dgm:pt>
    <dgm:pt modelId="{4E1ABEF7-0BAD-E843-8605-AE34AD0CB44D}">
      <dgm:prSet phldrT="[Text]"/>
      <dgm:spPr/>
      <dgm:t>
        <a:bodyPr/>
        <a:lstStyle/>
        <a:p>
          <a:r>
            <a:rPr lang="en-US" dirty="0"/>
            <a:t>JAM Narrative Review and Practical Guide</a:t>
          </a:r>
        </a:p>
      </dgm:t>
    </dgm:pt>
    <dgm:pt modelId="{207F1855-9110-3847-8600-24DEA6944A63}" type="parTrans" cxnId="{3E48F4B4-53AB-7548-B7C2-711549B8B335}">
      <dgm:prSet/>
      <dgm:spPr/>
      <dgm:t>
        <a:bodyPr/>
        <a:lstStyle/>
        <a:p>
          <a:endParaRPr lang="en-US"/>
        </a:p>
      </dgm:t>
    </dgm:pt>
    <dgm:pt modelId="{1D1929B0-ADBB-9D4A-B325-DAE21007AA05}" type="sibTrans" cxnId="{3E48F4B4-53AB-7548-B7C2-711549B8B335}">
      <dgm:prSet/>
      <dgm:spPr/>
      <dgm:t>
        <a:bodyPr/>
        <a:lstStyle/>
        <a:p>
          <a:endParaRPr lang="en-US"/>
        </a:p>
      </dgm:t>
    </dgm:pt>
    <dgm:pt modelId="{F989D9FD-05E1-E346-BF3F-779129C82934}">
      <dgm:prSet phldrT="[Text]"/>
      <dgm:spPr/>
      <dgm:t>
        <a:bodyPr/>
        <a:lstStyle/>
        <a:p>
          <a:r>
            <a:rPr lang="en-US" dirty="0"/>
            <a:t>1 Page Outpatient Guide</a:t>
          </a:r>
        </a:p>
      </dgm:t>
    </dgm:pt>
    <dgm:pt modelId="{A0F44006-94BF-2B44-B352-25217327D48A}" type="parTrans" cxnId="{7266C997-01D6-954E-BD47-27F64ECBA33A}">
      <dgm:prSet/>
      <dgm:spPr/>
      <dgm:t>
        <a:bodyPr/>
        <a:lstStyle/>
        <a:p>
          <a:endParaRPr lang="en-US"/>
        </a:p>
      </dgm:t>
    </dgm:pt>
    <dgm:pt modelId="{DF9FB83B-D73D-2349-9C02-D15197D66062}" type="sibTrans" cxnId="{7266C997-01D6-954E-BD47-27F64ECBA33A}">
      <dgm:prSet/>
      <dgm:spPr/>
      <dgm:t>
        <a:bodyPr/>
        <a:lstStyle/>
        <a:p>
          <a:endParaRPr lang="en-US"/>
        </a:p>
      </dgm:t>
    </dgm:pt>
    <dgm:pt modelId="{361460F6-C2D3-8B4E-8B2C-4E4D4FED204D}">
      <dgm:prSet phldrT="[Text]"/>
      <dgm:spPr/>
      <dgm:t>
        <a:bodyPr/>
        <a:lstStyle/>
        <a:p>
          <a:r>
            <a:rPr lang="en-US" dirty="0"/>
            <a:t>Shared Decision Making tool</a:t>
          </a:r>
        </a:p>
      </dgm:t>
    </dgm:pt>
    <dgm:pt modelId="{15E3AD37-B9D1-384A-8301-0BBF01811B04}" type="parTrans" cxnId="{88DA0D0C-099B-2E4A-AE88-E0490189537D}">
      <dgm:prSet/>
      <dgm:spPr/>
      <dgm:t>
        <a:bodyPr/>
        <a:lstStyle/>
        <a:p>
          <a:endParaRPr lang="en-US"/>
        </a:p>
      </dgm:t>
    </dgm:pt>
    <dgm:pt modelId="{E383D89B-B3D2-684E-9F81-549BC4DF30B4}" type="sibTrans" cxnId="{88DA0D0C-099B-2E4A-AE88-E0490189537D}">
      <dgm:prSet/>
      <dgm:spPr/>
      <dgm:t>
        <a:bodyPr/>
        <a:lstStyle/>
        <a:p>
          <a:endParaRPr lang="en-US"/>
        </a:p>
      </dgm:t>
    </dgm:pt>
    <dgm:pt modelId="{B9312C9F-4B59-D04F-89F4-5E1EC318F083}" type="pres">
      <dgm:prSet presAssocID="{9F435536-EDA3-8E4E-83BB-158F301921E8}" presName="linear" presStyleCnt="0">
        <dgm:presLayoutVars>
          <dgm:dir/>
          <dgm:resizeHandles val="exact"/>
        </dgm:presLayoutVars>
      </dgm:prSet>
      <dgm:spPr/>
    </dgm:pt>
    <dgm:pt modelId="{F4F67B9D-96EE-2049-A5A7-91483A59EF0F}" type="pres">
      <dgm:prSet presAssocID="{4E1ABEF7-0BAD-E843-8605-AE34AD0CB44D}" presName="comp" presStyleCnt="0"/>
      <dgm:spPr/>
    </dgm:pt>
    <dgm:pt modelId="{48B8469D-DDFB-9E49-994A-A5F348A7E547}" type="pres">
      <dgm:prSet presAssocID="{4E1ABEF7-0BAD-E843-8605-AE34AD0CB44D}" presName="box" presStyleLbl="node1" presStyleIdx="0" presStyleCnt="3"/>
      <dgm:spPr/>
    </dgm:pt>
    <dgm:pt modelId="{C69ED985-8EE6-3B4D-99D5-818222AA83F3}" type="pres">
      <dgm:prSet presAssocID="{4E1ABEF7-0BAD-E843-8605-AE34AD0CB44D}"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94" b="2156"/>
          </a:stretch>
        </a:blipFill>
      </dgm:spPr>
    </dgm:pt>
    <dgm:pt modelId="{E6E7CABA-6DE5-C849-A97A-A92A4C2D1CE7}" type="pres">
      <dgm:prSet presAssocID="{4E1ABEF7-0BAD-E843-8605-AE34AD0CB44D}" presName="text" presStyleLbl="node1" presStyleIdx="0" presStyleCnt="3">
        <dgm:presLayoutVars>
          <dgm:bulletEnabled val="1"/>
        </dgm:presLayoutVars>
      </dgm:prSet>
      <dgm:spPr/>
    </dgm:pt>
    <dgm:pt modelId="{1A89CD3A-8805-014F-80DD-0FDF2F0745E4}" type="pres">
      <dgm:prSet presAssocID="{1D1929B0-ADBB-9D4A-B325-DAE21007AA05}" presName="spacer" presStyleCnt="0"/>
      <dgm:spPr/>
    </dgm:pt>
    <dgm:pt modelId="{159D8AD1-53B6-6744-8493-074516D7110C}" type="pres">
      <dgm:prSet presAssocID="{F989D9FD-05E1-E346-BF3F-779129C82934}" presName="comp" presStyleCnt="0"/>
      <dgm:spPr/>
    </dgm:pt>
    <dgm:pt modelId="{C8094D19-0AE2-F14D-9FD1-37A0F6AA4DD4}" type="pres">
      <dgm:prSet presAssocID="{F989D9FD-05E1-E346-BF3F-779129C82934}" presName="box" presStyleLbl="node1" presStyleIdx="1" presStyleCnt="3"/>
      <dgm:spPr/>
    </dgm:pt>
    <dgm:pt modelId="{39935977-EE88-254C-AA80-64E001C31EEF}" type="pres">
      <dgm:prSet presAssocID="{F989D9FD-05E1-E346-BF3F-779129C82934}" presName="img"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192" r="-477"/>
          </a:stretch>
        </a:blipFill>
      </dgm:spPr>
    </dgm:pt>
    <dgm:pt modelId="{9D16D2D8-2481-6F4D-B37D-DB3A1F0C9A8B}" type="pres">
      <dgm:prSet presAssocID="{F989D9FD-05E1-E346-BF3F-779129C82934}" presName="text" presStyleLbl="node1" presStyleIdx="1" presStyleCnt="3">
        <dgm:presLayoutVars>
          <dgm:bulletEnabled val="1"/>
        </dgm:presLayoutVars>
      </dgm:prSet>
      <dgm:spPr/>
    </dgm:pt>
    <dgm:pt modelId="{BDAE8397-8CA6-5A4C-B899-3A813192AFA9}" type="pres">
      <dgm:prSet presAssocID="{DF9FB83B-D73D-2349-9C02-D15197D66062}" presName="spacer" presStyleCnt="0"/>
      <dgm:spPr/>
    </dgm:pt>
    <dgm:pt modelId="{3C2A9F2C-6BED-D14A-9046-CB58B57A06A8}" type="pres">
      <dgm:prSet presAssocID="{361460F6-C2D3-8B4E-8B2C-4E4D4FED204D}" presName="comp" presStyleCnt="0"/>
      <dgm:spPr/>
    </dgm:pt>
    <dgm:pt modelId="{BF2DAAAA-97E6-C64C-A466-B9F3D58FB862}" type="pres">
      <dgm:prSet presAssocID="{361460F6-C2D3-8B4E-8B2C-4E4D4FED204D}" presName="box" presStyleLbl="node1" presStyleIdx="2" presStyleCnt="3"/>
      <dgm:spPr/>
    </dgm:pt>
    <dgm:pt modelId="{B2F22EAA-28D9-5D43-ADE8-7AC1EBA89DCC}" type="pres">
      <dgm:prSet presAssocID="{361460F6-C2D3-8B4E-8B2C-4E4D4FED204D}"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4742" b="1294"/>
          </a:stretch>
        </a:blipFill>
      </dgm:spPr>
    </dgm:pt>
    <dgm:pt modelId="{83DEED9D-9131-A842-B72C-3A8DF77C835A}" type="pres">
      <dgm:prSet presAssocID="{361460F6-C2D3-8B4E-8B2C-4E4D4FED204D}" presName="text" presStyleLbl="node1" presStyleIdx="2" presStyleCnt="3">
        <dgm:presLayoutVars>
          <dgm:bulletEnabled val="1"/>
        </dgm:presLayoutVars>
      </dgm:prSet>
      <dgm:spPr/>
    </dgm:pt>
  </dgm:ptLst>
  <dgm:cxnLst>
    <dgm:cxn modelId="{E8E8AF02-CA12-3947-AC8F-3EC2FBE56314}" type="presOf" srcId="{F989D9FD-05E1-E346-BF3F-779129C82934}" destId="{C8094D19-0AE2-F14D-9FD1-37A0F6AA4DD4}" srcOrd="0" destOrd="0" presId="urn:microsoft.com/office/officeart/2005/8/layout/vList4"/>
    <dgm:cxn modelId="{88DA0D0C-099B-2E4A-AE88-E0490189537D}" srcId="{9F435536-EDA3-8E4E-83BB-158F301921E8}" destId="{361460F6-C2D3-8B4E-8B2C-4E4D4FED204D}" srcOrd="2" destOrd="0" parTransId="{15E3AD37-B9D1-384A-8301-0BBF01811B04}" sibTransId="{E383D89B-B3D2-684E-9F81-549BC4DF30B4}"/>
    <dgm:cxn modelId="{8888CC18-AAB3-D742-A7F7-2D7985E9A2CB}" type="presOf" srcId="{4E1ABEF7-0BAD-E843-8605-AE34AD0CB44D}" destId="{48B8469D-DDFB-9E49-994A-A5F348A7E547}" srcOrd="0" destOrd="0" presId="urn:microsoft.com/office/officeart/2005/8/layout/vList4"/>
    <dgm:cxn modelId="{41EB2F4A-EAAD-AA41-86E0-75861951B213}" type="presOf" srcId="{361460F6-C2D3-8B4E-8B2C-4E4D4FED204D}" destId="{BF2DAAAA-97E6-C64C-A466-B9F3D58FB862}" srcOrd="0" destOrd="0" presId="urn:microsoft.com/office/officeart/2005/8/layout/vList4"/>
    <dgm:cxn modelId="{A9695A52-A086-124B-B3E4-206E12B2F894}" type="presOf" srcId="{F989D9FD-05E1-E346-BF3F-779129C82934}" destId="{9D16D2D8-2481-6F4D-B37D-DB3A1F0C9A8B}" srcOrd="1" destOrd="0" presId="urn:microsoft.com/office/officeart/2005/8/layout/vList4"/>
    <dgm:cxn modelId="{7266C997-01D6-954E-BD47-27F64ECBA33A}" srcId="{9F435536-EDA3-8E4E-83BB-158F301921E8}" destId="{F989D9FD-05E1-E346-BF3F-779129C82934}" srcOrd="1" destOrd="0" parTransId="{A0F44006-94BF-2B44-B352-25217327D48A}" sibTransId="{DF9FB83B-D73D-2349-9C02-D15197D66062}"/>
    <dgm:cxn modelId="{3E48F4B4-53AB-7548-B7C2-711549B8B335}" srcId="{9F435536-EDA3-8E4E-83BB-158F301921E8}" destId="{4E1ABEF7-0BAD-E843-8605-AE34AD0CB44D}" srcOrd="0" destOrd="0" parTransId="{207F1855-9110-3847-8600-24DEA6944A63}" sibTransId="{1D1929B0-ADBB-9D4A-B325-DAE21007AA05}"/>
    <dgm:cxn modelId="{D6DB22D2-A944-C541-90D7-FAE380EB1E71}" type="presOf" srcId="{361460F6-C2D3-8B4E-8B2C-4E4D4FED204D}" destId="{83DEED9D-9131-A842-B72C-3A8DF77C835A}" srcOrd="1" destOrd="0" presId="urn:microsoft.com/office/officeart/2005/8/layout/vList4"/>
    <dgm:cxn modelId="{B2F4CEEC-7093-F345-989D-D4D916A59D3E}" type="presOf" srcId="{4E1ABEF7-0BAD-E843-8605-AE34AD0CB44D}" destId="{E6E7CABA-6DE5-C849-A97A-A92A4C2D1CE7}" srcOrd="1" destOrd="0" presId="urn:microsoft.com/office/officeart/2005/8/layout/vList4"/>
    <dgm:cxn modelId="{419D57FC-01E8-2D45-9267-75522F2D2A97}" type="presOf" srcId="{9F435536-EDA3-8E4E-83BB-158F301921E8}" destId="{B9312C9F-4B59-D04F-89F4-5E1EC318F083}" srcOrd="0" destOrd="0" presId="urn:microsoft.com/office/officeart/2005/8/layout/vList4"/>
    <dgm:cxn modelId="{FA56B61D-461A-0944-B2B2-BDC5BF154222}" type="presParOf" srcId="{B9312C9F-4B59-D04F-89F4-5E1EC318F083}" destId="{F4F67B9D-96EE-2049-A5A7-91483A59EF0F}" srcOrd="0" destOrd="0" presId="urn:microsoft.com/office/officeart/2005/8/layout/vList4"/>
    <dgm:cxn modelId="{7B4A70FA-942F-D049-994E-A2962CAF7B8E}" type="presParOf" srcId="{F4F67B9D-96EE-2049-A5A7-91483A59EF0F}" destId="{48B8469D-DDFB-9E49-994A-A5F348A7E547}" srcOrd="0" destOrd="0" presId="urn:microsoft.com/office/officeart/2005/8/layout/vList4"/>
    <dgm:cxn modelId="{CCBCF9AF-574E-5D4C-9232-B3D68E2D5BF1}" type="presParOf" srcId="{F4F67B9D-96EE-2049-A5A7-91483A59EF0F}" destId="{C69ED985-8EE6-3B4D-99D5-818222AA83F3}" srcOrd="1" destOrd="0" presId="urn:microsoft.com/office/officeart/2005/8/layout/vList4"/>
    <dgm:cxn modelId="{7BCBFDE8-0E9E-C94E-ADFA-F5857E29F738}" type="presParOf" srcId="{F4F67B9D-96EE-2049-A5A7-91483A59EF0F}" destId="{E6E7CABA-6DE5-C849-A97A-A92A4C2D1CE7}" srcOrd="2" destOrd="0" presId="urn:microsoft.com/office/officeart/2005/8/layout/vList4"/>
    <dgm:cxn modelId="{8BB92315-B6F4-6A4C-A46F-3FD8A9014BBF}" type="presParOf" srcId="{B9312C9F-4B59-D04F-89F4-5E1EC318F083}" destId="{1A89CD3A-8805-014F-80DD-0FDF2F0745E4}" srcOrd="1" destOrd="0" presId="urn:microsoft.com/office/officeart/2005/8/layout/vList4"/>
    <dgm:cxn modelId="{2BCA0160-7340-B44A-92F0-862332950F62}" type="presParOf" srcId="{B9312C9F-4B59-D04F-89F4-5E1EC318F083}" destId="{159D8AD1-53B6-6744-8493-074516D7110C}" srcOrd="2" destOrd="0" presId="urn:microsoft.com/office/officeart/2005/8/layout/vList4"/>
    <dgm:cxn modelId="{3C492F6C-F21C-3149-A188-24CB68ECEB03}" type="presParOf" srcId="{159D8AD1-53B6-6744-8493-074516D7110C}" destId="{C8094D19-0AE2-F14D-9FD1-37A0F6AA4DD4}" srcOrd="0" destOrd="0" presId="urn:microsoft.com/office/officeart/2005/8/layout/vList4"/>
    <dgm:cxn modelId="{ACC96152-24F4-DF4E-9DEF-68DD488E149F}" type="presParOf" srcId="{159D8AD1-53B6-6744-8493-074516D7110C}" destId="{39935977-EE88-254C-AA80-64E001C31EEF}" srcOrd="1" destOrd="0" presId="urn:microsoft.com/office/officeart/2005/8/layout/vList4"/>
    <dgm:cxn modelId="{CB38152C-B23A-484E-AF57-567435BE8884}" type="presParOf" srcId="{159D8AD1-53B6-6744-8493-074516D7110C}" destId="{9D16D2D8-2481-6F4D-B37D-DB3A1F0C9A8B}" srcOrd="2" destOrd="0" presId="urn:microsoft.com/office/officeart/2005/8/layout/vList4"/>
    <dgm:cxn modelId="{D666E1D5-1DA2-4D43-846D-9EE158BD3048}" type="presParOf" srcId="{B9312C9F-4B59-D04F-89F4-5E1EC318F083}" destId="{BDAE8397-8CA6-5A4C-B899-3A813192AFA9}" srcOrd="3" destOrd="0" presId="urn:microsoft.com/office/officeart/2005/8/layout/vList4"/>
    <dgm:cxn modelId="{CF891201-DD4C-0141-82AA-295E13B6E232}" type="presParOf" srcId="{B9312C9F-4B59-D04F-89F4-5E1EC318F083}" destId="{3C2A9F2C-6BED-D14A-9046-CB58B57A06A8}" srcOrd="4" destOrd="0" presId="urn:microsoft.com/office/officeart/2005/8/layout/vList4"/>
    <dgm:cxn modelId="{D4A8DA70-92FD-F149-A5AB-470789D877A4}" type="presParOf" srcId="{3C2A9F2C-6BED-D14A-9046-CB58B57A06A8}" destId="{BF2DAAAA-97E6-C64C-A466-B9F3D58FB862}" srcOrd="0" destOrd="0" presId="urn:microsoft.com/office/officeart/2005/8/layout/vList4"/>
    <dgm:cxn modelId="{8886863D-95EE-2340-95E9-CB3FA6B6E8FC}" type="presParOf" srcId="{3C2A9F2C-6BED-D14A-9046-CB58B57A06A8}" destId="{B2F22EAA-28D9-5D43-ADE8-7AC1EBA89DCC}" srcOrd="1" destOrd="0" presId="urn:microsoft.com/office/officeart/2005/8/layout/vList4"/>
    <dgm:cxn modelId="{F837E7B1-C87A-F24E-9042-6C5758AB3666}" type="presParOf" srcId="{3C2A9F2C-6BED-D14A-9046-CB58B57A06A8}" destId="{83DEED9D-9131-A842-B72C-3A8DF77C83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6A896-E82F-AE40-BDDF-4DC40ADA1679}" type="doc">
      <dgm:prSet loTypeId="urn:microsoft.com/office/officeart/2005/8/layout/process4" loCatId="" qsTypeId="urn:microsoft.com/office/officeart/2005/8/quickstyle/simple1" qsCatId="simple" csTypeId="urn:microsoft.com/office/officeart/2005/8/colors/accent1_3" csCatId="accent1" phldr="1"/>
      <dgm:spPr/>
      <dgm:t>
        <a:bodyPr/>
        <a:lstStyle/>
        <a:p>
          <a:endParaRPr lang="en-US"/>
        </a:p>
      </dgm:t>
    </dgm:pt>
    <dgm:pt modelId="{A5062FE9-6122-104B-BB57-BD6AF955E5E1}">
      <dgm:prSet phldrT="[Text]" custT="1"/>
      <dgm:spPr/>
      <dgm:t>
        <a:bodyPr/>
        <a:lstStyle/>
        <a:p>
          <a:r>
            <a:rPr lang="en-US" sz="2800" dirty="0"/>
            <a:t>Stop full agonists</a:t>
          </a:r>
        </a:p>
      </dgm:t>
    </dgm:pt>
    <dgm:pt modelId="{9EEC8834-5B34-5D4B-B02C-71DB04ED5DED}" type="parTrans" cxnId="{FC7EF50B-485E-A64B-A56B-9B3E509EBF4D}">
      <dgm:prSet/>
      <dgm:spPr/>
      <dgm:t>
        <a:bodyPr/>
        <a:lstStyle/>
        <a:p>
          <a:endParaRPr lang="en-US"/>
        </a:p>
      </dgm:t>
    </dgm:pt>
    <dgm:pt modelId="{A32CB760-74B3-5A4C-ABB1-EF5A6BC9A57E}" type="sibTrans" cxnId="{FC7EF50B-485E-A64B-A56B-9B3E509EBF4D}">
      <dgm:prSet/>
      <dgm:spPr/>
      <dgm:t>
        <a:bodyPr/>
        <a:lstStyle/>
        <a:p>
          <a:endParaRPr lang="en-US"/>
        </a:p>
      </dgm:t>
    </dgm:pt>
    <dgm:pt modelId="{6443ED69-6AE5-E84F-82ED-B85E3FF1ACB8}">
      <dgm:prSet phldrT="[Text]" custT="1"/>
      <dgm:spPr/>
      <dgm:t>
        <a:bodyPr/>
        <a:lstStyle/>
        <a:p>
          <a:r>
            <a:rPr lang="en-US" sz="2800" dirty="0"/>
            <a:t>Wait for withdrawal</a:t>
          </a:r>
        </a:p>
      </dgm:t>
    </dgm:pt>
    <dgm:pt modelId="{113F4827-4661-5940-9CCA-16E7BE22F80B}" type="parTrans" cxnId="{661F40DD-A1E3-B04C-A153-CC31C7616B2E}">
      <dgm:prSet/>
      <dgm:spPr/>
      <dgm:t>
        <a:bodyPr/>
        <a:lstStyle/>
        <a:p>
          <a:endParaRPr lang="en-US"/>
        </a:p>
      </dgm:t>
    </dgm:pt>
    <dgm:pt modelId="{40E76173-BA5C-7043-A38A-C17670B79C04}" type="sibTrans" cxnId="{661F40DD-A1E3-B04C-A153-CC31C7616B2E}">
      <dgm:prSet/>
      <dgm:spPr/>
      <dgm:t>
        <a:bodyPr/>
        <a:lstStyle/>
        <a:p>
          <a:endParaRPr lang="en-US"/>
        </a:p>
      </dgm:t>
    </dgm:pt>
    <dgm:pt modelId="{6ACBD084-652D-C54A-9206-7B056359E11C}">
      <dgm:prSet phldrT="[Text]" custT="1"/>
      <dgm:spPr/>
      <dgm:t>
        <a:bodyPr/>
        <a:lstStyle/>
        <a:p>
          <a:r>
            <a:rPr lang="en-US" sz="2800" dirty="0"/>
            <a:t>Give 1</a:t>
          </a:r>
          <a:r>
            <a:rPr lang="en-US" sz="2800" baseline="30000" dirty="0"/>
            <a:t>st</a:t>
          </a:r>
          <a:r>
            <a:rPr lang="en-US" sz="2800" dirty="0"/>
            <a:t> dose and repeat in 1-2 hours</a:t>
          </a:r>
        </a:p>
      </dgm:t>
    </dgm:pt>
    <dgm:pt modelId="{9C0FDDBA-A8D4-524F-B65D-63AE4905DECC}" type="parTrans" cxnId="{A047ED81-3B5C-9840-AB50-A7546C9AD0F1}">
      <dgm:prSet/>
      <dgm:spPr/>
      <dgm:t>
        <a:bodyPr/>
        <a:lstStyle/>
        <a:p>
          <a:endParaRPr lang="en-US"/>
        </a:p>
      </dgm:t>
    </dgm:pt>
    <dgm:pt modelId="{89744401-B76D-C944-98CD-324DA40DB7AA}" type="sibTrans" cxnId="{A047ED81-3B5C-9840-AB50-A7546C9AD0F1}">
      <dgm:prSet/>
      <dgm:spPr/>
      <dgm:t>
        <a:bodyPr/>
        <a:lstStyle/>
        <a:p>
          <a:endParaRPr lang="en-US"/>
        </a:p>
      </dgm:t>
    </dgm:pt>
    <dgm:pt modelId="{49E7BA0C-3A12-074E-BA77-14CB8A976FFE}">
      <dgm:prSet custT="1"/>
      <dgm:spPr/>
      <dgm:t>
        <a:bodyPr/>
        <a:lstStyle/>
        <a:p>
          <a:r>
            <a:rPr lang="en-US" sz="2800" dirty="0" err="1"/>
            <a:t>Uptitrate</a:t>
          </a:r>
          <a:r>
            <a:rPr lang="en-US" sz="2800" dirty="0"/>
            <a:t> to effective dose over 1-3d</a:t>
          </a:r>
        </a:p>
      </dgm:t>
    </dgm:pt>
    <dgm:pt modelId="{966AB6BB-37BD-7E4F-9FFB-36610DC164DC}" type="parTrans" cxnId="{F989FE4A-D57F-6A4B-8B5F-2F57C9AFBCFC}">
      <dgm:prSet/>
      <dgm:spPr/>
      <dgm:t>
        <a:bodyPr/>
        <a:lstStyle/>
        <a:p>
          <a:endParaRPr lang="en-US"/>
        </a:p>
      </dgm:t>
    </dgm:pt>
    <dgm:pt modelId="{6A61652D-2712-5945-A6AF-1CAF8DA19A9B}" type="sibTrans" cxnId="{F989FE4A-D57F-6A4B-8B5F-2F57C9AFBCFC}">
      <dgm:prSet/>
      <dgm:spPr/>
      <dgm:t>
        <a:bodyPr/>
        <a:lstStyle/>
        <a:p>
          <a:endParaRPr lang="en-US"/>
        </a:p>
      </dgm:t>
    </dgm:pt>
    <dgm:pt modelId="{84855A78-E81C-7740-983F-C013D6E06BDB}">
      <dgm:prSet custT="1"/>
      <dgm:spPr/>
      <dgm:t>
        <a:bodyPr/>
        <a:lstStyle/>
        <a:p>
          <a:r>
            <a:rPr lang="en-US" sz="2000" dirty="0"/>
            <a:t>COWS &gt; 8-12</a:t>
          </a:r>
        </a:p>
      </dgm:t>
    </dgm:pt>
    <dgm:pt modelId="{DCCC43DC-996C-A343-A62D-61ABC0C5B5A9}" type="parTrans" cxnId="{B5B0F099-FD0E-7B40-BA3F-86C8223BC99A}">
      <dgm:prSet/>
      <dgm:spPr/>
      <dgm:t>
        <a:bodyPr/>
        <a:lstStyle/>
        <a:p>
          <a:endParaRPr lang="en-US"/>
        </a:p>
      </dgm:t>
    </dgm:pt>
    <dgm:pt modelId="{018297DE-88CE-284B-A15B-024B3D59D261}" type="sibTrans" cxnId="{B5B0F099-FD0E-7B40-BA3F-86C8223BC99A}">
      <dgm:prSet/>
      <dgm:spPr/>
      <dgm:t>
        <a:bodyPr/>
        <a:lstStyle/>
        <a:p>
          <a:endParaRPr lang="en-US"/>
        </a:p>
      </dgm:t>
    </dgm:pt>
    <dgm:pt modelId="{A02465B3-EC78-4344-BFBE-10377BE9231F}">
      <dgm:prSet custT="1"/>
      <dgm:spPr/>
      <dgm:t>
        <a:bodyPr/>
        <a:lstStyle/>
        <a:p>
          <a:r>
            <a:rPr lang="en-US" sz="2000" dirty="0"/>
            <a:t>2-4 mg buprenorphine each dose depending on tolerance</a:t>
          </a:r>
        </a:p>
      </dgm:t>
    </dgm:pt>
    <dgm:pt modelId="{A2B0A042-F98C-DC4B-99F6-3A11495C037A}" type="parTrans" cxnId="{91C992FB-9160-A64C-A722-BB860F4CDD89}">
      <dgm:prSet/>
      <dgm:spPr/>
      <dgm:t>
        <a:bodyPr/>
        <a:lstStyle/>
        <a:p>
          <a:endParaRPr lang="en-US"/>
        </a:p>
      </dgm:t>
    </dgm:pt>
    <dgm:pt modelId="{66A3D9CD-A9B3-6145-B50B-8E014EE27BBB}" type="sibTrans" cxnId="{91C992FB-9160-A64C-A722-BB860F4CDD89}">
      <dgm:prSet/>
      <dgm:spPr/>
      <dgm:t>
        <a:bodyPr/>
        <a:lstStyle/>
        <a:p>
          <a:endParaRPr lang="en-US"/>
        </a:p>
      </dgm:t>
    </dgm:pt>
    <dgm:pt modelId="{98F8305B-AE2A-F142-9CDB-2979158CFCA8}" type="pres">
      <dgm:prSet presAssocID="{BA96A896-E82F-AE40-BDDF-4DC40ADA1679}" presName="Name0" presStyleCnt="0">
        <dgm:presLayoutVars>
          <dgm:dir/>
          <dgm:animLvl val="lvl"/>
          <dgm:resizeHandles val="exact"/>
        </dgm:presLayoutVars>
      </dgm:prSet>
      <dgm:spPr/>
    </dgm:pt>
    <dgm:pt modelId="{227D191C-F61E-9346-85FF-47FADF92818F}" type="pres">
      <dgm:prSet presAssocID="{49E7BA0C-3A12-074E-BA77-14CB8A976FFE}" presName="boxAndChildren" presStyleCnt="0"/>
      <dgm:spPr/>
    </dgm:pt>
    <dgm:pt modelId="{94F80FB8-0015-FA4C-9F55-9833B287C92F}" type="pres">
      <dgm:prSet presAssocID="{49E7BA0C-3A12-074E-BA77-14CB8A976FFE}" presName="parentTextBox" presStyleLbl="node1" presStyleIdx="0" presStyleCnt="4"/>
      <dgm:spPr/>
    </dgm:pt>
    <dgm:pt modelId="{602F709E-1827-7042-9699-E492017980F0}" type="pres">
      <dgm:prSet presAssocID="{89744401-B76D-C944-98CD-324DA40DB7AA}" presName="sp" presStyleCnt="0"/>
      <dgm:spPr/>
    </dgm:pt>
    <dgm:pt modelId="{BEA35810-7016-C544-BDD7-C1C68CC70C42}" type="pres">
      <dgm:prSet presAssocID="{6ACBD084-652D-C54A-9206-7B056359E11C}" presName="arrowAndChildren" presStyleCnt="0"/>
      <dgm:spPr/>
    </dgm:pt>
    <dgm:pt modelId="{D512680C-E5DE-B649-B046-90A57B6EB54D}" type="pres">
      <dgm:prSet presAssocID="{6ACBD084-652D-C54A-9206-7B056359E11C}" presName="parentTextArrow" presStyleLbl="node1" presStyleIdx="0" presStyleCnt="4"/>
      <dgm:spPr/>
    </dgm:pt>
    <dgm:pt modelId="{AD78932D-C221-0641-8196-9AC16B241B69}" type="pres">
      <dgm:prSet presAssocID="{6ACBD084-652D-C54A-9206-7B056359E11C}" presName="arrow" presStyleLbl="node1" presStyleIdx="1" presStyleCnt="4"/>
      <dgm:spPr/>
    </dgm:pt>
    <dgm:pt modelId="{0444D540-4106-724F-BA7A-33405C435B2E}" type="pres">
      <dgm:prSet presAssocID="{6ACBD084-652D-C54A-9206-7B056359E11C}" presName="descendantArrow" presStyleCnt="0"/>
      <dgm:spPr/>
    </dgm:pt>
    <dgm:pt modelId="{C0378773-0296-D54E-A502-599BBD0D2446}" type="pres">
      <dgm:prSet presAssocID="{A02465B3-EC78-4344-BFBE-10377BE9231F}" presName="childTextArrow" presStyleLbl="fgAccFollowNode1" presStyleIdx="0" presStyleCnt="2">
        <dgm:presLayoutVars>
          <dgm:bulletEnabled val="1"/>
        </dgm:presLayoutVars>
      </dgm:prSet>
      <dgm:spPr/>
    </dgm:pt>
    <dgm:pt modelId="{11B8A786-7408-9A45-8C29-0988DB65B401}" type="pres">
      <dgm:prSet presAssocID="{40E76173-BA5C-7043-A38A-C17670B79C04}" presName="sp" presStyleCnt="0"/>
      <dgm:spPr/>
    </dgm:pt>
    <dgm:pt modelId="{33BCB005-034A-AC49-A968-3264EB48FC69}" type="pres">
      <dgm:prSet presAssocID="{6443ED69-6AE5-E84F-82ED-B85E3FF1ACB8}" presName="arrowAndChildren" presStyleCnt="0"/>
      <dgm:spPr/>
    </dgm:pt>
    <dgm:pt modelId="{A62F40A4-7639-224D-B79C-86CF934095C6}" type="pres">
      <dgm:prSet presAssocID="{6443ED69-6AE5-E84F-82ED-B85E3FF1ACB8}" presName="parentTextArrow" presStyleLbl="node1" presStyleIdx="1" presStyleCnt="4"/>
      <dgm:spPr/>
    </dgm:pt>
    <dgm:pt modelId="{F9FD4206-B701-7543-98DC-938F75B24C74}" type="pres">
      <dgm:prSet presAssocID="{6443ED69-6AE5-E84F-82ED-B85E3FF1ACB8}" presName="arrow" presStyleLbl="node1" presStyleIdx="2" presStyleCnt="4"/>
      <dgm:spPr/>
    </dgm:pt>
    <dgm:pt modelId="{ECC1BF1C-CB50-A74B-A631-526C9CC2CD48}" type="pres">
      <dgm:prSet presAssocID="{6443ED69-6AE5-E84F-82ED-B85E3FF1ACB8}" presName="descendantArrow" presStyleCnt="0"/>
      <dgm:spPr/>
    </dgm:pt>
    <dgm:pt modelId="{57A11537-3C84-6C44-9ED3-C5A037D251B9}" type="pres">
      <dgm:prSet presAssocID="{84855A78-E81C-7740-983F-C013D6E06BDB}" presName="childTextArrow" presStyleLbl="fgAccFollowNode1" presStyleIdx="1" presStyleCnt="2">
        <dgm:presLayoutVars>
          <dgm:bulletEnabled val="1"/>
        </dgm:presLayoutVars>
      </dgm:prSet>
      <dgm:spPr/>
    </dgm:pt>
    <dgm:pt modelId="{2FB39B60-AE15-5943-AC4A-35C4B69F7D65}" type="pres">
      <dgm:prSet presAssocID="{A32CB760-74B3-5A4C-ABB1-EF5A6BC9A57E}" presName="sp" presStyleCnt="0"/>
      <dgm:spPr/>
    </dgm:pt>
    <dgm:pt modelId="{A73E9F7A-9140-6B47-A545-A2DF80ED3DE7}" type="pres">
      <dgm:prSet presAssocID="{A5062FE9-6122-104B-BB57-BD6AF955E5E1}" presName="arrowAndChildren" presStyleCnt="0"/>
      <dgm:spPr/>
    </dgm:pt>
    <dgm:pt modelId="{A2AF298F-9C7D-0D4C-976A-55229CC90D9E}" type="pres">
      <dgm:prSet presAssocID="{A5062FE9-6122-104B-BB57-BD6AF955E5E1}" presName="parentTextArrow" presStyleLbl="node1" presStyleIdx="3" presStyleCnt="4" custLinFactNeighborY="-123"/>
      <dgm:spPr/>
    </dgm:pt>
  </dgm:ptLst>
  <dgm:cxnLst>
    <dgm:cxn modelId="{FC7EF50B-485E-A64B-A56B-9B3E509EBF4D}" srcId="{BA96A896-E82F-AE40-BDDF-4DC40ADA1679}" destId="{A5062FE9-6122-104B-BB57-BD6AF955E5E1}" srcOrd="0" destOrd="0" parTransId="{9EEC8834-5B34-5D4B-B02C-71DB04ED5DED}" sibTransId="{A32CB760-74B3-5A4C-ABB1-EF5A6BC9A57E}"/>
    <dgm:cxn modelId="{8C9DAE1D-D47B-1947-8209-EB82F00F1872}" type="presOf" srcId="{A02465B3-EC78-4344-BFBE-10377BE9231F}" destId="{C0378773-0296-D54E-A502-599BBD0D2446}" srcOrd="0" destOrd="0" presId="urn:microsoft.com/office/officeart/2005/8/layout/process4"/>
    <dgm:cxn modelId="{AA41152F-4AB0-DD4C-99D1-29BD483B099B}" type="presOf" srcId="{6ACBD084-652D-C54A-9206-7B056359E11C}" destId="{D512680C-E5DE-B649-B046-90A57B6EB54D}" srcOrd="0" destOrd="0" presId="urn:microsoft.com/office/officeart/2005/8/layout/process4"/>
    <dgm:cxn modelId="{8619AB3A-2B42-4244-9993-67149CD81021}" type="presOf" srcId="{49E7BA0C-3A12-074E-BA77-14CB8A976FFE}" destId="{94F80FB8-0015-FA4C-9F55-9833B287C92F}" srcOrd="0" destOrd="0" presId="urn:microsoft.com/office/officeart/2005/8/layout/process4"/>
    <dgm:cxn modelId="{74F75145-5663-9C45-88A6-A2001DB3426F}" type="presOf" srcId="{6443ED69-6AE5-E84F-82ED-B85E3FF1ACB8}" destId="{F9FD4206-B701-7543-98DC-938F75B24C74}" srcOrd="1" destOrd="0" presId="urn:microsoft.com/office/officeart/2005/8/layout/process4"/>
    <dgm:cxn modelId="{F989FE4A-D57F-6A4B-8B5F-2F57C9AFBCFC}" srcId="{BA96A896-E82F-AE40-BDDF-4DC40ADA1679}" destId="{49E7BA0C-3A12-074E-BA77-14CB8A976FFE}" srcOrd="3" destOrd="0" parTransId="{966AB6BB-37BD-7E4F-9FFB-36610DC164DC}" sibTransId="{6A61652D-2712-5945-A6AF-1CAF8DA19A9B}"/>
    <dgm:cxn modelId="{9681EB78-1E31-A241-88AA-0620CDD204B6}" type="presOf" srcId="{6443ED69-6AE5-E84F-82ED-B85E3FF1ACB8}" destId="{A62F40A4-7639-224D-B79C-86CF934095C6}" srcOrd="0" destOrd="0" presId="urn:microsoft.com/office/officeart/2005/8/layout/process4"/>
    <dgm:cxn modelId="{A047ED81-3B5C-9840-AB50-A7546C9AD0F1}" srcId="{BA96A896-E82F-AE40-BDDF-4DC40ADA1679}" destId="{6ACBD084-652D-C54A-9206-7B056359E11C}" srcOrd="2" destOrd="0" parTransId="{9C0FDDBA-A8D4-524F-B65D-63AE4905DECC}" sibTransId="{89744401-B76D-C944-98CD-324DA40DB7AA}"/>
    <dgm:cxn modelId="{B5B0F099-FD0E-7B40-BA3F-86C8223BC99A}" srcId="{6443ED69-6AE5-E84F-82ED-B85E3FF1ACB8}" destId="{84855A78-E81C-7740-983F-C013D6E06BDB}" srcOrd="0" destOrd="0" parTransId="{DCCC43DC-996C-A343-A62D-61ABC0C5B5A9}" sibTransId="{018297DE-88CE-284B-A15B-024B3D59D261}"/>
    <dgm:cxn modelId="{F3B1BA9D-7C9D-5748-828C-800D487BA155}" type="presOf" srcId="{84855A78-E81C-7740-983F-C013D6E06BDB}" destId="{57A11537-3C84-6C44-9ED3-C5A037D251B9}" srcOrd="0" destOrd="0" presId="urn:microsoft.com/office/officeart/2005/8/layout/process4"/>
    <dgm:cxn modelId="{78DD12C6-B082-E143-BD02-05F470C9BF15}" type="presOf" srcId="{6ACBD084-652D-C54A-9206-7B056359E11C}" destId="{AD78932D-C221-0641-8196-9AC16B241B69}" srcOrd="1" destOrd="0" presId="urn:microsoft.com/office/officeart/2005/8/layout/process4"/>
    <dgm:cxn modelId="{661F40DD-A1E3-B04C-A153-CC31C7616B2E}" srcId="{BA96A896-E82F-AE40-BDDF-4DC40ADA1679}" destId="{6443ED69-6AE5-E84F-82ED-B85E3FF1ACB8}" srcOrd="1" destOrd="0" parTransId="{113F4827-4661-5940-9CCA-16E7BE22F80B}" sibTransId="{40E76173-BA5C-7043-A38A-C17670B79C04}"/>
    <dgm:cxn modelId="{1E1195ED-B230-AB40-9A6F-875E3E22F4C5}" type="presOf" srcId="{BA96A896-E82F-AE40-BDDF-4DC40ADA1679}" destId="{98F8305B-AE2A-F142-9CDB-2979158CFCA8}" srcOrd="0" destOrd="0" presId="urn:microsoft.com/office/officeart/2005/8/layout/process4"/>
    <dgm:cxn modelId="{1E8F6BEF-15C4-EC4B-BB2A-3074102161D0}" type="presOf" srcId="{A5062FE9-6122-104B-BB57-BD6AF955E5E1}" destId="{A2AF298F-9C7D-0D4C-976A-55229CC90D9E}" srcOrd="0" destOrd="0" presId="urn:microsoft.com/office/officeart/2005/8/layout/process4"/>
    <dgm:cxn modelId="{91C992FB-9160-A64C-A722-BB860F4CDD89}" srcId="{6ACBD084-652D-C54A-9206-7B056359E11C}" destId="{A02465B3-EC78-4344-BFBE-10377BE9231F}" srcOrd="0" destOrd="0" parTransId="{A2B0A042-F98C-DC4B-99F6-3A11495C037A}" sibTransId="{66A3D9CD-A9B3-6145-B50B-8E014EE27BBB}"/>
    <dgm:cxn modelId="{1ABCE2C6-84A0-BA4C-886C-080DB87D87CF}" type="presParOf" srcId="{98F8305B-AE2A-F142-9CDB-2979158CFCA8}" destId="{227D191C-F61E-9346-85FF-47FADF92818F}" srcOrd="0" destOrd="0" presId="urn:microsoft.com/office/officeart/2005/8/layout/process4"/>
    <dgm:cxn modelId="{C899ED21-B984-EF49-B99F-25AA04D5CFDE}" type="presParOf" srcId="{227D191C-F61E-9346-85FF-47FADF92818F}" destId="{94F80FB8-0015-FA4C-9F55-9833B287C92F}" srcOrd="0" destOrd="0" presId="urn:microsoft.com/office/officeart/2005/8/layout/process4"/>
    <dgm:cxn modelId="{95D76ED7-26A7-D34D-BA6A-54874DCBEABA}" type="presParOf" srcId="{98F8305B-AE2A-F142-9CDB-2979158CFCA8}" destId="{602F709E-1827-7042-9699-E492017980F0}" srcOrd="1" destOrd="0" presId="urn:microsoft.com/office/officeart/2005/8/layout/process4"/>
    <dgm:cxn modelId="{D12DBD80-0704-4A4D-B509-1885DEF65516}" type="presParOf" srcId="{98F8305B-AE2A-F142-9CDB-2979158CFCA8}" destId="{BEA35810-7016-C544-BDD7-C1C68CC70C42}" srcOrd="2" destOrd="0" presId="urn:microsoft.com/office/officeart/2005/8/layout/process4"/>
    <dgm:cxn modelId="{05F51382-880A-2D4B-A9D5-E7BA061E6025}" type="presParOf" srcId="{BEA35810-7016-C544-BDD7-C1C68CC70C42}" destId="{D512680C-E5DE-B649-B046-90A57B6EB54D}" srcOrd="0" destOrd="0" presId="urn:microsoft.com/office/officeart/2005/8/layout/process4"/>
    <dgm:cxn modelId="{ED63ED3D-8D08-9F40-BECD-FFACDA0A6A1E}" type="presParOf" srcId="{BEA35810-7016-C544-BDD7-C1C68CC70C42}" destId="{AD78932D-C221-0641-8196-9AC16B241B69}" srcOrd="1" destOrd="0" presId="urn:microsoft.com/office/officeart/2005/8/layout/process4"/>
    <dgm:cxn modelId="{65A31F49-5D3D-5D4F-AD34-199894BB5DBE}" type="presParOf" srcId="{BEA35810-7016-C544-BDD7-C1C68CC70C42}" destId="{0444D540-4106-724F-BA7A-33405C435B2E}" srcOrd="2" destOrd="0" presId="urn:microsoft.com/office/officeart/2005/8/layout/process4"/>
    <dgm:cxn modelId="{D470077F-628F-304E-A0DF-959A4ED13070}" type="presParOf" srcId="{0444D540-4106-724F-BA7A-33405C435B2E}" destId="{C0378773-0296-D54E-A502-599BBD0D2446}" srcOrd="0" destOrd="0" presId="urn:microsoft.com/office/officeart/2005/8/layout/process4"/>
    <dgm:cxn modelId="{BCF019B7-7B31-C646-92AD-389C7E35F050}" type="presParOf" srcId="{98F8305B-AE2A-F142-9CDB-2979158CFCA8}" destId="{11B8A786-7408-9A45-8C29-0988DB65B401}" srcOrd="3" destOrd="0" presId="urn:microsoft.com/office/officeart/2005/8/layout/process4"/>
    <dgm:cxn modelId="{63956CF7-4867-FA45-8B06-A6CD2160476A}" type="presParOf" srcId="{98F8305B-AE2A-F142-9CDB-2979158CFCA8}" destId="{33BCB005-034A-AC49-A968-3264EB48FC69}" srcOrd="4" destOrd="0" presId="urn:microsoft.com/office/officeart/2005/8/layout/process4"/>
    <dgm:cxn modelId="{B8BDE942-AD29-8A46-BBFC-07A2923DEC87}" type="presParOf" srcId="{33BCB005-034A-AC49-A968-3264EB48FC69}" destId="{A62F40A4-7639-224D-B79C-86CF934095C6}" srcOrd="0" destOrd="0" presId="urn:microsoft.com/office/officeart/2005/8/layout/process4"/>
    <dgm:cxn modelId="{388CCF32-1DDB-BE4B-B448-0223D81E6606}" type="presParOf" srcId="{33BCB005-034A-AC49-A968-3264EB48FC69}" destId="{F9FD4206-B701-7543-98DC-938F75B24C74}" srcOrd="1" destOrd="0" presId="urn:microsoft.com/office/officeart/2005/8/layout/process4"/>
    <dgm:cxn modelId="{081D6196-AA3E-F147-BCC7-1FC283E92872}" type="presParOf" srcId="{33BCB005-034A-AC49-A968-3264EB48FC69}" destId="{ECC1BF1C-CB50-A74B-A631-526C9CC2CD48}" srcOrd="2" destOrd="0" presId="urn:microsoft.com/office/officeart/2005/8/layout/process4"/>
    <dgm:cxn modelId="{ECA859B5-C4D2-644A-A8DD-5FE0A861C716}" type="presParOf" srcId="{ECC1BF1C-CB50-A74B-A631-526C9CC2CD48}" destId="{57A11537-3C84-6C44-9ED3-C5A037D251B9}" srcOrd="0" destOrd="0" presId="urn:microsoft.com/office/officeart/2005/8/layout/process4"/>
    <dgm:cxn modelId="{2D01F024-FD60-E34D-BF43-5A611D791A5D}" type="presParOf" srcId="{98F8305B-AE2A-F142-9CDB-2979158CFCA8}" destId="{2FB39B60-AE15-5943-AC4A-35C4B69F7D65}" srcOrd="5" destOrd="0" presId="urn:microsoft.com/office/officeart/2005/8/layout/process4"/>
    <dgm:cxn modelId="{E876E103-CE00-414B-AAB4-C6AC50299D23}" type="presParOf" srcId="{98F8305B-AE2A-F142-9CDB-2979158CFCA8}" destId="{A73E9F7A-9140-6B47-A545-A2DF80ED3DE7}" srcOrd="6" destOrd="0" presId="urn:microsoft.com/office/officeart/2005/8/layout/process4"/>
    <dgm:cxn modelId="{403F244B-AB36-2C4D-B078-9B8F4AF0F7E2}" type="presParOf" srcId="{A73E9F7A-9140-6B47-A545-A2DF80ED3DE7}" destId="{A2AF298F-9C7D-0D4C-976A-55229CC90D9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C45E8-AC8F-4434-ABD7-96B5DD02DF9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6747418-CF84-4C6B-836A-22B426D25B33}">
      <dgm:prSet custT="1"/>
      <dgm:spPr/>
      <dgm:t>
        <a:bodyPr/>
        <a:lstStyle/>
        <a:p>
          <a:r>
            <a:rPr lang="en-US" sz="1500" dirty="0">
              <a:solidFill>
                <a:schemeClr val="bg1"/>
              </a:solidFill>
            </a:rPr>
            <a:t>Shared decision making with patient, clear information</a:t>
          </a:r>
        </a:p>
      </dgm:t>
    </dgm:pt>
    <dgm:pt modelId="{8F2E1746-FB98-4240-8211-7BF48424CFCC}" type="parTrans" cxnId="{5464EC86-D77F-43CC-B3A2-CD4D77C80B5E}">
      <dgm:prSet/>
      <dgm:spPr/>
      <dgm:t>
        <a:bodyPr/>
        <a:lstStyle/>
        <a:p>
          <a:endParaRPr lang="en-US"/>
        </a:p>
      </dgm:t>
    </dgm:pt>
    <dgm:pt modelId="{C828E46D-CD5D-485F-9789-62B622E2E07F}" type="sibTrans" cxnId="{5464EC86-D77F-43CC-B3A2-CD4D77C80B5E}">
      <dgm:prSet/>
      <dgm:spPr/>
      <dgm:t>
        <a:bodyPr/>
        <a:lstStyle/>
        <a:p>
          <a:endParaRPr lang="en-US"/>
        </a:p>
      </dgm:t>
    </dgm:pt>
    <dgm:pt modelId="{892AFA39-C2F2-4017-A40A-EE9A2F608055}">
      <dgm:prSet custT="1"/>
      <dgm:spPr/>
      <dgm:t>
        <a:bodyPr/>
        <a:lstStyle/>
        <a:p>
          <a:r>
            <a:rPr lang="en-US" sz="1400" dirty="0">
              <a:solidFill>
                <a:schemeClr val="bg1"/>
              </a:solidFill>
            </a:rPr>
            <a:t>Do not taper down, or withdrawal will ensue, irrespective of buprenorphine</a:t>
          </a:r>
        </a:p>
      </dgm:t>
    </dgm:pt>
    <dgm:pt modelId="{5F957E55-833C-46FD-B089-869F3B16BE50}" type="parTrans" cxnId="{EC5CBE65-B71C-40BC-9BE6-E88E457DB983}">
      <dgm:prSet/>
      <dgm:spPr/>
      <dgm:t>
        <a:bodyPr/>
        <a:lstStyle/>
        <a:p>
          <a:endParaRPr lang="en-US"/>
        </a:p>
      </dgm:t>
    </dgm:pt>
    <dgm:pt modelId="{1C066006-F2FE-405A-B97A-921545EC54A5}" type="sibTrans" cxnId="{EC5CBE65-B71C-40BC-9BE6-E88E457DB983}">
      <dgm:prSet/>
      <dgm:spPr/>
      <dgm:t>
        <a:bodyPr/>
        <a:lstStyle/>
        <a:p>
          <a:endParaRPr lang="en-US"/>
        </a:p>
      </dgm:t>
    </dgm:pt>
    <dgm:pt modelId="{49BFA327-6620-4B11-99F3-6E42555631E6}">
      <dgm:prSet custT="1"/>
      <dgm:spPr/>
      <dgm:t>
        <a:bodyPr/>
        <a:lstStyle/>
        <a:p>
          <a:r>
            <a:rPr lang="en-US" sz="1400" dirty="0">
              <a:solidFill>
                <a:schemeClr val="bg1"/>
              </a:solidFill>
            </a:rPr>
            <a:t>This includes any full agonist opioid</a:t>
          </a:r>
        </a:p>
      </dgm:t>
    </dgm:pt>
    <dgm:pt modelId="{3082E13E-5A99-446F-8954-B397A4BF1CF0}" type="parTrans" cxnId="{D2080626-CD12-41E3-9BA0-17BE602F2CDB}">
      <dgm:prSet/>
      <dgm:spPr/>
      <dgm:t>
        <a:bodyPr/>
        <a:lstStyle/>
        <a:p>
          <a:endParaRPr lang="en-US"/>
        </a:p>
      </dgm:t>
    </dgm:pt>
    <dgm:pt modelId="{1F7F40D9-9CFF-4419-964C-7573F2BBD242}" type="sibTrans" cxnId="{D2080626-CD12-41E3-9BA0-17BE602F2CDB}">
      <dgm:prSet/>
      <dgm:spPr/>
      <dgm:t>
        <a:bodyPr/>
        <a:lstStyle/>
        <a:p>
          <a:endParaRPr lang="en-US"/>
        </a:p>
      </dgm:t>
    </dgm:pt>
    <dgm:pt modelId="{15ED60A0-67F4-4349-B53F-3822E61BDABF}">
      <dgm:prSet/>
      <dgm:spPr/>
      <dgm:t>
        <a:bodyPr/>
        <a:lstStyle/>
        <a:p>
          <a:r>
            <a:rPr lang="en-US" dirty="0">
              <a:solidFill>
                <a:schemeClr val="bg1"/>
              </a:solidFill>
            </a:rPr>
            <a:t>*Clear and frequent communication with patient</a:t>
          </a:r>
        </a:p>
      </dgm:t>
    </dgm:pt>
    <dgm:pt modelId="{A42CAC1A-EC4C-4938-8A8B-BCCF56584175}" type="parTrans" cxnId="{04430D2B-A16E-4AE5-9AB6-409283F3765F}">
      <dgm:prSet/>
      <dgm:spPr/>
      <dgm:t>
        <a:bodyPr/>
        <a:lstStyle/>
        <a:p>
          <a:endParaRPr lang="en-US"/>
        </a:p>
      </dgm:t>
    </dgm:pt>
    <dgm:pt modelId="{B841033C-2797-4323-A0BA-95086140F750}" type="sibTrans" cxnId="{04430D2B-A16E-4AE5-9AB6-409283F3765F}">
      <dgm:prSet/>
      <dgm:spPr/>
      <dgm:t>
        <a:bodyPr/>
        <a:lstStyle/>
        <a:p>
          <a:endParaRPr lang="en-US"/>
        </a:p>
      </dgm:t>
    </dgm:pt>
    <dgm:pt modelId="{CA141367-35FE-4C60-9A9C-086BB0637AF8}">
      <dgm:prSet custT="1"/>
      <dgm:spPr/>
      <dgm:t>
        <a:bodyPr/>
        <a:lstStyle/>
        <a:p>
          <a:r>
            <a:rPr lang="en-US" sz="1400" dirty="0">
              <a:solidFill>
                <a:schemeClr val="bg1"/>
              </a:solidFill>
            </a:rPr>
            <a:t>Provide them with handout for reference, daily call </a:t>
          </a:r>
        </a:p>
      </dgm:t>
    </dgm:pt>
    <dgm:pt modelId="{999CE586-AAA8-466D-BC60-F20599E73B97}" type="parTrans" cxnId="{AE03F598-6402-40BB-B7C8-EAE37B5CDE96}">
      <dgm:prSet/>
      <dgm:spPr/>
      <dgm:t>
        <a:bodyPr/>
        <a:lstStyle/>
        <a:p>
          <a:endParaRPr lang="en-US"/>
        </a:p>
      </dgm:t>
    </dgm:pt>
    <dgm:pt modelId="{0C1841A5-84FB-4791-A49D-B0D02F077223}" type="sibTrans" cxnId="{AE03F598-6402-40BB-B7C8-EAE37B5CDE96}">
      <dgm:prSet/>
      <dgm:spPr/>
      <dgm:t>
        <a:bodyPr/>
        <a:lstStyle/>
        <a:p>
          <a:endParaRPr lang="en-US"/>
        </a:p>
      </dgm:t>
    </dgm:pt>
    <dgm:pt modelId="{B33EB7CA-AF92-4957-AEC4-CEA0C856F8BB}">
      <dgm:prSet custT="1"/>
      <dgm:spPr/>
      <dgm:t>
        <a:bodyPr/>
        <a:lstStyle/>
        <a:p>
          <a:r>
            <a:rPr lang="en-US" sz="1400" dirty="0">
              <a:solidFill>
                <a:schemeClr val="bg1"/>
              </a:solidFill>
            </a:rPr>
            <a:t>Reminder: do not taper down the full agonist</a:t>
          </a:r>
        </a:p>
      </dgm:t>
    </dgm:pt>
    <dgm:pt modelId="{7CA428BB-B238-4B4E-8AE7-D4A2175997BF}" type="parTrans" cxnId="{40DFF939-1AB9-44B5-BA85-D4617E553FEA}">
      <dgm:prSet/>
      <dgm:spPr/>
      <dgm:t>
        <a:bodyPr/>
        <a:lstStyle/>
        <a:p>
          <a:endParaRPr lang="en-US"/>
        </a:p>
      </dgm:t>
    </dgm:pt>
    <dgm:pt modelId="{05570BB6-0A29-457A-8594-FBD4F8E05A96}" type="sibTrans" cxnId="{40DFF939-1AB9-44B5-BA85-D4617E553FEA}">
      <dgm:prSet/>
      <dgm:spPr/>
      <dgm:t>
        <a:bodyPr/>
        <a:lstStyle/>
        <a:p>
          <a:endParaRPr lang="en-US"/>
        </a:p>
      </dgm:t>
    </dgm:pt>
    <dgm:pt modelId="{3D662477-B483-4816-9CAA-54CCC6BF430B}">
      <dgm:prSet custT="1"/>
      <dgm:spPr/>
      <dgm:t>
        <a:bodyPr/>
        <a:lstStyle/>
        <a:p>
          <a:r>
            <a:rPr lang="en-US" sz="1400" dirty="0">
              <a:solidFill>
                <a:schemeClr val="bg1"/>
              </a:solidFill>
            </a:rPr>
            <a:t>Help with cutting buprenorphine strips/bubble packs if possible</a:t>
          </a:r>
        </a:p>
      </dgm:t>
    </dgm:pt>
    <dgm:pt modelId="{7CDB0EC8-ECFF-499B-B4EA-0317DC81E9FC}" type="parTrans" cxnId="{C0EE757A-9FE8-4D33-B947-3CD3343B1160}">
      <dgm:prSet/>
      <dgm:spPr/>
      <dgm:t>
        <a:bodyPr/>
        <a:lstStyle/>
        <a:p>
          <a:endParaRPr lang="en-US"/>
        </a:p>
      </dgm:t>
    </dgm:pt>
    <dgm:pt modelId="{05EBFF22-F57B-44DE-B6DC-5DC032CEDEF6}" type="sibTrans" cxnId="{C0EE757A-9FE8-4D33-B947-3CD3343B1160}">
      <dgm:prSet/>
      <dgm:spPr/>
      <dgm:t>
        <a:bodyPr/>
        <a:lstStyle/>
        <a:p>
          <a:endParaRPr lang="en-US"/>
        </a:p>
      </dgm:t>
    </dgm:pt>
    <dgm:pt modelId="{602845C7-5781-44AD-B6FB-767D469031E4}">
      <dgm:prSet custT="1"/>
      <dgm:spPr/>
      <dgm:t>
        <a:bodyPr/>
        <a:lstStyle/>
        <a:p>
          <a:r>
            <a:rPr lang="en-US" sz="1400" dirty="0">
              <a:solidFill>
                <a:schemeClr val="bg1"/>
              </a:solidFill>
            </a:rPr>
            <a:t>Problem solve with them</a:t>
          </a:r>
        </a:p>
      </dgm:t>
    </dgm:pt>
    <dgm:pt modelId="{E052D72D-D726-4FC7-AB3A-E2CE1540D4C8}" type="parTrans" cxnId="{CD08E3CF-3A28-4A37-B56E-F87C1F43BCCD}">
      <dgm:prSet/>
      <dgm:spPr/>
      <dgm:t>
        <a:bodyPr/>
        <a:lstStyle/>
        <a:p>
          <a:endParaRPr lang="en-US"/>
        </a:p>
      </dgm:t>
    </dgm:pt>
    <dgm:pt modelId="{758ED568-E0D2-4453-8584-8E3E3E190B8B}" type="sibTrans" cxnId="{CD08E3CF-3A28-4A37-B56E-F87C1F43BCCD}">
      <dgm:prSet/>
      <dgm:spPr/>
      <dgm:t>
        <a:bodyPr/>
        <a:lstStyle/>
        <a:p>
          <a:endParaRPr lang="en-US"/>
        </a:p>
      </dgm:t>
    </dgm:pt>
    <dgm:pt modelId="{6F7AD722-E6D7-4EA0-948D-B4A0648C3826}">
      <dgm:prSet custT="1"/>
      <dgm:spPr/>
      <dgm:t>
        <a:bodyPr/>
        <a:lstStyle/>
        <a:p>
          <a:r>
            <a:rPr lang="en-US" sz="1400" dirty="0">
              <a:solidFill>
                <a:schemeClr val="bg1"/>
              </a:solidFill>
            </a:rPr>
            <a:t>Provide comfort meds prn</a:t>
          </a:r>
        </a:p>
      </dgm:t>
    </dgm:pt>
    <dgm:pt modelId="{F0392C78-11BC-4C7B-A828-315BED260E96}" type="parTrans" cxnId="{822462AB-7755-4FB0-BF38-0F7E51F18CC1}">
      <dgm:prSet/>
      <dgm:spPr/>
      <dgm:t>
        <a:bodyPr/>
        <a:lstStyle/>
        <a:p>
          <a:endParaRPr lang="en-US"/>
        </a:p>
      </dgm:t>
    </dgm:pt>
    <dgm:pt modelId="{CF17DC1F-19A2-4E30-B51D-2BA60D1756E3}" type="sibTrans" cxnId="{822462AB-7755-4FB0-BF38-0F7E51F18CC1}">
      <dgm:prSet/>
      <dgm:spPr/>
      <dgm:t>
        <a:bodyPr/>
        <a:lstStyle/>
        <a:p>
          <a:endParaRPr lang="en-US"/>
        </a:p>
      </dgm:t>
    </dgm:pt>
    <dgm:pt modelId="{A7FD438F-9199-4ACD-99C2-76CC979F868C}">
      <dgm:prSet custT="1"/>
      <dgm:spPr/>
      <dgm:t>
        <a:bodyPr/>
        <a:lstStyle/>
        <a:p>
          <a:r>
            <a:rPr lang="en-US" sz="1400" dirty="0">
              <a:solidFill>
                <a:schemeClr val="bg1"/>
              </a:solidFill>
            </a:rPr>
            <a:t>Harm reduction</a:t>
          </a:r>
        </a:p>
      </dgm:t>
    </dgm:pt>
    <dgm:pt modelId="{8A31980E-1390-4599-9DFF-F8F64DCDE214}" type="parTrans" cxnId="{7D904489-0B98-4730-8AB7-F8856E821ABE}">
      <dgm:prSet/>
      <dgm:spPr/>
      <dgm:t>
        <a:bodyPr/>
        <a:lstStyle/>
        <a:p>
          <a:endParaRPr lang="en-US"/>
        </a:p>
      </dgm:t>
    </dgm:pt>
    <dgm:pt modelId="{2103B9BB-5C9C-4DAB-AE3E-F1DDD795B358}" type="sibTrans" cxnId="{7D904489-0B98-4730-8AB7-F8856E821ABE}">
      <dgm:prSet/>
      <dgm:spPr/>
      <dgm:t>
        <a:bodyPr/>
        <a:lstStyle/>
        <a:p>
          <a:endParaRPr lang="en-US"/>
        </a:p>
      </dgm:t>
    </dgm:pt>
    <dgm:pt modelId="{070792F8-37A8-44A1-A7CF-7A6E554A49C1}">
      <dgm:prSet custT="1"/>
      <dgm:spPr/>
      <dgm:t>
        <a:bodyPr/>
        <a:lstStyle/>
        <a:p>
          <a:r>
            <a:rPr lang="en-US" sz="1400" dirty="0">
              <a:solidFill>
                <a:schemeClr val="bg1"/>
              </a:solidFill>
            </a:rPr>
            <a:t>Cheerlead!</a:t>
          </a:r>
          <a:endParaRPr lang="en-US" sz="1200" dirty="0">
            <a:solidFill>
              <a:schemeClr val="bg1"/>
            </a:solidFill>
          </a:endParaRPr>
        </a:p>
      </dgm:t>
    </dgm:pt>
    <dgm:pt modelId="{CC4187C1-7C10-4F8A-A427-64A9B425DF0A}" type="parTrans" cxnId="{B534B301-D8C3-4E1B-ACE3-A4F530A0FE34}">
      <dgm:prSet/>
      <dgm:spPr/>
      <dgm:t>
        <a:bodyPr/>
        <a:lstStyle/>
        <a:p>
          <a:endParaRPr lang="en-US"/>
        </a:p>
      </dgm:t>
    </dgm:pt>
    <dgm:pt modelId="{15B10939-3A81-4BAB-AC04-E81C3E2255E1}" type="sibTrans" cxnId="{B534B301-D8C3-4E1B-ACE3-A4F530A0FE34}">
      <dgm:prSet/>
      <dgm:spPr/>
      <dgm:t>
        <a:bodyPr/>
        <a:lstStyle/>
        <a:p>
          <a:endParaRPr lang="en-US"/>
        </a:p>
      </dgm:t>
    </dgm:pt>
    <dgm:pt modelId="{0846C48D-6528-4604-81E1-4F8F525FEDA2}">
      <dgm:prSet/>
      <dgm:spPr/>
      <dgm:t>
        <a:bodyPr/>
        <a:lstStyle/>
        <a:p>
          <a:r>
            <a:rPr lang="en-US" dirty="0">
              <a:solidFill>
                <a:schemeClr val="tx1"/>
              </a:solidFill>
            </a:rPr>
            <a:t>*Pause or slow if withdrawal symptoms, or challenges</a:t>
          </a:r>
        </a:p>
      </dgm:t>
    </dgm:pt>
    <dgm:pt modelId="{5E7B2BEB-4125-45D1-9A11-79C925265890}" type="parTrans" cxnId="{5B4BA415-D49E-49D4-8EB1-07AECEEAABE0}">
      <dgm:prSet/>
      <dgm:spPr/>
      <dgm:t>
        <a:bodyPr/>
        <a:lstStyle/>
        <a:p>
          <a:endParaRPr lang="en-US"/>
        </a:p>
      </dgm:t>
    </dgm:pt>
    <dgm:pt modelId="{17D8024C-436E-4BC6-9029-838F8EE29D1C}" type="sibTrans" cxnId="{5B4BA415-D49E-49D4-8EB1-07AECEEAABE0}">
      <dgm:prSet/>
      <dgm:spPr/>
      <dgm:t>
        <a:bodyPr/>
        <a:lstStyle/>
        <a:p>
          <a:endParaRPr lang="en-US"/>
        </a:p>
      </dgm:t>
    </dgm:pt>
    <dgm:pt modelId="{F6574675-8482-41F0-BE46-F2744CFB46AC}">
      <dgm:prSet/>
      <dgm:spPr/>
      <dgm:t>
        <a:bodyPr/>
        <a:lstStyle/>
        <a:p>
          <a:r>
            <a:rPr lang="en-US" dirty="0">
              <a:solidFill>
                <a:schemeClr val="bg1"/>
              </a:solidFill>
            </a:rPr>
            <a:t>Provide a bubble pack if possible</a:t>
          </a:r>
        </a:p>
      </dgm:t>
    </dgm:pt>
    <dgm:pt modelId="{6790019F-E679-4C16-B2B1-AF4AEE29CED4}" type="parTrans" cxnId="{E0919A1E-5C4B-44D3-B3E9-A01D8A5023D7}">
      <dgm:prSet/>
      <dgm:spPr/>
      <dgm:t>
        <a:bodyPr/>
        <a:lstStyle/>
        <a:p>
          <a:endParaRPr lang="en-US"/>
        </a:p>
      </dgm:t>
    </dgm:pt>
    <dgm:pt modelId="{E71AE710-981F-413D-8359-E23F63E70768}" type="sibTrans" cxnId="{E0919A1E-5C4B-44D3-B3E9-A01D8A5023D7}">
      <dgm:prSet/>
      <dgm:spPr/>
      <dgm:t>
        <a:bodyPr/>
        <a:lstStyle/>
        <a:p>
          <a:endParaRPr lang="en-US"/>
        </a:p>
      </dgm:t>
    </dgm:pt>
    <dgm:pt modelId="{112BAF66-013F-49F4-BBCF-A115D5E2EBEF}">
      <dgm:prSet custT="1"/>
      <dgm:spPr/>
      <dgm:t>
        <a:bodyPr/>
        <a:lstStyle/>
        <a:p>
          <a:r>
            <a:rPr lang="en-US" sz="1500" dirty="0">
              <a:solidFill>
                <a:schemeClr val="bg1"/>
              </a:solidFill>
            </a:rPr>
            <a:t>Ensure ongoing access to full agonist opioid and continue as long as needed</a:t>
          </a:r>
        </a:p>
      </dgm:t>
    </dgm:pt>
    <dgm:pt modelId="{C009C6E9-69A0-4A31-B58C-6147B362C709}" type="parTrans" cxnId="{C3E70C61-65FA-4C59-B366-C85B3FE32604}">
      <dgm:prSet/>
      <dgm:spPr/>
      <dgm:t>
        <a:bodyPr/>
        <a:lstStyle/>
        <a:p>
          <a:endParaRPr lang="en-US"/>
        </a:p>
      </dgm:t>
    </dgm:pt>
    <dgm:pt modelId="{47E29395-4E8E-45A9-B93B-85F35D4D496F}" type="sibTrans" cxnId="{C3E70C61-65FA-4C59-B366-C85B3FE32604}">
      <dgm:prSet/>
      <dgm:spPr/>
      <dgm:t>
        <a:bodyPr/>
        <a:lstStyle/>
        <a:p>
          <a:endParaRPr lang="en-US"/>
        </a:p>
      </dgm:t>
    </dgm:pt>
    <dgm:pt modelId="{1DFD2B01-BA70-457B-A706-AE8BA701FBC0}">
      <dgm:prSet custT="1"/>
      <dgm:spPr/>
      <dgm:t>
        <a:bodyPr/>
        <a:lstStyle/>
        <a:p>
          <a:r>
            <a:rPr lang="en-US" sz="1400" dirty="0">
              <a:solidFill>
                <a:schemeClr val="bg1"/>
              </a:solidFill>
            </a:rPr>
            <a:t>If they do not have ongoing opioid, do not employ LDP</a:t>
          </a:r>
        </a:p>
      </dgm:t>
    </dgm:pt>
    <dgm:pt modelId="{B2C67EDF-CE15-4365-93E2-5F124762DCF2}" type="parTrans" cxnId="{EF7A2826-E88B-4965-A474-3E3D4E4FF5E3}">
      <dgm:prSet/>
      <dgm:spPr/>
      <dgm:t>
        <a:bodyPr/>
        <a:lstStyle/>
        <a:p>
          <a:endParaRPr lang="en-US"/>
        </a:p>
      </dgm:t>
    </dgm:pt>
    <dgm:pt modelId="{B95C70E1-CA51-45E4-99EC-A023B870FAFA}" type="sibTrans" cxnId="{EF7A2826-E88B-4965-A474-3E3D4E4FF5E3}">
      <dgm:prSet/>
      <dgm:spPr/>
      <dgm:t>
        <a:bodyPr/>
        <a:lstStyle/>
        <a:p>
          <a:endParaRPr lang="en-US"/>
        </a:p>
      </dgm:t>
    </dgm:pt>
    <dgm:pt modelId="{280A14A4-EA3B-49AA-9C14-B26C5B9A8D84}" type="pres">
      <dgm:prSet presAssocID="{AFDC45E8-AC8F-4434-ABD7-96B5DD02DF9E}" presName="linear" presStyleCnt="0">
        <dgm:presLayoutVars>
          <dgm:dir/>
          <dgm:animLvl val="lvl"/>
          <dgm:resizeHandles val="exact"/>
        </dgm:presLayoutVars>
      </dgm:prSet>
      <dgm:spPr/>
    </dgm:pt>
    <dgm:pt modelId="{3A5BE38B-8A61-434B-BF35-C0BE7A5920F0}" type="pres">
      <dgm:prSet presAssocID="{76747418-CF84-4C6B-836A-22B426D25B33}" presName="parentLin" presStyleCnt="0"/>
      <dgm:spPr/>
    </dgm:pt>
    <dgm:pt modelId="{59822E72-6EA4-4FC6-8CC4-CD47E2A945D1}" type="pres">
      <dgm:prSet presAssocID="{76747418-CF84-4C6B-836A-22B426D25B33}" presName="parentLeftMargin" presStyleLbl="node1" presStyleIdx="0" presStyleCnt="5"/>
      <dgm:spPr/>
    </dgm:pt>
    <dgm:pt modelId="{0C57522E-CF72-4599-A81E-8E70FD755AE8}" type="pres">
      <dgm:prSet presAssocID="{76747418-CF84-4C6B-836A-22B426D25B33}" presName="parentText" presStyleLbl="node1" presStyleIdx="0" presStyleCnt="5" custLinFactNeighborX="-15992" custLinFactNeighborY="2415">
        <dgm:presLayoutVars>
          <dgm:chMax val="0"/>
          <dgm:bulletEnabled val="1"/>
        </dgm:presLayoutVars>
      </dgm:prSet>
      <dgm:spPr/>
    </dgm:pt>
    <dgm:pt modelId="{347AA10B-A15E-4ACF-865B-2286ADF381A6}" type="pres">
      <dgm:prSet presAssocID="{76747418-CF84-4C6B-836A-22B426D25B33}" presName="negativeSpace" presStyleCnt="0"/>
      <dgm:spPr/>
    </dgm:pt>
    <dgm:pt modelId="{8006E547-D6E7-42EE-B4A8-8BEE8A2B900C}" type="pres">
      <dgm:prSet presAssocID="{76747418-CF84-4C6B-836A-22B426D25B33}" presName="childText" presStyleLbl="conFgAcc1" presStyleIdx="0" presStyleCnt="5">
        <dgm:presLayoutVars>
          <dgm:bulletEnabled val="1"/>
        </dgm:presLayoutVars>
      </dgm:prSet>
      <dgm:spPr/>
    </dgm:pt>
    <dgm:pt modelId="{CDD14C07-B697-48D2-9612-AC1852040D7B}" type="pres">
      <dgm:prSet presAssocID="{C828E46D-CD5D-485F-9789-62B622E2E07F}" presName="spaceBetweenRectangles" presStyleCnt="0"/>
      <dgm:spPr/>
    </dgm:pt>
    <dgm:pt modelId="{49D9A532-A6DE-413F-9179-0C16DDE61502}" type="pres">
      <dgm:prSet presAssocID="{112BAF66-013F-49F4-BBCF-A115D5E2EBEF}" presName="parentLin" presStyleCnt="0"/>
      <dgm:spPr/>
    </dgm:pt>
    <dgm:pt modelId="{E8F64C15-F534-479C-B80F-4DB6ABCDC78C}" type="pres">
      <dgm:prSet presAssocID="{112BAF66-013F-49F4-BBCF-A115D5E2EBEF}" presName="parentLeftMargin" presStyleLbl="node1" presStyleIdx="0" presStyleCnt="5"/>
      <dgm:spPr/>
    </dgm:pt>
    <dgm:pt modelId="{75B4FF43-452A-42D9-AD71-ABBBDBA1C107}" type="pres">
      <dgm:prSet presAssocID="{112BAF66-013F-49F4-BBCF-A115D5E2EBEF}" presName="parentText" presStyleLbl="node1" presStyleIdx="1" presStyleCnt="5" custLinFactNeighborX="-15992" custLinFactNeighborY="2415">
        <dgm:presLayoutVars>
          <dgm:chMax val="0"/>
          <dgm:bulletEnabled val="1"/>
        </dgm:presLayoutVars>
      </dgm:prSet>
      <dgm:spPr/>
    </dgm:pt>
    <dgm:pt modelId="{419C9B93-9390-49D0-990A-37FAC0DE4E23}" type="pres">
      <dgm:prSet presAssocID="{112BAF66-013F-49F4-BBCF-A115D5E2EBEF}" presName="negativeSpace" presStyleCnt="0"/>
      <dgm:spPr/>
    </dgm:pt>
    <dgm:pt modelId="{2C3A6EA4-15A7-4E02-AA4F-8E0AF12C26E2}" type="pres">
      <dgm:prSet presAssocID="{112BAF66-013F-49F4-BBCF-A115D5E2EBEF}" presName="childText" presStyleLbl="conFgAcc1" presStyleIdx="1" presStyleCnt="5" custLinFactNeighborX="-800" custLinFactNeighborY="13204">
        <dgm:presLayoutVars>
          <dgm:bulletEnabled val="1"/>
        </dgm:presLayoutVars>
      </dgm:prSet>
      <dgm:spPr/>
    </dgm:pt>
    <dgm:pt modelId="{8D440930-728B-40B7-A84D-589E2DF263D3}" type="pres">
      <dgm:prSet presAssocID="{47E29395-4E8E-45A9-B93B-85F35D4D496F}" presName="spaceBetweenRectangles" presStyleCnt="0"/>
      <dgm:spPr/>
    </dgm:pt>
    <dgm:pt modelId="{618A4E10-9BF4-4EF4-904C-9FF6A3F6A69C}" type="pres">
      <dgm:prSet presAssocID="{F6574675-8482-41F0-BE46-F2744CFB46AC}" presName="parentLin" presStyleCnt="0"/>
      <dgm:spPr/>
    </dgm:pt>
    <dgm:pt modelId="{8CCE1410-B255-4BA3-8050-615374D93068}" type="pres">
      <dgm:prSet presAssocID="{F6574675-8482-41F0-BE46-F2744CFB46AC}" presName="parentLeftMargin" presStyleLbl="node1" presStyleIdx="1" presStyleCnt="5"/>
      <dgm:spPr/>
    </dgm:pt>
    <dgm:pt modelId="{80F7EF80-2AEE-4295-8082-E5A0A71760B3}" type="pres">
      <dgm:prSet presAssocID="{F6574675-8482-41F0-BE46-F2744CFB46AC}" presName="parentText" presStyleLbl="node1" presStyleIdx="2" presStyleCnt="5" custLinFactNeighborX="-15992" custLinFactNeighborY="2415">
        <dgm:presLayoutVars>
          <dgm:chMax val="0"/>
          <dgm:bulletEnabled val="1"/>
        </dgm:presLayoutVars>
      </dgm:prSet>
      <dgm:spPr/>
    </dgm:pt>
    <dgm:pt modelId="{3A82291C-482F-4DE4-8DF3-5018C0F1264D}" type="pres">
      <dgm:prSet presAssocID="{F6574675-8482-41F0-BE46-F2744CFB46AC}" presName="negativeSpace" presStyleCnt="0"/>
      <dgm:spPr/>
    </dgm:pt>
    <dgm:pt modelId="{58BB0FA5-E7CD-4080-96CF-BBF9BE702D1B}" type="pres">
      <dgm:prSet presAssocID="{F6574675-8482-41F0-BE46-F2744CFB46AC}" presName="childText" presStyleLbl="conFgAcc1" presStyleIdx="2" presStyleCnt="5">
        <dgm:presLayoutVars>
          <dgm:bulletEnabled val="1"/>
        </dgm:presLayoutVars>
      </dgm:prSet>
      <dgm:spPr/>
    </dgm:pt>
    <dgm:pt modelId="{AFC64B2D-AD7E-4162-BA4F-397900E6876B}" type="pres">
      <dgm:prSet presAssocID="{E71AE710-981F-413D-8359-E23F63E70768}" presName="spaceBetweenRectangles" presStyleCnt="0"/>
      <dgm:spPr/>
    </dgm:pt>
    <dgm:pt modelId="{64EA1D38-0627-4E7B-AC32-DA4B5D2D8ECD}" type="pres">
      <dgm:prSet presAssocID="{15ED60A0-67F4-4349-B53F-3822E61BDABF}" presName="parentLin" presStyleCnt="0"/>
      <dgm:spPr/>
    </dgm:pt>
    <dgm:pt modelId="{90129C27-2389-4CB4-8D1F-3213472B6500}" type="pres">
      <dgm:prSet presAssocID="{15ED60A0-67F4-4349-B53F-3822E61BDABF}" presName="parentLeftMargin" presStyleLbl="node1" presStyleIdx="2" presStyleCnt="5"/>
      <dgm:spPr/>
    </dgm:pt>
    <dgm:pt modelId="{D7D6BCAB-041E-4FF2-A4C4-57BED4975BBF}" type="pres">
      <dgm:prSet presAssocID="{15ED60A0-67F4-4349-B53F-3822E61BDABF}" presName="parentText" presStyleLbl="node1" presStyleIdx="3" presStyleCnt="5" custLinFactNeighborX="-15992" custLinFactNeighborY="2415">
        <dgm:presLayoutVars>
          <dgm:chMax val="0"/>
          <dgm:bulletEnabled val="1"/>
        </dgm:presLayoutVars>
      </dgm:prSet>
      <dgm:spPr/>
    </dgm:pt>
    <dgm:pt modelId="{B43A3A5B-2EA2-445A-8221-142936AF538F}" type="pres">
      <dgm:prSet presAssocID="{15ED60A0-67F4-4349-B53F-3822E61BDABF}" presName="negativeSpace" presStyleCnt="0"/>
      <dgm:spPr/>
    </dgm:pt>
    <dgm:pt modelId="{4D1A99A3-3A9F-48B9-9B9C-51888B61807A}" type="pres">
      <dgm:prSet presAssocID="{15ED60A0-67F4-4349-B53F-3822E61BDABF}" presName="childText" presStyleLbl="conFgAcc1" presStyleIdx="3" presStyleCnt="5" custLinFactNeighborX="-800" custLinFactNeighborY="13204">
        <dgm:presLayoutVars>
          <dgm:bulletEnabled val="1"/>
        </dgm:presLayoutVars>
      </dgm:prSet>
      <dgm:spPr/>
    </dgm:pt>
    <dgm:pt modelId="{A897CBEE-8289-478A-9B6F-9FC5EA9DC7E5}" type="pres">
      <dgm:prSet presAssocID="{B841033C-2797-4323-A0BA-95086140F750}" presName="spaceBetweenRectangles" presStyleCnt="0"/>
      <dgm:spPr/>
    </dgm:pt>
    <dgm:pt modelId="{94E7CDA9-F0D7-40B0-BF50-AE4564B8347B}" type="pres">
      <dgm:prSet presAssocID="{0846C48D-6528-4604-81E1-4F8F525FEDA2}" presName="parentLin" presStyleCnt="0"/>
      <dgm:spPr/>
    </dgm:pt>
    <dgm:pt modelId="{10648345-1F05-4482-A176-F2F11A5CFF04}" type="pres">
      <dgm:prSet presAssocID="{0846C48D-6528-4604-81E1-4F8F525FEDA2}" presName="parentLeftMargin" presStyleLbl="node1" presStyleIdx="3" presStyleCnt="5"/>
      <dgm:spPr/>
    </dgm:pt>
    <dgm:pt modelId="{24B34CAF-3063-4013-A694-2BA2DC2A47E6}" type="pres">
      <dgm:prSet presAssocID="{0846C48D-6528-4604-81E1-4F8F525FEDA2}" presName="parentText" presStyleLbl="node1" presStyleIdx="4" presStyleCnt="5" custLinFactNeighborX="-12917" custLinFactNeighborY="1742">
        <dgm:presLayoutVars>
          <dgm:chMax val="0"/>
          <dgm:bulletEnabled val="1"/>
        </dgm:presLayoutVars>
      </dgm:prSet>
      <dgm:spPr/>
    </dgm:pt>
    <dgm:pt modelId="{F108BE8B-CF84-4F7E-9114-9EF46441B76F}" type="pres">
      <dgm:prSet presAssocID="{0846C48D-6528-4604-81E1-4F8F525FEDA2}" presName="negativeSpace" presStyleCnt="0"/>
      <dgm:spPr/>
    </dgm:pt>
    <dgm:pt modelId="{FEA144F3-8B93-4059-B64F-A344336156FB}" type="pres">
      <dgm:prSet presAssocID="{0846C48D-6528-4604-81E1-4F8F525FEDA2}" presName="childText" presStyleLbl="conFgAcc1" presStyleIdx="4" presStyleCnt="5">
        <dgm:presLayoutVars>
          <dgm:bulletEnabled val="1"/>
        </dgm:presLayoutVars>
      </dgm:prSet>
      <dgm:spPr/>
    </dgm:pt>
  </dgm:ptLst>
  <dgm:cxnLst>
    <dgm:cxn modelId="{B534B301-D8C3-4E1B-ACE3-A4F530A0FE34}" srcId="{15ED60A0-67F4-4349-B53F-3822E61BDABF}" destId="{070792F8-37A8-44A1-A7CF-7A6E554A49C1}" srcOrd="6" destOrd="0" parTransId="{CC4187C1-7C10-4F8A-A427-64A9B425DF0A}" sibTransId="{15B10939-3A81-4BAB-AC04-E81C3E2255E1}"/>
    <dgm:cxn modelId="{2A11470D-0EC5-4466-BAE7-495D2826B8E1}" type="presOf" srcId="{6F7AD722-E6D7-4EA0-948D-B4A0648C3826}" destId="{4D1A99A3-3A9F-48B9-9B9C-51888B61807A}" srcOrd="0" destOrd="4" presId="urn:microsoft.com/office/officeart/2005/8/layout/list1"/>
    <dgm:cxn modelId="{5B4BA415-D49E-49D4-8EB1-07AECEEAABE0}" srcId="{AFDC45E8-AC8F-4434-ABD7-96B5DD02DF9E}" destId="{0846C48D-6528-4604-81E1-4F8F525FEDA2}" srcOrd="4" destOrd="0" parTransId="{5E7B2BEB-4125-45D1-9A11-79C925265890}" sibTransId="{17D8024C-436E-4BC6-9029-838F8EE29D1C}"/>
    <dgm:cxn modelId="{4159341D-AA04-41A8-A627-4B25B979FF11}" type="presOf" srcId="{892AFA39-C2F2-4017-A40A-EE9A2F608055}" destId="{2C3A6EA4-15A7-4E02-AA4F-8E0AF12C26E2}" srcOrd="0" destOrd="0" presId="urn:microsoft.com/office/officeart/2005/8/layout/list1"/>
    <dgm:cxn modelId="{E0919A1E-5C4B-44D3-B3E9-A01D8A5023D7}" srcId="{AFDC45E8-AC8F-4434-ABD7-96B5DD02DF9E}" destId="{F6574675-8482-41F0-BE46-F2744CFB46AC}" srcOrd="2" destOrd="0" parTransId="{6790019F-E679-4C16-B2B1-AF4AEE29CED4}" sibTransId="{E71AE710-981F-413D-8359-E23F63E70768}"/>
    <dgm:cxn modelId="{EAA2A122-8ED2-4DC4-971D-C355A6AA29AA}" type="presOf" srcId="{070792F8-37A8-44A1-A7CF-7A6E554A49C1}" destId="{4D1A99A3-3A9F-48B9-9B9C-51888B61807A}" srcOrd="0" destOrd="6" presId="urn:microsoft.com/office/officeart/2005/8/layout/list1"/>
    <dgm:cxn modelId="{D2080626-CD12-41E3-9BA0-17BE602F2CDB}" srcId="{112BAF66-013F-49F4-BBCF-A115D5E2EBEF}" destId="{49BFA327-6620-4B11-99F3-6E42555631E6}" srcOrd="1" destOrd="0" parTransId="{3082E13E-5A99-446F-8954-B397A4BF1CF0}" sibTransId="{1F7F40D9-9CFF-4419-964C-7573F2BBD242}"/>
    <dgm:cxn modelId="{EF7A2826-E88B-4965-A474-3E3D4E4FF5E3}" srcId="{112BAF66-013F-49F4-BBCF-A115D5E2EBEF}" destId="{1DFD2B01-BA70-457B-A706-AE8BA701FBC0}" srcOrd="2" destOrd="0" parTransId="{B2C67EDF-CE15-4365-93E2-5F124762DCF2}" sibTransId="{B95C70E1-CA51-45E4-99EC-A023B870FAFA}"/>
    <dgm:cxn modelId="{59455329-C8B4-4409-8780-02B7DC9EA21F}" type="presOf" srcId="{112BAF66-013F-49F4-BBCF-A115D5E2EBEF}" destId="{75B4FF43-452A-42D9-AD71-ABBBDBA1C107}" srcOrd="1" destOrd="0" presId="urn:microsoft.com/office/officeart/2005/8/layout/list1"/>
    <dgm:cxn modelId="{04430D2B-A16E-4AE5-9AB6-409283F3765F}" srcId="{AFDC45E8-AC8F-4434-ABD7-96B5DD02DF9E}" destId="{15ED60A0-67F4-4349-B53F-3822E61BDABF}" srcOrd="3" destOrd="0" parTransId="{A42CAC1A-EC4C-4938-8A8B-BCCF56584175}" sibTransId="{B841033C-2797-4323-A0BA-95086140F750}"/>
    <dgm:cxn modelId="{F3148238-CC9E-4B67-87E8-175AC6856A4D}" type="presOf" srcId="{602845C7-5781-44AD-B6FB-767D469031E4}" destId="{4D1A99A3-3A9F-48B9-9B9C-51888B61807A}" srcOrd="0" destOrd="3" presId="urn:microsoft.com/office/officeart/2005/8/layout/list1"/>
    <dgm:cxn modelId="{40DFF939-1AB9-44B5-BA85-D4617E553FEA}" srcId="{15ED60A0-67F4-4349-B53F-3822E61BDABF}" destId="{B33EB7CA-AF92-4957-AEC4-CEA0C856F8BB}" srcOrd="1" destOrd="0" parTransId="{7CA428BB-B238-4B4E-8AE7-D4A2175997BF}" sibTransId="{05570BB6-0A29-457A-8594-FBD4F8E05A96}"/>
    <dgm:cxn modelId="{C3E70C61-65FA-4C59-B366-C85B3FE32604}" srcId="{AFDC45E8-AC8F-4434-ABD7-96B5DD02DF9E}" destId="{112BAF66-013F-49F4-BBCF-A115D5E2EBEF}" srcOrd="1" destOrd="0" parTransId="{C009C6E9-69A0-4A31-B58C-6147B362C709}" sibTransId="{47E29395-4E8E-45A9-B93B-85F35D4D496F}"/>
    <dgm:cxn modelId="{40E93064-2B58-4D58-85B5-7E789E8F8886}" type="presOf" srcId="{A7FD438F-9199-4ACD-99C2-76CC979F868C}" destId="{4D1A99A3-3A9F-48B9-9B9C-51888B61807A}" srcOrd="0" destOrd="5" presId="urn:microsoft.com/office/officeart/2005/8/layout/list1"/>
    <dgm:cxn modelId="{EC5CBE65-B71C-40BC-9BE6-E88E457DB983}" srcId="{112BAF66-013F-49F4-BBCF-A115D5E2EBEF}" destId="{892AFA39-C2F2-4017-A40A-EE9A2F608055}" srcOrd="0" destOrd="0" parTransId="{5F957E55-833C-46FD-B089-869F3B16BE50}" sibTransId="{1C066006-F2FE-405A-B97A-921545EC54A5}"/>
    <dgm:cxn modelId="{C26B4067-BDE9-4867-8F0E-6B5100253AA8}" type="presOf" srcId="{AFDC45E8-AC8F-4434-ABD7-96B5DD02DF9E}" destId="{280A14A4-EA3B-49AA-9C14-B26C5B9A8D84}" srcOrd="0" destOrd="0" presId="urn:microsoft.com/office/officeart/2005/8/layout/list1"/>
    <dgm:cxn modelId="{284B7748-17CF-4748-B3D7-2499CDD3426D}" type="presOf" srcId="{CA141367-35FE-4C60-9A9C-086BB0637AF8}" destId="{4D1A99A3-3A9F-48B9-9B9C-51888B61807A}" srcOrd="0" destOrd="0" presId="urn:microsoft.com/office/officeart/2005/8/layout/list1"/>
    <dgm:cxn modelId="{A2C8F069-25CD-4A46-9391-A84AE0B51551}" type="presOf" srcId="{F6574675-8482-41F0-BE46-F2744CFB46AC}" destId="{8CCE1410-B255-4BA3-8050-615374D93068}" srcOrd="0" destOrd="0" presId="urn:microsoft.com/office/officeart/2005/8/layout/list1"/>
    <dgm:cxn modelId="{F651FC4B-DE96-4A38-BDCF-85C3CBF284E0}" type="presOf" srcId="{112BAF66-013F-49F4-BBCF-A115D5E2EBEF}" destId="{E8F64C15-F534-479C-B80F-4DB6ABCDC78C}" srcOrd="0" destOrd="0" presId="urn:microsoft.com/office/officeart/2005/8/layout/list1"/>
    <dgm:cxn modelId="{14FF9555-11F3-495E-A62C-DAC3846149B3}" type="presOf" srcId="{0846C48D-6528-4604-81E1-4F8F525FEDA2}" destId="{24B34CAF-3063-4013-A694-2BA2DC2A47E6}" srcOrd="1" destOrd="0" presId="urn:microsoft.com/office/officeart/2005/8/layout/list1"/>
    <dgm:cxn modelId="{C0EE757A-9FE8-4D33-B947-3CD3343B1160}" srcId="{15ED60A0-67F4-4349-B53F-3822E61BDABF}" destId="{3D662477-B483-4816-9CAA-54CCC6BF430B}" srcOrd="2" destOrd="0" parTransId="{7CDB0EC8-ECFF-499B-B4EA-0317DC81E9FC}" sibTransId="{05EBFF22-F57B-44DE-B6DC-5DC032CEDEF6}"/>
    <dgm:cxn modelId="{4512EE83-DEF9-43FF-8662-B751B2A551AF}" type="presOf" srcId="{49BFA327-6620-4B11-99F3-6E42555631E6}" destId="{2C3A6EA4-15A7-4E02-AA4F-8E0AF12C26E2}" srcOrd="0" destOrd="1" presId="urn:microsoft.com/office/officeart/2005/8/layout/list1"/>
    <dgm:cxn modelId="{7149A685-1B2A-47E8-B5EA-4AF743223988}" type="presOf" srcId="{15ED60A0-67F4-4349-B53F-3822E61BDABF}" destId="{90129C27-2389-4CB4-8D1F-3213472B6500}" srcOrd="0" destOrd="0" presId="urn:microsoft.com/office/officeart/2005/8/layout/list1"/>
    <dgm:cxn modelId="{5464EC86-D77F-43CC-B3A2-CD4D77C80B5E}" srcId="{AFDC45E8-AC8F-4434-ABD7-96B5DD02DF9E}" destId="{76747418-CF84-4C6B-836A-22B426D25B33}" srcOrd="0" destOrd="0" parTransId="{8F2E1746-FB98-4240-8211-7BF48424CFCC}" sibTransId="{C828E46D-CD5D-485F-9789-62B622E2E07F}"/>
    <dgm:cxn modelId="{7D904489-0B98-4730-8AB7-F8856E821ABE}" srcId="{15ED60A0-67F4-4349-B53F-3822E61BDABF}" destId="{A7FD438F-9199-4ACD-99C2-76CC979F868C}" srcOrd="5" destOrd="0" parTransId="{8A31980E-1390-4599-9DFF-F8F64DCDE214}" sibTransId="{2103B9BB-5C9C-4DAB-AE3E-F1DDD795B358}"/>
    <dgm:cxn modelId="{585BCD8C-085C-4E7C-A1B4-0E7C50B1AD5B}" type="presOf" srcId="{76747418-CF84-4C6B-836A-22B426D25B33}" destId="{59822E72-6EA4-4FC6-8CC4-CD47E2A945D1}" srcOrd="0" destOrd="0" presId="urn:microsoft.com/office/officeart/2005/8/layout/list1"/>
    <dgm:cxn modelId="{AE03F598-6402-40BB-B7C8-EAE37B5CDE96}" srcId="{15ED60A0-67F4-4349-B53F-3822E61BDABF}" destId="{CA141367-35FE-4C60-9A9C-086BB0637AF8}" srcOrd="0" destOrd="0" parTransId="{999CE586-AAA8-466D-BC60-F20599E73B97}" sibTransId="{0C1841A5-84FB-4791-A49D-B0D02F077223}"/>
    <dgm:cxn modelId="{822462AB-7755-4FB0-BF38-0F7E51F18CC1}" srcId="{15ED60A0-67F4-4349-B53F-3822E61BDABF}" destId="{6F7AD722-E6D7-4EA0-948D-B4A0648C3826}" srcOrd="4" destOrd="0" parTransId="{F0392C78-11BC-4C7B-A828-315BED260E96}" sibTransId="{CF17DC1F-19A2-4E30-B51D-2BA60D1756E3}"/>
    <dgm:cxn modelId="{86B115B2-315D-4EAC-B5A6-6FBE86363198}" type="presOf" srcId="{F6574675-8482-41F0-BE46-F2744CFB46AC}" destId="{80F7EF80-2AEE-4295-8082-E5A0A71760B3}" srcOrd="1" destOrd="0" presId="urn:microsoft.com/office/officeart/2005/8/layout/list1"/>
    <dgm:cxn modelId="{227D53B8-B7A6-4F30-ABC4-493A4E13552C}" type="presOf" srcId="{1DFD2B01-BA70-457B-A706-AE8BA701FBC0}" destId="{2C3A6EA4-15A7-4E02-AA4F-8E0AF12C26E2}" srcOrd="0" destOrd="2" presId="urn:microsoft.com/office/officeart/2005/8/layout/list1"/>
    <dgm:cxn modelId="{418C4DBE-F52B-4073-AC5F-3F290B69F5EE}" type="presOf" srcId="{B33EB7CA-AF92-4957-AEC4-CEA0C856F8BB}" destId="{4D1A99A3-3A9F-48B9-9B9C-51888B61807A}" srcOrd="0" destOrd="1" presId="urn:microsoft.com/office/officeart/2005/8/layout/list1"/>
    <dgm:cxn modelId="{0A43D6CD-72F9-4686-A742-EB6BB2B55A6F}" type="presOf" srcId="{76747418-CF84-4C6B-836A-22B426D25B33}" destId="{0C57522E-CF72-4599-A81E-8E70FD755AE8}" srcOrd="1" destOrd="0" presId="urn:microsoft.com/office/officeart/2005/8/layout/list1"/>
    <dgm:cxn modelId="{CD08E3CF-3A28-4A37-B56E-F87C1F43BCCD}" srcId="{15ED60A0-67F4-4349-B53F-3822E61BDABF}" destId="{602845C7-5781-44AD-B6FB-767D469031E4}" srcOrd="3" destOrd="0" parTransId="{E052D72D-D726-4FC7-AB3A-E2CE1540D4C8}" sibTransId="{758ED568-E0D2-4453-8584-8E3E3E190B8B}"/>
    <dgm:cxn modelId="{4E7260D4-4B68-4653-9768-C06DF24C4DE6}" type="presOf" srcId="{3D662477-B483-4816-9CAA-54CCC6BF430B}" destId="{4D1A99A3-3A9F-48B9-9B9C-51888B61807A}" srcOrd="0" destOrd="2" presId="urn:microsoft.com/office/officeart/2005/8/layout/list1"/>
    <dgm:cxn modelId="{07698FE8-800A-4445-83F5-EA8AC424C6D2}" type="presOf" srcId="{15ED60A0-67F4-4349-B53F-3822E61BDABF}" destId="{D7D6BCAB-041E-4FF2-A4C4-57BED4975BBF}" srcOrd="1" destOrd="0" presId="urn:microsoft.com/office/officeart/2005/8/layout/list1"/>
    <dgm:cxn modelId="{6A0331F2-0FF8-4159-9A85-B5DD60870C72}" type="presOf" srcId="{0846C48D-6528-4604-81E1-4F8F525FEDA2}" destId="{10648345-1F05-4482-A176-F2F11A5CFF04}" srcOrd="0" destOrd="0" presId="urn:microsoft.com/office/officeart/2005/8/layout/list1"/>
    <dgm:cxn modelId="{8CF88987-77F1-4889-AA10-52A73393C00F}" type="presParOf" srcId="{280A14A4-EA3B-49AA-9C14-B26C5B9A8D84}" destId="{3A5BE38B-8A61-434B-BF35-C0BE7A5920F0}" srcOrd="0" destOrd="0" presId="urn:microsoft.com/office/officeart/2005/8/layout/list1"/>
    <dgm:cxn modelId="{01AC0107-C842-482D-9903-F876940E7B4D}" type="presParOf" srcId="{3A5BE38B-8A61-434B-BF35-C0BE7A5920F0}" destId="{59822E72-6EA4-4FC6-8CC4-CD47E2A945D1}" srcOrd="0" destOrd="0" presId="urn:microsoft.com/office/officeart/2005/8/layout/list1"/>
    <dgm:cxn modelId="{C790CD79-ADA5-4DAC-BDA2-5E535EE87ECF}" type="presParOf" srcId="{3A5BE38B-8A61-434B-BF35-C0BE7A5920F0}" destId="{0C57522E-CF72-4599-A81E-8E70FD755AE8}" srcOrd="1" destOrd="0" presId="urn:microsoft.com/office/officeart/2005/8/layout/list1"/>
    <dgm:cxn modelId="{E93B8D16-C348-49E5-B70F-7E24CBD31E38}" type="presParOf" srcId="{280A14A4-EA3B-49AA-9C14-B26C5B9A8D84}" destId="{347AA10B-A15E-4ACF-865B-2286ADF381A6}" srcOrd="1" destOrd="0" presId="urn:microsoft.com/office/officeart/2005/8/layout/list1"/>
    <dgm:cxn modelId="{B8C4895F-215A-4A67-9528-6F4A0FFE9E0D}" type="presParOf" srcId="{280A14A4-EA3B-49AA-9C14-B26C5B9A8D84}" destId="{8006E547-D6E7-42EE-B4A8-8BEE8A2B900C}" srcOrd="2" destOrd="0" presId="urn:microsoft.com/office/officeart/2005/8/layout/list1"/>
    <dgm:cxn modelId="{CD09354A-CACA-4313-89D1-F284BF2E868E}" type="presParOf" srcId="{280A14A4-EA3B-49AA-9C14-B26C5B9A8D84}" destId="{CDD14C07-B697-48D2-9612-AC1852040D7B}" srcOrd="3" destOrd="0" presId="urn:microsoft.com/office/officeart/2005/8/layout/list1"/>
    <dgm:cxn modelId="{6A38546A-32F6-4788-99F1-679C706EF0D7}" type="presParOf" srcId="{280A14A4-EA3B-49AA-9C14-B26C5B9A8D84}" destId="{49D9A532-A6DE-413F-9179-0C16DDE61502}" srcOrd="4" destOrd="0" presId="urn:microsoft.com/office/officeart/2005/8/layout/list1"/>
    <dgm:cxn modelId="{1CDFA86A-39D2-4BD3-A88F-39B741D3728A}" type="presParOf" srcId="{49D9A532-A6DE-413F-9179-0C16DDE61502}" destId="{E8F64C15-F534-479C-B80F-4DB6ABCDC78C}" srcOrd="0" destOrd="0" presId="urn:microsoft.com/office/officeart/2005/8/layout/list1"/>
    <dgm:cxn modelId="{D7BC823D-3096-4A05-AD9C-0DCB7E52DF97}" type="presParOf" srcId="{49D9A532-A6DE-413F-9179-0C16DDE61502}" destId="{75B4FF43-452A-42D9-AD71-ABBBDBA1C107}" srcOrd="1" destOrd="0" presId="urn:microsoft.com/office/officeart/2005/8/layout/list1"/>
    <dgm:cxn modelId="{D3BBD924-50AE-41D1-AE1C-31A08B7534FA}" type="presParOf" srcId="{280A14A4-EA3B-49AA-9C14-B26C5B9A8D84}" destId="{419C9B93-9390-49D0-990A-37FAC0DE4E23}" srcOrd="5" destOrd="0" presId="urn:microsoft.com/office/officeart/2005/8/layout/list1"/>
    <dgm:cxn modelId="{CF5957D7-5635-43B1-9C95-CE4C28F4317D}" type="presParOf" srcId="{280A14A4-EA3B-49AA-9C14-B26C5B9A8D84}" destId="{2C3A6EA4-15A7-4E02-AA4F-8E0AF12C26E2}" srcOrd="6" destOrd="0" presId="urn:microsoft.com/office/officeart/2005/8/layout/list1"/>
    <dgm:cxn modelId="{AE2B84C7-6BDB-4058-A711-187FE24B01B7}" type="presParOf" srcId="{280A14A4-EA3B-49AA-9C14-B26C5B9A8D84}" destId="{8D440930-728B-40B7-A84D-589E2DF263D3}" srcOrd="7" destOrd="0" presId="urn:microsoft.com/office/officeart/2005/8/layout/list1"/>
    <dgm:cxn modelId="{9D206D3A-522A-4AE6-BA82-B9007733CA05}" type="presParOf" srcId="{280A14A4-EA3B-49AA-9C14-B26C5B9A8D84}" destId="{618A4E10-9BF4-4EF4-904C-9FF6A3F6A69C}" srcOrd="8" destOrd="0" presId="urn:microsoft.com/office/officeart/2005/8/layout/list1"/>
    <dgm:cxn modelId="{90A1D973-BFD0-47F1-8379-7DCC65F910C4}" type="presParOf" srcId="{618A4E10-9BF4-4EF4-904C-9FF6A3F6A69C}" destId="{8CCE1410-B255-4BA3-8050-615374D93068}" srcOrd="0" destOrd="0" presId="urn:microsoft.com/office/officeart/2005/8/layout/list1"/>
    <dgm:cxn modelId="{D310D3C0-ACD8-4174-AD23-5FE99AAC7C89}" type="presParOf" srcId="{618A4E10-9BF4-4EF4-904C-9FF6A3F6A69C}" destId="{80F7EF80-2AEE-4295-8082-E5A0A71760B3}" srcOrd="1" destOrd="0" presId="urn:microsoft.com/office/officeart/2005/8/layout/list1"/>
    <dgm:cxn modelId="{CBB92233-6877-4563-A417-BE37453E1B8A}" type="presParOf" srcId="{280A14A4-EA3B-49AA-9C14-B26C5B9A8D84}" destId="{3A82291C-482F-4DE4-8DF3-5018C0F1264D}" srcOrd="9" destOrd="0" presId="urn:microsoft.com/office/officeart/2005/8/layout/list1"/>
    <dgm:cxn modelId="{C617BE96-131F-4E7A-B4A8-BF94E46C37C8}" type="presParOf" srcId="{280A14A4-EA3B-49AA-9C14-B26C5B9A8D84}" destId="{58BB0FA5-E7CD-4080-96CF-BBF9BE702D1B}" srcOrd="10" destOrd="0" presId="urn:microsoft.com/office/officeart/2005/8/layout/list1"/>
    <dgm:cxn modelId="{DD7986EB-5A54-43A2-92CF-7A7BC531E03F}" type="presParOf" srcId="{280A14A4-EA3B-49AA-9C14-B26C5B9A8D84}" destId="{AFC64B2D-AD7E-4162-BA4F-397900E6876B}" srcOrd="11" destOrd="0" presId="urn:microsoft.com/office/officeart/2005/8/layout/list1"/>
    <dgm:cxn modelId="{F747674C-C7DE-4F3D-9AD3-88D2C7942E01}" type="presParOf" srcId="{280A14A4-EA3B-49AA-9C14-B26C5B9A8D84}" destId="{64EA1D38-0627-4E7B-AC32-DA4B5D2D8ECD}" srcOrd="12" destOrd="0" presId="urn:microsoft.com/office/officeart/2005/8/layout/list1"/>
    <dgm:cxn modelId="{4EFA06E5-7460-4485-A21C-AE30DF921BA3}" type="presParOf" srcId="{64EA1D38-0627-4E7B-AC32-DA4B5D2D8ECD}" destId="{90129C27-2389-4CB4-8D1F-3213472B6500}" srcOrd="0" destOrd="0" presId="urn:microsoft.com/office/officeart/2005/8/layout/list1"/>
    <dgm:cxn modelId="{0BF493AA-C9DB-4C99-A1DB-626029ED2274}" type="presParOf" srcId="{64EA1D38-0627-4E7B-AC32-DA4B5D2D8ECD}" destId="{D7D6BCAB-041E-4FF2-A4C4-57BED4975BBF}" srcOrd="1" destOrd="0" presId="urn:microsoft.com/office/officeart/2005/8/layout/list1"/>
    <dgm:cxn modelId="{1AECBDFD-4352-48CA-BA9F-E7E2BE235733}" type="presParOf" srcId="{280A14A4-EA3B-49AA-9C14-B26C5B9A8D84}" destId="{B43A3A5B-2EA2-445A-8221-142936AF538F}" srcOrd="13" destOrd="0" presId="urn:microsoft.com/office/officeart/2005/8/layout/list1"/>
    <dgm:cxn modelId="{EBE105A3-C14C-43F6-9069-563761F7B76D}" type="presParOf" srcId="{280A14A4-EA3B-49AA-9C14-B26C5B9A8D84}" destId="{4D1A99A3-3A9F-48B9-9B9C-51888B61807A}" srcOrd="14" destOrd="0" presId="urn:microsoft.com/office/officeart/2005/8/layout/list1"/>
    <dgm:cxn modelId="{A19B8CAB-B1BD-45E5-84C2-90B08FF15044}" type="presParOf" srcId="{280A14A4-EA3B-49AA-9C14-B26C5B9A8D84}" destId="{A897CBEE-8289-478A-9B6F-9FC5EA9DC7E5}" srcOrd="15" destOrd="0" presId="urn:microsoft.com/office/officeart/2005/8/layout/list1"/>
    <dgm:cxn modelId="{A441B7B2-4CAD-4A76-A102-4C6282E70199}" type="presParOf" srcId="{280A14A4-EA3B-49AA-9C14-B26C5B9A8D84}" destId="{94E7CDA9-F0D7-40B0-BF50-AE4564B8347B}" srcOrd="16" destOrd="0" presId="urn:microsoft.com/office/officeart/2005/8/layout/list1"/>
    <dgm:cxn modelId="{D9BAD9B6-9AB7-4D84-8ACD-25185AD940FB}" type="presParOf" srcId="{94E7CDA9-F0D7-40B0-BF50-AE4564B8347B}" destId="{10648345-1F05-4482-A176-F2F11A5CFF04}" srcOrd="0" destOrd="0" presId="urn:microsoft.com/office/officeart/2005/8/layout/list1"/>
    <dgm:cxn modelId="{1DDF1AED-E9B4-42F5-9155-5E16E6FD5173}" type="presParOf" srcId="{94E7CDA9-F0D7-40B0-BF50-AE4564B8347B}" destId="{24B34CAF-3063-4013-A694-2BA2DC2A47E6}" srcOrd="1" destOrd="0" presId="urn:microsoft.com/office/officeart/2005/8/layout/list1"/>
    <dgm:cxn modelId="{65BCC88A-9068-4ABE-B7AD-ED8F9B7039E2}" type="presParOf" srcId="{280A14A4-EA3B-49AA-9C14-B26C5B9A8D84}" destId="{F108BE8B-CF84-4F7E-9114-9EF46441B76F}" srcOrd="17" destOrd="0" presId="urn:microsoft.com/office/officeart/2005/8/layout/list1"/>
    <dgm:cxn modelId="{84E5233D-7F7B-49FD-8AC6-A0A95C883FDB}" type="presParOf" srcId="{280A14A4-EA3B-49AA-9C14-B26C5B9A8D84}" destId="{FEA144F3-8B93-4059-B64F-A344336156F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8469D-DDFB-9E49-994A-A5F348A7E547}">
      <dsp:nvSpPr>
        <dsp:cNvPr id="0" name=""/>
        <dsp:cNvSpPr/>
      </dsp:nvSpPr>
      <dsp:spPr>
        <a:xfrm>
          <a:off x="0" y="0"/>
          <a:ext cx="10972800" cy="1381125"/>
        </a:xfrm>
        <a:prstGeom prst="roundRect">
          <a:avLst>
            <a:gd name="adj" fmla="val 10000"/>
          </a:avLst>
        </a:prstGeom>
        <a:solidFill>
          <a:schemeClr val="accent1">
            <a:shade val="80000"/>
            <a:hueOff val="0"/>
            <a:satOff val="0"/>
            <a:lumOff val="0"/>
            <a:alphaOff val="0"/>
          </a:schemeClr>
        </a:solid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JAM Narrative Review and Practical Guide</a:t>
          </a:r>
        </a:p>
      </dsp:txBody>
      <dsp:txXfrm>
        <a:off x="2332672" y="0"/>
        <a:ext cx="8640127" cy="1381125"/>
      </dsp:txXfrm>
    </dsp:sp>
    <dsp:sp modelId="{C69ED985-8EE6-3B4D-99D5-818222AA83F3}">
      <dsp:nvSpPr>
        <dsp:cNvPr id="0" name=""/>
        <dsp:cNvSpPr/>
      </dsp:nvSpPr>
      <dsp:spPr>
        <a:xfrm>
          <a:off x="138112" y="138112"/>
          <a:ext cx="2194560" cy="110490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94" b="2156"/>
          </a:stretch>
        </a:blip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C8094D19-0AE2-F14D-9FD1-37A0F6AA4DD4}">
      <dsp:nvSpPr>
        <dsp:cNvPr id="0" name=""/>
        <dsp:cNvSpPr/>
      </dsp:nvSpPr>
      <dsp:spPr>
        <a:xfrm>
          <a:off x="0" y="1519237"/>
          <a:ext cx="10972800" cy="1381125"/>
        </a:xfrm>
        <a:prstGeom prst="roundRect">
          <a:avLst>
            <a:gd name="adj" fmla="val 10000"/>
          </a:avLst>
        </a:prstGeom>
        <a:solidFill>
          <a:schemeClr val="accent1">
            <a:shade val="80000"/>
            <a:hueOff val="115393"/>
            <a:satOff val="-3052"/>
            <a:lumOff val="12850"/>
            <a:alphaOff val="0"/>
          </a:schemeClr>
        </a:solid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1 Page Outpatient Guide</a:t>
          </a:r>
        </a:p>
      </dsp:txBody>
      <dsp:txXfrm>
        <a:off x="2332672" y="1519237"/>
        <a:ext cx="8640127" cy="1381125"/>
      </dsp:txXfrm>
    </dsp:sp>
    <dsp:sp modelId="{39935977-EE88-254C-AA80-64E001C31EEF}">
      <dsp:nvSpPr>
        <dsp:cNvPr id="0" name=""/>
        <dsp:cNvSpPr/>
      </dsp:nvSpPr>
      <dsp:spPr>
        <a:xfrm>
          <a:off x="138112" y="1657349"/>
          <a:ext cx="2194560" cy="1104900"/>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192" r="-477"/>
          </a:stretch>
        </a:blip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BF2DAAAA-97E6-C64C-A466-B9F3D58FB862}">
      <dsp:nvSpPr>
        <dsp:cNvPr id="0" name=""/>
        <dsp:cNvSpPr/>
      </dsp:nvSpPr>
      <dsp:spPr>
        <a:xfrm>
          <a:off x="0" y="3038475"/>
          <a:ext cx="10972800" cy="1381125"/>
        </a:xfrm>
        <a:prstGeom prst="roundRect">
          <a:avLst>
            <a:gd name="adj" fmla="val 10000"/>
          </a:avLst>
        </a:prstGeom>
        <a:solidFill>
          <a:schemeClr val="accent1">
            <a:shade val="80000"/>
            <a:hueOff val="230786"/>
            <a:satOff val="-6103"/>
            <a:lumOff val="25700"/>
            <a:alphaOff val="0"/>
          </a:schemeClr>
        </a:solid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Shared Decision Making tool</a:t>
          </a:r>
        </a:p>
      </dsp:txBody>
      <dsp:txXfrm>
        <a:off x="2332672" y="3038475"/>
        <a:ext cx="8640127" cy="1381125"/>
      </dsp:txXfrm>
    </dsp:sp>
    <dsp:sp modelId="{B2F22EAA-28D9-5D43-ADE8-7AC1EBA89DCC}">
      <dsp:nvSpPr>
        <dsp:cNvPr id="0" name=""/>
        <dsp:cNvSpPr/>
      </dsp:nvSpPr>
      <dsp:spPr>
        <a:xfrm>
          <a:off x="138112" y="3176587"/>
          <a:ext cx="2194560" cy="1104900"/>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4742" b="1294"/>
          </a:stretch>
        </a:blip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0FB8-0015-FA4C-9F55-9833B287C92F}">
      <dsp:nvSpPr>
        <dsp:cNvPr id="0" name=""/>
        <dsp:cNvSpPr/>
      </dsp:nvSpPr>
      <dsp:spPr>
        <a:xfrm>
          <a:off x="0" y="3386841"/>
          <a:ext cx="7924800" cy="74095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err="1"/>
            <a:t>Uptitrate</a:t>
          </a:r>
          <a:r>
            <a:rPr lang="en-US" sz="2800" kern="1200" dirty="0"/>
            <a:t> to effective dose over 1-3d</a:t>
          </a:r>
        </a:p>
      </dsp:txBody>
      <dsp:txXfrm>
        <a:off x="0" y="3386841"/>
        <a:ext cx="7924800" cy="740958"/>
      </dsp:txXfrm>
    </dsp:sp>
    <dsp:sp modelId="{AD78932D-C221-0641-8196-9AC16B241B69}">
      <dsp:nvSpPr>
        <dsp:cNvPr id="0" name=""/>
        <dsp:cNvSpPr/>
      </dsp:nvSpPr>
      <dsp:spPr>
        <a:xfrm rot="10800000">
          <a:off x="0" y="2258362"/>
          <a:ext cx="7924800" cy="1139593"/>
        </a:xfrm>
        <a:prstGeom prst="upArrowCallout">
          <a:avLst/>
        </a:prstGeom>
        <a:solidFill>
          <a:schemeClr val="accent1">
            <a:shade val="80000"/>
            <a:hueOff val="76929"/>
            <a:satOff val="-2034"/>
            <a:lumOff val="8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Give 1</a:t>
          </a:r>
          <a:r>
            <a:rPr lang="en-US" sz="2800" kern="1200" baseline="30000" dirty="0"/>
            <a:t>st</a:t>
          </a:r>
          <a:r>
            <a:rPr lang="en-US" sz="2800" kern="1200" dirty="0"/>
            <a:t> dose and repeat in 1-2 hours</a:t>
          </a:r>
        </a:p>
      </dsp:txBody>
      <dsp:txXfrm rot="-10800000">
        <a:off x="0" y="2258362"/>
        <a:ext cx="7924800" cy="399997"/>
      </dsp:txXfrm>
    </dsp:sp>
    <dsp:sp modelId="{C0378773-0296-D54E-A502-599BBD0D2446}">
      <dsp:nvSpPr>
        <dsp:cNvPr id="0" name=""/>
        <dsp:cNvSpPr/>
      </dsp:nvSpPr>
      <dsp:spPr>
        <a:xfrm>
          <a:off x="0" y="2658359"/>
          <a:ext cx="7924800" cy="3407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2-4 mg buprenorphine each dose depending on tolerance</a:t>
          </a:r>
        </a:p>
      </dsp:txBody>
      <dsp:txXfrm>
        <a:off x="0" y="2658359"/>
        <a:ext cx="7924800" cy="340738"/>
      </dsp:txXfrm>
    </dsp:sp>
    <dsp:sp modelId="{F9FD4206-B701-7543-98DC-938F75B24C74}">
      <dsp:nvSpPr>
        <dsp:cNvPr id="0" name=""/>
        <dsp:cNvSpPr/>
      </dsp:nvSpPr>
      <dsp:spPr>
        <a:xfrm rot="10800000">
          <a:off x="0" y="1129883"/>
          <a:ext cx="7924800" cy="1139593"/>
        </a:xfrm>
        <a:prstGeom prst="upArrowCallout">
          <a:avLst/>
        </a:prstGeom>
        <a:solidFill>
          <a:schemeClr val="accent1">
            <a:shade val="80000"/>
            <a:hueOff val="153857"/>
            <a:satOff val="-4069"/>
            <a:lumOff val="17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Wait for withdrawal</a:t>
          </a:r>
        </a:p>
      </dsp:txBody>
      <dsp:txXfrm rot="-10800000">
        <a:off x="0" y="1129883"/>
        <a:ext cx="7924800" cy="399997"/>
      </dsp:txXfrm>
    </dsp:sp>
    <dsp:sp modelId="{57A11537-3C84-6C44-9ED3-C5A037D251B9}">
      <dsp:nvSpPr>
        <dsp:cNvPr id="0" name=""/>
        <dsp:cNvSpPr/>
      </dsp:nvSpPr>
      <dsp:spPr>
        <a:xfrm>
          <a:off x="0" y="1529880"/>
          <a:ext cx="7924800" cy="3407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COWS &gt; 8-12</a:t>
          </a:r>
        </a:p>
      </dsp:txBody>
      <dsp:txXfrm>
        <a:off x="0" y="1529880"/>
        <a:ext cx="7924800" cy="340738"/>
      </dsp:txXfrm>
    </dsp:sp>
    <dsp:sp modelId="{A2AF298F-9C7D-0D4C-976A-55229CC90D9E}">
      <dsp:nvSpPr>
        <dsp:cNvPr id="0" name=""/>
        <dsp:cNvSpPr/>
      </dsp:nvSpPr>
      <dsp:spPr>
        <a:xfrm rot="10800000">
          <a:off x="0" y="2"/>
          <a:ext cx="7924800" cy="1139593"/>
        </a:xfrm>
        <a:prstGeom prst="upArrowCallout">
          <a:avLst/>
        </a:prstGeom>
        <a:solidFill>
          <a:schemeClr val="accent1">
            <a:shade val="80000"/>
            <a:hueOff val="230786"/>
            <a:satOff val="-6103"/>
            <a:lumOff val="25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Stop full agonists</a:t>
          </a:r>
        </a:p>
      </dsp:txBody>
      <dsp:txXfrm rot="10800000">
        <a:off x="0" y="2"/>
        <a:ext cx="7924800" cy="740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E547-D6E7-42EE-B4A8-8BEE8A2B900C}">
      <dsp:nvSpPr>
        <dsp:cNvPr id="0" name=""/>
        <dsp:cNvSpPr/>
      </dsp:nvSpPr>
      <dsp:spPr>
        <a:xfrm>
          <a:off x="0" y="252960"/>
          <a:ext cx="7767203"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7522E-CF72-4599-A81E-8E70FD755AE8}">
      <dsp:nvSpPr>
        <dsp:cNvPr id="0" name=""/>
        <dsp:cNvSpPr/>
      </dsp:nvSpPr>
      <dsp:spPr>
        <a:xfrm>
          <a:off x="326253" y="28206"/>
          <a:ext cx="5437042"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507" tIns="0" rIns="205507"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Shared decision making with patient, clear information</a:t>
          </a:r>
        </a:p>
      </dsp:txBody>
      <dsp:txXfrm>
        <a:off x="349310" y="51263"/>
        <a:ext cx="5390928" cy="426206"/>
      </dsp:txXfrm>
    </dsp:sp>
    <dsp:sp modelId="{2C3A6EA4-15A7-4E02-AA4F-8E0AF12C26E2}">
      <dsp:nvSpPr>
        <dsp:cNvPr id="0" name=""/>
        <dsp:cNvSpPr/>
      </dsp:nvSpPr>
      <dsp:spPr>
        <a:xfrm>
          <a:off x="0" y="990128"/>
          <a:ext cx="7767203" cy="1159200"/>
        </a:xfrm>
        <a:prstGeom prst="rect">
          <a:avLst/>
        </a:prstGeom>
        <a:solidFill>
          <a:schemeClr val="lt1">
            <a:alpha val="90000"/>
            <a:hueOff val="0"/>
            <a:satOff val="0"/>
            <a:lumOff val="0"/>
            <a:alphaOff val="0"/>
          </a:schemeClr>
        </a:solidFill>
        <a:ln w="25400" cap="flat" cmpd="sng" algn="ctr">
          <a:solidFill>
            <a:schemeClr val="accent2">
              <a:hueOff val="2499738"/>
              <a:satOff val="-1207"/>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2821" tIns="333248" rIns="60282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Do not taper down, or withdrawal will ensue, irrespective of buprenorphine</a:t>
          </a:r>
        </a:p>
        <a:p>
          <a:pPr marL="114300" lvl="1" indent="-114300" algn="l" defTabSz="622300">
            <a:lnSpc>
              <a:spcPct val="90000"/>
            </a:lnSpc>
            <a:spcBef>
              <a:spcPct val="0"/>
            </a:spcBef>
            <a:spcAft>
              <a:spcPct val="15000"/>
            </a:spcAft>
            <a:buChar char="•"/>
          </a:pPr>
          <a:r>
            <a:rPr lang="en-US" sz="1400" kern="1200" dirty="0">
              <a:solidFill>
                <a:schemeClr val="bg1"/>
              </a:solidFill>
            </a:rPr>
            <a:t>This includes any full agonist opioid</a:t>
          </a:r>
        </a:p>
        <a:p>
          <a:pPr marL="114300" lvl="1" indent="-114300" algn="l" defTabSz="622300">
            <a:lnSpc>
              <a:spcPct val="90000"/>
            </a:lnSpc>
            <a:spcBef>
              <a:spcPct val="0"/>
            </a:spcBef>
            <a:spcAft>
              <a:spcPct val="15000"/>
            </a:spcAft>
            <a:buChar char="•"/>
          </a:pPr>
          <a:r>
            <a:rPr lang="en-US" sz="1400" kern="1200" dirty="0">
              <a:solidFill>
                <a:schemeClr val="bg1"/>
              </a:solidFill>
            </a:rPr>
            <a:t>If they do not have ongoing opioid, do not employ LDP</a:t>
          </a:r>
        </a:p>
      </dsp:txBody>
      <dsp:txXfrm>
        <a:off x="0" y="990128"/>
        <a:ext cx="7767203" cy="1159200"/>
      </dsp:txXfrm>
    </dsp:sp>
    <dsp:sp modelId="{75B4FF43-452A-42D9-AD71-ABBBDBA1C107}">
      <dsp:nvSpPr>
        <dsp:cNvPr id="0" name=""/>
        <dsp:cNvSpPr/>
      </dsp:nvSpPr>
      <dsp:spPr>
        <a:xfrm>
          <a:off x="326253" y="753966"/>
          <a:ext cx="5437042" cy="472320"/>
        </a:xfrm>
        <a:prstGeom prst="roundRect">
          <a:avLst/>
        </a:prstGeom>
        <a:solidFill>
          <a:schemeClr val="accent2">
            <a:hueOff val="2499738"/>
            <a:satOff val="-120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507" tIns="0" rIns="205507"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Ensure ongoing access to full agonist opioid and continue as long as needed</a:t>
          </a:r>
        </a:p>
      </dsp:txBody>
      <dsp:txXfrm>
        <a:off x="349310" y="777023"/>
        <a:ext cx="5390928" cy="426206"/>
      </dsp:txXfrm>
    </dsp:sp>
    <dsp:sp modelId="{58BB0FA5-E7CD-4080-96CF-BBF9BE702D1B}">
      <dsp:nvSpPr>
        <dsp:cNvPr id="0" name=""/>
        <dsp:cNvSpPr/>
      </dsp:nvSpPr>
      <dsp:spPr>
        <a:xfrm>
          <a:off x="0" y="2460480"/>
          <a:ext cx="7767203" cy="403200"/>
        </a:xfrm>
        <a:prstGeom prst="rect">
          <a:avLst/>
        </a:prstGeom>
        <a:solidFill>
          <a:schemeClr val="lt1">
            <a:alpha val="90000"/>
            <a:hueOff val="0"/>
            <a:satOff val="0"/>
            <a:lumOff val="0"/>
            <a:alphaOff val="0"/>
          </a:schemeClr>
        </a:solidFill>
        <a:ln w="25400" cap="flat" cmpd="sng" algn="ctr">
          <a:solidFill>
            <a:schemeClr val="accent2">
              <a:hueOff val="4999476"/>
              <a:satOff val="-2414"/>
              <a:lumOff val="-3529"/>
              <a:alphaOff val="0"/>
            </a:schemeClr>
          </a:solidFill>
          <a:prstDash val="solid"/>
        </a:ln>
        <a:effectLst/>
      </dsp:spPr>
      <dsp:style>
        <a:lnRef idx="2">
          <a:scrgbClr r="0" g="0" b="0"/>
        </a:lnRef>
        <a:fillRef idx="1">
          <a:scrgbClr r="0" g="0" b="0"/>
        </a:fillRef>
        <a:effectRef idx="0">
          <a:scrgbClr r="0" g="0" b="0"/>
        </a:effectRef>
        <a:fontRef idx="minor"/>
      </dsp:style>
    </dsp:sp>
    <dsp:sp modelId="{80F7EF80-2AEE-4295-8082-E5A0A71760B3}">
      <dsp:nvSpPr>
        <dsp:cNvPr id="0" name=""/>
        <dsp:cNvSpPr/>
      </dsp:nvSpPr>
      <dsp:spPr>
        <a:xfrm>
          <a:off x="326253" y="2235726"/>
          <a:ext cx="5437042" cy="472320"/>
        </a:xfrm>
        <a:prstGeom prst="roundRect">
          <a:avLst/>
        </a:prstGeom>
        <a:solidFill>
          <a:schemeClr val="accent2">
            <a:hueOff val="4999476"/>
            <a:satOff val="-2414"/>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507" tIns="0" rIns="205507"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Provide a bubble pack if possible</a:t>
          </a:r>
        </a:p>
      </dsp:txBody>
      <dsp:txXfrm>
        <a:off x="349310" y="2258783"/>
        <a:ext cx="5390928" cy="426206"/>
      </dsp:txXfrm>
    </dsp:sp>
    <dsp:sp modelId="{4D1A99A3-3A9F-48B9-9B9C-51888B61807A}">
      <dsp:nvSpPr>
        <dsp:cNvPr id="0" name=""/>
        <dsp:cNvSpPr/>
      </dsp:nvSpPr>
      <dsp:spPr>
        <a:xfrm>
          <a:off x="0" y="3197648"/>
          <a:ext cx="7767203" cy="2167200"/>
        </a:xfrm>
        <a:prstGeom prst="rect">
          <a:avLst/>
        </a:prstGeom>
        <a:solidFill>
          <a:schemeClr val="lt1">
            <a:alpha val="90000"/>
            <a:hueOff val="0"/>
            <a:satOff val="0"/>
            <a:lumOff val="0"/>
            <a:alphaOff val="0"/>
          </a:schemeClr>
        </a:solidFill>
        <a:ln w="25400" cap="flat" cmpd="sng" algn="ctr">
          <a:solidFill>
            <a:schemeClr val="accent2">
              <a:hueOff val="7499214"/>
              <a:satOff val="-3621"/>
              <a:lumOff val="-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2821" tIns="333248" rIns="60282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Provide them with handout for reference, daily call </a:t>
          </a:r>
        </a:p>
        <a:p>
          <a:pPr marL="114300" lvl="1" indent="-114300" algn="l" defTabSz="622300">
            <a:lnSpc>
              <a:spcPct val="90000"/>
            </a:lnSpc>
            <a:spcBef>
              <a:spcPct val="0"/>
            </a:spcBef>
            <a:spcAft>
              <a:spcPct val="15000"/>
            </a:spcAft>
            <a:buChar char="•"/>
          </a:pPr>
          <a:r>
            <a:rPr lang="en-US" sz="1400" kern="1200" dirty="0">
              <a:solidFill>
                <a:schemeClr val="bg1"/>
              </a:solidFill>
            </a:rPr>
            <a:t>Reminder: do not taper down the full agonist</a:t>
          </a:r>
        </a:p>
        <a:p>
          <a:pPr marL="114300" lvl="1" indent="-114300" algn="l" defTabSz="622300">
            <a:lnSpc>
              <a:spcPct val="90000"/>
            </a:lnSpc>
            <a:spcBef>
              <a:spcPct val="0"/>
            </a:spcBef>
            <a:spcAft>
              <a:spcPct val="15000"/>
            </a:spcAft>
            <a:buChar char="•"/>
          </a:pPr>
          <a:r>
            <a:rPr lang="en-US" sz="1400" kern="1200" dirty="0">
              <a:solidFill>
                <a:schemeClr val="bg1"/>
              </a:solidFill>
            </a:rPr>
            <a:t>Help with cutting buprenorphine strips/bubble packs if possible</a:t>
          </a:r>
        </a:p>
        <a:p>
          <a:pPr marL="114300" lvl="1" indent="-114300" algn="l" defTabSz="622300">
            <a:lnSpc>
              <a:spcPct val="90000"/>
            </a:lnSpc>
            <a:spcBef>
              <a:spcPct val="0"/>
            </a:spcBef>
            <a:spcAft>
              <a:spcPct val="15000"/>
            </a:spcAft>
            <a:buChar char="•"/>
          </a:pPr>
          <a:r>
            <a:rPr lang="en-US" sz="1400" kern="1200" dirty="0">
              <a:solidFill>
                <a:schemeClr val="bg1"/>
              </a:solidFill>
            </a:rPr>
            <a:t>Problem solve with them</a:t>
          </a:r>
        </a:p>
        <a:p>
          <a:pPr marL="114300" lvl="1" indent="-114300" algn="l" defTabSz="622300">
            <a:lnSpc>
              <a:spcPct val="90000"/>
            </a:lnSpc>
            <a:spcBef>
              <a:spcPct val="0"/>
            </a:spcBef>
            <a:spcAft>
              <a:spcPct val="15000"/>
            </a:spcAft>
            <a:buChar char="•"/>
          </a:pPr>
          <a:r>
            <a:rPr lang="en-US" sz="1400" kern="1200" dirty="0">
              <a:solidFill>
                <a:schemeClr val="bg1"/>
              </a:solidFill>
            </a:rPr>
            <a:t>Provide comfort meds prn</a:t>
          </a:r>
        </a:p>
        <a:p>
          <a:pPr marL="114300" lvl="1" indent="-114300" algn="l" defTabSz="622300">
            <a:lnSpc>
              <a:spcPct val="90000"/>
            </a:lnSpc>
            <a:spcBef>
              <a:spcPct val="0"/>
            </a:spcBef>
            <a:spcAft>
              <a:spcPct val="15000"/>
            </a:spcAft>
            <a:buChar char="•"/>
          </a:pPr>
          <a:r>
            <a:rPr lang="en-US" sz="1400" kern="1200" dirty="0">
              <a:solidFill>
                <a:schemeClr val="bg1"/>
              </a:solidFill>
            </a:rPr>
            <a:t>Harm reduction</a:t>
          </a:r>
        </a:p>
        <a:p>
          <a:pPr marL="114300" lvl="1" indent="-114300" algn="l" defTabSz="622300">
            <a:lnSpc>
              <a:spcPct val="90000"/>
            </a:lnSpc>
            <a:spcBef>
              <a:spcPct val="0"/>
            </a:spcBef>
            <a:spcAft>
              <a:spcPct val="15000"/>
            </a:spcAft>
            <a:buChar char="•"/>
          </a:pPr>
          <a:r>
            <a:rPr lang="en-US" sz="1400" kern="1200" dirty="0">
              <a:solidFill>
                <a:schemeClr val="bg1"/>
              </a:solidFill>
            </a:rPr>
            <a:t>Cheerlead!</a:t>
          </a:r>
          <a:endParaRPr lang="en-US" sz="1200" kern="1200" dirty="0">
            <a:solidFill>
              <a:schemeClr val="bg1"/>
            </a:solidFill>
          </a:endParaRPr>
        </a:p>
      </dsp:txBody>
      <dsp:txXfrm>
        <a:off x="0" y="3197648"/>
        <a:ext cx="7767203" cy="2167200"/>
      </dsp:txXfrm>
    </dsp:sp>
    <dsp:sp modelId="{D7D6BCAB-041E-4FF2-A4C4-57BED4975BBF}">
      <dsp:nvSpPr>
        <dsp:cNvPr id="0" name=""/>
        <dsp:cNvSpPr/>
      </dsp:nvSpPr>
      <dsp:spPr>
        <a:xfrm>
          <a:off x="326253" y="2961486"/>
          <a:ext cx="5437042" cy="472320"/>
        </a:xfrm>
        <a:prstGeom prst="roundRect">
          <a:avLst/>
        </a:prstGeom>
        <a:solidFill>
          <a:schemeClr val="accent2">
            <a:hueOff val="7499214"/>
            <a:satOff val="-3621"/>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507" tIns="0" rIns="205507"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*Clear and frequent communication with patient</a:t>
          </a:r>
        </a:p>
      </dsp:txBody>
      <dsp:txXfrm>
        <a:off x="349310" y="2984543"/>
        <a:ext cx="5390928" cy="426206"/>
      </dsp:txXfrm>
    </dsp:sp>
    <dsp:sp modelId="{FEA144F3-8B93-4059-B64F-A344336156FB}">
      <dsp:nvSpPr>
        <dsp:cNvPr id="0" name=""/>
        <dsp:cNvSpPr/>
      </dsp:nvSpPr>
      <dsp:spPr>
        <a:xfrm>
          <a:off x="0" y="5676000"/>
          <a:ext cx="7767203" cy="403200"/>
        </a:xfrm>
        <a:prstGeom prst="rect">
          <a:avLst/>
        </a:prstGeom>
        <a:solidFill>
          <a:schemeClr val="lt1">
            <a:alpha val="90000"/>
            <a:hueOff val="0"/>
            <a:satOff val="0"/>
            <a:lumOff val="0"/>
            <a:alphaOff val="0"/>
          </a:schemeClr>
        </a:solidFill>
        <a:ln w="25400" cap="flat" cmpd="sng" algn="ctr">
          <a:solidFill>
            <a:schemeClr val="accent2">
              <a:hueOff val="9998952"/>
              <a:satOff val="-4828"/>
              <a:lumOff val="-7058"/>
              <a:alphaOff val="0"/>
            </a:schemeClr>
          </a:solidFill>
          <a:prstDash val="solid"/>
        </a:ln>
        <a:effectLst/>
      </dsp:spPr>
      <dsp:style>
        <a:lnRef idx="2">
          <a:scrgbClr r="0" g="0" b="0"/>
        </a:lnRef>
        <a:fillRef idx="1">
          <a:scrgbClr r="0" g="0" b="0"/>
        </a:fillRef>
        <a:effectRef idx="0">
          <a:scrgbClr r="0" g="0" b="0"/>
        </a:effectRef>
        <a:fontRef idx="minor"/>
      </dsp:style>
    </dsp:sp>
    <dsp:sp modelId="{24B34CAF-3063-4013-A694-2BA2DC2A47E6}">
      <dsp:nvSpPr>
        <dsp:cNvPr id="0" name=""/>
        <dsp:cNvSpPr/>
      </dsp:nvSpPr>
      <dsp:spPr>
        <a:xfrm>
          <a:off x="338195" y="5448067"/>
          <a:ext cx="5437042" cy="472320"/>
        </a:xfrm>
        <a:prstGeom prst="roundRect">
          <a:avLst/>
        </a:prstGeom>
        <a:solidFill>
          <a:schemeClr val="accent2">
            <a:hueOff val="9998952"/>
            <a:satOff val="-4828"/>
            <a:lumOff val="-70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507" tIns="0" rIns="205507"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*Pause or slow if withdrawal symptoms, or challenges</a:t>
          </a:r>
        </a:p>
      </dsp:txBody>
      <dsp:txXfrm>
        <a:off x="361252" y="5471124"/>
        <a:ext cx="539092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BA6C04-CD80-40BF-983F-2074A173FFF4}" type="datetimeFigureOut">
              <a:rPr lang="en-US" smtClean="0"/>
              <a:t>3/28/2023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28A66-05DF-42F1-9E7A-78FD68DB1FE1}" type="slidenum">
              <a:rPr lang="en-US" smtClean="0"/>
              <a:t>‹#›</a:t>
            </a:fld>
            <a:endParaRPr lang="en-US"/>
          </a:p>
        </p:txBody>
      </p:sp>
    </p:spTree>
    <p:extLst>
      <p:ext uri="{BB962C8B-B14F-4D97-AF65-F5344CB8AC3E}">
        <p14:creationId xmlns:p14="http://schemas.microsoft.com/office/powerpoint/2010/main" val="16687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E9D37-16B0-49F1-BE9D-29C9BE8D3201}" type="datetimeFigureOut">
              <a:rPr lang="en-US" smtClean="0"/>
              <a:pPr/>
              <a:t>3/28/2023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link.springer.com/article/10.1007/s40261-021-01032-7#ref-CR63" TargetMode="External"/><Relationship Id="rId3" Type="http://schemas.openxmlformats.org/officeDocument/2006/relationships/hyperlink" Target="https://link.springer.com/article/10.1007/s40261-021-01032-7#ref-CR58" TargetMode="External"/><Relationship Id="rId7" Type="http://schemas.openxmlformats.org/officeDocument/2006/relationships/hyperlink" Target="https://link.springer.com/article/10.1007/s40261-021-01032-7#ref-CR6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link.springer.com/article/10.1007/s40261-021-01032-7#ref-CR61" TargetMode="External"/><Relationship Id="rId5" Type="http://schemas.openxmlformats.org/officeDocument/2006/relationships/hyperlink" Target="https://link.springer.com/article/10.1007/s40261-021-01032-7#ref-CR60" TargetMode="External"/><Relationship Id="rId10" Type="http://schemas.openxmlformats.org/officeDocument/2006/relationships/hyperlink" Target="https://link.springer.com/article/10.1007/s40261-021-01032-7#Fig2" TargetMode="External"/><Relationship Id="rId4" Type="http://schemas.openxmlformats.org/officeDocument/2006/relationships/hyperlink" Target="https://link.springer.com/article/10.1007/s40261-021-01032-7#ref-CR59" TargetMode="External"/><Relationship Id="rId9" Type="http://schemas.openxmlformats.org/officeDocument/2006/relationships/hyperlink" Target="https://link.springer.com/article/10.1007/s40261-021-01032-7#ref-CR6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lm.nih.gov/tsd/serials/lji.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entrez/eutils/elink.fcgi?dbfrom=pubmed&amp;retmode=ref&amp;cmd=prlinks&amp;id=264008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a:t>disclosure information</a:t>
            </a:r>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a:t>
            </a:fld>
            <a:endParaRPr lang="en-US"/>
          </a:p>
        </p:txBody>
      </p:sp>
    </p:spTree>
    <p:extLst>
      <p:ext uri="{BB962C8B-B14F-4D97-AF65-F5344CB8AC3E}">
        <p14:creationId xmlns:p14="http://schemas.microsoft.com/office/powerpoint/2010/main" val="27565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Melissa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Whereas full opioid agonists consistently desensitize the MOR [</a:t>
            </a:r>
            <a:r>
              <a:rPr lang="en-US" sz="1200" b="0" i="0" u="sng" kern="1200" dirty="0">
                <a:solidFill>
                  <a:schemeClr val="tx1"/>
                </a:solidFill>
                <a:effectLst/>
                <a:latin typeface="+mn-lt"/>
                <a:ea typeface="+mn-ea"/>
                <a:cs typeface="+mn-cs"/>
                <a:hlinkClick r:id="rId3" tooltip="Arden JR, Segredo V, Wang Z, Lameh J, Sadée W. Phosphorylation and agonist-specific intracellular trafficking of an epitope-tagged μ-opioid receptor expressed in HEK 293 cells. J Neurochem. 1995;65(4):1636–45."/>
              </a:rPr>
              <a:t>58</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4" tooltip="Sternini C, Spann M, Anton B, Keith DE, Bunnett NW, Von Zastrow M, et al. Agonist-selective endocytosis of mu opioid receptor by neurons in vivo. Proc Natl Acad Sci. 1996;93(17):9241–6."/>
              </a:rPr>
              <a:t>59</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5" tooltip="Keith DE, Anton B, Murray SR, Zaki PA, Chu PC, Lissin DV, et al. μ-Opioid receptor internalization: opiate drugs have differential effects on a conserved endocytic mechanism in vitro and in the mammalian brain. Mol Pharmacol. 1998;53(3):377–84."/>
              </a:rPr>
              <a:t>60</a:t>
            </a:r>
            <a:r>
              <a:rPr lang="en-US" sz="1200" b="0" i="0" kern="1200" dirty="0">
                <a:solidFill>
                  <a:schemeClr val="tx1"/>
                </a:solidFill>
                <a:effectLst/>
                <a:latin typeface="+mn-lt"/>
                <a:ea typeface="+mn-ea"/>
                <a:cs typeface="+mn-cs"/>
              </a:rPr>
              <a:t>], BUP does not induce desensitization—likely due to its G-protein pathway bias, with less recruitment of beta-</a:t>
            </a:r>
            <a:r>
              <a:rPr lang="en-US" sz="1200" b="0" i="0" kern="1200" dirty="0" err="1">
                <a:solidFill>
                  <a:schemeClr val="tx1"/>
                </a:solidFill>
                <a:effectLst/>
                <a:latin typeface="+mn-lt"/>
                <a:ea typeface="+mn-ea"/>
                <a:cs typeface="+mn-cs"/>
              </a:rPr>
              <a:t>arrestin</a:t>
            </a:r>
            <a:r>
              <a:rPr lang="en-US" sz="1200" b="0" i="0" kern="1200" dirty="0">
                <a:solidFill>
                  <a:schemeClr val="tx1"/>
                </a:solidFill>
                <a:effectLst/>
                <a:latin typeface="+mn-lt"/>
                <a:ea typeface="+mn-ea"/>
                <a:cs typeface="+mn-cs"/>
              </a:rPr>
              <a:t> pathway [</a:t>
            </a:r>
            <a:r>
              <a:rPr lang="en-US" sz="1200" b="0" i="0" u="sng" kern="1200" dirty="0">
                <a:solidFill>
                  <a:schemeClr val="tx1"/>
                </a:solidFill>
                <a:effectLst/>
                <a:latin typeface="+mn-lt"/>
                <a:ea typeface="+mn-ea"/>
                <a:cs typeface="+mn-cs"/>
                <a:hlinkClick r:id="rId6" tooltip="Virk MS, Arttamangkul S, Birdsong WT, Williams JT. Buprenorphine is a weak partial agonist that inhibits opioid receptor desensitization. J Neurosci. 2009;29(22):7341–8."/>
              </a:rPr>
              <a:t>61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7" tooltip="Zaki PA, Keith DE, Brine GA, Carroll FI, Evans CJ. Ligand-induced changes in surface μ-opioid receptor number: relationship to G protein activation? J Pharmacol Exp Ther. 2000;292(3):1127–34."/>
              </a:rPr>
              <a:t>62</a:t>
            </a:r>
            <a:r>
              <a:rPr lang="en-US" sz="1200" b="0" i="0" kern="1200" dirty="0">
                <a:solidFill>
                  <a:schemeClr val="tx1"/>
                </a:solidFill>
                <a:effectLst/>
                <a:latin typeface="+mn-lt"/>
                <a:ea typeface="+mn-ea"/>
                <a:cs typeface="+mn-cs"/>
              </a:rPr>
              <a:t>]. Further, in contrast to MOR agonists, BUP up-regulates the number of surface MOR—an effect similar to that induced by the opioid antagonist naloxone [</a:t>
            </a:r>
            <a:r>
              <a:rPr lang="en-US" sz="1200" b="0" i="0" u="sng" kern="1200" dirty="0">
                <a:solidFill>
                  <a:schemeClr val="tx1"/>
                </a:solidFill>
                <a:effectLst/>
                <a:latin typeface="+mn-lt"/>
                <a:ea typeface="+mn-ea"/>
                <a:cs typeface="+mn-cs"/>
                <a:hlinkClick r:id="rId7" tooltip="Zaki PA, Keith DE, Brine GA, Carroll FI, Evans CJ. Ligand-induced changes in surface μ-opioid receptor number: relationship to G protein activation? J Pharmacol Exp Ther. 2000;292(3):1127–34."/>
              </a:rPr>
              <a:t>62</a:t>
            </a:r>
            <a:r>
              <a:rPr lang="en-US" sz="1200" b="0" i="0" kern="1200" dirty="0">
                <a:solidFill>
                  <a:schemeClr val="tx1"/>
                </a:solidFill>
                <a:effectLst/>
                <a:latin typeface="+mn-lt"/>
                <a:ea typeface="+mn-ea"/>
                <a:cs typeface="+mn-cs"/>
              </a:rPr>
              <a:t>]. Following long-term treatment with full opioid agonists, MOR-coupled G proteins shift from the inhibitory Gi to stimulatory Gs type, contributing to development of hyperalgesia, tolerance, and dependence [</a:t>
            </a:r>
            <a:r>
              <a:rPr lang="en-US" sz="1200" b="0" i="0" u="sng" kern="1200" dirty="0">
                <a:solidFill>
                  <a:schemeClr val="tx1"/>
                </a:solidFill>
                <a:effectLst/>
                <a:latin typeface="+mn-lt"/>
                <a:ea typeface="+mn-ea"/>
                <a:cs typeface="+mn-cs"/>
                <a:hlinkClick r:id="rId8" tooltip="Largent-Milnes TM, Guo W, Wang HY, Burns LH, Vanderah TW. Oxycodone plus ultra-low-dose naltrexone attenuates neuropathic pain and associated mu-opioid receptor-Gs coupling. J Pain. 2008;9(8):700–13."/>
              </a:rPr>
              <a:t>63</a:t>
            </a:r>
            <a:r>
              <a:rPr lang="en-US" sz="1200" b="0" i="0" kern="1200" dirty="0">
                <a:solidFill>
                  <a:schemeClr val="tx1"/>
                </a:solidFill>
                <a:effectLst/>
                <a:latin typeface="+mn-lt"/>
                <a:ea typeface="+mn-ea"/>
                <a:cs typeface="+mn-cs"/>
              </a:rPr>
              <a:t>]. Interestingly, this shift can be prevented by co-administration of with BUP along with MOR agonists [</a:t>
            </a:r>
            <a:r>
              <a:rPr lang="en-US" sz="1200" b="0" i="0" u="sng" kern="1200" dirty="0">
                <a:solidFill>
                  <a:schemeClr val="tx1"/>
                </a:solidFill>
                <a:effectLst/>
                <a:latin typeface="+mn-lt"/>
                <a:ea typeface="+mn-ea"/>
                <a:cs typeface="+mn-cs"/>
                <a:hlinkClick r:id="rId7" tooltip="Zaki PA, Keith DE, Brine GA, Carroll FI, Evans CJ. Ligand-induced changes in surface μ-opioid receptor number: relationship to G protein activation? J Pharmacol Exp Ther. 2000;292(3):1127–34."/>
              </a:rPr>
              <a:t>62</a:t>
            </a:r>
            <a:r>
              <a:rPr lang="en-US" sz="1200" b="0" i="0" kern="1200" dirty="0">
                <a:solidFill>
                  <a:schemeClr val="tx1"/>
                </a:solidFill>
                <a:effectLst/>
                <a:latin typeface="+mn-lt"/>
                <a:ea typeface="+mn-ea"/>
                <a:cs typeface="+mn-cs"/>
              </a:rPr>
              <a:t>]. Furthermore, </a:t>
            </a:r>
            <a:r>
              <a:rPr lang="en-US" sz="1200" b="0" i="1" kern="1200" dirty="0">
                <a:solidFill>
                  <a:schemeClr val="tx1"/>
                </a:solidFill>
                <a:effectLst/>
                <a:latin typeface="+mn-lt"/>
                <a:ea typeface="+mn-ea"/>
                <a:cs typeface="+mn-cs"/>
              </a:rPr>
              <a:t>pre-treatment</a:t>
            </a:r>
            <a:r>
              <a:rPr lang="en-US" sz="1200" b="0" i="0" kern="1200" dirty="0">
                <a:solidFill>
                  <a:schemeClr val="tx1"/>
                </a:solidFill>
                <a:effectLst/>
                <a:latin typeface="+mn-lt"/>
                <a:ea typeface="+mn-ea"/>
                <a:cs typeface="+mn-cs"/>
              </a:rPr>
              <a:t> with BUP has been found to block the desensitization and internalization induced by full opioid agonists [</a:t>
            </a:r>
            <a:r>
              <a:rPr lang="en-US" sz="1200" b="0" i="0" u="sng" kern="1200" dirty="0">
                <a:solidFill>
                  <a:schemeClr val="tx1"/>
                </a:solidFill>
                <a:effectLst/>
                <a:latin typeface="+mn-lt"/>
                <a:ea typeface="+mn-ea"/>
                <a:cs typeface="+mn-cs"/>
                <a:hlinkClick r:id="rId6" tooltip="Virk MS, Arttamangkul S, Birdsong WT, Williams JT. Buprenorphine is a weak partial agonist that inhibits opioid receptor desensitization. J Neurosci. 2009;29(22):7341–8."/>
              </a:rPr>
              <a:t>61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9" tooltip="Yu Y, Zhang L, Yin X, Sun H, Uhl GR, Wang JB. Mu opioid receptor phosphorylation, desensitization, and ligand efficacy. J Biol Chem. 1997;272(46):28869–74."/>
              </a:rPr>
              <a:t>64</a:t>
            </a:r>
            <a:r>
              <a:rPr lang="en-US" sz="1200" b="0" i="0" kern="1200" dirty="0">
                <a:solidFill>
                  <a:schemeClr val="tx1"/>
                </a:solidFill>
                <a:effectLst/>
                <a:latin typeface="+mn-lt"/>
                <a:ea typeface="+mn-ea"/>
                <a:cs typeface="+mn-cs"/>
              </a:rPr>
              <a:t>]. Collectively, these data suggest that BUP may reverse some of the neuroadaptations induced by full opioid agonists—thereby leading to </a:t>
            </a:r>
            <a:r>
              <a:rPr lang="en-US" sz="1200" b="0" i="0" kern="1200" dirty="0" err="1">
                <a:solidFill>
                  <a:schemeClr val="tx1"/>
                </a:solidFill>
                <a:effectLst/>
                <a:latin typeface="+mn-lt"/>
                <a:ea typeface="+mn-ea"/>
                <a:cs typeface="+mn-cs"/>
              </a:rPr>
              <a:t>resensitization</a:t>
            </a:r>
            <a:r>
              <a:rPr lang="en-US" sz="1200" b="0" i="0" kern="1200" dirty="0">
                <a:solidFill>
                  <a:schemeClr val="tx1"/>
                </a:solidFill>
                <a:effectLst/>
                <a:latin typeface="+mn-lt"/>
                <a:ea typeface="+mn-ea"/>
                <a:cs typeface="+mn-cs"/>
              </a:rPr>
              <a:t>. Taken together, these hypothesized mechanisms may allow maintaining an adequate opioid tone with small doses of BUP, hence preventing precipitated withdrawal—even with the co-administration of therapeutic doses of full opioid agonists (Fig. </a:t>
            </a:r>
            <a:r>
              <a:rPr lang="en-US" sz="1200" b="0" i="0" u="sng" kern="1200" dirty="0">
                <a:solidFill>
                  <a:schemeClr val="tx1"/>
                </a:solidFill>
                <a:effectLst/>
                <a:latin typeface="+mn-lt"/>
                <a:ea typeface="+mn-ea"/>
                <a:cs typeface="+mn-cs"/>
                <a:hlinkClick r:id="rId10"/>
              </a:rPr>
              <a:t>2</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B08AA9-9625-4CB7-A411-7548E134D7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73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6-7</a:t>
            </a:r>
          </a:p>
        </p:txBody>
      </p:sp>
      <p:sp>
        <p:nvSpPr>
          <p:cNvPr id="4" name="Slide Number Placeholder 3"/>
          <p:cNvSpPr>
            <a:spLocks noGrp="1"/>
          </p:cNvSpPr>
          <p:nvPr>
            <p:ph type="sldNum" sz="quarter" idx="5"/>
          </p:nvPr>
        </p:nvSpPr>
        <p:spPr/>
        <p:txBody>
          <a:bodyPr/>
          <a:lstStyle/>
          <a:p>
            <a:fld id="{DCD21E61-65A5-064C-B8B3-41B22C42D8AF}" type="slidenum">
              <a:rPr lang="en-US" smtClean="0"/>
              <a:t>15</a:t>
            </a:fld>
            <a:endParaRPr lang="en-US"/>
          </a:p>
        </p:txBody>
      </p:sp>
    </p:spTree>
    <p:extLst>
      <p:ext uri="{BB962C8B-B14F-4D97-AF65-F5344CB8AC3E}">
        <p14:creationId xmlns:p14="http://schemas.microsoft.com/office/powerpoint/2010/main" val="80174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43AEA-F22E-954F-B85B-55F46CD5834D}" type="slidenum">
              <a:rPr lang="en-US" smtClean="0"/>
              <a:t>16</a:t>
            </a:fld>
            <a:endParaRPr lang="en-US"/>
          </a:p>
        </p:txBody>
      </p:sp>
    </p:spTree>
    <p:extLst>
      <p:ext uri="{BB962C8B-B14F-4D97-AF65-F5344CB8AC3E}">
        <p14:creationId xmlns:p14="http://schemas.microsoft.com/office/powerpoint/2010/main" val="3056948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21E61-65A5-064C-B8B3-41B22C42D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48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21E61-65A5-064C-B8B3-41B22C42D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08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24</a:t>
            </a:fld>
            <a:endParaRPr lang="en-US"/>
          </a:p>
        </p:txBody>
      </p:sp>
    </p:spTree>
    <p:extLst>
      <p:ext uri="{BB962C8B-B14F-4D97-AF65-F5344CB8AC3E}">
        <p14:creationId xmlns:p14="http://schemas.microsoft.com/office/powerpoint/2010/main" val="149537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27</a:t>
            </a:fld>
            <a:endParaRPr lang="en-US"/>
          </a:p>
        </p:txBody>
      </p:sp>
    </p:spTree>
    <p:extLst>
      <p:ext uri="{BB962C8B-B14F-4D97-AF65-F5344CB8AC3E}">
        <p14:creationId xmlns:p14="http://schemas.microsoft.com/office/powerpoint/2010/main" val="21381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28</a:t>
            </a:fld>
            <a:endParaRPr lang="en-US"/>
          </a:p>
        </p:txBody>
      </p:sp>
    </p:spTree>
    <p:extLst>
      <p:ext uri="{BB962C8B-B14F-4D97-AF65-F5344CB8AC3E}">
        <p14:creationId xmlns:p14="http://schemas.microsoft.com/office/powerpoint/2010/main" val="3380108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D21E61-65A5-064C-B8B3-41B22C42D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63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this time at the end of your presentation to review key takeaways and information that audiences should remember in the future.  If practical, apply this to clinical practice.</a:t>
            </a:r>
          </a:p>
        </p:txBody>
      </p:sp>
      <p:sp>
        <p:nvSpPr>
          <p:cNvPr id="4" name="Slide Number Placeholder 3"/>
          <p:cNvSpPr>
            <a:spLocks noGrp="1"/>
          </p:cNvSpPr>
          <p:nvPr>
            <p:ph type="sldNum" sz="quarter" idx="5"/>
          </p:nvPr>
        </p:nvSpPr>
        <p:spPr/>
        <p:txBody>
          <a:bodyPr/>
          <a:lstStyle/>
          <a:p>
            <a:fld id="{58075C3D-524C-463D-9D71-772A55D9AFAC}" type="slidenum">
              <a:rPr lang="en-US" smtClean="0"/>
              <a:pPr/>
              <a:t>30</a:t>
            </a:fld>
            <a:endParaRPr lang="en-US"/>
          </a:p>
        </p:txBody>
      </p:sp>
    </p:spTree>
    <p:extLst>
      <p:ext uri="{BB962C8B-B14F-4D97-AF65-F5344CB8AC3E}">
        <p14:creationId xmlns:p14="http://schemas.microsoft.com/office/powerpoint/2010/main" val="114258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4</a:t>
            </a:fld>
            <a:endParaRPr lang="en-US"/>
          </a:p>
        </p:txBody>
      </p:sp>
    </p:spTree>
    <p:extLst>
      <p:ext uri="{BB962C8B-B14F-4D97-AF65-F5344CB8AC3E}">
        <p14:creationId xmlns:p14="http://schemas.microsoft.com/office/powerpoint/2010/main" val="321165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Type each reference as a bullet using the information provided on this slide.  ASAM uses the AMA Manual Format.  Examples are provided below in this slide.</a:t>
            </a:r>
          </a:p>
          <a:p>
            <a:endParaRPr lang="en-US" dirty="0"/>
          </a:p>
          <a:p>
            <a:r>
              <a:rPr lang="en-US" sz="1200" b="1" i="0" u="none" strike="noStrike" kern="1200" dirty="0">
                <a:solidFill>
                  <a:schemeClr val="tx1"/>
                </a:solidFill>
                <a:effectLst/>
                <a:latin typeface="+mn-lt"/>
                <a:ea typeface="+mn-ea"/>
                <a:cs typeface="+mn-cs"/>
              </a:rPr>
              <a:t>AMA Format Basics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Cited works are </a:t>
            </a:r>
            <a:r>
              <a:rPr lang="en-US" sz="1200" b="1" i="0" u="none" strike="noStrike" kern="1200" dirty="0">
                <a:solidFill>
                  <a:schemeClr val="tx1"/>
                </a:solidFill>
                <a:effectLst/>
                <a:latin typeface="+mn-lt"/>
                <a:ea typeface="+mn-ea"/>
                <a:cs typeface="+mn-cs"/>
              </a:rPr>
              <a:t>numbered in order </a:t>
            </a:r>
            <a:r>
              <a:rPr lang="en-US" sz="1200" b="0" i="0" u="none" strike="noStrike" kern="1200" dirty="0">
                <a:solidFill>
                  <a:schemeClr val="tx1"/>
                </a:solidFill>
                <a:effectLst/>
                <a:latin typeface="+mn-lt"/>
                <a:ea typeface="+mn-ea"/>
                <a:cs typeface="+mn-cs"/>
              </a:rPr>
              <a:t>of initial appearance in the presentation at the bottom of each slide, and appear in the Reference List on this slide in numerical order.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Use </a:t>
            </a:r>
            <a:r>
              <a:rPr lang="en-US" sz="1200" b="0" i="0" u="none" strike="noStrike" kern="1200" dirty="0" err="1">
                <a:solidFill>
                  <a:schemeClr val="tx1"/>
                </a:solidFill>
                <a:effectLst/>
                <a:latin typeface="+mn-lt"/>
                <a:ea typeface="+mn-ea"/>
                <a:cs typeface="+mn-cs"/>
              </a:rPr>
              <a:t>arabic</a:t>
            </a:r>
            <a:r>
              <a:rPr lang="en-US" sz="1200" b="0" i="0" u="none" strike="noStrike" kern="1200" dirty="0">
                <a:solidFill>
                  <a:schemeClr val="tx1"/>
                </a:solidFill>
                <a:effectLst/>
                <a:latin typeface="+mn-lt"/>
                <a:ea typeface="+mn-ea"/>
                <a:cs typeface="+mn-cs"/>
              </a:rPr>
              <a:t> superscript numerals outside periods and commas, and inside colons and semicolons.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Authors’ names are inverted, and use only initials for first and middle names. No periods between initials.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 article titles only the first word and proper nouns and abbreviations that are ordinarily capitalized are capitalized.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Use accepted Index Medicus abbreviations of journal names (see the </a:t>
            </a:r>
            <a:r>
              <a:rPr lang="en-US" sz="1200" b="0" i="0" u="none" strike="noStrike" kern="1200" dirty="0">
                <a:solidFill>
                  <a:schemeClr val="tx1"/>
                </a:solidFill>
                <a:effectLst/>
                <a:latin typeface="+mn-lt"/>
                <a:ea typeface="+mn-ea"/>
                <a:cs typeface="+mn-cs"/>
                <a:hlinkClick r:id="rId3"/>
              </a:rPr>
              <a:t>List of Journals Indexed in Index Medicus</a:t>
            </a:r>
            <a:r>
              <a:rPr lang="en-US" sz="1200" b="0" i="0" u="none" strike="noStrike"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journals use issue numbers in parentheses after the volume number. If there is no issue number specify month before the year.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In-Text Examples:</a:t>
            </a:r>
            <a:r>
              <a:rPr lang="en-US" sz="1200" b="0" i="0" u="none" strike="noStrike" kern="1200" dirty="0">
                <a:solidFill>
                  <a:schemeClr val="tx1"/>
                </a:solidFill>
                <a:effectLst/>
                <a:latin typeface="+mn-lt"/>
                <a:ea typeface="+mn-ea"/>
                <a:cs typeface="+mn-cs"/>
              </a:rPr>
              <a:t> </a:t>
            </a:r>
            <a:r>
              <a:rPr lang="en-US" dirty="0">
                <a:effectLst/>
              </a:rPr>
              <a:t>Diabetes mellitus is associated with a high risk of foot ulcers.</a:t>
            </a:r>
            <a:r>
              <a:rPr lang="en-US" sz="1200" kern="1200" baseline="30000" dirty="0">
                <a:solidFill>
                  <a:schemeClr val="tx1"/>
                </a:solidFill>
                <a:effectLst/>
                <a:latin typeface="+mn-lt"/>
                <a:ea typeface="+mn-ea"/>
                <a:cs typeface="+mn-cs"/>
              </a:rPr>
              <a:t>1-3</a:t>
            </a:r>
            <a:br>
              <a:rPr lang="en-US" dirty="0">
                <a:effectLst/>
              </a:rPr>
            </a:br>
            <a:r>
              <a:rPr lang="en-US" dirty="0">
                <a:effectLst/>
              </a:rPr>
              <a:t>Several interventions have been successful at increasing compliance.</a:t>
            </a:r>
            <a:r>
              <a:rPr lang="en-US" sz="1200" kern="1200" baseline="30000" dirty="0">
                <a:solidFill>
                  <a:schemeClr val="tx1"/>
                </a:solidFill>
                <a:effectLst/>
                <a:latin typeface="+mn-lt"/>
                <a:ea typeface="+mn-ea"/>
                <a:cs typeface="+mn-cs"/>
              </a:rPr>
              <a:t>11,14-16</a:t>
            </a:r>
            <a:br>
              <a:rPr lang="en-US" dirty="0">
                <a:effectLst/>
              </a:rPr>
            </a:br>
            <a:r>
              <a:rPr lang="en-US" dirty="0">
                <a:effectLst/>
              </a:rPr>
              <a:t>The data of Smith et al</a:t>
            </a:r>
            <a:r>
              <a:rPr lang="en-US" sz="1200" kern="1200" baseline="30000" dirty="0">
                <a:solidFill>
                  <a:schemeClr val="tx1"/>
                </a:solidFill>
                <a:effectLst/>
                <a:latin typeface="+mn-lt"/>
                <a:ea typeface="+mn-ea"/>
                <a:cs typeface="+mn-cs"/>
              </a:rPr>
              <a:t>18</a:t>
            </a:r>
            <a:r>
              <a:rPr lang="en-US" dirty="0">
                <a:effectLst/>
              </a:rPr>
              <a:t> is further evidence of this effect.</a:t>
            </a:r>
            <a:br>
              <a:rPr lang="en-US" dirty="0">
                <a:effectLst/>
              </a:rPr>
            </a:br>
            <a:r>
              <a:rPr lang="en-US" dirty="0">
                <a:effectLst/>
              </a:rPr>
              <a:t>As reported previously,</a:t>
            </a:r>
            <a:r>
              <a:rPr lang="en-US" sz="1200" kern="1200" baseline="30000" dirty="0">
                <a:solidFill>
                  <a:schemeClr val="tx1"/>
                </a:solidFill>
                <a:effectLst/>
                <a:latin typeface="+mn-lt"/>
                <a:ea typeface="+mn-ea"/>
                <a:cs typeface="+mn-cs"/>
              </a:rPr>
              <a:t>1,3-6</a:t>
            </a:r>
            <a:br>
              <a:rPr lang="en-US" dirty="0">
                <a:effectLst/>
              </a:rPr>
            </a:br>
            <a:r>
              <a:rPr lang="en-US" dirty="0">
                <a:effectLst/>
              </a:rPr>
              <a:t>The results were as follows</a:t>
            </a:r>
            <a:r>
              <a:rPr lang="en-US" sz="1200" kern="1200" baseline="30000" dirty="0">
                <a:solidFill>
                  <a:schemeClr val="tx1"/>
                </a:solidFill>
                <a:effectLst/>
                <a:latin typeface="+mn-lt"/>
                <a:ea typeface="+mn-ea"/>
                <a:cs typeface="+mn-cs"/>
              </a:rPr>
              <a:t>4</a:t>
            </a:r>
            <a:r>
              <a:rPr lang="en-US" dirty="0">
                <a:effectLst/>
              </a:rPr>
              <a:t>: </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endParaRPr lang="en-US" dirty="0">
              <a:effectLst/>
            </a:endParaRPr>
          </a:p>
          <a:p>
            <a:pPr marL="0" indent="0">
              <a:buNone/>
            </a:pPr>
            <a:r>
              <a:rPr lang="en-US" sz="1400" b="1" dirty="0"/>
              <a:t>Journal article (1-6 authors):</a:t>
            </a:r>
          </a:p>
          <a:p>
            <a:pPr marL="0" indent="0">
              <a:buNone/>
            </a:pPr>
            <a:r>
              <a:rPr lang="en-US" sz="1200" dirty="0"/>
              <a:t>1.  Hu P, Reuben DB. Effects of managed care on the length of time that elderly patients spend with physicians during ambulatory visits. Med Care. 2002;40(7):606-613.</a:t>
            </a:r>
          </a:p>
          <a:p>
            <a:pPr marL="0" indent="0">
              <a:buNone/>
            </a:pPr>
            <a:r>
              <a:rPr lang="en-US" sz="1400" b="1" dirty="0"/>
              <a:t>Journal article with more than six authors: </a:t>
            </a:r>
          </a:p>
          <a:p>
            <a:pPr marL="0" indent="0">
              <a:buNone/>
            </a:pPr>
            <a:r>
              <a:rPr lang="en-US" sz="1200" dirty="0"/>
              <a:t>2. Geller AC, Venna S, </a:t>
            </a:r>
            <a:r>
              <a:rPr lang="en-US" sz="1200" dirty="0" err="1"/>
              <a:t>Prout</a:t>
            </a:r>
            <a:r>
              <a:rPr lang="en-US" sz="1200" dirty="0"/>
              <a:t> M, et al. Should the skin cancer examination be taught in medical school? Arch Dermatol. 2002;138(9):1201-1203. </a:t>
            </a:r>
          </a:p>
          <a:p>
            <a:pPr marL="0" indent="0">
              <a:buNone/>
            </a:pPr>
            <a:r>
              <a:rPr lang="en-US" sz="1400" b="1" dirty="0"/>
              <a:t>Journal article with no named author or group name: </a:t>
            </a:r>
          </a:p>
          <a:p>
            <a:pPr marL="0" indent="0">
              <a:buNone/>
            </a:pPr>
            <a:r>
              <a:rPr lang="en-US" sz="1200" dirty="0"/>
              <a:t>3.Centers for Disease Control and Prevention (CDC). Licensure of a meningococcal conjugate vaccine (</a:t>
            </a:r>
            <a:r>
              <a:rPr lang="en-US" sz="1200" dirty="0" err="1"/>
              <a:t>Menveo</a:t>
            </a:r>
            <a:r>
              <a:rPr lang="en-US" sz="1200" dirty="0"/>
              <a:t>) and guidance for use--Advisory Committee on Immunization Practices (ACIP), 2010. MMWR </a:t>
            </a:r>
            <a:r>
              <a:rPr lang="en-US" sz="1200" dirty="0" err="1"/>
              <a:t>Morb</a:t>
            </a:r>
            <a:r>
              <a:rPr lang="en-US" sz="1200" dirty="0"/>
              <a:t> Mortal </a:t>
            </a:r>
            <a:r>
              <a:rPr lang="en-US" sz="1200" dirty="0" err="1"/>
              <a:t>Wkly</a:t>
            </a:r>
            <a:r>
              <a:rPr lang="en-US" sz="1200" dirty="0"/>
              <a:t> Rep. 2010;59(9):273. </a:t>
            </a:r>
          </a:p>
          <a:p>
            <a:pPr marL="0" indent="0">
              <a:buNone/>
            </a:pPr>
            <a:r>
              <a:rPr lang="en-US" sz="1400" b="1" dirty="0"/>
              <a:t>Electronic Journal article: (DOI and non-DOI)</a:t>
            </a:r>
          </a:p>
          <a:p>
            <a:pPr marL="0" indent="0">
              <a:buNone/>
            </a:pPr>
            <a:r>
              <a:rPr lang="en-US" sz="1200" dirty="0"/>
              <a:t>4. Gage BF, </a:t>
            </a:r>
            <a:r>
              <a:rPr lang="en-US" sz="1200" dirty="0" err="1"/>
              <a:t>Fihn</a:t>
            </a:r>
            <a:r>
              <a:rPr lang="en-US" sz="1200" dirty="0"/>
              <a:t> SD, White RH. Management and dosing of warfarin therapy. The American Journal of Medicine. 2000;109(6):481-488. doi:10.1016/S0002-9343(00)00545-3. </a:t>
            </a:r>
          </a:p>
          <a:p>
            <a:pPr marL="0" indent="0">
              <a:buNone/>
            </a:pPr>
            <a:r>
              <a:rPr lang="en-US" sz="1400" b="1" dirty="0"/>
              <a:t>Entire Book: </a:t>
            </a:r>
          </a:p>
          <a:p>
            <a:pPr marL="0" indent="0">
              <a:buNone/>
            </a:pPr>
            <a:r>
              <a:rPr lang="en-US" sz="1200" dirty="0"/>
              <a:t>6. McKenzie BC. Medicine and the Internet: Introducing Online Resources and Terminology. 2nd ed. New York, NY: Oxford University Press; 1997. </a:t>
            </a:r>
          </a:p>
          <a:p>
            <a:pPr marL="0" indent="0">
              <a:buNone/>
            </a:pPr>
            <a:r>
              <a:rPr lang="en-US" sz="1400" b="1" dirty="0"/>
              <a:t>Book Chapter:</a:t>
            </a:r>
          </a:p>
          <a:p>
            <a:pPr marL="0" indent="0">
              <a:buNone/>
            </a:pPr>
            <a:r>
              <a:rPr lang="en-US" sz="1200" dirty="0"/>
              <a:t>7. Guyton JL, </a:t>
            </a:r>
            <a:r>
              <a:rPr lang="en-US" sz="1200" dirty="0" err="1"/>
              <a:t>Crockarell</a:t>
            </a:r>
            <a:r>
              <a:rPr lang="en-US" sz="1200" dirty="0"/>
              <a:t> JR. Fractures of acetabulum and pelvis. In: </a:t>
            </a:r>
            <a:r>
              <a:rPr lang="en-US" sz="1200" dirty="0" err="1"/>
              <a:t>Canale</a:t>
            </a:r>
            <a:r>
              <a:rPr lang="en-US" sz="1200" dirty="0"/>
              <a:t> ST, </a:t>
            </a:r>
            <a:r>
              <a:rPr lang="en-US" sz="1200" dirty="0" err="1"/>
              <a:t>ed.Campbell's</a:t>
            </a:r>
            <a:r>
              <a:rPr lang="en-US" sz="1200" dirty="0"/>
              <a:t> Operative </a:t>
            </a:r>
            <a:r>
              <a:rPr lang="en-US" sz="1200" dirty="0" err="1"/>
              <a:t>Orthopaedics</a:t>
            </a:r>
            <a:r>
              <a:rPr lang="en-US" sz="1200" dirty="0"/>
              <a:t>. 10th ed. Philadelphia, PA: Mosby, Inc; 2003:2939-2984. </a:t>
            </a:r>
          </a:p>
          <a:p>
            <a:pPr marL="0" indent="0">
              <a:buNone/>
            </a:pPr>
            <a:r>
              <a:rPr lang="en-US" sz="1400" b="1" dirty="0"/>
              <a:t>Electronic Book: </a:t>
            </a:r>
          </a:p>
          <a:p>
            <a:pPr marL="0" indent="0">
              <a:buNone/>
            </a:pPr>
            <a:r>
              <a:rPr lang="en-US" sz="1200" dirty="0"/>
              <a:t>8. Rudolph CD, Rudolph AM. Rudolph's Pediatrics. 21st ed. New York, NY: McGraw-Hill Companies; 2002. http://online.statref.com/Document/Document.aspx?DocID=1&amp;StartDoc=1&amp;EndDoc=1882&amp;FxID=13&amp;offset=7&amp;SessionId=A3F279FQVVFXFSXQ . Accessed August 22, 2007.</a:t>
            </a:r>
          </a:p>
          <a:p>
            <a:pPr marL="0" indent="0">
              <a:buNone/>
            </a:pPr>
            <a:r>
              <a:rPr lang="en-US" sz="1400" b="1" dirty="0"/>
              <a:t>Internet Document:</a:t>
            </a:r>
          </a:p>
          <a:p>
            <a:pPr marL="0" indent="0">
              <a:buNone/>
            </a:pPr>
            <a:r>
              <a:rPr lang="en-US" sz="1200" dirty="0"/>
              <a:t>9. American Cancer Society. Cancer Facts &amp; Figures 2003. http://www.cancer.org/downloads/STT/CAFF2003PWSecured.pdf. Accessed March 3, 2003. </a:t>
            </a:r>
          </a:p>
          <a:p>
            <a:pPr marL="0" indent="0">
              <a:buFont typeface="Arial" panose="020B0604020202020204" pitchFamily="34" charset="0"/>
              <a:buNone/>
            </a:pPr>
            <a:endParaRPr lang="en-US" dirty="0">
              <a:effectLst/>
            </a:endParaRPr>
          </a:p>
        </p:txBody>
      </p:sp>
      <p:sp>
        <p:nvSpPr>
          <p:cNvPr id="4" name="Slide Number Placeholder 3"/>
          <p:cNvSpPr>
            <a:spLocks noGrp="1"/>
          </p:cNvSpPr>
          <p:nvPr>
            <p:ph type="sldNum" sz="quarter" idx="5"/>
          </p:nvPr>
        </p:nvSpPr>
        <p:spPr/>
        <p:txBody>
          <a:bodyPr/>
          <a:lstStyle/>
          <a:p>
            <a:fld id="{58075C3D-524C-463D-9D71-772A55D9AFAC}" type="slidenum">
              <a:rPr lang="en-US" smtClean="0"/>
              <a:pPr/>
              <a:t>31</a:t>
            </a:fld>
            <a:endParaRPr lang="en-US"/>
          </a:p>
        </p:txBody>
      </p:sp>
    </p:spTree>
    <p:extLst>
      <p:ext uri="{BB962C8B-B14F-4D97-AF65-F5344CB8AC3E}">
        <p14:creationId xmlns:p14="http://schemas.microsoft.com/office/powerpoint/2010/main" val="418056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32</a:t>
            </a:fld>
            <a:endParaRPr lang="en-US"/>
          </a:p>
        </p:txBody>
      </p:sp>
    </p:spTree>
    <p:extLst>
      <p:ext uri="{BB962C8B-B14F-4D97-AF65-F5344CB8AC3E}">
        <p14:creationId xmlns:p14="http://schemas.microsoft.com/office/powerpoint/2010/main" val="388999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21E61-65A5-064C-B8B3-41B22C42D8AF}" type="slidenum">
              <a:rPr lang="en-US" smtClean="0"/>
              <a:t>5</a:t>
            </a:fld>
            <a:endParaRPr lang="en-US"/>
          </a:p>
        </p:txBody>
      </p:sp>
    </p:spTree>
    <p:extLst>
      <p:ext uri="{BB962C8B-B14F-4D97-AF65-F5344CB8AC3E}">
        <p14:creationId xmlns:p14="http://schemas.microsoft.com/office/powerpoint/2010/main" val="335471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r>
              <a:rPr lang="en-US" sz="1200" b="0" dirty="0"/>
              <a:t>?deposition in fat of fentanyl due to lipophilicity with prolonged use</a:t>
            </a:r>
          </a:p>
          <a:p>
            <a:pPr algn="l"/>
            <a:endParaRPr lang="en-US" sz="1200" b="1" dirty="0"/>
          </a:p>
          <a:p>
            <a:pPr algn="l"/>
            <a:r>
              <a:rPr lang="en-US" sz="1200" b="1" dirty="0"/>
              <a:t>Silverstein</a:t>
            </a:r>
            <a:r>
              <a:rPr lang="en-US" sz="1200" b="1" i="1" dirty="0"/>
              <a:t>, </a:t>
            </a:r>
            <a:r>
              <a:rPr lang="en-US" sz="1200" b="1" i="1" dirty="0" err="1"/>
              <a:t>Int</a:t>
            </a:r>
            <a:r>
              <a:rPr lang="en-US" sz="1200" b="1" i="1" dirty="0"/>
              <a:t> J Drug Policy</a:t>
            </a:r>
            <a:r>
              <a:rPr lang="en-US" sz="1200" b="1" dirty="0"/>
              <a:t>, 2019</a:t>
            </a:r>
          </a:p>
          <a:p>
            <a:pPr algn="l"/>
            <a:r>
              <a:rPr lang="en-US" sz="1200" b="0" dirty="0"/>
              <a:t>Qualitative study with experience of precipitated withdrawal long after withdrawal started from buprenorphine</a:t>
            </a:r>
          </a:p>
          <a:p>
            <a:pPr algn="l"/>
            <a:r>
              <a:rPr lang="en-US" sz="1200" b="0" dirty="0"/>
              <a:t>Also report more prolonged withdrawal</a:t>
            </a:r>
          </a:p>
          <a:p>
            <a:pPr algn="l"/>
            <a:r>
              <a:rPr lang="en-US" sz="1200" b="0" dirty="0"/>
              <a:t>Dayton</a:t>
            </a:r>
            <a:r>
              <a:rPr lang="en-US" sz="1200" b="0" baseline="0" dirty="0"/>
              <a:t> OH</a:t>
            </a:r>
          </a:p>
          <a:p>
            <a:pPr algn="l"/>
            <a:endParaRPr lang="en-US" sz="1200" b="0" baseline="0" dirty="0"/>
          </a:p>
          <a:p>
            <a:pPr algn="l"/>
            <a:r>
              <a:rPr lang="en-US" sz="1200" b="1" dirty="0" err="1"/>
              <a:t>Bissaga</a:t>
            </a:r>
            <a:r>
              <a:rPr lang="en-US" sz="1200" b="1" dirty="0"/>
              <a:t>, </a:t>
            </a:r>
            <a:r>
              <a:rPr lang="en-US" sz="1200" b="1" i="1" dirty="0"/>
              <a:t>Addiction, </a:t>
            </a:r>
            <a:r>
              <a:rPr lang="en-US" sz="1200" b="1" dirty="0"/>
              <a:t>2019</a:t>
            </a:r>
          </a:p>
          <a:p>
            <a:pPr algn="l"/>
            <a:r>
              <a:rPr lang="en-US" sz="1200" b="0" baseline="0" dirty="0"/>
              <a:t>Commentary stating that </a:t>
            </a:r>
            <a:r>
              <a:rPr lang="en-US" sz="1200" b="0" baseline="0" dirty="0" err="1"/>
              <a:t>nonRx</a:t>
            </a:r>
            <a:r>
              <a:rPr lang="en-US" sz="1200" b="0" baseline="0" dirty="0"/>
              <a:t> fentanyl users experience more precipitated withdrawal and more prolonged w/d</a:t>
            </a:r>
          </a:p>
          <a:p>
            <a:pPr algn="l"/>
            <a:endParaRPr lang="en-US" sz="1200" b="0" baseline="0" dirty="0"/>
          </a:p>
          <a:p>
            <a:pPr algn="l"/>
            <a:r>
              <a:rPr lang="en-US" sz="1200" b="1" baseline="0" dirty="0" err="1"/>
              <a:t>Mannelli</a:t>
            </a:r>
            <a:r>
              <a:rPr lang="en-US" sz="1200" b="1" baseline="0" dirty="0"/>
              <a:t>, </a:t>
            </a:r>
            <a:r>
              <a:rPr lang="en-US" sz="1200" b="1" baseline="0" dirty="0" err="1"/>
              <a:t>Curr</a:t>
            </a:r>
            <a:r>
              <a:rPr lang="en-US" sz="1200" b="1" baseline="0" dirty="0"/>
              <a:t> Drug Abuse Rev, 2013</a:t>
            </a:r>
          </a:p>
          <a:p>
            <a:pPr algn="l"/>
            <a:r>
              <a:rPr lang="en-US" sz="1200" b="0" baseline="0" dirty="0"/>
              <a:t>Review of Methadone to </a:t>
            </a:r>
            <a:r>
              <a:rPr lang="en-US" sz="1200" b="0" baseline="0" dirty="0" err="1"/>
              <a:t>bupe</a:t>
            </a:r>
            <a:r>
              <a:rPr lang="en-US" sz="1200" b="0" baseline="0" dirty="0"/>
              <a:t> and </a:t>
            </a:r>
            <a:r>
              <a:rPr lang="en-US" sz="1200" b="0" baseline="0" dirty="0" err="1"/>
              <a:t>bupe</a:t>
            </a:r>
            <a:r>
              <a:rPr lang="en-US" sz="1200" b="0" baseline="0" dirty="0"/>
              <a:t> to naltrexone transition</a:t>
            </a:r>
          </a:p>
          <a:p>
            <a:pPr algn="l"/>
            <a:r>
              <a:rPr lang="en-US" sz="1200" b="0" baseline="0" dirty="0"/>
              <a:t>Found more withdrawal and recommended inpatient treatment for high dose transition</a:t>
            </a:r>
          </a:p>
          <a:p>
            <a:pPr algn="l"/>
            <a:r>
              <a:rPr lang="en-US" sz="1200" b="0" baseline="0" dirty="0"/>
              <a:t>Varied how it was done</a:t>
            </a:r>
          </a:p>
          <a:p>
            <a:pPr algn="l"/>
            <a:endParaRPr lang="en-US" sz="1200" b="0" baseline="0" dirty="0"/>
          </a:p>
          <a:p>
            <a:pPr algn="l"/>
            <a:r>
              <a:rPr lang="en-US" sz="1200" b="0" baseline="0" dirty="0"/>
              <a:t>ASAM-rec low dose methadone 30-40mg and waiting 24-48hrs, COWS 11-12</a:t>
            </a:r>
          </a:p>
          <a:p>
            <a:pPr algn="l"/>
            <a:r>
              <a:rPr lang="en-US" sz="1200" b="0" baseline="0" dirty="0"/>
              <a:t>SAMHSA-taper to 30-40 and remain on dose x 1 week. 24-36 </a:t>
            </a:r>
            <a:r>
              <a:rPr lang="en-US" sz="1200" b="0" baseline="0" dirty="0" err="1"/>
              <a:t>hrs</a:t>
            </a:r>
            <a:r>
              <a:rPr lang="en-US" sz="1200" b="0" baseline="0" dirty="0"/>
              <a:t> then start buprenorphine slowly</a:t>
            </a:r>
          </a:p>
          <a:p>
            <a:pPr algn="l"/>
            <a:endParaRPr lang="en-US" sz="1200" b="0" baseline="0" dirty="0"/>
          </a:p>
          <a:p>
            <a:pPr algn="l"/>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Antoine, </a:t>
            </a:r>
            <a:r>
              <a:rPr lang="en-US" sz="1200" b="1" i="1" dirty="0"/>
              <a:t>Am J Addict</a:t>
            </a:r>
            <a:r>
              <a:rPr lang="en-US" sz="1200" b="1" dirty="0"/>
              <a:t>, 2020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4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2 of precipitated withdrawal with standard induction, 2 with new induction</a:t>
            </a:r>
            <a:r>
              <a:rPr lang="en-US" sz="1200" b="0" baseline="0" dirty="0"/>
              <a:t> after higher COWS score and smaller doses</a:t>
            </a:r>
            <a:endParaRPr lang="en-US" sz="1200" b="0" dirty="0"/>
          </a:p>
          <a:p>
            <a:pPr algn="l"/>
            <a:endParaRPr lang="en-US" sz="1200" b="0" baseline="0" dirty="0"/>
          </a:p>
          <a:p>
            <a:pPr algn="l"/>
            <a:endParaRPr lang="en-US" sz="1200" b="0" baseline="0" dirty="0"/>
          </a:p>
        </p:txBody>
      </p:sp>
      <p:sp>
        <p:nvSpPr>
          <p:cNvPr id="4" name="Slide Number Placeholder 3"/>
          <p:cNvSpPr>
            <a:spLocks noGrp="1"/>
          </p:cNvSpPr>
          <p:nvPr>
            <p:ph type="sldNum" sz="quarter" idx="10"/>
          </p:nvPr>
        </p:nvSpPr>
        <p:spPr/>
        <p:txBody>
          <a:bodyPr/>
          <a:lstStyle/>
          <a:p>
            <a:fld id="{34743AEA-F22E-954F-B85B-55F46CD5834D}" type="slidenum">
              <a:rPr lang="en-US" smtClean="0"/>
              <a:t>8</a:t>
            </a:fld>
            <a:endParaRPr lang="en-US"/>
          </a:p>
        </p:txBody>
      </p:sp>
    </p:spTree>
    <p:extLst>
      <p:ext uri="{BB962C8B-B14F-4D97-AF65-F5344CB8AC3E}">
        <p14:creationId xmlns:p14="http://schemas.microsoft.com/office/powerpoint/2010/main" val="81858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 values</a:t>
            </a:r>
          </a:p>
          <a:p>
            <a:r>
              <a:rPr lang="en-US" dirty="0"/>
              <a:t>Oxycodone 25, methadone 3.3, fentanyl 1.346, HM .3654, </a:t>
            </a:r>
            <a:r>
              <a:rPr lang="en-US" dirty="0" err="1"/>
              <a:t>bupe</a:t>
            </a:r>
            <a:r>
              <a:rPr lang="en-US" dirty="0"/>
              <a:t> .2157</a:t>
            </a:r>
          </a:p>
          <a:p>
            <a:endParaRPr lang="en-US" dirty="0"/>
          </a:p>
          <a:p>
            <a:r>
              <a:rPr lang="en-US" dirty="0"/>
              <a:t>Why do these two properties cause withdrawal?</a:t>
            </a:r>
          </a:p>
        </p:txBody>
      </p:sp>
      <p:sp>
        <p:nvSpPr>
          <p:cNvPr id="4" name="Slide Number Placeholder 3"/>
          <p:cNvSpPr>
            <a:spLocks noGrp="1"/>
          </p:cNvSpPr>
          <p:nvPr>
            <p:ph type="sldNum" sz="quarter" idx="10"/>
          </p:nvPr>
        </p:nvSpPr>
        <p:spPr/>
        <p:txBody>
          <a:bodyPr/>
          <a:lstStyle/>
          <a:p>
            <a:fld id="{34743AEA-F22E-954F-B85B-55F46CD5834D}" type="slidenum">
              <a:rPr lang="en-US" smtClean="0"/>
              <a:t>9</a:t>
            </a:fld>
            <a:endParaRPr lang="en-US"/>
          </a:p>
        </p:txBody>
      </p:sp>
    </p:spTree>
    <p:extLst>
      <p:ext uri="{BB962C8B-B14F-4D97-AF65-F5344CB8AC3E}">
        <p14:creationId xmlns:p14="http://schemas.microsoft.com/office/powerpoint/2010/main" val="286948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3AEA-F22E-954F-B85B-55F46CD5834D}" type="slidenum">
              <a:rPr lang="en-US" smtClean="0"/>
              <a:t>10</a:t>
            </a:fld>
            <a:endParaRPr lang="en-US"/>
          </a:p>
        </p:txBody>
      </p:sp>
    </p:spTree>
    <p:extLst>
      <p:ext uri="{BB962C8B-B14F-4D97-AF65-F5344CB8AC3E}">
        <p14:creationId xmlns:p14="http://schemas.microsoft.com/office/powerpoint/2010/main" val="9673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out better way to show this</a:t>
            </a:r>
          </a:p>
          <a:p>
            <a:r>
              <a:rPr lang="en-US" dirty="0"/>
              <a:t>SAMHSA and ASAM</a:t>
            </a:r>
            <a:r>
              <a:rPr lang="en-US" baseline="0" dirty="0"/>
              <a:t> say COWS&gt;12</a:t>
            </a:r>
          </a:p>
          <a:p>
            <a:endParaRPr lang="en-US" dirty="0"/>
          </a:p>
          <a:p>
            <a:r>
              <a:rPr lang="en-US" dirty="0"/>
              <a:t>Something about methadone transition and difficulty to bridge to next</a:t>
            </a:r>
            <a:r>
              <a:rPr lang="en-US" baseline="0" dirty="0"/>
              <a:t> topic</a:t>
            </a:r>
          </a:p>
          <a:p>
            <a:endParaRPr lang="en-US" baseline="0" dirty="0"/>
          </a:p>
          <a:p>
            <a:r>
              <a:rPr lang="en-US" u="sng" baseline="0" dirty="0"/>
              <a:t>Mention that there are advocates and support for faster transitions</a:t>
            </a:r>
          </a:p>
          <a:p>
            <a:r>
              <a:rPr lang="en-US" baseline="0" dirty="0"/>
              <a:t>California bridge starts with dose of 8mg and max dose day 1 16mg</a:t>
            </a:r>
          </a:p>
          <a:p>
            <a:r>
              <a:rPr lang="en-US" baseline="0" dirty="0"/>
              <a:t>Is there good data to support this?</a:t>
            </a:r>
          </a:p>
          <a:p>
            <a:r>
              <a:rPr lang="en-US" baseline="0" dirty="0"/>
              <a:t>Jacobs </a:t>
            </a:r>
            <a:r>
              <a:rPr lang="en-US" dirty="0">
                <a:hlinkClick r:id="rId3"/>
              </a:rPr>
              <a:t>Am J Addict. 2015</a:t>
            </a:r>
            <a:r>
              <a:rPr lang="en-US" dirty="0"/>
              <a:t> with study of trajectories saying less likely to drop out</a:t>
            </a:r>
          </a:p>
          <a:p>
            <a:endParaRPr lang="en-US" baseline="0" dirty="0"/>
          </a:p>
          <a:p>
            <a:r>
              <a:rPr lang="en-US" u="sng" baseline="0" dirty="0"/>
              <a:t>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Buprenorphine Home Induction in apple</a:t>
            </a:r>
          </a:p>
          <a:p>
            <a:r>
              <a:rPr lang="en-US" baseline="0" dirty="0"/>
              <a:t>Starting buprenorphine by </a:t>
            </a:r>
            <a:r>
              <a:rPr lang="en-US" baseline="0" dirty="0" err="1"/>
              <a:t>Amston</a:t>
            </a:r>
            <a:r>
              <a:rPr lang="en-US" baseline="0" dirty="0"/>
              <a:t> studios in google</a:t>
            </a:r>
          </a:p>
        </p:txBody>
      </p:sp>
      <p:sp>
        <p:nvSpPr>
          <p:cNvPr id="4" name="Slide Number Placeholder 3"/>
          <p:cNvSpPr>
            <a:spLocks noGrp="1"/>
          </p:cNvSpPr>
          <p:nvPr>
            <p:ph type="sldNum" sz="quarter" idx="10"/>
          </p:nvPr>
        </p:nvSpPr>
        <p:spPr/>
        <p:txBody>
          <a:bodyPr/>
          <a:lstStyle/>
          <a:p>
            <a:fld id="{34743AEA-F22E-954F-B85B-55F46CD5834D}" type="slidenum">
              <a:rPr lang="en-US" smtClean="0"/>
              <a:t>11</a:t>
            </a:fld>
            <a:endParaRPr lang="en-US"/>
          </a:p>
        </p:txBody>
      </p:sp>
    </p:spTree>
    <p:extLst>
      <p:ext uri="{BB962C8B-B14F-4D97-AF65-F5344CB8AC3E}">
        <p14:creationId xmlns:p14="http://schemas.microsoft.com/office/powerpoint/2010/main" val="345815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number of cases</a:t>
            </a:r>
          </a:p>
          <a:p>
            <a:r>
              <a:rPr lang="en-US" dirty="0"/>
              <a:t>Weimer JAM accepted</a:t>
            </a:r>
          </a:p>
          <a:p>
            <a:r>
              <a:rPr lang="en-US" dirty="0"/>
              <a:t>Button case series</a:t>
            </a:r>
          </a:p>
          <a:p>
            <a:r>
              <a:rPr lang="en-US" dirty="0"/>
              <a:t>Ghosh SR</a:t>
            </a:r>
          </a:p>
          <a:p>
            <a:r>
              <a:rPr lang="en-US" dirty="0"/>
              <a:t>Cohen review</a:t>
            </a:r>
          </a:p>
          <a:p>
            <a:r>
              <a:rPr lang="en-US" dirty="0"/>
              <a:t>Ahmed SR</a:t>
            </a:r>
          </a:p>
          <a:p>
            <a:r>
              <a:rPr lang="en-US" dirty="0"/>
              <a:t>Moe SR</a:t>
            </a:r>
          </a:p>
        </p:txBody>
      </p:sp>
      <p:sp>
        <p:nvSpPr>
          <p:cNvPr id="4" name="Slide Number Placeholder 3"/>
          <p:cNvSpPr>
            <a:spLocks noGrp="1"/>
          </p:cNvSpPr>
          <p:nvPr>
            <p:ph type="sldNum" sz="quarter" idx="5"/>
          </p:nvPr>
        </p:nvSpPr>
        <p:spPr/>
        <p:txBody>
          <a:bodyPr/>
          <a:lstStyle/>
          <a:p>
            <a:fld id="{58075C3D-524C-463D-9D71-772A55D9AFAC}" type="slidenum">
              <a:rPr lang="en-US" smtClean="0"/>
              <a:pPr/>
              <a:t>12</a:t>
            </a:fld>
            <a:endParaRPr lang="en-US"/>
          </a:p>
        </p:txBody>
      </p:sp>
    </p:spTree>
    <p:extLst>
      <p:ext uri="{BB962C8B-B14F-4D97-AF65-F5344CB8AC3E}">
        <p14:creationId xmlns:p14="http://schemas.microsoft.com/office/powerpoint/2010/main" val="263641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a2e3ea1a4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a2e3ea1a4_0_2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25400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Times New Roman"/>
                <a:ea typeface="Times New Roman"/>
                <a:cs typeface="Times New Roman"/>
                <a:sym typeface="Times New Roman"/>
              </a:rPr>
              <a:t>Andrew </a:t>
            </a:r>
          </a:p>
          <a:p>
            <a:pPr marL="0" marR="254000" lvl="0" indent="0" algn="l" rtl="0">
              <a:lnSpc>
                <a:spcPct val="115000"/>
              </a:lnSpc>
              <a:spcBef>
                <a:spcPts val="0"/>
              </a:spcBef>
              <a:spcAft>
                <a:spcPts val="0"/>
              </a:spcAft>
              <a:buClr>
                <a:schemeClr val="dk1"/>
              </a:buClr>
              <a:buSzPts val="1100"/>
              <a:buFont typeface="Arial"/>
              <a:buNone/>
            </a:pPr>
            <a:endParaRPr lang="en-US" sz="1100" dirty="0">
              <a:solidFill>
                <a:schemeClr val="dk1"/>
              </a:solidFill>
              <a:latin typeface="Times New Roman"/>
              <a:ea typeface="Times New Roman"/>
              <a:cs typeface="Times New Roman"/>
              <a:sym typeface="Times New Roman"/>
            </a:endParaRPr>
          </a:p>
          <a:p>
            <a:pPr marL="0" marR="25400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Times New Roman"/>
                <a:ea typeface="Times New Roman"/>
                <a:cs typeface="Times New Roman"/>
                <a:sym typeface="Times New Roman"/>
              </a:rPr>
              <a:t>Clinical implications of the neuropharmacological model for buprenorphine (BUP) initiation dosing, based on macro- and micro-dosing literature (see Tables 1 and 2). </a:t>
            </a:r>
            <a:r>
              <a:rPr lang="en-US" sz="1100" b="1" dirty="0">
                <a:solidFill>
                  <a:schemeClr val="dk1"/>
                </a:solidFill>
                <a:latin typeface="Times New Roman"/>
                <a:ea typeface="Times New Roman"/>
                <a:cs typeface="Times New Roman"/>
                <a:sym typeface="Times New Roman"/>
              </a:rPr>
              <a:t>The</a:t>
            </a:r>
            <a:r>
              <a:rPr lang="en-US" sz="1100" dirty="0">
                <a:solidFill>
                  <a:schemeClr val="dk1"/>
                </a:solidFill>
                <a:latin typeface="Times New Roman"/>
                <a:ea typeface="Times New Roman"/>
                <a:cs typeface="Times New Roman"/>
                <a:sym typeface="Times New Roman"/>
              </a:rPr>
              <a:t> </a:t>
            </a:r>
            <a:r>
              <a:rPr lang="en-US" sz="1100" b="1" dirty="0">
                <a:solidFill>
                  <a:schemeClr val="dk1"/>
                </a:solidFill>
                <a:latin typeface="Times New Roman"/>
                <a:ea typeface="Times New Roman"/>
                <a:cs typeface="Times New Roman"/>
                <a:sym typeface="Times New Roman"/>
              </a:rPr>
              <a:t>dual</a:t>
            </a:r>
            <a:r>
              <a:rPr lang="en-US" sz="1100" dirty="0">
                <a:solidFill>
                  <a:schemeClr val="dk1"/>
                </a:solidFill>
                <a:latin typeface="Times New Roman"/>
                <a:ea typeface="Times New Roman"/>
                <a:cs typeface="Times New Roman"/>
                <a:sym typeface="Times New Roman"/>
              </a:rPr>
              <a:t> </a:t>
            </a:r>
            <a:r>
              <a:rPr lang="en-US" sz="1100" b="1" dirty="0">
                <a:solidFill>
                  <a:schemeClr val="dk1"/>
                </a:solidFill>
                <a:latin typeface="Times New Roman"/>
                <a:ea typeface="Times New Roman"/>
                <a:cs typeface="Times New Roman"/>
                <a:sym typeface="Times New Roman"/>
              </a:rPr>
              <a:t>X-axes </a:t>
            </a:r>
            <a:r>
              <a:rPr lang="en-US" sz="1100" dirty="0">
                <a:solidFill>
                  <a:schemeClr val="dk1"/>
                </a:solidFill>
                <a:latin typeface="Times New Roman"/>
                <a:ea typeface="Times New Roman"/>
                <a:cs typeface="Times New Roman"/>
                <a:sym typeface="Times New Roman"/>
              </a:rPr>
              <a:t>are identical to Figure 1. </a:t>
            </a:r>
            <a:r>
              <a:rPr lang="en-US" sz="1100" b="1" dirty="0">
                <a:solidFill>
                  <a:schemeClr val="dk1"/>
                </a:solidFill>
                <a:latin typeface="Times New Roman"/>
                <a:ea typeface="Times New Roman"/>
                <a:cs typeface="Times New Roman"/>
                <a:sym typeface="Times New Roman"/>
              </a:rPr>
              <a:t>The right Y-axis</a:t>
            </a:r>
            <a:r>
              <a:rPr lang="en-US" sz="1100" dirty="0">
                <a:solidFill>
                  <a:schemeClr val="dk1"/>
                </a:solidFill>
                <a:latin typeface="Times New Roman"/>
                <a:ea typeface="Times New Roman"/>
                <a:cs typeface="Times New Roman"/>
                <a:sym typeface="Times New Roman"/>
              </a:rPr>
              <a:t> estimates the initial BUP dose that is not likely to precipitate opioid withdrawal [POW]), relative to the pre-initiation opioid balance or µOR occupancy (dual X-axes). </a:t>
            </a:r>
            <a:r>
              <a:rPr lang="en-US" sz="1100" b="1" dirty="0">
                <a:solidFill>
                  <a:schemeClr val="dk1"/>
                </a:solidFill>
                <a:latin typeface="Times New Roman"/>
                <a:ea typeface="Times New Roman"/>
                <a:cs typeface="Times New Roman"/>
                <a:sym typeface="Times New Roman"/>
              </a:rPr>
              <a:t>The left Y-axis</a:t>
            </a:r>
            <a:r>
              <a:rPr lang="en-US" sz="1100" dirty="0">
                <a:solidFill>
                  <a:schemeClr val="dk1"/>
                </a:solidFill>
                <a:latin typeface="Times New Roman"/>
                <a:ea typeface="Times New Roman"/>
                <a:cs typeface="Times New Roman"/>
                <a:sym typeface="Times New Roman"/>
              </a:rPr>
              <a:t> estimates the time required for the patient to tolerate a cumulative 24 mg dose of sublingual BUP. The horizontal dashed line at 4 </a:t>
            </a:r>
            <a:r>
              <a:rPr lang="en-US" sz="1100" dirty="0" err="1">
                <a:solidFill>
                  <a:schemeClr val="dk1"/>
                </a:solidFill>
                <a:latin typeface="Times New Roman"/>
                <a:ea typeface="Times New Roman"/>
                <a:cs typeface="Times New Roman"/>
                <a:sym typeface="Times New Roman"/>
              </a:rPr>
              <a:t>hr</a:t>
            </a:r>
            <a:r>
              <a:rPr lang="en-US" sz="1100" dirty="0">
                <a:solidFill>
                  <a:schemeClr val="dk1"/>
                </a:solidFill>
                <a:latin typeface="Times New Roman"/>
                <a:ea typeface="Times New Roman"/>
                <a:cs typeface="Times New Roman"/>
                <a:sym typeface="Times New Roman"/>
              </a:rPr>
              <a:t> time to cumulative 24 mg (which is an arbitrary cutoff) reflects that BUP macro-dosing can be accomplished acutely in the ED setting. </a:t>
            </a:r>
            <a:endParaRPr sz="1100" dirty="0">
              <a:solidFill>
                <a:schemeClr val="dk1"/>
              </a:solidFill>
              <a:latin typeface="Times New Roman"/>
              <a:ea typeface="Times New Roman"/>
              <a:cs typeface="Times New Roman"/>
              <a:sym typeface="Times New Roman"/>
            </a:endParaRPr>
          </a:p>
          <a:p>
            <a:pPr marL="0" marR="25400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Times New Roman"/>
                <a:ea typeface="Times New Roman"/>
                <a:cs typeface="Times New Roman"/>
                <a:sym typeface="Times New Roman"/>
              </a:rPr>
              <a:t>Our model suggests that when there is residual agonist effect from the last opioid use (and absence of withdrawal), intermediate BUP starting doses will increase the risk of POW (shaded area). Whereas macro-dosing (&gt;8 mg SL) or micro-dosing (&lt;1mg SL) will be better tolerated with a reduced chance of POW. In contrast, with significant clinic withdrawal present (low µOR occupancy), macro-dosing can be routinely used with POW, and micro-dosing is both unnecessary and counter-productive.</a:t>
            </a:r>
            <a:endParaRPr sz="11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54269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793EBE2-16B0-4E4A-8318-2837B630BDAB}"/>
              </a:ext>
            </a:extLst>
          </p:cNvPr>
          <p:cNvSpPr>
            <a:spLocks noGrp="1"/>
          </p:cNvSpPr>
          <p:nvPr>
            <p:ph type="ctrTitle" hasCustomPrompt="1"/>
          </p:nvPr>
        </p:nvSpPr>
        <p:spPr>
          <a:xfrm>
            <a:off x="666752" y="381000"/>
            <a:ext cx="10972800" cy="3200399"/>
          </a:xfrm>
          <a:effectLst/>
        </p:spPr>
        <p:txBody>
          <a:bodyPr tIns="0" bIns="0" anchor="ctr">
            <a:normAutofit/>
          </a:bodyPr>
          <a:lstStyle>
            <a:lvl1pPr algn="l" rtl="0" eaLnBrk="1" latinLnBrk="0" hangingPunct="1">
              <a:spcBef>
                <a:spcPct val="0"/>
              </a:spcBef>
              <a:buNone/>
              <a:defRPr lang="en-US" sz="54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a:lstStyle>
          <a:p>
            <a:r>
              <a:rPr lang="en-US" dirty="0"/>
              <a:t>[INSERT PRESENTATION TITLE]</a:t>
            </a:r>
          </a:p>
        </p:txBody>
      </p:sp>
      <p:sp>
        <p:nvSpPr>
          <p:cNvPr id="4" name="Subtitle 16">
            <a:extLst>
              <a:ext uri="{FF2B5EF4-FFF2-40B4-BE49-F238E27FC236}">
                <a16:creationId xmlns:a16="http://schemas.microsoft.com/office/drawing/2014/main" id="{6F705875-8292-44B2-B528-4475B55DA823}"/>
              </a:ext>
            </a:extLst>
          </p:cNvPr>
          <p:cNvSpPr>
            <a:spLocks noGrp="1"/>
          </p:cNvSpPr>
          <p:nvPr>
            <p:ph type="subTitle" idx="1" hasCustomPrompt="1"/>
          </p:nvPr>
        </p:nvSpPr>
        <p:spPr>
          <a:xfrm>
            <a:off x="666752" y="3753928"/>
            <a:ext cx="10972800" cy="1219200"/>
          </a:xfrm>
        </p:spPr>
        <p:txBody>
          <a:bodyPr lIns="0" tIns="0" rIns="0" bIns="0" anchor="ctr">
            <a:normAutofit/>
          </a:bodyPr>
          <a:lstStyle>
            <a:lvl1pPr marL="0" indent="0" algn="l">
              <a:buNone/>
              <a:defRPr sz="3600" b="1">
                <a:solidFill>
                  <a:schemeClr val="tx1"/>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lang="en-US" dirty="0"/>
              <a:t>[Insert Speaker Name, Speaker Credentials]</a:t>
            </a:r>
          </a:p>
        </p:txBody>
      </p:sp>
      <p:sp>
        <p:nvSpPr>
          <p:cNvPr id="5" name="Text Placeholder 2">
            <a:extLst>
              <a:ext uri="{FF2B5EF4-FFF2-40B4-BE49-F238E27FC236}">
                <a16:creationId xmlns:a16="http://schemas.microsoft.com/office/drawing/2014/main" id="{BE0A9706-3AF9-4028-AD50-F074E200C598}"/>
              </a:ext>
            </a:extLst>
          </p:cNvPr>
          <p:cNvSpPr>
            <a:spLocks noGrp="1"/>
          </p:cNvSpPr>
          <p:nvPr>
            <p:ph type="body" sz="quarter" idx="10" hasCustomPrompt="1"/>
          </p:nvPr>
        </p:nvSpPr>
        <p:spPr>
          <a:xfrm>
            <a:off x="666750" y="5029200"/>
            <a:ext cx="10972800" cy="914400"/>
          </a:xfrm>
        </p:spPr>
        <p:txBody>
          <a:bodyPr anchor="ctr">
            <a:normAutofit/>
          </a:bodyPr>
          <a:lstStyle>
            <a:lvl1pPr marL="0" indent="0">
              <a:buNone/>
              <a:defRPr sz="2800" baseline="0"/>
            </a:lvl1pPr>
          </a:lstStyle>
          <a:p>
            <a:r>
              <a:rPr lang="en-US" dirty="0"/>
              <a:t>Presented at Name of Event on Date of Event </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8628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F65-36B2-4F1B-881C-F9CE1BAA828E}"/>
              </a:ext>
            </a:extLst>
          </p:cNvPr>
          <p:cNvSpPr>
            <a:spLocks noGrp="1"/>
          </p:cNvSpPr>
          <p:nvPr>
            <p:ph type="title" hasCustomPrompt="1"/>
          </p:nvPr>
        </p:nvSpPr>
        <p:spPr>
          <a:xfrm>
            <a:off x="609600" y="228600"/>
            <a:ext cx="10972800" cy="922882"/>
          </a:xfrm>
        </p:spPr>
        <p:txBody>
          <a:bodyPr/>
          <a:lstStyle>
            <a:lvl1pPr algn="ctr">
              <a:defRPr/>
            </a:lvl1pPr>
          </a:lstStyle>
          <a:p>
            <a:r>
              <a:rPr lang="en-US" dirty="0"/>
              <a:t>[Click to insert title]</a:t>
            </a:r>
          </a:p>
        </p:txBody>
      </p:sp>
      <p:sp>
        <p:nvSpPr>
          <p:cNvPr id="3" name="Text Placeholder 2">
            <a:extLst>
              <a:ext uri="{FF2B5EF4-FFF2-40B4-BE49-F238E27FC236}">
                <a16:creationId xmlns:a16="http://schemas.microsoft.com/office/drawing/2014/main" id="{A732FFB7-F684-4907-B700-2BF13B8A61A5}"/>
              </a:ext>
            </a:extLst>
          </p:cNvPr>
          <p:cNvSpPr>
            <a:spLocks noGrp="1"/>
          </p:cNvSpPr>
          <p:nvPr>
            <p:ph type="body" idx="1" hasCustomPrompt="1"/>
          </p:nvPr>
        </p:nvSpPr>
        <p:spPr>
          <a:xfrm>
            <a:off x="609600" y="1295400"/>
            <a:ext cx="5386917"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lang="en-US" sz="2800" b="1" kern="1200" dirty="0">
                <a:solidFill>
                  <a:schemeClr val="tx1"/>
                </a:solidFill>
                <a:effectLst>
                  <a:outerShdw blurRad="30000" dist="30000" dir="2700000" algn="tl" rotWithShape="0">
                    <a:schemeClr val="bg2">
                      <a:shade val="45000"/>
                      <a:satMod val="150000"/>
                      <a:alpha val="90000"/>
                    </a:schemeClr>
                  </a:outerShdw>
                </a:effectLst>
                <a:latin typeface="Lato" panose="020F0502020204030203" pitchFamily="34" charset="0"/>
                <a:ea typeface="+mn-ea"/>
                <a:cs typeface="+mn-cs"/>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4" name="Text Placeholder 3">
            <a:extLst>
              <a:ext uri="{FF2B5EF4-FFF2-40B4-BE49-F238E27FC236}">
                <a16:creationId xmlns:a16="http://schemas.microsoft.com/office/drawing/2014/main" id="{581BFE5F-C2DA-4CB6-A1B1-3D809CA8F9B5}"/>
              </a:ext>
            </a:extLst>
          </p:cNvPr>
          <p:cNvSpPr>
            <a:spLocks noGrp="1"/>
          </p:cNvSpPr>
          <p:nvPr>
            <p:ph type="body" sz="half" idx="3" hasCustomPrompt="1"/>
          </p:nvPr>
        </p:nvSpPr>
        <p:spPr>
          <a:xfrm>
            <a:off x="6193377" y="1295400"/>
            <a:ext cx="5389033"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sz="28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5" name="Content Placeholder 4">
            <a:extLst>
              <a:ext uri="{FF2B5EF4-FFF2-40B4-BE49-F238E27FC236}">
                <a16:creationId xmlns:a16="http://schemas.microsoft.com/office/drawing/2014/main" id="{D7A44C07-434C-4581-8A43-8FFFF2ABB0D8}"/>
              </a:ext>
            </a:extLst>
          </p:cNvPr>
          <p:cNvSpPr>
            <a:spLocks noGrp="1"/>
          </p:cNvSpPr>
          <p:nvPr>
            <p:ph sz="quarter" idx="2" hasCustomPrompt="1"/>
          </p:nvPr>
        </p:nvSpPr>
        <p:spPr>
          <a:xfrm>
            <a:off x="609600" y="1942238"/>
            <a:ext cx="5386917" cy="4077562"/>
          </a:xfrm>
        </p:spPr>
        <p:txBody>
          <a:bodyPr/>
          <a:lstStyle>
            <a:lvl1pPr>
              <a:defRPr sz="2500"/>
            </a:lvl1pPr>
            <a:lvl2pPr>
              <a:defRPr sz="2400"/>
            </a:lvl2pPr>
            <a:lvl3pPr>
              <a:defRPr sz="2300"/>
            </a:lvl3pPr>
            <a:lvl4pPr>
              <a:defRPr sz="2200"/>
            </a:lvl4pPr>
            <a:lvl5pPr marL="1197803" indent="0">
              <a:buNone/>
              <a:defRPr sz="24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AB78093A-43B0-48F9-A10F-7D6F274B8A47}"/>
              </a:ext>
            </a:extLst>
          </p:cNvPr>
          <p:cNvSpPr>
            <a:spLocks noGrp="1"/>
          </p:cNvSpPr>
          <p:nvPr>
            <p:ph sz="quarter" idx="4" hasCustomPrompt="1"/>
          </p:nvPr>
        </p:nvSpPr>
        <p:spPr>
          <a:xfrm>
            <a:off x="6193377" y="1942238"/>
            <a:ext cx="5389033" cy="4077562"/>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 Placeholder 6">
            <a:extLst>
              <a:ext uri="{FF2B5EF4-FFF2-40B4-BE49-F238E27FC236}">
                <a16:creationId xmlns:a16="http://schemas.microsoft.com/office/drawing/2014/main" id="{48939AF1-74B9-4BAE-89DB-6B148E2572BA}"/>
              </a:ext>
            </a:extLst>
          </p:cNvPr>
          <p:cNvSpPr>
            <a:spLocks noGrp="1"/>
          </p:cNvSpPr>
          <p:nvPr>
            <p:ph type="body" sz="quarter" idx="11" hasCustomPrompt="1"/>
          </p:nvPr>
        </p:nvSpPr>
        <p:spPr>
          <a:xfrm>
            <a:off x="4343400" y="6163718"/>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217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19200"/>
            <a:ext cx="10972800" cy="609600"/>
          </a:xfrm>
        </p:spPr>
        <p:txBody>
          <a:bodyPr>
            <a:noAutofit/>
          </a:bodyPr>
          <a:lstStyle>
            <a:lvl1pPr marL="0" indent="0" algn="ctr">
              <a:buNone/>
              <a:defRPr sz="32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12" name="Content Placeholder 7">
            <a:extLst>
              <a:ext uri="{FF2B5EF4-FFF2-40B4-BE49-F238E27FC236}">
                <a16:creationId xmlns:a16="http://schemas.microsoft.com/office/drawing/2014/main" id="{4B957661-4E44-452F-941C-C6A98C1A2926}"/>
              </a:ext>
            </a:extLst>
          </p:cNvPr>
          <p:cNvSpPr>
            <a:spLocks noGrp="1"/>
          </p:cNvSpPr>
          <p:nvPr>
            <p:ph sz="quarter" idx="15" hasCustomPrompt="1"/>
          </p:nvPr>
        </p:nvSpPr>
        <p:spPr>
          <a:xfrm>
            <a:off x="609601" y="1828800"/>
            <a:ext cx="10972800" cy="4152900"/>
          </a:xfrm>
        </p:spPr>
        <p:txBody>
          <a:bodyPr/>
          <a:lstStyle>
            <a:lvl1pPr marL="0" indent="0">
              <a:buNone/>
              <a:defRPr/>
            </a:lvl1pPr>
          </a:lstStyle>
          <a:p>
            <a:pPr lvl="0"/>
            <a:r>
              <a:rPr lang="en-US" dirty="0"/>
              <a:t>[Insert or paste in chart]</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3825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rizontal Chart Layout Option 2">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85DB370-49A6-45E1-AFCA-CCB1AE13F388}"/>
              </a:ext>
            </a:extLst>
          </p:cNvPr>
          <p:cNvSpPr>
            <a:spLocks noGrp="1"/>
          </p:cNvSpPr>
          <p:nvPr>
            <p:ph sz="quarter" idx="15" hasCustomPrompt="1"/>
          </p:nvPr>
        </p:nvSpPr>
        <p:spPr>
          <a:xfrm>
            <a:off x="609601" y="1295400"/>
            <a:ext cx="10972800" cy="4686300"/>
          </a:xfrm>
        </p:spPr>
        <p:txBody>
          <a:bodyPr/>
          <a:lstStyle>
            <a:lvl1pPr marL="0" indent="0">
              <a:buNone/>
              <a:defRPr/>
            </a:lvl1pPr>
          </a:lstStyle>
          <a:p>
            <a:pPr lvl="0"/>
            <a:r>
              <a:rPr lang="en-US" dirty="0"/>
              <a:t>[Insert or paste in chart]</a:t>
            </a:r>
          </a:p>
        </p:txBody>
      </p:sp>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7" name="Text Placeholder 6">
            <a:extLst>
              <a:ext uri="{FF2B5EF4-FFF2-40B4-BE49-F238E27FC236}">
                <a16:creationId xmlns:a16="http://schemas.microsoft.com/office/drawing/2014/main" id="{E9879B10-F719-4601-B36A-5071C9EAC6F4}"/>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731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ultiple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5" name="Chart Placeholder 4">
            <a:extLst>
              <a:ext uri="{FF2B5EF4-FFF2-40B4-BE49-F238E27FC236}">
                <a16:creationId xmlns:a16="http://schemas.microsoft.com/office/drawing/2014/main" id="{2BCE3DEF-A2F5-4D68-8C11-63152CF7A8DC}"/>
              </a:ext>
            </a:extLst>
          </p:cNvPr>
          <p:cNvSpPr>
            <a:spLocks noGrp="1"/>
          </p:cNvSpPr>
          <p:nvPr>
            <p:ph type="chart" sz="quarter" idx="12" hasCustomPrompt="1"/>
          </p:nvPr>
        </p:nvSpPr>
        <p:spPr>
          <a:xfrm>
            <a:off x="609600" y="198120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95400"/>
            <a:ext cx="5334000" cy="609600"/>
          </a:xfrm>
        </p:spPr>
        <p:txBody>
          <a:bodyPr>
            <a:noAutofit/>
          </a:bodyPr>
          <a:lstStyle>
            <a:lvl1pPr marL="0" indent="0" algn="ctr">
              <a:buNone/>
              <a:defRPr sz="26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6" name="Chart Placeholder 4">
            <a:extLst>
              <a:ext uri="{FF2B5EF4-FFF2-40B4-BE49-F238E27FC236}">
                <a16:creationId xmlns:a16="http://schemas.microsoft.com/office/drawing/2014/main" id="{F7CA21EC-1B48-40AB-9966-BA28DCDF08D2}"/>
              </a:ext>
            </a:extLst>
          </p:cNvPr>
          <p:cNvSpPr>
            <a:spLocks noGrp="1"/>
          </p:cNvSpPr>
          <p:nvPr>
            <p:ph type="chart" sz="quarter" idx="14" hasCustomPrompt="1"/>
          </p:nvPr>
        </p:nvSpPr>
        <p:spPr>
          <a:xfrm>
            <a:off x="6248400" y="197866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7" name="Text Placeholder 8">
            <a:extLst>
              <a:ext uri="{FF2B5EF4-FFF2-40B4-BE49-F238E27FC236}">
                <a16:creationId xmlns:a16="http://schemas.microsoft.com/office/drawing/2014/main" id="{B8828604-0488-4E4E-8B88-0B534FB14531}"/>
              </a:ext>
            </a:extLst>
          </p:cNvPr>
          <p:cNvSpPr>
            <a:spLocks noGrp="1"/>
          </p:cNvSpPr>
          <p:nvPr>
            <p:ph type="body" sz="quarter" idx="15" hasCustomPrompt="1"/>
          </p:nvPr>
        </p:nvSpPr>
        <p:spPr>
          <a:xfrm>
            <a:off x="6248400" y="1295400"/>
            <a:ext cx="5334000" cy="609600"/>
          </a:xfrm>
        </p:spPr>
        <p:txBody>
          <a:bodyPr>
            <a:noAutofit/>
          </a:bodyPr>
          <a:lstStyle>
            <a:lvl1pPr marL="0" indent="0" algn="ctr">
              <a:buNone/>
              <a:defRPr lang="en-US" sz="2600" b="1" kern="1200" dirty="0" smtClean="0">
                <a:solidFill>
                  <a:schemeClr val="tx1"/>
                </a:solidFill>
                <a:latin typeface="Lato" panose="020F0502020204030203" pitchFamily="34" charset="0"/>
                <a:ea typeface="+mn-ea"/>
                <a:cs typeface="+mn-cs"/>
              </a:defRPr>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1441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304800" y="228600"/>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43400" y="6116129"/>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124200" y="228600"/>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hasCustomPrompt="1"/>
          </p:nvPr>
        </p:nvSpPr>
        <p:spPr>
          <a:xfrm>
            <a:off x="304800" y="2057400"/>
            <a:ext cx="2743200" cy="3924300"/>
          </a:xfrm>
        </p:spPr>
        <p:txBody>
          <a:bodyPr>
            <a:normAutofit/>
          </a:bodyPr>
          <a:lstStyle>
            <a:lvl1pPr>
              <a:defRPr sz="2400"/>
            </a:lvl1pPr>
          </a:lstStyle>
          <a:p>
            <a:pPr lvl="0"/>
            <a:r>
              <a:rPr lang="en-US" dirty="0"/>
              <a:t>Description</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3112477" y="876300"/>
            <a:ext cx="8763000" cy="5105400"/>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56169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Reverse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9132277" y="240323"/>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31677"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04800" y="240323"/>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p:nvPr>
        </p:nvSpPr>
        <p:spPr>
          <a:xfrm>
            <a:off x="9132277" y="2086708"/>
            <a:ext cx="2743200" cy="3924300"/>
          </a:xfrm>
        </p:spPr>
        <p:txBody>
          <a:bodyPr>
            <a:normAutofit/>
          </a:bodyPr>
          <a:lstStyle>
            <a:lvl1pPr>
              <a:defRPr sz="2400"/>
            </a:lvl1pPr>
          </a:lstStyle>
          <a:p>
            <a:pPr lvl="0"/>
            <a:r>
              <a:rPr lang="en-US" dirty="0"/>
              <a:t>Edit Master text styles</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293077" y="888022"/>
            <a:ext cx="8763000" cy="5122985"/>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869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BBC2-4710-41D7-A79F-01972ABCCF55}"/>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a:t>
            </a:r>
          </a:p>
        </p:txBody>
      </p:sp>
      <p:sp>
        <p:nvSpPr>
          <p:cNvPr id="3" name="Text Placeholder 6">
            <a:extLst>
              <a:ext uri="{FF2B5EF4-FFF2-40B4-BE49-F238E27FC236}">
                <a16:creationId xmlns:a16="http://schemas.microsoft.com/office/drawing/2014/main" id="{072C0345-E024-4C21-B743-731BB517112F}"/>
              </a:ext>
            </a:extLst>
          </p:cNvPr>
          <p:cNvSpPr>
            <a:spLocks noGrp="1"/>
          </p:cNvSpPr>
          <p:nvPr>
            <p:ph type="body" sz="quarter" idx="11" hasCustomPrompt="1"/>
          </p:nvPr>
        </p:nvSpPr>
        <p:spPr>
          <a:xfrm>
            <a:off x="4038600" y="6067964"/>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0330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37533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mmary Sli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EF74-2322-4939-A391-425C2628FF22}"/>
              </a:ext>
            </a:extLst>
          </p:cNvPr>
          <p:cNvSpPr>
            <a:spLocks noGrp="1"/>
          </p:cNvSpPr>
          <p:nvPr>
            <p:ph type="title" hasCustomPrompt="1"/>
          </p:nvPr>
        </p:nvSpPr>
        <p:spPr>
          <a:xfrm>
            <a:off x="533400" y="228600"/>
            <a:ext cx="11049000" cy="990600"/>
          </a:xfrm>
        </p:spPr>
        <p:txBody>
          <a:bodyPr/>
          <a:lstStyle>
            <a:lvl1pPr>
              <a:defRPr/>
            </a:lvl1pPr>
          </a:lstStyle>
          <a:p>
            <a:r>
              <a:rPr lang="en-US" dirty="0"/>
              <a:t>In Summary</a:t>
            </a:r>
          </a:p>
        </p:txBody>
      </p:sp>
      <p:sp>
        <p:nvSpPr>
          <p:cNvPr id="4" name="Content Placeholder 3">
            <a:extLst>
              <a:ext uri="{FF2B5EF4-FFF2-40B4-BE49-F238E27FC236}">
                <a16:creationId xmlns:a16="http://schemas.microsoft.com/office/drawing/2014/main" id="{114EDBAF-7068-484D-B0D5-7A2F4DCC5F32}"/>
              </a:ext>
            </a:extLst>
          </p:cNvPr>
          <p:cNvSpPr>
            <a:spLocks noGrp="1"/>
          </p:cNvSpPr>
          <p:nvPr>
            <p:ph sz="quarter" idx="10" hasCustomPrompt="1"/>
          </p:nvPr>
        </p:nvSpPr>
        <p:spPr>
          <a:xfrm>
            <a:off x="533400" y="1371600"/>
            <a:ext cx="11049000" cy="4495800"/>
          </a:xfrm>
        </p:spPr>
        <p:txBody>
          <a:bodyPr/>
          <a:lstStyle>
            <a:lvl1pPr>
              <a:defRPr/>
            </a:lvl1pPr>
          </a:lstStyle>
          <a:p>
            <a:pPr lvl="0"/>
            <a:r>
              <a:rPr lang="en-US" dirty="0"/>
              <a:t>[Insert takeaway]</a:t>
            </a:r>
          </a:p>
          <a:p>
            <a:pPr lvl="0"/>
            <a:endParaRPr lang="en-US" dirty="0"/>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8026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of Dat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29F-5DBD-4E23-B1F3-FA4A83286BA0}"/>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 or table name]</a:t>
            </a:r>
          </a:p>
        </p:txBody>
      </p:sp>
      <p:sp>
        <p:nvSpPr>
          <p:cNvPr id="3" name="Text Placeholder 6">
            <a:extLst>
              <a:ext uri="{FF2B5EF4-FFF2-40B4-BE49-F238E27FC236}">
                <a16:creationId xmlns:a16="http://schemas.microsoft.com/office/drawing/2014/main" id="{69F5C896-B623-4DDC-A5DA-0D76D8B08047}"/>
              </a:ext>
            </a:extLst>
          </p:cNvPr>
          <p:cNvSpPr>
            <a:spLocks noGrp="1"/>
          </p:cNvSpPr>
          <p:nvPr>
            <p:ph type="body" sz="quarter" idx="11" hasCustomPrompt="1"/>
          </p:nvPr>
        </p:nvSpPr>
        <p:spPr>
          <a:xfrm>
            <a:off x="4038600"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5" name="Table Placeholder 4">
            <a:extLst>
              <a:ext uri="{FF2B5EF4-FFF2-40B4-BE49-F238E27FC236}">
                <a16:creationId xmlns:a16="http://schemas.microsoft.com/office/drawing/2014/main" id="{658924D4-77A4-4D4C-B063-165E40B4B892}"/>
              </a:ext>
            </a:extLst>
          </p:cNvPr>
          <p:cNvSpPr>
            <a:spLocks noGrp="1"/>
          </p:cNvSpPr>
          <p:nvPr>
            <p:ph type="tbl" sz="quarter" idx="12" hasCustomPrompt="1"/>
          </p:nvPr>
        </p:nvSpPr>
        <p:spPr>
          <a:xfrm>
            <a:off x="609600" y="1447800"/>
            <a:ext cx="10972800" cy="4572000"/>
          </a:xfrm>
        </p:spPr>
        <p:txBody>
          <a:bodyPr/>
          <a:lstStyle>
            <a:lvl1pPr>
              <a:defRPr/>
            </a:lvl1pPr>
          </a:lstStyle>
          <a:p>
            <a:r>
              <a:rPr lang="en-US" dirty="0"/>
              <a:t>[click the icon to insert your table]</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9334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5" name="Text Placeholder 23">
            <a:extLst>
              <a:ext uri="{FF2B5EF4-FFF2-40B4-BE49-F238E27FC236}">
                <a16:creationId xmlns:a16="http://schemas.microsoft.com/office/drawing/2014/main" id="{9F4B5D65-2E7E-4980-98FA-463AFCF2409A}"/>
              </a:ext>
            </a:extLst>
          </p:cNvPr>
          <p:cNvSpPr>
            <a:spLocks noGrp="1"/>
          </p:cNvSpPr>
          <p:nvPr>
            <p:ph type="body" sz="quarter" idx="18" hasCustomPrompt="1"/>
          </p:nvPr>
        </p:nvSpPr>
        <p:spPr>
          <a:xfrm>
            <a:off x="609600" y="1044186"/>
            <a:ext cx="10972799" cy="744927"/>
          </a:xfrm>
        </p:spPr>
        <p:txBody>
          <a:bodyPr anchor="ctr">
            <a:noAutofit/>
          </a:bodyPr>
          <a:lstStyle>
            <a:lvl1pPr marL="0" indent="0" algn="l">
              <a:buNone/>
              <a:defRPr sz="3200" b="1"/>
            </a:lvl1pPr>
          </a:lstStyle>
          <a:p>
            <a:pPr lvl="0"/>
            <a:r>
              <a:rPr lang="en-US" dirty="0"/>
              <a:t>[Insert Name of Presentation]</a:t>
            </a:r>
          </a:p>
        </p:txBody>
      </p:sp>
      <p:sp>
        <p:nvSpPr>
          <p:cNvPr id="6" name="Text Placeholder 25">
            <a:extLst>
              <a:ext uri="{FF2B5EF4-FFF2-40B4-BE49-F238E27FC236}">
                <a16:creationId xmlns:a16="http://schemas.microsoft.com/office/drawing/2014/main" id="{D4887183-AD59-426E-95F3-1A97A3F07F7E}"/>
              </a:ext>
            </a:extLst>
          </p:cNvPr>
          <p:cNvSpPr>
            <a:spLocks noGrp="1"/>
          </p:cNvSpPr>
          <p:nvPr>
            <p:ph type="body" sz="quarter" idx="19" hasCustomPrompt="1"/>
          </p:nvPr>
        </p:nvSpPr>
        <p:spPr>
          <a:xfrm>
            <a:off x="609599" y="2529277"/>
            <a:ext cx="6858001" cy="465138"/>
          </a:xfrm>
        </p:spPr>
        <p:txBody>
          <a:bodyPr>
            <a:noAutofit/>
          </a:bodyPr>
          <a:lstStyle>
            <a:lvl1pPr marL="0" indent="0" algn="l">
              <a:buNone/>
              <a:defRPr sz="2600"/>
            </a:lvl1pPr>
          </a:lstStyle>
          <a:p>
            <a:pPr lvl="0"/>
            <a:r>
              <a:rPr lang="en-US" dirty="0"/>
              <a:t>[Speaker Name, Credentials]</a:t>
            </a:r>
          </a:p>
        </p:txBody>
      </p:sp>
      <p:sp>
        <p:nvSpPr>
          <p:cNvPr id="9" name="Picture Placeholder 8">
            <a:extLst>
              <a:ext uri="{FF2B5EF4-FFF2-40B4-BE49-F238E27FC236}">
                <a16:creationId xmlns:a16="http://schemas.microsoft.com/office/drawing/2014/main" id="{DD289C13-3FF3-4B02-96DA-7B234F6EB1D6}"/>
              </a:ext>
            </a:extLst>
          </p:cNvPr>
          <p:cNvSpPr>
            <a:spLocks noGrp="1"/>
          </p:cNvSpPr>
          <p:nvPr>
            <p:ph type="pic" sz="quarter" idx="20" hasCustomPrompt="1"/>
          </p:nvPr>
        </p:nvSpPr>
        <p:spPr>
          <a:xfrm>
            <a:off x="7620000" y="1928307"/>
            <a:ext cx="3962400" cy="4089906"/>
          </a:xfrm>
          <a:prstGeom prst="rect">
            <a:avLst/>
          </a:prstGeom>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a:solidFill>
                  <a:schemeClr val="tx1"/>
                </a:solidFill>
              </a:defRPr>
            </a:lvl1pPr>
          </a:lstStyle>
          <a:p>
            <a:r>
              <a:rPr lang="en-US" dirty="0"/>
              <a:t>Click the icon to insert presenter photo</a:t>
            </a:r>
          </a:p>
        </p:txBody>
      </p:sp>
      <p:sp>
        <p:nvSpPr>
          <p:cNvPr id="11" name="Text Placeholder 10">
            <a:extLst>
              <a:ext uri="{FF2B5EF4-FFF2-40B4-BE49-F238E27FC236}">
                <a16:creationId xmlns:a16="http://schemas.microsoft.com/office/drawing/2014/main" id="{05C4401C-8650-4366-BDE8-6290777D278B}"/>
              </a:ext>
            </a:extLst>
          </p:cNvPr>
          <p:cNvSpPr>
            <a:spLocks noGrp="1"/>
          </p:cNvSpPr>
          <p:nvPr>
            <p:ph type="body" sz="quarter" idx="21" hasCustomPrompt="1"/>
          </p:nvPr>
        </p:nvSpPr>
        <p:spPr>
          <a:xfrm>
            <a:off x="609600" y="1928813"/>
            <a:ext cx="6858000" cy="465138"/>
          </a:xfrm>
        </p:spPr>
        <p:txBody>
          <a:bodyPr anchor="ctr">
            <a:noAutofit/>
          </a:bodyPr>
          <a:lstStyle>
            <a:lvl1pPr marL="0" indent="0">
              <a:buNone/>
              <a:defRPr sz="2800"/>
            </a:lvl1pPr>
          </a:lstStyle>
          <a:p>
            <a:pPr lvl="0"/>
            <a:r>
              <a:rPr lang="en-US" dirty="0"/>
              <a:t>[Insert date and time of activity]</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3124200"/>
            <a:ext cx="6858000" cy="2894013"/>
          </a:xfrm>
        </p:spPr>
        <p:txBody>
          <a:bodyPr>
            <a:normAutofit/>
          </a:bodyPr>
          <a:lstStyle>
            <a:lvl1pPr>
              <a:defRPr sz="2200"/>
            </a:lvl1pPr>
          </a:lstStyle>
          <a:p>
            <a:pPr lvl="0"/>
            <a:r>
              <a:rPr lang="en-US" dirty="0"/>
              <a:t>[Insert Commercial Interest, What was received, For What Role – Put “No Disclosures” if you do not have any]</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586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4" name="Rectangle 3"/>
          <p:cNvSpPr/>
          <p:nvPr/>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717551" y="152400"/>
            <a:ext cx="10830983" cy="595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65E641-7B82-481E-8995-3D4B6026F512}"/>
              </a:ext>
            </a:extLst>
          </p:cNvPr>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5188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66CF-99EF-438D-A032-8DE297473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E96E4-8678-4794-8C2E-33CB85F0D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D9624-69F9-4838-A6D3-6D2C9454FEC0}"/>
              </a:ext>
            </a:extLst>
          </p:cNvPr>
          <p:cNvSpPr>
            <a:spLocks noGrp="1"/>
          </p:cNvSpPr>
          <p:nvPr>
            <p:ph type="dt" sz="half" idx="10"/>
          </p:nvPr>
        </p:nvSpPr>
        <p:spPr/>
        <p:txBody>
          <a:bodyPr/>
          <a:lstStyle/>
          <a:p>
            <a:fld id="{8DD349E2-BB80-43F8-AFFC-C71CD476DD16}" type="datetimeFigureOut">
              <a:rPr lang="en-US" smtClean="0"/>
              <a:t>3/28/2023</a:t>
            </a:fld>
            <a:endParaRPr lang="en-US"/>
          </a:p>
        </p:txBody>
      </p:sp>
      <p:sp>
        <p:nvSpPr>
          <p:cNvPr id="5" name="Footer Placeholder 4">
            <a:extLst>
              <a:ext uri="{FF2B5EF4-FFF2-40B4-BE49-F238E27FC236}">
                <a16:creationId xmlns:a16="http://schemas.microsoft.com/office/drawing/2014/main" id="{11D39C7E-8699-493C-8EB3-5DC34FA07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B69DE-160E-4A59-8374-4486A3E7FA59}"/>
              </a:ext>
            </a:extLst>
          </p:cNvPr>
          <p:cNvSpPr>
            <a:spLocks noGrp="1"/>
          </p:cNvSpPr>
          <p:nvPr>
            <p:ph type="sldNum" sz="quarter" idx="12"/>
          </p:nvPr>
        </p:nvSpPr>
        <p:spPr/>
        <p:txBody>
          <a:bodyPr/>
          <a:lstStyle/>
          <a:p>
            <a:fld id="{B73E7F17-97DF-4797-8C03-5BD82A6BF5D4}" type="slidenum">
              <a:rPr lang="en-US" smtClean="0"/>
              <a:t>‹#›</a:t>
            </a:fld>
            <a:endParaRPr lang="en-US"/>
          </a:p>
        </p:txBody>
      </p:sp>
    </p:spTree>
    <p:extLst>
      <p:ext uri="{BB962C8B-B14F-4D97-AF65-F5344CB8AC3E}">
        <p14:creationId xmlns:p14="http://schemas.microsoft.com/office/powerpoint/2010/main" val="95667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02E8576-5EDA-4345-B6DD-84729A962A0F}" type="datetimeFigureOut">
              <a:rPr lang="en-US" smtClean="0"/>
              <a:t>3/28/2023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8741783-82BC-EA48-B4D9-1019917423D5}" type="slidenum">
              <a:rPr lang="en-US" smtClean="0"/>
              <a:t>‹#›</a:t>
            </a:fld>
            <a:endParaRPr lang="en-US"/>
          </a:p>
        </p:txBody>
      </p:sp>
    </p:spTree>
    <p:extLst>
      <p:ext uri="{BB962C8B-B14F-4D97-AF65-F5344CB8AC3E}">
        <p14:creationId xmlns:p14="http://schemas.microsoft.com/office/powerpoint/2010/main" val="211235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gfa2e3ea1a4_0_19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565A5C"/>
              </a:buClr>
              <a:buSzPts val="3600"/>
              <a:buNone/>
              <a:defRPr>
                <a:solidFill>
                  <a:srgbClr val="565A5C"/>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gfa2e3ea1a4_0_19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rtl="0">
              <a:lnSpc>
                <a:spcPct val="115000"/>
              </a:lnSpc>
              <a:spcBef>
                <a:spcPts val="0"/>
              </a:spcBef>
              <a:spcAft>
                <a:spcPts val="0"/>
              </a:spcAft>
              <a:buClr>
                <a:srgbClr val="565A5C"/>
              </a:buClr>
              <a:buSzPts val="1800"/>
              <a:buChar char="●"/>
              <a:defRPr>
                <a:solidFill>
                  <a:srgbClr val="565A5C"/>
                </a:solidFill>
              </a:defRPr>
            </a:lvl1pPr>
            <a:lvl2pPr marL="1219170" lvl="1" indent="-423323" algn="l" rtl="0">
              <a:lnSpc>
                <a:spcPct val="115000"/>
              </a:lnSpc>
              <a:spcBef>
                <a:spcPts val="2133"/>
              </a:spcBef>
              <a:spcAft>
                <a:spcPts val="0"/>
              </a:spcAft>
              <a:buClr>
                <a:srgbClr val="565A5C"/>
              </a:buClr>
              <a:buSzPts val="1400"/>
              <a:buChar char="○"/>
              <a:defRPr>
                <a:solidFill>
                  <a:srgbClr val="565A5C"/>
                </a:solidFill>
              </a:defRPr>
            </a:lvl2pPr>
            <a:lvl3pPr marL="1828754" lvl="2" indent="-423323" algn="l" rtl="0">
              <a:lnSpc>
                <a:spcPct val="115000"/>
              </a:lnSpc>
              <a:spcBef>
                <a:spcPts val="2133"/>
              </a:spcBef>
              <a:spcAft>
                <a:spcPts val="0"/>
              </a:spcAft>
              <a:buClr>
                <a:srgbClr val="565A5C"/>
              </a:buClr>
              <a:buSzPts val="1400"/>
              <a:buChar char="■"/>
              <a:defRPr>
                <a:solidFill>
                  <a:srgbClr val="565A5C"/>
                </a:solidFill>
              </a:defRPr>
            </a:lvl3pPr>
            <a:lvl4pPr marL="2438339" lvl="3" indent="-423323" algn="l" rtl="0">
              <a:lnSpc>
                <a:spcPct val="115000"/>
              </a:lnSpc>
              <a:spcBef>
                <a:spcPts val="2133"/>
              </a:spcBef>
              <a:spcAft>
                <a:spcPts val="0"/>
              </a:spcAft>
              <a:buClr>
                <a:srgbClr val="565A5C"/>
              </a:buClr>
              <a:buSzPts val="1400"/>
              <a:buChar char="●"/>
              <a:defRPr>
                <a:solidFill>
                  <a:srgbClr val="565A5C"/>
                </a:solidFill>
              </a:defRPr>
            </a:lvl4pPr>
            <a:lvl5pPr marL="3047924" lvl="4" indent="-423323" algn="l" rtl="0">
              <a:lnSpc>
                <a:spcPct val="115000"/>
              </a:lnSpc>
              <a:spcBef>
                <a:spcPts val="2133"/>
              </a:spcBef>
              <a:spcAft>
                <a:spcPts val="0"/>
              </a:spcAft>
              <a:buClr>
                <a:srgbClr val="565A5C"/>
              </a:buClr>
              <a:buSzPts val="1400"/>
              <a:buChar char="○"/>
              <a:defRPr>
                <a:solidFill>
                  <a:srgbClr val="565A5C"/>
                </a:solidFill>
              </a:defRPr>
            </a:lvl5pPr>
            <a:lvl6pPr marL="3657509" lvl="5" indent="-423323" algn="l" rtl="0">
              <a:lnSpc>
                <a:spcPct val="115000"/>
              </a:lnSpc>
              <a:spcBef>
                <a:spcPts val="2133"/>
              </a:spcBef>
              <a:spcAft>
                <a:spcPts val="0"/>
              </a:spcAft>
              <a:buClr>
                <a:srgbClr val="565A5C"/>
              </a:buClr>
              <a:buSzPts val="1400"/>
              <a:buChar char="■"/>
              <a:defRPr>
                <a:solidFill>
                  <a:srgbClr val="565A5C"/>
                </a:solidFill>
              </a:defRPr>
            </a:lvl6pPr>
            <a:lvl7pPr marL="4267093" lvl="6" indent="-423323" algn="l" rtl="0">
              <a:lnSpc>
                <a:spcPct val="115000"/>
              </a:lnSpc>
              <a:spcBef>
                <a:spcPts val="2133"/>
              </a:spcBef>
              <a:spcAft>
                <a:spcPts val="0"/>
              </a:spcAft>
              <a:buClr>
                <a:srgbClr val="565A5C"/>
              </a:buClr>
              <a:buSzPts val="1400"/>
              <a:buChar char="●"/>
              <a:defRPr>
                <a:solidFill>
                  <a:srgbClr val="565A5C"/>
                </a:solidFill>
              </a:defRPr>
            </a:lvl7pPr>
            <a:lvl8pPr marL="4876678" lvl="7" indent="-423323" algn="l" rtl="0">
              <a:lnSpc>
                <a:spcPct val="115000"/>
              </a:lnSpc>
              <a:spcBef>
                <a:spcPts val="2133"/>
              </a:spcBef>
              <a:spcAft>
                <a:spcPts val="0"/>
              </a:spcAft>
              <a:buClr>
                <a:srgbClr val="565A5C"/>
              </a:buClr>
              <a:buSzPts val="1400"/>
              <a:buChar char="○"/>
              <a:defRPr>
                <a:solidFill>
                  <a:srgbClr val="565A5C"/>
                </a:solidFill>
              </a:defRPr>
            </a:lvl8pPr>
            <a:lvl9pPr marL="5486263" lvl="8" indent="-423323" algn="l" rtl="0">
              <a:lnSpc>
                <a:spcPct val="115000"/>
              </a:lnSpc>
              <a:spcBef>
                <a:spcPts val="2133"/>
              </a:spcBef>
              <a:spcAft>
                <a:spcPts val="2133"/>
              </a:spcAft>
              <a:buClr>
                <a:srgbClr val="565A5C"/>
              </a:buClr>
              <a:buSzPts val="1400"/>
              <a:buChar char="■"/>
              <a:defRPr>
                <a:solidFill>
                  <a:srgbClr val="565A5C"/>
                </a:solidFill>
              </a:defRPr>
            </a:lvl9pPr>
          </a:lstStyle>
          <a:p>
            <a:endParaRPr/>
          </a:p>
        </p:txBody>
      </p:sp>
      <p:cxnSp>
        <p:nvCxnSpPr>
          <p:cNvPr id="61" name="Google Shape;61;gfa2e3ea1a4_0_199"/>
          <p:cNvCxnSpPr/>
          <p:nvPr/>
        </p:nvCxnSpPr>
        <p:spPr>
          <a:xfrm>
            <a:off x="415600" y="1536633"/>
            <a:ext cx="3186800" cy="9600"/>
          </a:xfrm>
          <a:prstGeom prst="straightConnector1">
            <a:avLst/>
          </a:prstGeom>
          <a:noFill/>
          <a:ln w="38100" cap="flat" cmpd="sng">
            <a:solidFill>
              <a:srgbClr val="F56D21"/>
            </a:solidFill>
            <a:prstDash val="solid"/>
            <a:round/>
            <a:headEnd type="none" w="sm" len="sm"/>
            <a:tailEnd type="none" w="sm" len="sm"/>
          </a:ln>
        </p:spPr>
      </p:cxnSp>
    </p:spTree>
    <p:extLst>
      <p:ext uri="{BB962C8B-B14F-4D97-AF65-F5344CB8AC3E}">
        <p14:creationId xmlns:p14="http://schemas.microsoft.com/office/powerpoint/2010/main" val="20719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1295400"/>
            <a:ext cx="10972798" cy="4722814"/>
          </a:xfrm>
        </p:spPr>
        <p:txBody>
          <a:bodyPr>
            <a:normAutofit/>
          </a:bodyPr>
          <a:lstStyle>
            <a:lvl1pPr>
              <a:defRPr sz="2200" baseline="0"/>
            </a:lvl1pPr>
            <a:lvl2pPr>
              <a:defRPr sz="2000"/>
            </a:lvl2pPr>
          </a:lstStyle>
          <a:p>
            <a:pPr lvl="0"/>
            <a:r>
              <a:rPr lang="en-US" dirty="0"/>
              <a:t>Presenter 1: Full Name and Credentials</a:t>
            </a:r>
          </a:p>
          <a:p>
            <a:pPr lvl="1"/>
            <a:r>
              <a:rPr lang="en-US" dirty="0"/>
              <a:t>Presenter 1 Commercial Interests: Name of Company, What was received, For What Role – Put “No Disclosures” if they do not have any</a:t>
            </a:r>
          </a:p>
          <a:p>
            <a:pPr lvl="0"/>
            <a:r>
              <a:rPr lang="en-US" dirty="0"/>
              <a:t>Presenter 2: Full Name and Credentials</a:t>
            </a:r>
          </a:p>
          <a:p>
            <a:pPr lvl="1"/>
            <a:r>
              <a:rPr lang="en-US" dirty="0"/>
              <a:t>Presenter 2 Commercial Interests: Name of Company, What was received, For What Role – Put “No Disclosures” if they do not have any</a:t>
            </a:r>
          </a:p>
          <a:p>
            <a:pPr lvl="0"/>
            <a:r>
              <a:rPr lang="en-US" dirty="0"/>
              <a:t>Presenter 3: Full Name and Credentials</a:t>
            </a:r>
          </a:p>
          <a:p>
            <a:pPr lvl="1"/>
            <a:r>
              <a:rPr lang="en-US" dirty="0"/>
              <a:t>Presenter 3 Commercial Interests: Name of Company, What was received, For What Role – Put “No Disclosures” if they do not have any</a:t>
            </a:r>
          </a:p>
          <a:p>
            <a:pPr lvl="0"/>
            <a:r>
              <a:rPr lang="en-US" dirty="0"/>
              <a:t>Presenter 4: Full Name and Credentials</a:t>
            </a:r>
          </a:p>
          <a:p>
            <a:pPr lvl="1"/>
            <a:r>
              <a:rPr lang="en-US" dirty="0"/>
              <a:t>Presenter 4 Commercial Interests: Name of Company, What was received, For What Role – Put “No Disclosures” if they do not have any</a:t>
            </a:r>
          </a:p>
          <a:p>
            <a:pPr lvl="0"/>
            <a:endParaRPr lang="en-US" dirty="0"/>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8491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92186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ferences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103FD-3CDC-46AD-895D-365162FE730A}"/>
              </a:ext>
            </a:extLst>
          </p:cNvPr>
          <p:cNvSpPr>
            <a:spLocks noGrp="1"/>
          </p:cNvSpPr>
          <p:nvPr>
            <p:ph idx="1" hasCustomPrompt="1"/>
          </p:nvPr>
        </p:nvSpPr>
        <p:spPr>
          <a:xfrm>
            <a:off x="609600" y="1292850"/>
            <a:ext cx="10972800" cy="4683206"/>
          </a:xfrm>
        </p:spPr>
        <p:txBody>
          <a:bodyPr>
            <a:normAutofit/>
          </a:bodyPr>
          <a:lstStyle>
            <a:lvl1pPr marL="457200" indent="-457200">
              <a:buClr>
                <a:schemeClr val="accent2"/>
              </a:buClr>
              <a:buFont typeface="+mj-lt"/>
              <a:buAutoNum type="arabicPeriod"/>
              <a:defRPr sz="2400">
                <a:solidFill>
                  <a:schemeClr val="tx1"/>
                </a:solidFill>
              </a:defRPr>
            </a:lvl1pPr>
          </a:lstStyle>
          <a:p>
            <a:pPr lvl="0"/>
            <a:r>
              <a:rPr lang="en-US" dirty="0"/>
              <a:t>Reference 1 (press enter to enter a second reference)</a:t>
            </a:r>
          </a:p>
        </p:txBody>
      </p:sp>
      <p:sp>
        <p:nvSpPr>
          <p:cNvPr id="4" name="Title 3">
            <a:extLst>
              <a:ext uri="{FF2B5EF4-FFF2-40B4-BE49-F238E27FC236}">
                <a16:creationId xmlns:a16="http://schemas.microsoft.com/office/drawing/2014/main" id="{47827790-E4B7-4DA1-AB88-74DF3BA35E2A}"/>
              </a:ext>
            </a:extLst>
          </p:cNvPr>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68250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Bullet Poi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6AC45B4E-3371-464E-AEC1-E099AA6CB057}"/>
              </a:ext>
            </a:extLst>
          </p:cNvPr>
          <p:cNvSpPr>
            <a:spLocks noGrp="1"/>
          </p:cNvSpPr>
          <p:nvPr>
            <p:ph sz="quarter" idx="10" hasCustomPrompt="1"/>
          </p:nvPr>
        </p:nvSpPr>
        <p:spPr>
          <a:xfrm>
            <a:off x="609600" y="1295400"/>
            <a:ext cx="10972800" cy="4724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06B1D92E-0E18-4D7E-88A0-D43A63EB48B5}"/>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baseline="0">
                <a:ln>
                  <a:noFill/>
                </a:ln>
                <a:solidFill>
                  <a:schemeClr val="tx1"/>
                </a:solidFill>
              </a:defRPr>
            </a:lvl1pPr>
          </a:lstStyle>
          <a:p>
            <a:pPr lvl="0"/>
            <a:r>
              <a:rPr lang="en-US" dirty="0"/>
              <a:t>Slide References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1150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mart Ar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609600" y="1219200"/>
            <a:ext cx="10972800" cy="48006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7203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 Ar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228600" y="228600"/>
            <a:ext cx="2590800" cy="5791200"/>
          </a:xfrm>
        </p:spPr>
        <p:txBody>
          <a:bodyPr anchor="ctr">
            <a:normAutofit/>
          </a:bodyPr>
          <a:lstStyle>
            <a:lvl1pPr algn="ctr">
              <a:defRPr sz="4400"/>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2895600" y="228600"/>
            <a:ext cx="9067800" cy="57912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654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AA8-F5BA-4671-A67A-B90AEF53F5A7}"/>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3" name="Content Placeholder 4">
            <a:extLst>
              <a:ext uri="{FF2B5EF4-FFF2-40B4-BE49-F238E27FC236}">
                <a16:creationId xmlns:a16="http://schemas.microsoft.com/office/drawing/2014/main" id="{24C73728-AD64-4C8F-840F-17BFD19FEBFA}"/>
              </a:ext>
            </a:extLst>
          </p:cNvPr>
          <p:cNvSpPr>
            <a:spLocks noGrp="1"/>
          </p:cNvSpPr>
          <p:nvPr>
            <p:ph sz="quarter" idx="2" hasCustomPrompt="1"/>
          </p:nvPr>
        </p:nvSpPr>
        <p:spPr>
          <a:xfrm>
            <a:off x="609600" y="1295400"/>
            <a:ext cx="5386917" cy="4724400"/>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p:txBody>
      </p:sp>
      <p:sp>
        <p:nvSpPr>
          <p:cNvPr id="4" name="Content Placeholder 5">
            <a:extLst>
              <a:ext uri="{FF2B5EF4-FFF2-40B4-BE49-F238E27FC236}">
                <a16:creationId xmlns:a16="http://schemas.microsoft.com/office/drawing/2014/main" id="{13B3FAFF-7602-4619-AF1C-F63A286B671D}"/>
              </a:ext>
            </a:extLst>
          </p:cNvPr>
          <p:cNvSpPr>
            <a:spLocks noGrp="1"/>
          </p:cNvSpPr>
          <p:nvPr>
            <p:ph sz="quarter" idx="4" hasCustomPrompt="1"/>
          </p:nvPr>
        </p:nvSpPr>
        <p:spPr>
          <a:xfrm>
            <a:off x="6193377" y="1295400"/>
            <a:ext cx="5389033" cy="4724400"/>
          </a:xfrm>
        </p:spPr>
        <p:txBody>
          <a:bodyPr/>
          <a:lstStyle>
            <a:lvl1pPr>
              <a:defRPr sz="2500"/>
            </a:lvl1pPr>
            <a:lvl2pPr>
              <a:defRPr sz="2400"/>
            </a:lvl2pPr>
            <a:lvl3pPr>
              <a:defRPr sz="2300"/>
            </a:lvl3pPr>
            <a:lvl4pPr marL="960072" indent="0">
              <a:buNone/>
              <a:defRPr sz="2200"/>
            </a:lvl4pPr>
            <a:lvl5pPr marL="1197803" indent="0">
              <a:buNone/>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Text Placeholder 6">
            <a:extLst>
              <a:ext uri="{FF2B5EF4-FFF2-40B4-BE49-F238E27FC236}">
                <a16:creationId xmlns:a16="http://schemas.microsoft.com/office/drawing/2014/main" id="{319B0107-67D6-406F-AD70-3D80614A698D}"/>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04649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204C"/>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28600"/>
            <a:ext cx="10972800" cy="1524000"/>
          </a:xfrm>
          <a:prstGeom prst="rect">
            <a:avLst/>
          </a:prstGeom>
        </p:spPr>
        <p:txBody>
          <a:bodyPr vert="horz" lIns="0" tIns="9144" rIns="0" bIns="9144" anchor="ctr">
            <a:normAutofit/>
          </a:bodyPr>
          <a:lstStyle/>
          <a:p>
            <a:r>
              <a:rPr lang="en-US" dirty="0"/>
              <a:t>Click to insert title</a:t>
            </a:r>
          </a:p>
        </p:txBody>
      </p:sp>
      <p:sp>
        <p:nvSpPr>
          <p:cNvPr id="30" name="Text Placeholder 29"/>
          <p:cNvSpPr>
            <a:spLocks noGrp="1"/>
          </p:cNvSpPr>
          <p:nvPr>
            <p:ph type="body" idx="1"/>
          </p:nvPr>
        </p:nvSpPr>
        <p:spPr>
          <a:xfrm>
            <a:off x="609600" y="1828801"/>
            <a:ext cx="10972800" cy="4147256"/>
          </a:xfrm>
          <a:prstGeom prst="rect">
            <a:avLst/>
          </a:prstGeom>
        </p:spPr>
        <p:txBody>
          <a:bodyPr vert="horz" lIns="9144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25"/>
    </p:custDataLst>
  </p:cSld>
  <p:clrMap bg1="dk1" tx1="lt1" bg2="dk2" tx2="lt2" accent1="accent1" accent2="accent2" accent3="accent3" accent4="accent4" accent5="accent5" accent6="accent6" hlink="hlink" folHlink="folHlink"/>
  <p:sldLayoutIdLst>
    <p:sldLayoutId id="2147483763" r:id="rId1"/>
    <p:sldLayoutId id="2147483764" r:id="rId2"/>
    <p:sldLayoutId id="2147483782" r:id="rId3"/>
    <p:sldLayoutId id="2147483778" r:id="rId4"/>
    <p:sldLayoutId id="2147483766" r:id="rId5"/>
    <p:sldLayoutId id="2147483767" r:id="rId6"/>
    <p:sldLayoutId id="2147483772" r:id="rId7"/>
    <p:sldLayoutId id="2147483779" r:id="rId8"/>
    <p:sldLayoutId id="2147483768" r:id="rId9"/>
    <p:sldLayoutId id="2147483769" r:id="rId10"/>
    <p:sldLayoutId id="2147483770" r:id="rId11"/>
    <p:sldLayoutId id="2147483771" r:id="rId12"/>
    <p:sldLayoutId id="2147483775" r:id="rId13"/>
    <p:sldLayoutId id="2147483774" r:id="rId14"/>
    <p:sldLayoutId id="2147483780" r:id="rId15"/>
    <p:sldLayoutId id="2147483773" r:id="rId16"/>
    <p:sldLayoutId id="2147483783" r:id="rId17"/>
    <p:sldLayoutId id="2147483777" r:id="rId18"/>
    <p:sldLayoutId id="2147483776" r:id="rId19"/>
    <p:sldLayoutId id="2147483784" r:id="rId20"/>
    <p:sldLayoutId id="2147483797" r:id="rId21"/>
    <p:sldLayoutId id="2147483798" r:id="rId22"/>
    <p:sldLayoutId id="2147483799" r:id="rId23"/>
  </p:sldLayoutIdLst>
  <p:txStyles>
    <p:titleStyle>
      <a:lvl1pPr algn="ctr" rtl="0" eaLnBrk="1" latinLnBrk="0" hangingPunct="1">
        <a:spcBef>
          <a:spcPct val="0"/>
        </a:spcBef>
        <a:buNone/>
        <a:defRPr lang="en-US" sz="50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p:titleStyle>
    <p:body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78" algn="l" rtl="0" eaLnBrk="1" hangingPunct="1">
        <a:defRPr kern="1200">
          <a:solidFill>
            <a:schemeClr val="tx1"/>
          </a:solidFill>
          <a:latin typeface="+mn-lt"/>
          <a:ea typeface="+mn-ea"/>
          <a:cs typeface="+mn-cs"/>
        </a:defRPr>
      </a:lvl2pPr>
      <a:lvl3pPr marL="914354" algn="l" rtl="0" eaLnBrk="1" hangingPunct="1">
        <a:defRPr kern="1200">
          <a:solidFill>
            <a:schemeClr val="tx1"/>
          </a:solidFill>
          <a:latin typeface="+mn-lt"/>
          <a:ea typeface="+mn-ea"/>
          <a:cs typeface="+mn-cs"/>
        </a:defRPr>
      </a:lvl3pPr>
      <a:lvl4pPr marL="1371532" algn="l" rtl="0" eaLnBrk="1" hangingPunct="1">
        <a:defRPr kern="1200">
          <a:solidFill>
            <a:schemeClr val="tx1"/>
          </a:solidFill>
          <a:latin typeface="+mn-lt"/>
          <a:ea typeface="+mn-ea"/>
          <a:cs typeface="+mn-cs"/>
        </a:defRPr>
      </a:lvl4pPr>
      <a:lvl5pPr marL="1828709" algn="l" rtl="0" eaLnBrk="1" hangingPunct="1">
        <a:defRPr kern="1200">
          <a:solidFill>
            <a:schemeClr val="tx1"/>
          </a:solidFill>
          <a:latin typeface="+mn-lt"/>
          <a:ea typeface="+mn-ea"/>
          <a:cs typeface="+mn-cs"/>
        </a:defRPr>
      </a:lvl5pPr>
      <a:lvl6pPr marL="2285886" algn="l" rtl="0" eaLnBrk="1" hangingPunct="1">
        <a:defRPr kern="1200">
          <a:solidFill>
            <a:schemeClr val="tx1"/>
          </a:solidFill>
          <a:latin typeface="+mn-lt"/>
          <a:ea typeface="+mn-ea"/>
          <a:cs typeface="+mn-cs"/>
        </a:defRPr>
      </a:lvl6pPr>
      <a:lvl7pPr marL="2743062" algn="l" rtl="0" eaLnBrk="1" hangingPunct="1">
        <a:defRPr kern="1200">
          <a:solidFill>
            <a:schemeClr val="tx1"/>
          </a:solidFill>
          <a:latin typeface="+mn-lt"/>
          <a:ea typeface="+mn-ea"/>
          <a:cs typeface="+mn-cs"/>
        </a:defRPr>
      </a:lvl7pPr>
      <a:lvl8pPr marL="3200240" algn="l" rtl="0" eaLnBrk="1" hangingPunct="1">
        <a:defRPr kern="1200">
          <a:solidFill>
            <a:schemeClr val="tx1"/>
          </a:solidFill>
          <a:latin typeface="+mn-lt"/>
          <a:ea typeface="+mn-ea"/>
          <a:cs typeface="+mn-cs"/>
        </a:defRPr>
      </a:lvl8pPr>
      <a:lvl9pPr marL="3657418"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2.xml"/><Relationship Id="rId16" Type="http://schemas.openxmlformats.org/officeDocument/2006/relationships/image" Target="../media/image29.svg"/><Relationship Id="rId1" Type="http://schemas.openxmlformats.org/officeDocument/2006/relationships/slideLayout" Target="../slideLayouts/slideLayout2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Low Dose Buprenorphine Initiation Strategies</a:t>
            </a:r>
          </a:p>
        </p:txBody>
      </p:sp>
      <p:sp>
        <p:nvSpPr>
          <p:cNvPr id="3" name="Subtitle 2"/>
          <p:cNvSpPr>
            <a:spLocks noGrp="1"/>
          </p:cNvSpPr>
          <p:nvPr>
            <p:ph type="subTitle" idx="1"/>
          </p:nvPr>
        </p:nvSpPr>
        <p:spPr>
          <a:xfrm>
            <a:off x="838200" y="3581399"/>
            <a:ext cx="10972800" cy="1219200"/>
          </a:xfrm>
        </p:spPr>
        <p:txBody>
          <a:bodyPr>
            <a:normAutofit/>
          </a:bodyPr>
          <a:lstStyle/>
          <a:p>
            <a:r>
              <a:rPr lang="en-US" dirty="0"/>
              <a:t>Melissa B. Weimer, DO, MCR, DFASAM</a:t>
            </a:r>
          </a:p>
        </p:txBody>
      </p:sp>
      <p:sp>
        <p:nvSpPr>
          <p:cNvPr id="4" name="Text Placeholder 3"/>
          <p:cNvSpPr>
            <a:spLocks noGrp="1"/>
          </p:cNvSpPr>
          <p:nvPr>
            <p:ph type="body" sz="quarter" idx="10"/>
          </p:nvPr>
        </p:nvSpPr>
        <p:spPr/>
        <p:txBody>
          <a:bodyPr>
            <a:normAutofit fontScale="92500" lnSpcReduction="10000"/>
          </a:bodyPr>
          <a:lstStyle/>
          <a:p>
            <a:r>
              <a:rPr lang="en-US" dirty="0"/>
              <a:t>ASAM Annual Pre-Conference 2023</a:t>
            </a:r>
          </a:p>
          <a:p>
            <a:r>
              <a:rPr lang="en-US" dirty="0"/>
              <a:t>April 13, 2023, 2:40-3:10pm</a:t>
            </a:r>
          </a:p>
        </p:txBody>
      </p:sp>
    </p:spTree>
    <p:extLst>
      <p:ext uri="{BB962C8B-B14F-4D97-AF65-F5344CB8AC3E}">
        <p14:creationId xmlns:p14="http://schemas.microsoft.com/office/powerpoint/2010/main" val="262043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 y="0"/>
            <a:ext cx="10972800" cy="1524000"/>
          </a:xfrm>
        </p:spPr>
        <p:txBody>
          <a:bodyPr>
            <a:normAutofit/>
          </a:bodyPr>
          <a:lstStyle/>
          <a:p>
            <a:r>
              <a:rPr lang="en-US" sz="4400" dirty="0"/>
              <a:t>Precipitated opioid withdrawal</a:t>
            </a:r>
          </a:p>
        </p:txBody>
      </p:sp>
      <p:sp>
        <p:nvSpPr>
          <p:cNvPr id="3" name="Content Placeholder 2"/>
          <p:cNvSpPr>
            <a:spLocks noGrp="1"/>
          </p:cNvSpPr>
          <p:nvPr>
            <p:ph idx="1"/>
          </p:nvPr>
        </p:nvSpPr>
        <p:spPr>
          <a:xfrm>
            <a:off x="914400" y="1223610"/>
            <a:ext cx="11430000" cy="4147256"/>
          </a:xfrm>
        </p:spPr>
        <p:txBody>
          <a:bodyPr>
            <a:normAutofit/>
          </a:bodyPr>
          <a:lstStyle/>
          <a:p>
            <a:r>
              <a:rPr lang="en-US" sz="3200" dirty="0">
                <a:sym typeface="Wingdings"/>
              </a:rPr>
              <a:t>Partial opioid agonists can cause opioid withdrawal symptoms when introduced to full opioid agonists</a:t>
            </a:r>
            <a:endParaRPr lang="en-US" sz="3200" dirty="0"/>
          </a:p>
        </p:txBody>
      </p:sp>
      <p:pic>
        <p:nvPicPr>
          <p:cNvPr id="4" name="Picture 3" descr="../../../Desktop/Screen%20Shot%202019-12-17%20at%204.09.24%20"/>
          <p:cNvPicPr/>
          <p:nvPr/>
        </p:nvPicPr>
        <p:blipFill>
          <a:blip r:embed="rId3">
            <a:extLst>
              <a:ext uri="{28A0092B-C50C-407E-A947-70E740481C1C}">
                <a14:useLocalDpi xmlns:a14="http://schemas.microsoft.com/office/drawing/2010/main" val="0"/>
              </a:ext>
            </a:extLst>
          </a:blip>
          <a:srcRect/>
          <a:stretch>
            <a:fillRect/>
          </a:stretch>
        </p:blipFill>
        <p:spPr bwMode="auto">
          <a:xfrm>
            <a:off x="1676398" y="2604826"/>
            <a:ext cx="8839200" cy="2584102"/>
          </a:xfrm>
          <a:prstGeom prst="rect">
            <a:avLst/>
          </a:prstGeom>
          <a:noFill/>
          <a:ln>
            <a:noFill/>
          </a:ln>
        </p:spPr>
      </p:pic>
      <p:pic>
        <p:nvPicPr>
          <p:cNvPr id="5" name="Picture 4" descr="../../../Desktop/Screen%20Shot%202019-12-17%20at%204.11.46%20"/>
          <p:cNvPicPr/>
          <p:nvPr/>
        </p:nvPicPr>
        <p:blipFill rotWithShape="1">
          <a:blip r:embed="rId4">
            <a:extLst>
              <a:ext uri="{28A0092B-C50C-407E-A947-70E740481C1C}">
                <a14:useLocalDpi xmlns:a14="http://schemas.microsoft.com/office/drawing/2010/main" val="0"/>
              </a:ext>
            </a:extLst>
          </a:blip>
          <a:srcRect t="12491" b="-968"/>
          <a:stretch/>
        </p:blipFill>
        <p:spPr bwMode="auto">
          <a:xfrm>
            <a:off x="1676398" y="5370866"/>
            <a:ext cx="2750580" cy="998756"/>
          </a:xfrm>
          <a:prstGeom prst="rect">
            <a:avLst/>
          </a:prstGeom>
          <a:noFill/>
          <a:ln>
            <a:noFill/>
          </a:ln>
        </p:spPr>
      </p:pic>
      <p:sp>
        <p:nvSpPr>
          <p:cNvPr id="6" name="TextBox 5"/>
          <p:cNvSpPr txBox="1"/>
          <p:nvPr/>
        </p:nvSpPr>
        <p:spPr>
          <a:xfrm>
            <a:off x="5285135" y="6413528"/>
            <a:ext cx="1621726" cy="338554"/>
          </a:xfrm>
          <a:prstGeom prst="rect">
            <a:avLst/>
          </a:prstGeom>
          <a:noFill/>
        </p:spPr>
        <p:txBody>
          <a:bodyPr wrap="none" rtlCol="0">
            <a:spAutoFit/>
          </a:bodyPr>
          <a:lstStyle/>
          <a:p>
            <a:pPr algn="r"/>
            <a:r>
              <a:rPr lang="en-US" sz="1600" dirty="0"/>
              <a:t>Ghosh, </a:t>
            </a:r>
            <a:r>
              <a:rPr lang="en-US" sz="1600" i="1" dirty="0"/>
              <a:t>CJA, </a:t>
            </a:r>
            <a:r>
              <a:rPr lang="en-US" sz="1600" dirty="0"/>
              <a:t>2019</a:t>
            </a:r>
          </a:p>
        </p:txBody>
      </p:sp>
    </p:spTree>
    <p:extLst>
      <p:ext uri="{BB962C8B-B14F-4D97-AF65-F5344CB8AC3E}">
        <p14:creationId xmlns:p14="http://schemas.microsoft.com/office/powerpoint/2010/main" val="13578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“Classic” Buprenorphine Initiation</a:t>
            </a:r>
          </a:p>
        </p:txBody>
      </p:sp>
      <p:sp>
        <p:nvSpPr>
          <p:cNvPr id="5" name="TextBox 4"/>
          <p:cNvSpPr txBox="1"/>
          <p:nvPr/>
        </p:nvSpPr>
        <p:spPr>
          <a:xfrm>
            <a:off x="4341929" y="6213901"/>
            <a:ext cx="3508140" cy="830997"/>
          </a:xfrm>
          <a:prstGeom prst="rect">
            <a:avLst/>
          </a:prstGeom>
          <a:noFill/>
        </p:spPr>
        <p:txBody>
          <a:bodyPr wrap="none" rtlCol="0">
            <a:spAutoFit/>
          </a:bodyPr>
          <a:lstStyle/>
          <a:p>
            <a:r>
              <a:rPr lang="en-US" sz="1600" dirty="0"/>
              <a:t>ASAM National Practice Guideline, 2020</a:t>
            </a:r>
          </a:p>
          <a:p>
            <a:r>
              <a:rPr lang="en-US" sz="1600" dirty="0"/>
              <a:t>SAMHSA, </a:t>
            </a:r>
            <a:r>
              <a:rPr lang="en-US" sz="1600" i="1" dirty="0"/>
              <a:t>TIP 63, 2020</a:t>
            </a:r>
            <a:endParaRPr lang="en-US" sz="1600" dirty="0"/>
          </a:p>
          <a:p>
            <a:endParaRPr lang="en-US" sz="1600" dirty="0"/>
          </a:p>
        </p:txBody>
      </p:sp>
      <p:graphicFrame>
        <p:nvGraphicFramePr>
          <p:cNvPr id="3" name="Diagram 2"/>
          <p:cNvGraphicFramePr/>
          <p:nvPr/>
        </p:nvGraphicFramePr>
        <p:xfrm>
          <a:off x="2133599" y="1752600"/>
          <a:ext cx="7924800" cy="4129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87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B526-7AD8-444F-8AE5-C7A9C3497153}"/>
              </a:ext>
            </a:extLst>
          </p:cNvPr>
          <p:cNvSpPr>
            <a:spLocks noGrp="1"/>
          </p:cNvSpPr>
          <p:nvPr>
            <p:ph type="title"/>
          </p:nvPr>
        </p:nvSpPr>
        <p:spPr>
          <a:xfrm>
            <a:off x="608351" y="182880"/>
            <a:ext cx="10972800" cy="914400"/>
          </a:xfrm>
        </p:spPr>
        <p:txBody>
          <a:bodyPr>
            <a:noAutofit/>
          </a:bodyPr>
          <a:lstStyle/>
          <a:p>
            <a:r>
              <a:rPr lang="en-US" sz="4000" dirty="0"/>
              <a:t>Low dose buprenorphine with opioid continuation (LDB-OC)</a:t>
            </a:r>
          </a:p>
        </p:txBody>
      </p:sp>
      <p:sp>
        <p:nvSpPr>
          <p:cNvPr id="3" name="Content Placeholder 2">
            <a:extLst>
              <a:ext uri="{FF2B5EF4-FFF2-40B4-BE49-F238E27FC236}">
                <a16:creationId xmlns:a16="http://schemas.microsoft.com/office/drawing/2014/main" id="{CF3CFE5D-EE6D-41F3-9B1D-D71DC6A8B567}"/>
              </a:ext>
            </a:extLst>
          </p:cNvPr>
          <p:cNvSpPr>
            <a:spLocks noGrp="1"/>
          </p:cNvSpPr>
          <p:nvPr>
            <p:ph sz="quarter" idx="10"/>
          </p:nvPr>
        </p:nvSpPr>
        <p:spPr>
          <a:xfrm>
            <a:off x="591875" y="2063504"/>
            <a:ext cx="10971551" cy="4724400"/>
          </a:xfrm>
        </p:spPr>
        <p:txBody>
          <a:bodyPr>
            <a:normAutofit lnSpcReduction="10000"/>
          </a:bodyPr>
          <a:lstStyle/>
          <a:p>
            <a:r>
              <a:rPr lang="en-US" dirty="0"/>
              <a:t>Administering small and gradually increasing doses of buprenorphine while </a:t>
            </a:r>
            <a:r>
              <a:rPr lang="en-US" i="1" u="sng" dirty="0"/>
              <a:t>continuing/overlapping</a:t>
            </a:r>
            <a:r>
              <a:rPr lang="en-US" dirty="0"/>
              <a:t> a full agonist opioid over 2-7 days</a:t>
            </a:r>
          </a:p>
          <a:p>
            <a:r>
              <a:rPr lang="en-US" dirty="0"/>
              <a:t>Initial doses: typically &lt;2mg buprenorphine</a:t>
            </a:r>
          </a:p>
          <a:p>
            <a:r>
              <a:rPr lang="en-US" dirty="0"/>
              <a:t>Many cases &amp; case series (n ~ 250) </a:t>
            </a:r>
          </a:p>
          <a:p>
            <a:r>
              <a:rPr lang="en-US" dirty="0"/>
              <a:t>Various buprenorphine formulations used</a:t>
            </a:r>
          </a:p>
          <a:p>
            <a:pPr lvl="1"/>
            <a:r>
              <a:rPr lang="en-US" dirty="0"/>
              <a:t>Intravenous</a:t>
            </a:r>
          </a:p>
          <a:p>
            <a:pPr lvl="1"/>
            <a:r>
              <a:rPr lang="en-US" dirty="0"/>
              <a:t>Buccal film</a:t>
            </a:r>
          </a:p>
          <a:p>
            <a:pPr lvl="1"/>
            <a:r>
              <a:rPr lang="en-US" dirty="0"/>
              <a:t>Transdermal patches</a:t>
            </a:r>
          </a:p>
          <a:p>
            <a:pPr lvl="1"/>
            <a:r>
              <a:rPr lang="en-US" dirty="0"/>
              <a:t>SL film or tabs</a:t>
            </a:r>
          </a:p>
        </p:txBody>
      </p:sp>
      <p:sp>
        <p:nvSpPr>
          <p:cNvPr id="4" name="Text Placeholder 3">
            <a:extLst>
              <a:ext uri="{FF2B5EF4-FFF2-40B4-BE49-F238E27FC236}">
                <a16:creationId xmlns:a16="http://schemas.microsoft.com/office/drawing/2014/main" id="{140EEA17-BAFA-4822-97AD-1B66D64648BC}"/>
              </a:ext>
            </a:extLst>
          </p:cNvPr>
          <p:cNvSpPr>
            <a:spLocks noGrp="1"/>
          </p:cNvSpPr>
          <p:nvPr>
            <p:ph type="body" sz="quarter" idx="11"/>
          </p:nvPr>
        </p:nvSpPr>
        <p:spPr>
          <a:xfrm>
            <a:off x="4648200" y="6198433"/>
            <a:ext cx="7239000" cy="589471"/>
          </a:xfrm>
        </p:spPr>
        <p:txBody>
          <a:bodyPr/>
          <a:lstStyle/>
          <a:p>
            <a:r>
              <a:rPr lang="en-US" dirty="0"/>
              <a:t>Cohen, et al. Low Dose Initiation of Buprenorphine: A narrative Review and Practical Approach. Journal of Addiction Medicine, 2021. </a:t>
            </a:r>
          </a:p>
          <a:p>
            <a:endParaRPr lang="en-US" dirty="0"/>
          </a:p>
        </p:txBody>
      </p:sp>
      <p:pic>
        <p:nvPicPr>
          <p:cNvPr id="5" name="Picture 4">
            <a:extLst>
              <a:ext uri="{FF2B5EF4-FFF2-40B4-BE49-F238E27FC236}">
                <a16:creationId xmlns:a16="http://schemas.microsoft.com/office/drawing/2014/main" id="{87008A20-7D1F-467F-A50E-920DF763E277}"/>
              </a:ext>
            </a:extLst>
          </p:cNvPr>
          <p:cNvPicPr>
            <a:picLocks noChangeAspect="1"/>
          </p:cNvPicPr>
          <p:nvPr/>
        </p:nvPicPr>
        <p:blipFill>
          <a:blip r:embed="rId3"/>
          <a:stretch>
            <a:fillRect/>
          </a:stretch>
        </p:blipFill>
        <p:spPr>
          <a:xfrm>
            <a:off x="9522227" y="3200400"/>
            <a:ext cx="2058924" cy="2560320"/>
          </a:xfrm>
          <a:prstGeom prst="rect">
            <a:avLst/>
          </a:prstGeom>
        </p:spPr>
      </p:pic>
      <p:sp>
        <p:nvSpPr>
          <p:cNvPr id="7" name="Title 1">
            <a:extLst>
              <a:ext uri="{FF2B5EF4-FFF2-40B4-BE49-F238E27FC236}">
                <a16:creationId xmlns:a16="http://schemas.microsoft.com/office/drawing/2014/main" id="{5CBDE4C8-DE3A-14E4-DA60-706E2EE480A2}"/>
              </a:ext>
            </a:extLst>
          </p:cNvPr>
          <p:cNvSpPr txBox="1">
            <a:spLocks/>
          </p:cNvSpPr>
          <p:nvPr/>
        </p:nvSpPr>
        <p:spPr>
          <a:xfrm>
            <a:off x="-152400" y="1260352"/>
            <a:ext cx="12191999" cy="914400"/>
          </a:xfrm>
          <a:prstGeom prst="rect">
            <a:avLst/>
          </a:prstGeom>
        </p:spPr>
        <p:txBody>
          <a:bodyPr vert="horz" lIns="0" tIns="9144" rIns="0" bIns="9144" anchor="ctr">
            <a:normAutofit fontScale="70000" lnSpcReduction="20000"/>
          </a:bodyPr>
          <a:lstStyle>
            <a:lvl1pPr algn="ctr" rtl="0" eaLnBrk="1" latinLnBrk="0" hangingPunct="1">
              <a:spcBef>
                <a:spcPct val="0"/>
              </a:spcBef>
              <a:buNone/>
              <a:defRPr lang="en-US" sz="5000" b="1" kern="120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a:lstStyle>
          <a:p>
            <a:r>
              <a:rPr lang="en-US" dirty="0">
                <a:solidFill>
                  <a:srgbClr val="FFFF00"/>
                </a:solidFill>
              </a:rPr>
              <a:t>Continue agonist &amp; titrate up buprenorphine</a:t>
            </a:r>
          </a:p>
          <a:p>
            <a:r>
              <a:rPr lang="en-US" dirty="0">
                <a:solidFill>
                  <a:srgbClr val="FFFF00"/>
                </a:solidFill>
              </a:rPr>
              <a:t>with low doses</a:t>
            </a:r>
          </a:p>
        </p:txBody>
      </p:sp>
    </p:spTree>
    <p:extLst>
      <p:ext uri="{BB962C8B-B14F-4D97-AF65-F5344CB8AC3E}">
        <p14:creationId xmlns:p14="http://schemas.microsoft.com/office/powerpoint/2010/main" val="428268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a2e3ea1a4_0_241"/>
          <p:cNvPicPr preferRelativeResize="0"/>
          <p:nvPr/>
        </p:nvPicPr>
        <p:blipFill>
          <a:blip r:embed="rId3">
            <a:alphaModFix/>
          </a:blip>
          <a:stretch>
            <a:fillRect/>
          </a:stretch>
        </p:blipFill>
        <p:spPr>
          <a:xfrm>
            <a:off x="10327942" y="228600"/>
            <a:ext cx="1752600" cy="1286136"/>
          </a:xfrm>
          <a:prstGeom prst="rect">
            <a:avLst/>
          </a:prstGeom>
          <a:noFill/>
          <a:ln>
            <a:noFill/>
          </a:ln>
        </p:spPr>
      </p:pic>
      <p:sp>
        <p:nvSpPr>
          <p:cNvPr id="262" name="Google Shape;262;gfa2e3ea1a4_0_241"/>
          <p:cNvSpPr txBox="1"/>
          <p:nvPr/>
        </p:nvSpPr>
        <p:spPr>
          <a:xfrm>
            <a:off x="7391400" y="6054830"/>
            <a:ext cx="5181600" cy="73862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rgbClr val="06204C"/>
                </a:solidFill>
                <a:latin typeface="Times New Roman"/>
                <a:cs typeface="Times New Roman"/>
                <a:sym typeface="Times New Roman"/>
              </a:rPr>
              <a:t>Greenwald and Herring , et al. Annals of Emergency Medicine, 2022. </a:t>
            </a:r>
            <a:endParaRPr kumimoji="0" sz="1867" b="0" i="0" u="none" strike="noStrike" kern="0" cap="none" spc="0" normalizeH="0" baseline="0" noProof="0" dirty="0">
              <a:ln>
                <a:noFill/>
              </a:ln>
              <a:solidFill>
                <a:srgbClr val="06204C"/>
              </a:solidFill>
              <a:effectLst/>
              <a:uLnTx/>
              <a:uFillTx/>
              <a:latin typeface="Arial"/>
              <a:cs typeface="Arial"/>
              <a:sym typeface="Arial"/>
            </a:endParaRPr>
          </a:p>
        </p:txBody>
      </p:sp>
      <p:sp>
        <p:nvSpPr>
          <p:cNvPr id="263" name="Google Shape;263;gfa2e3ea1a4_0_241"/>
          <p:cNvSpPr txBox="1">
            <a:spLocks noGrp="1"/>
          </p:cNvSpPr>
          <p:nvPr>
            <p:ph type="body" idx="1"/>
          </p:nvPr>
        </p:nvSpPr>
        <p:spPr>
          <a:xfrm>
            <a:off x="7391400" y="325246"/>
            <a:ext cx="2743200" cy="5788269"/>
          </a:xfrm>
          <a:prstGeom prst="rect">
            <a:avLst/>
          </a:prstGeom>
        </p:spPr>
        <p:txBody>
          <a:bodyPr spcFirstLastPara="1" wrap="square" lIns="121900" tIns="121900" rIns="121900" bIns="121900" anchor="t" anchorCtr="0">
            <a:noAutofit/>
          </a:bodyPr>
          <a:lstStyle/>
          <a:p>
            <a:pPr marL="0" indent="0">
              <a:lnSpc>
                <a:spcPct val="100000"/>
              </a:lnSpc>
              <a:buNone/>
            </a:pPr>
            <a:r>
              <a:rPr lang="en-US" sz="2933" b="1" dirty="0">
                <a:solidFill>
                  <a:schemeClr val="tx1"/>
                </a:solidFill>
              </a:rPr>
              <a:t>Low dose</a:t>
            </a:r>
            <a:endParaRPr sz="2933" b="1" dirty="0">
              <a:solidFill>
                <a:schemeClr val="tx1"/>
              </a:solidFill>
            </a:endParaRPr>
          </a:p>
          <a:p>
            <a:pPr marL="0" indent="0">
              <a:lnSpc>
                <a:spcPct val="100000"/>
              </a:lnSpc>
              <a:buNone/>
            </a:pPr>
            <a:endParaRPr sz="2933" b="1" dirty="0">
              <a:solidFill>
                <a:schemeClr val="tx1"/>
              </a:solidFill>
            </a:endParaRPr>
          </a:p>
          <a:p>
            <a:pPr marL="0" indent="0">
              <a:lnSpc>
                <a:spcPct val="100000"/>
              </a:lnSpc>
              <a:buNone/>
            </a:pPr>
            <a:endParaRPr sz="2933" b="1" dirty="0">
              <a:solidFill>
                <a:schemeClr val="tx1"/>
              </a:solidFill>
            </a:endParaRPr>
          </a:p>
          <a:p>
            <a:pPr marL="0" indent="0">
              <a:lnSpc>
                <a:spcPct val="100000"/>
              </a:lnSpc>
              <a:buNone/>
            </a:pPr>
            <a:endParaRPr sz="2933" b="1" dirty="0">
              <a:solidFill>
                <a:schemeClr val="tx1"/>
              </a:solidFill>
            </a:endParaRPr>
          </a:p>
          <a:p>
            <a:pPr marL="0" indent="0">
              <a:lnSpc>
                <a:spcPct val="100000"/>
              </a:lnSpc>
              <a:buNone/>
            </a:pPr>
            <a:endParaRPr sz="2933" b="1" dirty="0">
              <a:solidFill>
                <a:schemeClr val="tx1"/>
              </a:solidFill>
            </a:endParaRPr>
          </a:p>
          <a:p>
            <a:pPr marL="0" indent="0">
              <a:lnSpc>
                <a:spcPct val="100000"/>
              </a:lnSpc>
              <a:buNone/>
            </a:pPr>
            <a:endParaRPr lang="en-US" sz="2933" b="1" dirty="0">
              <a:solidFill>
                <a:schemeClr val="tx1"/>
              </a:solidFill>
            </a:endParaRPr>
          </a:p>
          <a:p>
            <a:pPr marL="0" indent="0">
              <a:lnSpc>
                <a:spcPct val="100000"/>
              </a:lnSpc>
              <a:buNone/>
            </a:pPr>
            <a:r>
              <a:rPr lang="en-US" sz="2933" b="1" dirty="0">
                <a:solidFill>
                  <a:schemeClr val="tx1"/>
                </a:solidFill>
              </a:rPr>
              <a:t>Middle dose</a:t>
            </a:r>
          </a:p>
          <a:p>
            <a:pPr marL="0" indent="0">
              <a:lnSpc>
                <a:spcPct val="100000"/>
              </a:lnSpc>
              <a:buNone/>
            </a:pPr>
            <a:endParaRPr lang="en-US" sz="2933" b="1" dirty="0">
              <a:solidFill>
                <a:schemeClr val="tx1"/>
              </a:solidFill>
            </a:endParaRPr>
          </a:p>
          <a:p>
            <a:pPr marL="0" indent="0">
              <a:lnSpc>
                <a:spcPct val="100000"/>
              </a:lnSpc>
              <a:buNone/>
            </a:pPr>
            <a:endParaRPr lang="en-US" sz="2933" b="1" dirty="0">
              <a:solidFill>
                <a:schemeClr val="tx1"/>
              </a:solidFill>
            </a:endParaRPr>
          </a:p>
          <a:p>
            <a:pPr marL="0" indent="0">
              <a:lnSpc>
                <a:spcPct val="100000"/>
              </a:lnSpc>
              <a:buNone/>
            </a:pPr>
            <a:endParaRPr lang="en-US" sz="2933" b="1" dirty="0">
              <a:solidFill>
                <a:schemeClr val="tx1"/>
              </a:solidFill>
            </a:endParaRPr>
          </a:p>
          <a:p>
            <a:pPr marL="0" indent="0">
              <a:lnSpc>
                <a:spcPct val="100000"/>
              </a:lnSpc>
              <a:buNone/>
            </a:pPr>
            <a:endParaRPr lang="en-US" sz="2933" b="1" dirty="0">
              <a:solidFill>
                <a:schemeClr val="tx1"/>
              </a:solidFill>
            </a:endParaRPr>
          </a:p>
          <a:p>
            <a:pPr marL="0" indent="0">
              <a:lnSpc>
                <a:spcPct val="100000"/>
              </a:lnSpc>
              <a:buNone/>
            </a:pPr>
            <a:r>
              <a:rPr lang="en-US" sz="2933" b="1" dirty="0">
                <a:solidFill>
                  <a:schemeClr val="tx1"/>
                </a:solidFill>
              </a:rPr>
              <a:t>High dose</a:t>
            </a:r>
            <a:endParaRPr sz="2933" b="1" dirty="0">
              <a:solidFill>
                <a:schemeClr val="tx1"/>
              </a:solidFill>
            </a:endParaRPr>
          </a:p>
          <a:p>
            <a:pPr marL="0" indent="0">
              <a:buNone/>
            </a:pPr>
            <a:endParaRPr dirty="0">
              <a:solidFill>
                <a:srgbClr val="002060"/>
              </a:solidFill>
            </a:endParaRPr>
          </a:p>
        </p:txBody>
      </p:sp>
      <p:sp>
        <p:nvSpPr>
          <p:cNvPr id="4" name="Rectangle 3">
            <a:extLst>
              <a:ext uri="{FF2B5EF4-FFF2-40B4-BE49-F238E27FC236}">
                <a16:creationId xmlns:a16="http://schemas.microsoft.com/office/drawing/2014/main" id="{27BB20FA-363A-C674-6851-3CCC0F0E0E8E}"/>
              </a:ext>
            </a:extLst>
          </p:cNvPr>
          <p:cNvSpPr/>
          <p:nvPr/>
        </p:nvSpPr>
        <p:spPr>
          <a:xfrm>
            <a:off x="12700" y="27284"/>
            <a:ext cx="7224184" cy="6858000"/>
          </a:xfrm>
          <a:prstGeom prst="rect">
            <a:avLst/>
          </a:prstGeom>
          <a:solidFill>
            <a:srgbClr val="06204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a:t>Dose predicted to have only small blockade effects with minimal displacement of agonist.  The agonism is also minimal. </a:t>
            </a:r>
            <a:r>
              <a:rPr lang="en-US" sz="2800" dirty="0">
                <a:solidFill>
                  <a:srgbClr val="FFFF00"/>
                </a:solidFill>
              </a:rPr>
              <a:t>If opioids are not continued, there will be withdrawal</a:t>
            </a:r>
            <a:br>
              <a:rPr lang="en-US" sz="2800" dirty="0"/>
            </a:br>
            <a:endParaRPr lang="en-US" sz="2800" dirty="0"/>
          </a:p>
          <a:p>
            <a:endParaRPr lang="en-US" sz="2800" dirty="0"/>
          </a:p>
          <a:p>
            <a:r>
              <a:rPr lang="en-US" sz="2800" dirty="0"/>
              <a:t>Dose that is sufficient to to produce blockade but only generates a weak agonist signal</a:t>
            </a:r>
          </a:p>
          <a:p>
            <a:endParaRPr lang="en-US" sz="2800" dirty="0"/>
          </a:p>
          <a:p>
            <a:endParaRPr lang="en-US" sz="2800" dirty="0"/>
          </a:p>
          <a:p>
            <a:endParaRPr lang="en-US" sz="2800" dirty="0"/>
          </a:p>
          <a:p>
            <a:r>
              <a:rPr lang="en-US" sz="2800" dirty="0"/>
              <a:t>Dose that maximizes the agonist effects of buprenorphine. (no ceiling identified)</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10338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E94B7F-576E-416A-8569-D4C609F51E49}"/>
              </a:ext>
            </a:extLst>
          </p:cNvPr>
          <p:cNvPicPr>
            <a:picLocks noGrp="1" noChangeAspect="1"/>
          </p:cNvPicPr>
          <p:nvPr>
            <p:ph idx="1"/>
          </p:nvPr>
        </p:nvPicPr>
        <p:blipFill>
          <a:blip r:embed="rId3"/>
          <a:stretch>
            <a:fillRect/>
          </a:stretch>
        </p:blipFill>
        <p:spPr>
          <a:xfrm>
            <a:off x="4544567" y="701040"/>
            <a:ext cx="7544345" cy="5394960"/>
          </a:xfrm>
          <a:prstGeom prst="rect">
            <a:avLst/>
          </a:prstGeom>
        </p:spPr>
      </p:pic>
      <p:sp>
        <p:nvSpPr>
          <p:cNvPr id="5" name="TextBox 4">
            <a:extLst>
              <a:ext uri="{FF2B5EF4-FFF2-40B4-BE49-F238E27FC236}">
                <a16:creationId xmlns:a16="http://schemas.microsoft.com/office/drawing/2014/main" id="{C6A786F1-E392-4EF3-BBCE-925770F179DE}"/>
              </a:ext>
            </a:extLst>
          </p:cNvPr>
          <p:cNvSpPr txBox="1"/>
          <p:nvPr/>
        </p:nvSpPr>
        <p:spPr>
          <a:xfrm>
            <a:off x="4600398" y="6263326"/>
            <a:ext cx="28565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a:ea typeface="+mn-ea"/>
                <a:cs typeface="+mn-cs"/>
              </a:rPr>
              <a:t>De Aquino. </a:t>
            </a:r>
            <a:r>
              <a:rPr kumimoji="0" lang="en-US" sz="1400" b="0" i="1" u="none" strike="noStrike" kern="1200" cap="none" spc="0" normalizeH="0" baseline="0" noProof="0" dirty="0">
                <a:ln>
                  <a:noFill/>
                </a:ln>
                <a:effectLst/>
                <a:uLnTx/>
                <a:uFillTx/>
                <a:latin typeface="Calibri"/>
                <a:ea typeface="+mn-ea"/>
                <a:cs typeface="+mn-cs"/>
              </a:rPr>
              <a:t>Clin Drug </a:t>
            </a:r>
            <a:r>
              <a:rPr kumimoji="0" lang="en-US" sz="1400" b="0" i="1" u="none" strike="noStrike" kern="1200" cap="none" spc="0" normalizeH="0" baseline="0" noProof="0" dirty="0" err="1">
                <a:ln>
                  <a:noFill/>
                </a:ln>
                <a:effectLst/>
                <a:uLnTx/>
                <a:uFillTx/>
                <a:latin typeface="Calibri"/>
                <a:ea typeface="+mn-ea"/>
                <a:cs typeface="+mn-cs"/>
              </a:rPr>
              <a:t>Investig</a:t>
            </a:r>
            <a:r>
              <a:rPr lang="en-US" sz="1400" dirty="0">
                <a:latin typeface="Calibri"/>
              </a:rPr>
              <a:t>, </a:t>
            </a:r>
            <a:r>
              <a:rPr kumimoji="0" lang="en-US" sz="1400" b="0" i="0" u="none" strike="noStrike" kern="1200" cap="none" spc="0" normalizeH="0" baseline="0" noProof="0" dirty="0">
                <a:ln>
                  <a:noFill/>
                </a:ln>
                <a:effectLst/>
                <a:uLnTx/>
                <a:uFillTx/>
                <a:latin typeface="Calibri"/>
                <a:ea typeface="+mn-ea"/>
                <a:cs typeface="+mn-cs"/>
              </a:rPr>
              <a:t>2021</a:t>
            </a:r>
          </a:p>
        </p:txBody>
      </p:sp>
      <p:sp>
        <p:nvSpPr>
          <p:cNvPr id="3" name="Rectangle 2">
            <a:extLst>
              <a:ext uri="{FF2B5EF4-FFF2-40B4-BE49-F238E27FC236}">
                <a16:creationId xmlns:a16="http://schemas.microsoft.com/office/drawing/2014/main" id="{495F03E7-84F0-40E3-8FD5-FB92D1FFD659}"/>
              </a:ext>
            </a:extLst>
          </p:cNvPr>
          <p:cNvSpPr/>
          <p:nvPr/>
        </p:nvSpPr>
        <p:spPr>
          <a:xfrm>
            <a:off x="65182" y="54943"/>
            <a:ext cx="5963492" cy="584775"/>
          </a:xfrm>
          <a:prstGeom prst="rect">
            <a:avLst/>
          </a:prstGeom>
        </p:spPr>
        <p:txBody>
          <a:bodyPr wrap="none">
            <a:spAutoFit/>
          </a:bodyPr>
          <a:lstStyle/>
          <a:p>
            <a:r>
              <a:rPr lang="en-US" sz="3200" b="1" dirty="0"/>
              <a:t>Low Dose Initiation Theory</a:t>
            </a:r>
          </a:p>
        </p:txBody>
      </p:sp>
      <p:sp>
        <p:nvSpPr>
          <p:cNvPr id="6" name="TextBox 5">
            <a:extLst>
              <a:ext uri="{FF2B5EF4-FFF2-40B4-BE49-F238E27FC236}">
                <a16:creationId xmlns:a16="http://schemas.microsoft.com/office/drawing/2014/main" id="{4EABB9B8-143C-4F78-8885-7A7AF4C69FE3}"/>
              </a:ext>
            </a:extLst>
          </p:cNvPr>
          <p:cNvSpPr txBox="1"/>
          <p:nvPr/>
        </p:nvSpPr>
        <p:spPr>
          <a:xfrm>
            <a:off x="145204" y="1582310"/>
            <a:ext cx="3529684" cy="3046988"/>
          </a:xfrm>
          <a:prstGeom prst="rect">
            <a:avLst/>
          </a:prstGeom>
          <a:noFill/>
        </p:spPr>
        <p:txBody>
          <a:bodyPr wrap="none" rtlCol="0">
            <a:spAutoFit/>
          </a:bodyPr>
          <a:lstStyle/>
          <a:p>
            <a:r>
              <a:rPr lang="en-US" sz="2400" dirty="0"/>
              <a:t>Buprenorphine causes </a:t>
            </a:r>
          </a:p>
          <a:p>
            <a:r>
              <a:rPr lang="en-US" sz="2400" dirty="0"/>
              <a:t>“re-sensitization” of the </a:t>
            </a:r>
          </a:p>
          <a:p>
            <a:r>
              <a:rPr lang="en-US" sz="2400" dirty="0"/>
              <a:t>opioid receptors</a:t>
            </a:r>
          </a:p>
          <a:p>
            <a:endParaRPr lang="en-US" sz="2400" dirty="0"/>
          </a:p>
          <a:p>
            <a:r>
              <a:rPr lang="en-US" sz="2400" dirty="0"/>
              <a:t>Low dose approach allows </a:t>
            </a:r>
          </a:p>
          <a:p>
            <a:r>
              <a:rPr lang="en-US" sz="2400" dirty="0"/>
              <a:t>Up-regulation of opioid</a:t>
            </a:r>
          </a:p>
          <a:p>
            <a:r>
              <a:rPr lang="en-US" sz="2400" dirty="0"/>
              <a:t>Receptors to prevent</a:t>
            </a:r>
          </a:p>
          <a:p>
            <a:r>
              <a:rPr lang="en-US" sz="2400" dirty="0"/>
              <a:t>opioid withdrawal</a:t>
            </a:r>
          </a:p>
        </p:txBody>
      </p:sp>
    </p:spTree>
    <p:extLst>
      <p:ext uri="{BB962C8B-B14F-4D97-AF65-F5344CB8AC3E}">
        <p14:creationId xmlns:p14="http://schemas.microsoft.com/office/powerpoint/2010/main" val="137085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25A4-46F6-234F-8420-D095CBF2AFF1}"/>
              </a:ext>
            </a:extLst>
          </p:cNvPr>
          <p:cNvSpPr>
            <a:spLocks noGrp="1"/>
          </p:cNvSpPr>
          <p:nvPr>
            <p:ph type="title"/>
          </p:nvPr>
        </p:nvSpPr>
        <p:spPr>
          <a:xfrm>
            <a:off x="506185" y="52387"/>
            <a:ext cx="11179629" cy="1325563"/>
          </a:xfrm>
        </p:spPr>
        <p:txBody>
          <a:bodyPr/>
          <a:lstStyle/>
          <a:p>
            <a:r>
              <a:rPr lang="en-US" sz="3600" dirty="0"/>
              <a:t>Rationale for Low-Dose Initiation</a:t>
            </a:r>
          </a:p>
        </p:txBody>
      </p:sp>
      <p:sp>
        <p:nvSpPr>
          <p:cNvPr id="3" name="Content Placeholder 2">
            <a:extLst>
              <a:ext uri="{FF2B5EF4-FFF2-40B4-BE49-F238E27FC236}">
                <a16:creationId xmlns:a16="http://schemas.microsoft.com/office/drawing/2014/main" id="{D03A9D3D-9261-8744-BD2B-80F87DBAA6A3}"/>
              </a:ext>
            </a:extLst>
          </p:cNvPr>
          <p:cNvSpPr>
            <a:spLocks noGrp="1"/>
          </p:cNvSpPr>
          <p:nvPr>
            <p:ph idx="1"/>
          </p:nvPr>
        </p:nvSpPr>
        <p:spPr/>
        <p:txBody>
          <a:bodyPr>
            <a:normAutofit/>
          </a:bodyPr>
          <a:lstStyle/>
          <a:p>
            <a:pPr marL="0" indent="0">
              <a:buNone/>
            </a:pPr>
            <a:r>
              <a:rPr lang="en-US" sz="2800" dirty="0"/>
              <a:t> </a:t>
            </a:r>
            <a:r>
              <a:rPr lang="en-US" sz="3200" dirty="0"/>
              <a:t>A </a:t>
            </a:r>
            <a:r>
              <a:rPr lang="en-US" sz="3200" b="1" dirty="0"/>
              <a:t>patient-centered</a:t>
            </a:r>
            <a:r>
              <a:rPr lang="en-US" sz="3200" dirty="0"/>
              <a:t> approach that: </a:t>
            </a:r>
          </a:p>
          <a:p>
            <a:pPr lvl="1"/>
            <a:r>
              <a:rPr lang="en-US" sz="2800" dirty="0"/>
              <a:t>enables clinicians to start buprenorphine without waiting for withdrawal</a:t>
            </a:r>
          </a:p>
          <a:p>
            <a:pPr lvl="1"/>
            <a:r>
              <a:rPr lang="en-US" sz="2800" dirty="0"/>
              <a:t>allows patients to continue full-opioid agonists for pain</a:t>
            </a:r>
          </a:p>
          <a:p>
            <a:pPr lvl="1"/>
            <a:r>
              <a:rPr lang="en-US" sz="2800" dirty="0"/>
              <a:t>facilitates faster transitions from methadone</a:t>
            </a:r>
          </a:p>
          <a:p>
            <a:pPr lvl="1"/>
            <a:r>
              <a:rPr lang="en-US" sz="2800" dirty="0"/>
              <a:t>May reduce the risk of precipitated withdrawal from synthetic opioids with unpredictable clearance</a:t>
            </a:r>
          </a:p>
          <a:p>
            <a:endParaRPr lang="en-US" sz="2800" dirty="0"/>
          </a:p>
        </p:txBody>
      </p:sp>
      <p:sp>
        <p:nvSpPr>
          <p:cNvPr id="4" name="TextBox 3">
            <a:extLst>
              <a:ext uri="{FF2B5EF4-FFF2-40B4-BE49-F238E27FC236}">
                <a16:creationId xmlns:a16="http://schemas.microsoft.com/office/drawing/2014/main" id="{FEE23BFC-0A64-7B41-9061-BF11C4AE2141}"/>
              </a:ext>
            </a:extLst>
          </p:cNvPr>
          <p:cNvSpPr txBox="1"/>
          <p:nvPr/>
        </p:nvSpPr>
        <p:spPr>
          <a:xfrm>
            <a:off x="3886200" y="6103742"/>
            <a:ext cx="3071675" cy="646331"/>
          </a:xfrm>
          <a:prstGeom prst="rect">
            <a:avLst/>
          </a:prstGeom>
          <a:noFill/>
        </p:spPr>
        <p:txBody>
          <a:bodyPr wrap="none" rtlCol="0">
            <a:spAutoFit/>
          </a:bodyPr>
          <a:lstStyle/>
          <a:p>
            <a:pPr algn="r"/>
            <a:r>
              <a:rPr lang="en-US" sz="1200" dirty="0"/>
              <a:t>De Aquino et al, </a:t>
            </a:r>
            <a:r>
              <a:rPr lang="en-US" sz="1200" i="1" dirty="0"/>
              <a:t>Clin Drug Invest </a:t>
            </a:r>
            <a:r>
              <a:rPr lang="en-US" sz="1200" dirty="0"/>
              <a:t>2021</a:t>
            </a:r>
          </a:p>
          <a:p>
            <a:pPr algn="r"/>
            <a:r>
              <a:rPr lang="en-US" sz="1200" dirty="0" err="1"/>
              <a:t>Huhn</a:t>
            </a:r>
            <a:r>
              <a:rPr lang="en-US" sz="1200" dirty="0"/>
              <a:t> et al, </a:t>
            </a:r>
            <a:r>
              <a:rPr lang="en-US" sz="1200" i="1" dirty="0"/>
              <a:t>Drug and </a:t>
            </a:r>
            <a:r>
              <a:rPr lang="en-US" sz="1200" i="1" dirty="0" err="1"/>
              <a:t>Alc</a:t>
            </a:r>
            <a:r>
              <a:rPr lang="en-US" sz="1200" i="1" dirty="0"/>
              <a:t> Depend 2020</a:t>
            </a:r>
            <a:endParaRPr lang="en-US" sz="1200" dirty="0"/>
          </a:p>
          <a:p>
            <a:pPr marL="342900" indent="-342900" algn="r">
              <a:buAutoNum type="arabicPeriod"/>
            </a:pPr>
            <a:endParaRPr lang="en-US" sz="1200" dirty="0"/>
          </a:p>
        </p:txBody>
      </p:sp>
    </p:spTree>
    <p:extLst>
      <p:ext uri="{BB962C8B-B14F-4D97-AF65-F5344CB8AC3E}">
        <p14:creationId xmlns:p14="http://schemas.microsoft.com/office/powerpoint/2010/main" val="110838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Principles of low dose buprenorphine initiation</a:t>
            </a:r>
          </a:p>
        </p:txBody>
      </p:sp>
      <p:sp>
        <p:nvSpPr>
          <p:cNvPr id="8" name="Rectangle 7">
            <a:extLst>
              <a:ext uri="{FF2B5EF4-FFF2-40B4-BE49-F238E27FC236}">
                <a16:creationId xmlns:a16="http://schemas.microsoft.com/office/drawing/2014/main" id="{1FB9B8FF-514A-E346-9F88-70E75584F35E}"/>
              </a:ext>
            </a:extLst>
          </p:cNvPr>
          <p:cNvSpPr/>
          <p:nvPr/>
        </p:nvSpPr>
        <p:spPr>
          <a:xfrm>
            <a:off x="12039300" y="5983180"/>
            <a:ext cx="184730" cy="276999"/>
          </a:xfrm>
          <a:prstGeom prst="rect">
            <a:avLst/>
          </a:prstGeom>
        </p:spPr>
        <p:txBody>
          <a:bodyPr wrap="none">
            <a:spAutoFit/>
          </a:bodyPr>
          <a:lstStyle/>
          <a:p>
            <a:pPr algn="r"/>
            <a:endParaRPr lang="en-US" sz="1200" dirty="0"/>
          </a:p>
        </p:txBody>
      </p:sp>
      <p:pic>
        <p:nvPicPr>
          <p:cNvPr id="7" name="Graphic 6" descr="Upward trend">
            <a:extLst>
              <a:ext uri="{FF2B5EF4-FFF2-40B4-BE49-F238E27FC236}">
                <a16:creationId xmlns:a16="http://schemas.microsoft.com/office/drawing/2014/main" id="{10A452F2-F9C6-064C-8F22-5E5EBB51A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5466" y="1977462"/>
            <a:ext cx="1066800" cy="1066800"/>
          </a:xfrm>
          <a:prstGeom prst="rect">
            <a:avLst/>
          </a:prstGeom>
        </p:spPr>
      </p:pic>
      <p:pic>
        <p:nvPicPr>
          <p:cNvPr id="10" name="Graphic 9" descr="Stopwatch">
            <a:extLst>
              <a:ext uri="{FF2B5EF4-FFF2-40B4-BE49-F238E27FC236}">
                <a16:creationId xmlns:a16="http://schemas.microsoft.com/office/drawing/2014/main" id="{76A38E11-20C1-0748-9CDF-83D8D2E376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8401" y="1905000"/>
            <a:ext cx="1138600" cy="1138600"/>
          </a:xfrm>
          <a:prstGeom prst="rect">
            <a:avLst/>
          </a:prstGeom>
        </p:spPr>
      </p:pic>
      <p:pic>
        <p:nvPicPr>
          <p:cNvPr id="12" name="Graphic 11" descr="Play">
            <a:extLst>
              <a:ext uri="{FF2B5EF4-FFF2-40B4-BE49-F238E27FC236}">
                <a16:creationId xmlns:a16="http://schemas.microsoft.com/office/drawing/2014/main" id="{450BB228-B1D1-BA42-A60E-27B0E04DDC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25135" y="1963041"/>
            <a:ext cx="914400" cy="914400"/>
          </a:xfrm>
          <a:prstGeom prst="rect">
            <a:avLst/>
          </a:prstGeom>
        </p:spPr>
      </p:pic>
      <p:pic>
        <p:nvPicPr>
          <p:cNvPr id="21" name="Graphic 20" descr="Chat">
            <a:extLst>
              <a:ext uri="{FF2B5EF4-FFF2-40B4-BE49-F238E27FC236}">
                <a16:creationId xmlns:a16="http://schemas.microsoft.com/office/drawing/2014/main" id="{B4E670C5-1FC8-9D41-A7CA-070B022061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46082" y="4180790"/>
            <a:ext cx="1188720" cy="1188720"/>
          </a:xfrm>
          <a:prstGeom prst="rect">
            <a:avLst/>
          </a:prstGeom>
        </p:spPr>
      </p:pic>
      <p:pic>
        <p:nvPicPr>
          <p:cNvPr id="23" name="Graphic 22" descr="Pause">
            <a:extLst>
              <a:ext uri="{FF2B5EF4-FFF2-40B4-BE49-F238E27FC236}">
                <a16:creationId xmlns:a16="http://schemas.microsoft.com/office/drawing/2014/main" id="{21CA9BF8-4138-C04C-B57D-4944E55F73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58733" y="4317950"/>
            <a:ext cx="914400" cy="914400"/>
          </a:xfrm>
          <a:prstGeom prst="rect">
            <a:avLst/>
          </a:prstGeom>
        </p:spPr>
      </p:pic>
      <p:pic>
        <p:nvPicPr>
          <p:cNvPr id="25" name="Graphic 24" descr="Group brainstorm">
            <a:extLst>
              <a:ext uri="{FF2B5EF4-FFF2-40B4-BE49-F238E27FC236}">
                <a16:creationId xmlns:a16="http://schemas.microsoft.com/office/drawing/2014/main" id="{DF2108CA-FB6A-8848-B03B-FD164F8DF33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97064" y="4246248"/>
            <a:ext cx="1067816" cy="1067816"/>
          </a:xfrm>
          <a:prstGeom prst="rect">
            <a:avLst/>
          </a:prstGeom>
        </p:spPr>
      </p:pic>
      <p:pic>
        <p:nvPicPr>
          <p:cNvPr id="27" name="Graphic 26" descr="Bullseye">
            <a:extLst>
              <a:ext uri="{FF2B5EF4-FFF2-40B4-BE49-F238E27FC236}">
                <a16:creationId xmlns:a16="http://schemas.microsoft.com/office/drawing/2014/main" id="{D930CBAA-70D3-F047-8933-FED2EA9C92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4932" y="1963040"/>
            <a:ext cx="1062399" cy="1062399"/>
          </a:xfrm>
          <a:prstGeom prst="rect">
            <a:avLst/>
          </a:prstGeom>
        </p:spPr>
      </p:pic>
      <p:sp>
        <p:nvSpPr>
          <p:cNvPr id="28" name="TextBox 27">
            <a:extLst>
              <a:ext uri="{FF2B5EF4-FFF2-40B4-BE49-F238E27FC236}">
                <a16:creationId xmlns:a16="http://schemas.microsoft.com/office/drawing/2014/main" id="{C00941A2-60F4-954A-A0D5-E2502A495BEE}"/>
              </a:ext>
            </a:extLst>
          </p:cNvPr>
          <p:cNvSpPr txBox="1"/>
          <p:nvPr/>
        </p:nvSpPr>
        <p:spPr>
          <a:xfrm>
            <a:off x="3943492" y="2983674"/>
            <a:ext cx="1330749" cy="461665"/>
          </a:xfrm>
          <a:prstGeom prst="rect">
            <a:avLst/>
          </a:prstGeom>
          <a:noFill/>
        </p:spPr>
        <p:txBody>
          <a:bodyPr wrap="none" rtlCol="0">
            <a:spAutoFit/>
          </a:bodyPr>
          <a:lstStyle/>
          <a:p>
            <a:r>
              <a:rPr lang="en-US" sz="2400" dirty="0"/>
              <a:t>Start low</a:t>
            </a:r>
          </a:p>
        </p:txBody>
      </p:sp>
      <p:sp>
        <p:nvSpPr>
          <p:cNvPr id="29" name="TextBox 28">
            <a:extLst>
              <a:ext uri="{FF2B5EF4-FFF2-40B4-BE49-F238E27FC236}">
                <a16:creationId xmlns:a16="http://schemas.microsoft.com/office/drawing/2014/main" id="{29418327-749C-7549-A9D1-474FF7C88653}"/>
              </a:ext>
            </a:extLst>
          </p:cNvPr>
          <p:cNvSpPr txBox="1"/>
          <p:nvPr/>
        </p:nvSpPr>
        <p:spPr>
          <a:xfrm>
            <a:off x="313263" y="3029841"/>
            <a:ext cx="2615139" cy="830997"/>
          </a:xfrm>
          <a:prstGeom prst="rect">
            <a:avLst/>
          </a:prstGeom>
          <a:noFill/>
        </p:spPr>
        <p:txBody>
          <a:bodyPr wrap="none" rtlCol="0">
            <a:spAutoFit/>
          </a:bodyPr>
          <a:lstStyle/>
          <a:p>
            <a:r>
              <a:rPr lang="en-US" sz="2400" dirty="0"/>
              <a:t>Appropriate clinical</a:t>
            </a:r>
          </a:p>
          <a:p>
            <a:pPr algn="ctr"/>
            <a:r>
              <a:rPr lang="en-US" sz="2400" dirty="0"/>
              <a:t> situation</a:t>
            </a:r>
          </a:p>
        </p:txBody>
      </p:sp>
      <p:sp>
        <p:nvSpPr>
          <p:cNvPr id="30" name="TextBox 29">
            <a:extLst>
              <a:ext uri="{FF2B5EF4-FFF2-40B4-BE49-F238E27FC236}">
                <a16:creationId xmlns:a16="http://schemas.microsoft.com/office/drawing/2014/main" id="{A8A4D66E-1311-4346-9F5E-C27EAB352C3F}"/>
              </a:ext>
            </a:extLst>
          </p:cNvPr>
          <p:cNvSpPr txBox="1"/>
          <p:nvPr/>
        </p:nvSpPr>
        <p:spPr>
          <a:xfrm>
            <a:off x="6451817" y="3043600"/>
            <a:ext cx="2587568" cy="461665"/>
          </a:xfrm>
          <a:prstGeom prst="rect">
            <a:avLst/>
          </a:prstGeom>
          <a:noFill/>
        </p:spPr>
        <p:txBody>
          <a:bodyPr wrap="none" rtlCol="0">
            <a:spAutoFit/>
          </a:bodyPr>
          <a:lstStyle/>
          <a:p>
            <a:r>
              <a:rPr lang="en-US" sz="2400" dirty="0"/>
              <a:t>Gradual </a:t>
            </a:r>
            <a:r>
              <a:rPr lang="en-US" sz="2400" dirty="0" err="1"/>
              <a:t>uptitration</a:t>
            </a:r>
            <a:endParaRPr lang="en-US" sz="2400" dirty="0"/>
          </a:p>
        </p:txBody>
      </p:sp>
      <p:sp>
        <p:nvSpPr>
          <p:cNvPr id="31" name="TextBox 30">
            <a:extLst>
              <a:ext uri="{FF2B5EF4-FFF2-40B4-BE49-F238E27FC236}">
                <a16:creationId xmlns:a16="http://schemas.microsoft.com/office/drawing/2014/main" id="{597572D8-F28F-CE41-A076-D07D1DD45545}"/>
              </a:ext>
            </a:extLst>
          </p:cNvPr>
          <p:cNvSpPr txBox="1"/>
          <p:nvPr/>
        </p:nvSpPr>
        <p:spPr>
          <a:xfrm>
            <a:off x="9695856" y="2983674"/>
            <a:ext cx="2372957" cy="830997"/>
          </a:xfrm>
          <a:prstGeom prst="rect">
            <a:avLst/>
          </a:prstGeom>
          <a:noFill/>
        </p:spPr>
        <p:txBody>
          <a:bodyPr wrap="none" rtlCol="0">
            <a:spAutoFit/>
          </a:bodyPr>
          <a:lstStyle/>
          <a:p>
            <a:r>
              <a:rPr lang="en-US" sz="2400" dirty="0"/>
              <a:t>Continue the full </a:t>
            </a:r>
          </a:p>
          <a:p>
            <a:pPr algn="ctr"/>
            <a:r>
              <a:rPr lang="en-US" sz="2400" dirty="0"/>
              <a:t>agonist</a:t>
            </a:r>
          </a:p>
        </p:txBody>
      </p:sp>
      <p:sp>
        <p:nvSpPr>
          <p:cNvPr id="32" name="TextBox 31">
            <a:extLst>
              <a:ext uri="{FF2B5EF4-FFF2-40B4-BE49-F238E27FC236}">
                <a16:creationId xmlns:a16="http://schemas.microsoft.com/office/drawing/2014/main" id="{484B52DC-453A-2E48-9F6F-1D7889559905}"/>
              </a:ext>
            </a:extLst>
          </p:cNvPr>
          <p:cNvSpPr txBox="1"/>
          <p:nvPr/>
        </p:nvSpPr>
        <p:spPr>
          <a:xfrm>
            <a:off x="1495862" y="5220424"/>
            <a:ext cx="2619884" cy="830997"/>
          </a:xfrm>
          <a:prstGeom prst="rect">
            <a:avLst/>
          </a:prstGeom>
          <a:noFill/>
        </p:spPr>
        <p:txBody>
          <a:bodyPr wrap="none" rtlCol="0">
            <a:spAutoFit/>
          </a:bodyPr>
          <a:lstStyle/>
          <a:p>
            <a:pPr algn="ctr"/>
            <a:r>
              <a:rPr lang="en-US" sz="2400" dirty="0"/>
              <a:t>Clear and frequent </a:t>
            </a:r>
          </a:p>
          <a:p>
            <a:pPr algn="ctr"/>
            <a:r>
              <a:rPr lang="en-US" sz="2400" dirty="0"/>
              <a:t>communication</a:t>
            </a:r>
          </a:p>
        </p:txBody>
      </p:sp>
      <p:sp>
        <p:nvSpPr>
          <p:cNvPr id="33" name="TextBox 32">
            <a:extLst>
              <a:ext uri="{FF2B5EF4-FFF2-40B4-BE49-F238E27FC236}">
                <a16:creationId xmlns:a16="http://schemas.microsoft.com/office/drawing/2014/main" id="{8DDDD3B2-9494-6840-804A-179DAAA4C1D3}"/>
              </a:ext>
            </a:extLst>
          </p:cNvPr>
          <p:cNvSpPr txBox="1"/>
          <p:nvPr/>
        </p:nvSpPr>
        <p:spPr>
          <a:xfrm>
            <a:off x="5001029" y="5220423"/>
            <a:ext cx="2243114" cy="830997"/>
          </a:xfrm>
          <a:prstGeom prst="rect">
            <a:avLst/>
          </a:prstGeom>
          <a:noFill/>
        </p:spPr>
        <p:txBody>
          <a:bodyPr wrap="none" rtlCol="0">
            <a:spAutoFit/>
          </a:bodyPr>
          <a:lstStyle/>
          <a:p>
            <a:pPr algn="ctr"/>
            <a:r>
              <a:rPr lang="en-US" sz="2400" dirty="0"/>
              <a:t>Pause or slow if </a:t>
            </a:r>
          </a:p>
          <a:p>
            <a:pPr algn="ctr"/>
            <a:r>
              <a:rPr lang="en-US" sz="2400" dirty="0"/>
              <a:t>withdrawal </a:t>
            </a:r>
            <a:r>
              <a:rPr lang="en-US" sz="2400" dirty="0" err="1"/>
              <a:t>sx</a:t>
            </a:r>
            <a:endParaRPr lang="en-US" sz="2400" dirty="0"/>
          </a:p>
        </p:txBody>
      </p:sp>
      <p:sp>
        <p:nvSpPr>
          <p:cNvPr id="34" name="TextBox 33">
            <a:extLst>
              <a:ext uri="{FF2B5EF4-FFF2-40B4-BE49-F238E27FC236}">
                <a16:creationId xmlns:a16="http://schemas.microsoft.com/office/drawing/2014/main" id="{850908C6-C3E0-874A-B706-27E1E4471933}"/>
              </a:ext>
            </a:extLst>
          </p:cNvPr>
          <p:cNvSpPr txBox="1"/>
          <p:nvPr/>
        </p:nvSpPr>
        <p:spPr>
          <a:xfrm>
            <a:off x="8149819" y="5238542"/>
            <a:ext cx="2562305" cy="830997"/>
          </a:xfrm>
          <a:prstGeom prst="rect">
            <a:avLst/>
          </a:prstGeom>
          <a:noFill/>
        </p:spPr>
        <p:txBody>
          <a:bodyPr wrap="none" rtlCol="0">
            <a:spAutoFit/>
          </a:bodyPr>
          <a:lstStyle/>
          <a:p>
            <a:pPr algn="ctr"/>
            <a:r>
              <a:rPr lang="en-US" sz="2400" dirty="0"/>
              <a:t>Care coordination </a:t>
            </a:r>
          </a:p>
          <a:p>
            <a:pPr algn="ctr"/>
            <a:r>
              <a:rPr lang="en-US" sz="2400" dirty="0"/>
              <a:t>is critical</a:t>
            </a:r>
          </a:p>
        </p:txBody>
      </p:sp>
      <p:sp>
        <p:nvSpPr>
          <p:cNvPr id="3" name="TextBox 2">
            <a:extLst>
              <a:ext uri="{FF2B5EF4-FFF2-40B4-BE49-F238E27FC236}">
                <a16:creationId xmlns:a16="http://schemas.microsoft.com/office/drawing/2014/main" id="{FF30F44B-D331-7B42-8222-9E7D7AD50EBA}"/>
              </a:ext>
            </a:extLst>
          </p:cNvPr>
          <p:cNvSpPr txBox="1"/>
          <p:nvPr/>
        </p:nvSpPr>
        <p:spPr>
          <a:xfrm>
            <a:off x="4755729" y="6326757"/>
            <a:ext cx="2680542" cy="369332"/>
          </a:xfrm>
          <a:prstGeom prst="rect">
            <a:avLst/>
          </a:prstGeom>
          <a:noFill/>
        </p:spPr>
        <p:txBody>
          <a:bodyPr wrap="none" rtlCol="0">
            <a:spAutoFit/>
          </a:bodyPr>
          <a:lstStyle/>
          <a:p>
            <a:r>
              <a:rPr lang="en-US" dirty="0"/>
              <a:t>Cohen, </a:t>
            </a:r>
            <a:r>
              <a:rPr lang="en-US" i="1" dirty="0"/>
              <a:t>J Addict Med, </a:t>
            </a:r>
            <a:r>
              <a:rPr lang="en-US" dirty="0"/>
              <a:t>2021</a:t>
            </a:r>
          </a:p>
        </p:txBody>
      </p:sp>
    </p:spTree>
    <p:extLst>
      <p:ext uri="{BB962C8B-B14F-4D97-AF65-F5344CB8AC3E}">
        <p14:creationId xmlns:p14="http://schemas.microsoft.com/office/powerpoint/2010/main" val="3203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trips(down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strips(down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strips(down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strips(down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trips(downLeft)">
                                      <p:cBhvr>
                                        <p:cTn id="39" dur="500"/>
                                        <p:tgtEl>
                                          <p:spTgt spid="21"/>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strips(downLeft)">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trips(downLeft)">
                                      <p:cBhvr>
                                        <p:cTn id="47" dur="500"/>
                                        <p:tgtEl>
                                          <p:spTgt spid="23"/>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strips(downLeft)">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Left)">
                                      <p:cBhvr>
                                        <p:cTn id="55" dur="500"/>
                                        <p:tgtEl>
                                          <p:spTgt spid="2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strips(down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B2F5-D5EF-CF48-9A47-BCE58816F317}"/>
              </a:ext>
            </a:extLst>
          </p:cNvPr>
          <p:cNvSpPr>
            <a:spLocks noGrp="1"/>
          </p:cNvSpPr>
          <p:nvPr>
            <p:ph type="title"/>
          </p:nvPr>
        </p:nvSpPr>
        <p:spPr/>
        <p:txBody>
          <a:bodyPr>
            <a:normAutofit fontScale="90000"/>
          </a:bodyPr>
          <a:lstStyle/>
          <a:p>
            <a:r>
              <a:rPr lang="en-US" dirty="0"/>
              <a:t>Example Low Dose Initiation regimen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559710E-36FA-4F4A-836E-C9D30EB58C1B}"/>
                  </a:ext>
                </a:extLst>
              </p:cNvPr>
              <p:cNvGraphicFramePr>
                <a:graphicFrameLocks noGrp="1"/>
              </p:cNvGraphicFramePr>
              <p:nvPr>
                <p:extLst>
                  <p:ext uri="{D42A27DB-BD31-4B8C-83A1-F6EECF244321}">
                    <p14:modId xmlns:p14="http://schemas.microsoft.com/office/powerpoint/2010/main" val="3072700615"/>
                  </p:ext>
                </p:extLst>
              </p:nvPr>
            </p:nvGraphicFramePr>
            <p:xfrm>
              <a:off x="1981200" y="1524000"/>
              <a:ext cx="8305800" cy="4648199"/>
            </p:xfrm>
            <a:graphic>
              <a:graphicData uri="http://schemas.openxmlformats.org/drawingml/2006/table">
                <a:tbl>
                  <a:tblPr firstRow="1" firstCol="1" bandCol="1">
                    <a:tableStyleId>{F5AB1C69-6EDB-4FF4-983F-18BD219EF322}</a:tableStyleId>
                  </a:tblPr>
                  <a:tblGrid>
                    <a:gridCol w="830580">
                      <a:extLst>
                        <a:ext uri="{9D8B030D-6E8A-4147-A177-3AD203B41FA5}">
                          <a16:colId xmlns:a16="http://schemas.microsoft.com/office/drawing/2014/main" val="20000"/>
                        </a:ext>
                      </a:extLst>
                    </a:gridCol>
                    <a:gridCol w="389382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14616">
                    <a:tc>
                      <a:txBody>
                        <a:bodyPr/>
                        <a:lstStyle/>
                        <a:p>
                          <a:r>
                            <a:rPr lang="en-US" sz="2400" dirty="0"/>
                            <a:t>Day</a:t>
                          </a:r>
                        </a:p>
                      </a:txBody>
                      <a:tcPr/>
                    </a:tc>
                    <a:tc>
                      <a:txBody>
                        <a:bodyPr/>
                        <a:lstStyle/>
                        <a:p>
                          <a:r>
                            <a:rPr lang="en-US" sz="2400" dirty="0"/>
                            <a:t>Buprenorphine/naloxone</a:t>
                          </a:r>
                          <a:r>
                            <a:rPr lang="en-US" sz="2400" baseline="0" dirty="0"/>
                            <a:t> Dose</a:t>
                          </a:r>
                          <a:endParaRPr lang="en-US" sz="2400" dirty="0"/>
                        </a:p>
                      </a:txBody>
                      <a:tcPr/>
                    </a:tc>
                    <a:tc>
                      <a:txBody>
                        <a:bodyPr/>
                        <a:lstStyle/>
                        <a:p>
                          <a:r>
                            <a:rPr lang="en-US" sz="2400" dirty="0"/>
                            <a:t>Strip/tab Strength</a:t>
                          </a:r>
                        </a:p>
                      </a:txBody>
                      <a:tcPr/>
                    </a:tc>
                    <a:tc>
                      <a:txBody>
                        <a:bodyPr/>
                        <a:lstStyle/>
                        <a:p>
                          <a:r>
                            <a:rPr lang="en-US" sz="2400" dirty="0">
                              <a:solidFill>
                                <a:schemeClr val="accent6">
                                  <a:lumMod val="75000"/>
                                </a:schemeClr>
                              </a:solidFill>
                            </a:rPr>
                            <a:t>Full Agonist Dose</a:t>
                          </a:r>
                        </a:p>
                      </a:txBody>
                      <a:tcPr/>
                    </a:tc>
                    <a:extLst>
                      <a:ext uri="{0D108BD9-81ED-4DB2-BD59-A6C34878D82A}">
                        <a16:rowId xmlns:a16="http://schemas.microsoft.com/office/drawing/2014/main" val="10000"/>
                      </a:ext>
                    </a:extLst>
                  </a:tr>
                  <a:tr h="533369">
                    <a:tc>
                      <a:txBody>
                        <a:bodyPr/>
                        <a:lstStyle/>
                        <a:p>
                          <a:r>
                            <a:rPr lang="en-US" sz="2400" dirty="0"/>
                            <a:t>1</a:t>
                          </a:r>
                        </a:p>
                      </a:txBody>
                      <a:tcPr/>
                    </a:tc>
                    <a:tc>
                      <a:txBody>
                        <a:bodyPr/>
                        <a:lstStyle/>
                        <a:p>
                          <a:r>
                            <a:rPr lang="en-US" sz="2400" dirty="0"/>
                            <a:t>0.5mg (</a:t>
                          </a:r>
                          <a14:m>
                            <m:oMath xmlns:m="http://schemas.openxmlformats.org/officeDocument/2006/math">
                              <m:f>
                                <m:fPr>
                                  <m:type m:val="skw"/>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4</m:t>
                                  </m:r>
                                </m:den>
                              </m:f>
                            </m:oMath>
                          </a14:m>
                          <a:r>
                            <a:rPr lang="en-US" sz="2400" dirty="0"/>
                            <a:t>  strip)</a:t>
                          </a:r>
                        </a:p>
                      </a:txBody>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1"/>
                      </a:ext>
                    </a:extLst>
                  </a:tr>
                  <a:tr h="533369">
                    <a:tc>
                      <a:txBody>
                        <a:bodyPr/>
                        <a:lstStyle/>
                        <a:p>
                          <a:r>
                            <a:rPr lang="en-US" sz="2400" dirty="0"/>
                            <a:t>2</a:t>
                          </a:r>
                        </a:p>
                      </a:txBody>
                      <a:tcPr/>
                    </a:tc>
                    <a:tc>
                      <a:txBody>
                        <a:bodyPr/>
                        <a:lstStyle/>
                        <a:p>
                          <a:r>
                            <a:rPr lang="en-US" sz="2400" dirty="0"/>
                            <a:t>0.5mg</a:t>
                          </a:r>
                          <a:r>
                            <a:rPr lang="en-US" sz="2400" baseline="0" dirty="0"/>
                            <a:t> BID</a:t>
                          </a:r>
                          <a14:m>
                            <m:oMath xmlns:m="http://schemas.openxmlformats.org/officeDocument/2006/math">
                              <m:r>
                                <a:rPr lang="en-US" sz="2400" b="0" i="0" dirty="0" smtClean="0">
                                  <a:latin typeface="Cambria Math" panose="02040503050406030204" pitchFamily="18" charset="0"/>
                                </a:rPr>
                                <m:t> (</m:t>
                              </m:r>
                              <m:f>
                                <m:fPr>
                                  <m:type m:val="skw"/>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4</m:t>
                                  </m:r>
                                </m:den>
                              </m:f>
                            </m:oMath>
                          </a14:m>
                          <a:r>
                            <a:rPr lang="en-US" sz="2400" dirty="0"/>
                            <a:t>  strip)</a:t>
                          </a:r>
                        </a:p>
                      </a:txBody>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2"/>
                      </a:ext>
                    </a:extLst>
                  </a:tr>
                  <a:tr h="533369">
                    <a:tc>
                      <a:txBody>
                        <a:bodyPr/>
                        <a:lstStyle/>
                        <a:p>
                          <a:r>
                            <a:rPr lang="en-US" sz="2400" dirty="0"/>
                            <a:t>3</a:t>
                          </a:r>
                        </a:p>
                      </a:txBody>
                      <a:tcPr/>
                    </a:tc>
                    <a:tc>
                      <a:txBody>
                        <a:bodyPr/>
                        <a:lstStyle/>
                        <a:p>
                          <a:r>
                            <a:rPr lang="en-US" sz="2400" dirty="0"/>
                            <a:t>1mg BID</a:t>
                          </a:r>
                          <a14:m>
                            <m:oMath xmlns:m="http://schemas.openxmlformats.org/officeDocument/2006/math">
                              <m:r>
                                <a:rPr lang="en-US" sz="2400" b="0" i="0" dirty="0" smtClean="0">
                                  <a:latin typeface="Cambria Math" panose="02040503050406030204" pitchFamily="18" charset="0"/>
                                </a:rPr>
                                <m:t> (</m:t>
                              </m:r>
                              <m:f>
                                <m:fPr>
                                  <m:type m:val="skw"/>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2</m:t>
                                  </m:r>
                                </m:den>
                              </m:f>
                            </m:oMath>
                          </a14:m>
                          <a:r>
                            <a:rPr lang="en-US" sz="2400" dirty="0"/>
                            <a:t>  strip)</a:t>
                          </a:r>
                        </a:p>
                      </a:txBody>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3"/>
                      </a:ext>
                    </a:extLst>
                  </a:tr>
                  <a:tr h="533369">
                    <a:tc>
                      <a:txBody>
                        <a:bodyPr/>
                        <a:lstStyle/>
                        <a:p>
                          <a:r>
                            <a:rPr lang="en-US" sz="2400" dirty="0"/>
                            <a:t>4</a:t>
                          </a:r>
                        </a:p>
                      </a:txBody>
                      <a:tcPr/>
                    </a:tc>
                    <a:tc>
                      <a:txBody>
                        <a:bodyPr/>
                        <a:lstStyle/>
                        <a:p>
                          <a:r>
                            <a:rPr lang="en-US" sz="2400" dirty="0"/>
                            <a:t>2mg BID</a:t>
                          </a:r>
                        </a:p>
                      </a:txBody>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4"/>
                      </a:ext>
                    </a:extLst>
                  </a:tr>
                  <a:tr h="533369">
                    <a:tc>
                      <a:txBody>
                        <a:bodyPr/>
                        <a:lstStyle/>
                        <a:p>
                          <a:r>
                            <a:rPr lang="en-US" sz="2400" dirty="0"/>
                            <a:t>5</a:t>
                          </a:r>
                        </a:p>
                      </a:txBody>
                      <a:tcPr/>
                    </a:tc>
                    <a:tc>
                      <a:txBody>
                        <a:bodyPr/>
                        <a:lstStyle/>
                        <a:p>
                          <a:r>
                            <a:rPr lang="en-US" sz="2400" dirty="0"/>
                            <a:t>4mg BID</a:t>
                          </a:r>
                        </a:p>
                      </a:txBody>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5"/>
                      </a:ext>
                    </a:extLst>
                  </a:tr>
                  <a:tr h="533369">
                    <a:tc>
                      <a:txBody>
                        <a:bodyPr/>
                        <a:lstStyle/>
                        <a:p>
                          <a:r>
                            <a:rPr lang="en-US" sz="2400" dirty="0"/>
                            <a:t>6</a:t>
                          </a:r>
                        </a:p>
                      </a:txBody>
                      <a:tcPr/>
                    </a:tc>
                    <a:tc>
                      <a:txBody>
                        <a:bodyPr/>
                        <a:lstStyle/>
                        <a:p>
                          <a:r>
                            <a:rPr lang="en-US" sz="2400" dirty="0"/>
                            <a:t>4mg TID</a:t>
                          </a:r>
                        </a:p>
                      </a:txBody>
                      <a:tcPr/>
                    </a:tc>
                    <a:tc>
                      <a:txBody>
                        <a:bodyPr/>
                        <a:lstStyle/>
                        <a:p>
                          <a:r>
                            <a:rPr lang="en-US" sz="2400"/>
                            <a:t>2mg</a:t>
                          </a:r>
                          <a:endParaRPr lang="en-US" sz="2400" dirty="0"/>
                        </a:p>
                      </a:txBody>
                      <a:tcPr/>
                    </a:tc>
                    <a:tc>
                      <a:txBody>
                        <a:bodyPr/>
                        <a:lstStyle/>
                        <a:p>
                          <a:r>
                            <a:rPr lang="en-US" sz="2400" dirty="0"/>
                            <a:t>Continue</a:t>
                          </a:r>
                        </a:p>
                      </a:txBody>
                      <a:tcPr/>
                    </a:tc>
                    <a:extLst>
                      <a:ext uri="{0D108BD9-81ED-4DB2-BD59-A6C34878D82A}">
                        <a16:rowId xmlns:a16="http://schemas.microsoft.com/office/drawing/2014/main" val="10006"/>
                      </a:ext>
                    </a:extLst>
                  </a:tr>
                  <a:tr h="533369">
                    <a:tc>
                      <a:txBody>
                        <a:bodyPr/>
                        <a:lstStyle/>
                        <a:p>
                          <a:r>
                            <a:rPr lang="en-US" sz="2400" dirty="0"/>
                            <a:t>7</a:t>
                          </a:r>
                        </a:p>
                      </a:txBody>
                      <a:tcPr/>
                    </a:tc>
                    <a:tc>
                      <a:txBody>
                        <a:bodyPr/>
                        <a:lstStyle/>
                        <a:p>
                          <a:r>
                            <a:rPr lang="en-US" sz="2400" dirty="0"/>
                            <a:t>8mg BID</a:t>
                          </a:r>
                        </a:p>
                      </a:txBody>
                      <a:tcPr/>
                    </a:tc>
                    <a:tc>
                      <a:txBody>
                        <a:bodyPr/>
                        <a:lstStyle/>
                        <a:p>
                          <a:r>
                            <a:rPr lang="en-US" sz="2400" dirty="0"/>
                            <a:t>8mg</a:t>
                          </a:r>
                        </a:p>
                      </a:txBody>
                      <a:tcPr/>
                    </a:tc>
                    <a:tc>
                      <a:txBody>
                        <a:bodyPr/>
                        <a:lstStyle/>
                        <a:p>
                          <a:r>
                            <a:rPr lang="en-US" sz="2400" dirty="0"/>
                            <a:t>STOP</a:t>
                          </a:r>
                        </a:p>
                      </a:txBody>
                      <a:tcPr/>
                    </a:tc>
                    <a:extLst>
                      <a:ext uri="{0D108BD9-81ED-4DB2-BD59-A6C34878D82A}">
                        <a16:rowId xmlns:a16="http://schemas.microsoft.com/office/drawing/2014/main" val="10007"/>
                      </a:ext>
                    </a:extLst>
                  </a:tr>
                </a:tbl>
              </a:graphicData>
            </a:graphic>
          </p:graphicFrame>
        </mc:Choice>
        <mc:Fallback xmlns="">
          <p:graphicFrame>
            <p:nvGraphicFramePr>
              <p:cNvPr id="4" name="Table 3">
                <a:extLst>
                  <a:ext uri="{FF2B5EF4-FFF2-40B4-BE49-F238E27FC236}">
                    <a16:creationId xmlns:a16="http://schemas.microsoft.com/office/drawing/2014/main" id="{4559710E-36FA-4F4A-836E-C9D30EB58C1B}"/>
                  </a:ext>
                </a:extLst>
              </p:cNvPr>
              <p:cNvGraphicFramePr>
                <a:graphicFrameLocks noGrp="1"/>
              </p:cNvGraphicFramePr>
              <p:nvPr>
                <p:extLst>
                  <p:ext uri="{D42A27DB-BD31-4B8C-83A1-F6EECF244321}">
                    <p14:modId xmlns:p14="http://schemas.microsoft.com/office/powerpoint/2010/main" val="3072700615"/>
                  </p:ext>
                </p:extLst>
              </p:nvPr>
            </p:nvGraphicFramePr>
            <p:xfrm>
              <a:off x="1981200" y="1524000"/>
              <a:ext cx="8305800" cy="4648199"/>
            </p:xfrm>
            <a:graphic>
              <a:graphicData uri="http://schemas.openxmlformats.org/drawingml/2006/table">
                <a:tbl>
                  <a:tblPr firstRow="1" firstCol="1" bandCol="1">
                    <a:tableStyleId>{F5AB1C69-6EDB-4FF4-983F-18BD219EF322}</a:tableStyleId>
                  </a:tblPr>
                  <a:tblGrid>
                    <a:gridCol w="830580">
                      <a:extLst>
                        <a:ext uri="{9D8B030D-6E8A-4147-A177-3AD203B41FA5}">
                          <a16:colId xmlns:a16="http://schemas.microsoft.com/office/drawing/2014/main" val="20000"/>
                        </a:ext>
                      </a:extLst>
                    </a:gridCol>
                    <a:gridCol w="389382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14616">
                    <a:tc>
                      <a:txBody>
                        <a:bodyPr/>
                        <a:lstStyle/>
                        <a:p>
                          <a:r>
                            <a:rPr lang="en-US" sz="2400" dirty="0"/>
                            <a:t>Day</a:t>
                          </a:r>
                        </a:p>
                      </a:txBody>
                      <a:tcPr/>
                    </a:tc>
                    <a:tc>
                      <a:txBody>
                        <a:bodyPr/>
                        <a:lstStyle/>
                        <a:p>
                          <a:r>
                            <a:rPr lang="en-US" sz="2400" dirty="0"/>
                            <a:t>Buprenorphine/naloxone</a:t>
                          </a:r>
                          <a:r>
                            <a:rPr lang="en-US" sz="2400" baseline="0" dirty="0"/>
                            <a:t> Dose</a:t>
                          </a:r>
                          <a:endParaRPr lang="en-US" sz="2400" dirty="0"/>
                        </a:p>
                      </a:txBody>
                      <a:tcPr/>
                    </a:tc>
                    <a:tc>
                      <a:txBody>
                        <a:bodyPr/>
                        <a:lstStyle/>
                        <a:p>
                          <a:r>
                            <a:rPr lang="en-US" sz="2400" dirty="0"/>
                            <a:t>Strip/tab Strength</a:t>
                          </a:r>
                        </a:p>
                      </a:txBody>
                      <a:tcPr/>
                    </a:tc>
                    <a:tc>
                      <a:txBody>
                        <a:bodyPr/>
                        <a:lstStyle/>
                        <a:p>
                          <a:r>
                            <a:rPr lang="en-US" sz="2400" dirty="0">
                              <a:solidFill>
                                <a:schemeClr val="accent6">
                                  <a:lumMod val="75000"/>
                                </a:schemeClr>
                              </a:solidFill>
                            </a:rPr>
                            <a:t>Full Agonist Dose</a:t>
                          </a:r>
                        </a:p>
                      </a:txBody>
                      <a:tcPr/>
                    </a:tc>
                    <a:extLst>
                      <a:ext uri="{0D108BD9-81ED-4DB2-BD59-A6C34878D82A}">
                        <a16:rowId xmlns:a16="http://schemas.microsoft.com/office/drawing/2014/main" val="10000"/>
                      </a:ext>
                    </a:extLst>
                  </a:tr>
                  <a:tr h="533369">
                    <a:tc>
                      <a:txBody>
                        <a:bodyPr/>
                        <a:lstStyle/>
                        <a:p>
                          <a:r>
                            <a:rPr lang="en-US" sz="2400" dirty="0"/>
                            <a:t>1</a:t>
                          </a:r>
                        </a:p>
                      </a:txBody>
                      <a:tcPr/>
                    </a:tc>
                    <a:tc>
                      <a:txBody>
                        <a:bodyPr/>
                        <a:lstStyle/>
                        <a:p>
                          <a:endParaRPr lang="en-US"/>
                        </a:p>
                      </a:txBody>
                      <a:tcPr>
                        <a:blipFill>
                          <a:blip r:embed="rId2"/>
                          <a:stretch>
                            <a:fillRect l="-21596" t="-178409" r="-92645" b="-609091"/>
                          </a:stretch>
                        </a:blipFill>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1"/>
                      </a:ext>
                    </a:extLst>
                  </a:tr>
                  <a:tr h="533369">
                    <a:tc>
                      <a:txBody>
                        <a:bodyPr/>
                        <a:lstStyle/>
                        <a:p>
                          <a:r>
                            <a:rPr lang="en-US" sz="2400" dirty="0"/>
                            <a:t>2</a:t>
                          </a:r>
                        </a:p>
                      </a:txBody>
                      <a:tcPr/>
                    </a:tc>
                    <a:tc>
                      <a:txBody>
                        <a:bodyPr/>
                        <a:lstStyle/>
                        <a:p>
                          <a:endParaRPr lang="en-US"/>
                        </a:p>
                      </a:txBody>
                      <a:tcPr>
                        <a:blipFill>
                          <a:blip r:embed="rId2"/>
                          <a:stretch>
                            <a:fillRect l="-21596" t="-281609" r="-92645" b="-516092"/>
                          </a:stretch>
                        </a:blipFill>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2"/>
                      </a:ext>
                    </a:extLst>
                  </a:tr>
                  <a:tr h="533369">
                    <a:tc>
                      <a:txBody>
                        <a:bodyPr/>
                        <a:lstStyle/>
                        <a:p>
                          <a:r>
                            <a:rPr lang="en-US" sz="2400" dirty="0"/>
                            <a:t>3</a:t>
                          </a:r>
                        </a:p>
                      </a:txBody>
                      <a:tcPr/>
                    </a:tc>
                    <a:tc>
                      <a:txBody>
                        <a:bodyPr/>
                        <a:lstStyle/>
                        <a:p>
                          <a:endParaRPr lang="en-US"/>
                        </a:p>
                      </a:txBody>
                      <a:tcPr>
                        <a:blipFill>
                          <a:blip r:embed="rId2"/>
                          <a:stretch>
                            <a:fillRect l="-21596" t="-377273" r="-92645" b="-410227"/>
                          </a:stretch>
                        </a:blipFill>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3"/>
                      </a:ext>
                    </a:extLst>
                  </a:tr>
                  <a:tr h="533369">
                    <a:tc>
                      <a:txBody>
                        <a:bodyPr/>
                        <a:lstStyle/>
                        <a:p>
                          <a:r>
                            <a:rPr lang="en-US" sz="2400" dirty="0"/>
                            <a:t>4</a:t>
                          </a:r>
                        </a:p>
                      </a:txBody>
                      <a:tcPr/>
                    </a:tc>
                    <a:tc>
                      <a:txBody>
                        <a:bodyPr/>
                        <a:lstStyle/>
                        <a:p>
                          <a:r>
                            <a:rPr lang="en-US" sz="2400" dirty="0"/>
                            <a:t>2mg BID</a:t>
                          </a:r>
                        </a:p>
                      </a:txBody>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4"/>
                      </a:ext>
                    </a:extLst>
                  </a:tr>
                  <a:tr h="533369">
                    <a:tc>
                      <a:txBody>
                        <a:bodyPr/>
                        <a:lstStyle/>
                        <a:p>
                          <a:r>
                            <a:rPr lang="en-US" sz="2400" dirty="0"/>
                            <a:t>5</a:t>
                          </a:r>
                        </a:p>
                      </a:txBody>
                      <a:tcPr/>
                    </a:tc>
                    <a:tc>
                      <a:txBody>
                        <a:bodyPr/>
                        <a:lstStyle/>
                        <a:p>
                          <a:r>
                            <a:rPr lang="en-US" sz="2400" dirty="0"/>
                            <a:t>4mg BID</a:t>
                          </a:r>
                        </a:p>
                      </a:txBody>
                      <a:tcPr/>
                    </a:tc>
                    <a:tc>
                      <a:txBody>
                        <a:bodyPr/>
                        <a:lstStyle/>
                        <a:p>
                          <a:r>
                            <a:rPr lang="en-US" sz="2400" dirty="0"/>
                            <a:t>2mg</a:t>
                          </a:r>
                        </a:p>
                      </a:txBody>
                      <a:tcPr/>
                    </a:tc>
                    <a:tc>
                      <a:txBody>
                        <a:bodyPr/>
                        <a:lstStyle/>
                        <a:p>
                          <a:r>
                            <a:rPr lang="en-US" sz="2400" dirty="0"/>
                            <a:t>Continue</a:t>
                          </a:r>
                        </a:p>
                      </a:txBody>
                      <a:tcPr/>
                    </a:tc>
                    <a:extLst>
                      <a:ext uri="{0D108BD9-81ED-4DB2-BD59-A6C34878D82A}">
                        <a16:rowId xmlns:a16="http://schemas.microsoft.com/office/drawing/2014/main" val="10005"/>
                      </a:ext>
                    </a:extLst>
                  </a:tr>
                  <a:tr h="533369">
                    <a:tc>
                      <a:txBody>
                        <a:bodyPr/>
                        <a:lstStyle/>
                        <a:p>
                          <a:r>
                            <a:rPr lang="en-US" sz="2400" dirty="0"/>
                            <a:t>6</a:t>
                          </a:r>
                        </a:p>
                      </a:txBody>
                      <a:tcPr/>
                    </a:tc>
                    <a:tc>
                      <a:txBody>
                        <a:bodyPr/>
                        <a:lstStyle/>
                        <a:p>
                          <a:r>
                            <a:rPr lang="en-US" sz="2400" dirty="0"/>
                            <a:t>4mg TID</a:t>
                          </a:r>
                        </a:p>
                      </a:txBody>
                      <a:tcPr/>
                    </a:tc>
                    <a:tc>
                      <a:txBody>
                        <a:bodyPr/>
                        <a:lstStyle/>
                        <a:p>
                          <a:r>
                            <a:rPr lang="en-US" sz="2400"/>
                            <a:t>2mg</a:t>
                          </a:r>
                          <a:endParaRPr lang="en-US" sz="2400" dirty="0"/>
                        </a:p>
                      </a:txBody>
                      <a:tcPr/>
                    </a:tc>
                    <a:tc>
                      <a:txBody>
                        <a:bodyPr/>
                        <a:lstStyle/>
                        <a:p>
                          <a:r>
                            <a:rPr lang="en-US" sz="2400" dirty="0"/>
                            <a:t>Continue</a:t>
                          </a:r>
                        </a:p>
                      </a:txBody>
                      <a:tcPr/>
                    </a:tc>
                    <a:extLst>
                      <a:ext uri="{0D108BD9-81ED-4DB2-BD59-A6C34878D82A}">
                        <a16:rowId xmlns:a16="http://schemas.microsoft.com/office/drawing/2014/main" val="10006"/>
                      </a:ext>
                    </a:extLst>
                  </a:tr>
                  <a:tr h="533369">
                    <a:tc>
                      <a:txBody>
                        <a:bodyPr/>
                        <a:lstStyle/>
                        <a:p>
                          <a:r>
                            <a:rPr lang="en-US" sz="2400" dirty="0"/>
                            <a:t>7</a:t>
                          </a:r>
                        </a:p>
                      </a:txBody>
                      <a:tcPr/>
                    </a:tc>
                    <a:tc>
                      <a:txBody>
                        <a:bodyPr/>
                        <a:lstStyle/>
                        <a:p>
                          <a:r>
                            <a:rPr lang="en-US" sz="2400" dirty="0"/>
                            <a:t>8mg BID</a:t>
                          </a:r>
                        </a:p>
                      </a:txBody>
                      <a:tcPr/>
                    </a:tc>
                    <a:tc>
                      <a:txBody>
                        <a:bodyPr/>
                        <a:lstStyle/>
                        <a:p>
                          <a:r>
                            <a:rPr lang="en-US" sz="2400" dirty="0"/>
                            <a:t>8mg</a:t>
                          </a:r>
                        </a:p>
                      </a:txBody>
                      <a:tcPr/>
                    </a:tc>
                    <a:tc>
                      <a:txBody>
                        <a:bodyPr/>
                        <a:lstStyle/>
                        <a:p>
                          <a:r>
                            <a:rPr lang="en-US" sz="2400" dirty="0"/>
                            <a:t>STOP</a:t>
                          </a:r>
                        </a:p>
                      </a:txBody>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287303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B49E-866B-BF4D-86CF-5EF188C64F12}"/>
              </a:ext>
            </a:extLst>
          </p:cNvPr>
          <p:cNvSpPr>
            <a:spLocks noGrp="1"/>
          </p:cNvSpPr>
          <p:nvPr>
            <p:ph type="title"/>
          </p:nvPr>
        </p:nvSpPr>
        <p:spPr/>
        <p:txBody>
          <a:bodyPr/>
          <a:lstStyle/>
          <a:p>
            <a:r>
              <a:rPr lang="en-US" dirty="0"/>
              <a:t>Case 1 – In hospital acute pain</a:t>
            </a:r>
          </a:p>
        </p:txBody>
      </p:sp>
      <p:sp>
        <p:nvSpPr>
          <p:cNvPr id="3" name="Content Placeholder 2">
            <a:extLst>
              <a:ext uri="{FF2B5EF4-FFF2-40B4-BE49-F238E27FC236}">
                <a16:creationId xmlns:a16="http://schemas.microsoft.com/office/drawing/2014/main" id="{55950BE5-15EE-D147-82D2-C0DC1CBF3779}"/>
              </a:ext>
            </a:extLst>
          </p:cNvPr>
          <p:cNvSpPr>
            <a:spLocks noGrp="1"/>
          </p:cNvSpPr>
          <p:nvPr>
            <p:ph sz="quarter" idx="10"/>
          </p:nvPr>
        </p:nvSpPr>
        <p:spPr/>
        <p:txBody>
          <a:bodyPr>
            <a:normAutofit/>
          </a:bodyPr>
          <a:lstStyle/>
          <a:p>
            <a:r>
              <a:rPr lang="en-US" dirty="0"/>
              <a:t>24 year old woman with severe OUD admitted to the hospital with endocarditis now s/p tricuspid valve replacement. Interested in starting buprenorphine.</a:t>
            </a:r>
          </a:p>
          <a:p>
            <a:pPr lvl="1"/>
            <a:r>
              <a:rPr lang="en-US" dirty="0"/>
              <a:t>Currently on hydromorphone 8mg PO q3hr as needed for pain hydromorphone 2mg IV q6hrs for breakthrough as well as other adjunctive pain medication</a:t>
            </a:r>
          </a:p>
          <a:p>
            <a:pPr lvl="1"/>
            <a:r>
              <a:rPr lang="en-US" dirty="0"/>
              <a:t>Cannot stop opioids in post-op setting for traditional initiation</a:t>
            </a:r>
          </a:p>
          <a:p>
            <a:pPr marL="356598" lvl="1" indent="0">
              <a:buNone/>
            </a:pPr>
            <a:endParaRPr lang="en-US" dirty="0"/>
          </a:p>
        </p:txBody>
      </p:sp>
      <p:sp>
        <p:nvSpPr>
          <p:cNvPr id="4" name="Text Placeholder 3">
            <a:extLst>
              <a:ext uri="{FF2B5EF4-FFF2-40B4-BE49-F238E27FC236}">
                <a16:creationId xmlns:a16="http://schemas.microsoft.com/office/drawing/2014/main" id="{65375FCD-6F23-4C49-A17F-695723A968BA}"/>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7272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6E4B-A13E-4F04-B821-8CCF3CF9BD9E}"/>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588FAF6A-6CDC-4DD4-B84C-149D43A72C0B}"/>
              </a:ext>
            </a:extLst>
          </p:cNvPr>
          <p:cNvSpPr>
            <a:spLocks noGrp="1"/>
          </p:cNvSpPr>
          <p:nvPr>
            <p:ph sz="quarter" idx="10"/>
          </p:nvPr>
        </p:nvSpPr>
        <p:spPr/>
        <p:txBody>
          <a:bodyPr/>
          <a:lstStyle/>
          <a:p>
            <a:r>
              <a:rPr lang="en-US" dirty="0"/>
              <a:t>Is her pain controlled?</a:t>
            </a:r>
          </a:p>
          <a:p>
            <a:r>
              <a:rPr lang="en-US" dirty="0"/>
              <a:t>Are there non-opioid treatments you can add to her pain regimen?</a:t>
            </a:r>
          </a:p>
          <a:p>
            <a:r>
              <a:rPr lang="en-US" dirty="0"/>
              <a:t>Does she have further surgeries?</a:t>
            </a:r>
          </a:p>
          <a:p>
            <a:r>
              <a:rPr lang="en-US" dirty="0"/>
              <a:t>What full agonist opioid dose will keep her comfortable during the transition?</a:t>
            </a:r>
          </a:p>
          <a:p>
            <a:r>
              <a:rPr lang="en-US" dirty="0"/>
              <a:t>When will she be discharging?</a:t>
            </a:r>
          </a:p>
        </p:txBody>
      </p:sp>
      <p:sp>
        <p:nvSpPr>
          <p:cNvPr id="4" name="Text Placeholder 3">
            <a:extLst>
              <a:ext uri="{FF2B5EF4-FFF2-40B4-BE49-F238E27FC236}">
                <a16:creationId xmlns:a16="http://schemas.microsoft.com/office/drawing/2014/main" id="{4AA816FE-9250-4C56-988B-7F4FA549B20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682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Disclosure Information</a:t>
            </a:r>
          </a:p>
        </p:txBody>
      </p:sp>
      <p:sp>
        <p:nvSpPr>
          <p:cNvPr id="4" name="Content Placeholder 3"/>
          <p:cNvSpPr>
            <a:spLocks noGrp="1"/>
          </p:cNvSpPr>
          <p:nvPr>
            <p:ph sz="quarter" idx="22"/>
          </p:nvPr>
        </p:nvSpPr>
        <p:spPr>
          <a:xfrm>
            <a:off x="609600" y="1295400"/>
            <a:ext cx="10972798" cy="4724400"/>
          </a:xfrm>
        </p:spPr>
        <p:txBody>
          <a:bodyPr>
            <a:normAutofit/>
          </a:bodyPr>
          <a:lstStyle/>
          <a:p>
            <a:pPr lvl="0"/>
            <a:r>
              <a:rPr lang="en-US" sz="2400" dirty="0"/>
              <a:t>Presenter 1: Melissa Weimer, DO, MCR, DFASAM</a:t>
            </a:r>
          </a:p>
          <a:p>
            <a:pPr lvl="1"/>
            <a:r>
              <a:rPr lang="en-US" sz="2400" dirty="0"/>
              <a:t>Presenter 3 Commercial Interests: Path CCM, Stock Options; CVS Health, Advisor</a:t>
            </a:r>
          </a:p>
        </p:txBody>
      </p:sp>
    </p:spTree>
    <p:extLst>
      <p:ext uri="{BB962C8B-B14F-4D97-AF65-F5344CB8AC3E}">
        <p14:creationId xmlns:p14="http://schemas.microsoft.com/office/powerpoint/2010/main" val="256704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504825"/>
            <a:ext cx="10515600" cy="919163"/>
          </a:xfrm>
        </p:spPr>
        <p:txBody>
          <a:bodyPr/>
          <a:lstStyle/>
          <a:p>
            <a:r>
              <a:rPr lang="en-US" dirty="0"/>
              <a:t>Buprenorphine Dosing Plan - SL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706119"/>
              </p:ext>
            </p:extLst>
          </p:nvPr>
        </p:nvGraphicFramePr>
        <p:xfrm>
          <a:off x="772308" y="1618943"/>
          <a:ext cx="10515600" cy="3779520"/>
        </p:xfrm>
        <a:graphic>
          <a:graphicData uri="http://schemas.openxmlformats.org/drawingml/2006/table">
            <a:tbl>
              <a:tblPr firstRow="1" bandRow="1">
                <a:tableStyleId>{5C22544A-7EE6-4342-B048-85BDC9FD1C3A}</a:tableStyleId>
              </a:tblPr>
              <a:tblGrid>
                <a:gridCol w="781052">
                  <a:extLst>
                    <a:ext uri="{9D8B030D-6E8A-4147-A177-3AD203B41FA5}">
                      <a16:colId xmlns:a16="http://schemas.microsoft.com/office/drawing/2014/main" val="3391187052"/>
                    </a:ext>
                  </a:extLst>
                </a:gridCol>
                <a:gridCol w="2256640">
                  <a:extLst>
                    <a:ext uri="{9D8B030D-6E8A-4147-A177-3AD203B41FA5}">
                      <a16:colId xmlns:a16="http://schemas.microsoft.com/office/drawing/2014/main" val="649418477"/>
                    </a:ext>
                  </a:extLst>
                </a:gridCol>
                <a:gridCol w="3048000">
                  <a:extLst>
                    <a:ext uri="{9D8B030D-6E8A-4147-A177-3AD203B41FA5}">
                      <a16:colId xmlns:a16="http://schemas.microsoft.com/office/drawing/2014/main" val="4149957946"/>
                    </a:ext>
                  </a:extLst>
                </a:gridCol>
                <a:gridCol w="4429908">
                  <a:extLst>
                    <a:ext uri="{9D8B030D-6E8A-4147-A177-3AD203B41FA5}">
                      <a16:colId xmlns:a16="http://schemas.microsoft.com/office/drawing/2014/main" val="2519622910"/>
                    </a:ext>
                  </a:extLst>
                </a:gridCol>
              </a:tblGrid>
              <a:tr h="370840">
                <a:tc>
                  <a:txBody>
                    <a:bodyPr/>
                    <a:lstStyle/>
                    <a:p>
                      <a:r>
                        <a:rPr lang="en-US" sz="2000" dirty="0"/>
                        <a:t>Day </a:t>
                      </a:r>
                    </a:p>
                  </a:txBody>
                  <a:tcPr/>
                </a:tc>
                <a:tc>
                  <a:txBody>
                    <a:bodyPr/>
                    <a:lstStyle/>
                    <a:p>
                      <a:r>
                        <a:rPr lang="en-US" sz="2000" dirty="0"/>
                        <a:t>Buprenorphine-naloxone</a:t>
                      </a:r>
                      <a:r>
                        <a:rPr lang="en-US" sz="2000" baseline="0" dirty="0"/>
                        <a:t> Dose </a:t>
                      </a:r>
                      <a:endParaRPr lang="en-US" sz="2000" dirty="0"/>
                    </a:p>
                  </a:txBody>
                  <a:tcPr/>
                </a:tc>
                <a:tc>
                  <a:txBody>
                    <a:bodyPr/>
                    <a:lstStyle/>
                    <a:p>
                      <a:r>
                        <a:rPr lang="en-US" sz="2000" dirty="0"/>
                        <a:t>Tab</a:t>
                      </a:r>
                    </a:p>
                  </a:txBody>
                  <a:tcPr/>
                </a:tc>
                <a:tc>
                  <a:txBody>
                    <a:bodyPr/>
                    <a:lstStyle/>
                    <a:p>
                      <a:r>
                        <a:rPr lang="en-US" sz="2000" dirty="0"/>
                        <a:t>Full</a:t>
                      </a:r>
                      <a:r>
                        <a:rPr lang="en-US" sz="2000" baseline="0" dirty="0"/>
                        <a:t> Opioid Agonist </a:t>
                      </a:r>
                      <a:r>
                        <a:rPr lang="en-US" sz="2000" dirty="0"/>
                        <a:t>Dose </a:t>
                      </a:r>
                    </a:p>
                  </a:txBody>
                  <a:tcPr/>
                </a:tc>
                <a:extLst>
                  <a:ext uri="{0D108BD9-81ED-4DB2-BD59-A6C34878D82A}">
                    <a16:rowId xmlns:a16="http://schemas.microsoft.com/office/drawing/2014/main" val="372688207"/>
                  </a:ext>
                </a:extLst>
              </a:tr>
              <a:tr h="370840">
                <a:tc>
                  <a:txBody>
                    <a:bodyPr/>
                    <a:lstStyle/>
                    <a:p>
                      <a:r>
                        <a:rPr lang="en-US" sz="2000" dirty="0">
                          <a:latin typeface="+mj-lt"/>
                        </a:rPr>
                        <a:t>1</a:t>
                      </a:r>
                    </a:p>
                  </a:txBody>
                  <a:tcPr/>
                </a:tc>
                <a:tc>
                  <a:txBody>
                    <a:bodyPr/>
                    <a:lstStyle/>
                    <a:p>
                      <a:r>
                        <a:rPr lang="en-US" sz="2000" dirty="0">
                          <a:latin typeface="+mj-lt"/>
                        </a:rPr>
                        <a:t>0.5 mg daily</a:t>
                      </a:r>
                    </a:p>
                  </a:txBody>
                  <a:tcPr/>
                </a:tc>
                <a:tc>
                  <a:txBody>
                    <a:bodyPr/>
                    <a:lstStyle/>
                    <a:p>
                      <a:r>
                        <a:rPr lang="en-US" sz="2000" dirty="0">
                          <a:latin typeface="+mj-lt"/>
                        </a:rPr>
                        <a:t>Quarter of 2 mg tab/film</a:t>
                      </a:r>
                    </a:p>
                  </a:txBody>
                  <a:tcPr/>
                </a:tc>
                <a:tc>
                  <a:txBody>
                    <a:bodyPr/>
                    <a:lstStyle/>
                    <a:p>
                      <a:r>
                        <a:rPr lang="en-US" sz="2000" dirty="0">
                          <a:latin typeface="+mj-lt"/>
                        </a:rPr>
                        <a:t>Hydromorphone 8mg Q3H scheduled</a:t>
                      </a:r>
                      <a:r>
                        <a:rPr lang="en-US" sz="2000" baseline="0" dirty="0">
                          <a:latin typeface="+mj-lt"/>
                        </a:rPr>
                        <a:t> </a:t>
                      </a:r>
                      <a:endParaRPr lang="en-US" sz="2000" dirty="0">
                        <a:latin typeface="+mj-lt"/>
                      </a:endParaRPr>
                    </a:p>
                  </a:txBody>
                  <a:tcPr/>
                </a:tc>
                <a:extLst>
                  <a:ext uri="{0D108BD9-81ED-4DB2-BD59-A6C34878D82A}">
                    <a16:rowId xmlns:a16="http://schemas.microsoft.com/office/drawing/2014/main" val="3332410542"/>
                  </a:ext>
                </a:extLst>
              </a:tr>
              <a:tr h="370840">
                <a:tc>
                  <a:txBody>
                    <a:bodyPr/>
                    <a:lstStyle/>
                    <a:p>
                      <a:r>
                        <a:rPr lang="en-US" sz="2000" dirty="0">
                          <a:latin typeface="+mj-lt"/>
                        </a:rPr>
                        <a:t>2</a:t>
                      </a:r>
                    </a:p>
                  </a:txBody>
                  <a:tcPr/>
                </a:tc>
                <a:tc>
                  <a:txBody>
                    <a:bodyPr/>
                    <a:lstStyle/>
                    <a:p>
                      <a:r>
                        <a:rPr lang="en-US" sz="2000" dirty="0">
                          <a:latin typeface="+mj-lt"/>
                        </a:rPr>
                        <a:t>0.5 mg BID</a:t>
                      </a:r>
                    </a:p>
                  </a:txBody>
                  <a:tcPr/>
                </a:tc>
                <a:tc>
                  <a:txBody>
                    <a:bodyPr/>
                    <a:lstStyle/>
                    <a:p>
                      <a:r>
                        <a:rPr lang="en-US" sz="2000" dirty="0">
                          <a:latin typeface="+mj-lt"/>
                        </a:rPr>
                        <a:t>Half of 2 mg tab/film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Hydromorphone 8mg Q3H scheduled</a:t>
                      </a:r>
                      <a:r>
                        <a:rPr lang="en-US" sz="2000" kern="1200" baseline="0" dirty="0">
                          <a:solidFill>
                            <a:schemeClr val="dk1"/>
                          </a:solidFill>
                          <a:latin typeface="+mn-lt"/>
                          <a:ea typeface="+mn-ea"/>
                          <a:cs typeface="+mn-cs"/>
                        </a:rPr>
                        <a:t> </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val="4091259992"/>
                  </a:ext>
                </a:extLst>
              </a:tr>
              <a:tr h="330517">
                <a:tc>
                  <a:txBody>
                    <a:bodyPr/>
                    <a:lstStyle/>
                    <a:p>
                      <a:r>
                        <a:rPr lang="en-US" sz="2000" dirty="0">
                          <a:latin typeface="+mj-lt"/>
                        </a:rPr>
                        <a:t>3</a:t>
                      </a:r>
                    </a:p>
                  </a:txBody>
                  <a:tcPr/>
                </a:tc>
                <a:tc>
                  <a:txBody>
                    <a:bodyPr/>
                    <a:lstStyle/>
                    <a:p>
                      <a:r>
                        <a:rPr lang="en-US" sz="2000" dirty="0">
                          <a:latin typeface="+mj-lt"/>
                        </a:rPr>
                        <a:t>1 mg BID</a:t>
                      </a:r>
                    </a:p>
                  </a:txBody>
                  <a:tcPr/>
                </a:tc>
                <a:tc>
                  <a:txBody>
                    <a:bodyPr/>
                    <a:lstStyle/>
                    <a:p>
                      <a:r>
                        <a:rPr lang="en-US" sz="2000" dirty="0">
                          <a:latin typeface="+mj-lt"/>
                        </a:rPr>
                        <a:t>Full 2 mg tab/film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Hydromorphone 8mg Q3H scheduled</a:t>
                      </a:r>
                      <a:r>
                        <a:rPr lang="en-US" sz="2000" kern="1200" baseline="0" dirty="0">
                          <a:solidFill>
                            <a:schemeClr val="dk1"/>
                          </a:solidFill>
                          <a:latin typeface="+mn-lt"/>
                          <a:ea typeface="+mn-ea"/>
                          <a:cs typeface="+mn-cs"/>
                        </a:rPr>
                        <a:t> </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val="3718854946"/>
                  </a:ext>
                </a:extLst>
              </a:tr>
              <a:tr h="370840">
                <a:tc>
                  <a:txBody>
                    <a:bodyPr/>
                    <a:lstStyle/>
                    <a:p>
                      <a:r>
                        <a:rPr lang="en-US" sz="2000" dirty="0">
                          <a:latin typeface="+mj-lt"/>
                        </a:rPr>
                        <a:t>4</a:t>
                      </a:r>
                    </a:p>
                  </a:txBody>
                  <a:tcPr/>
                </a:tc>
                <a:tc>
                  <a:txBody>
                    <a:bodyPr/>
                    <a:lstStyle/>
                    <a:p>
                      <a:r>
                        <a:rPr lang="en-US" sz="2000" dirty="0">
                          <a:latin typeface="+mj-lt"/>
                        </a:rPr>
                        <a:t>2 mg BID</a:t>
                      </a:r>
                    </a:p>
                  </a:txBody>
                  <a:tcPr/>
                </a:tc>
                <a:tc>
                  <a:txBody>
                    <a:bodyPr/>
                    <a:lstStyle/>
                    <a:p>
                      <a:r>
                        <a:rPr lang="en-US" sz="2000" dirty="0">
                          <a:latin typeface="+mj-lt"/>
                        </a:rPr>
                        <a:t>Two 2 mg tabs/film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Hydromorphone 8mg Q3H scheduled</a:t>
                      </a:r>
                      <a:r>
                        <a:rPr lang="en-US" sz="2000" kern="1200" baseline="0" dirty="0">
                          <a:solidFill>
                            <a:schemeClr val="dk1"/>
                          </a:solidFill>
                          <a:latin typeface="+mn-lt"/>
                          <a:ea typeface="+mn-ea"/>
                          <a:cs typeface="+mn-cs"/>
                        </a:rPr>
                        <a:t> </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val="3753961026"/>
                  </a:ext>
                </a:extLst>
              </a:tr>
              <a:tr h="370840">
                <a:tc>
                  <a:txBody>
                    <a:bodyPr/>
                    <a:lstStyle/>
                    <a:p>
                      <a:r>
                        <a:rPr lang="en-US" sz="2000" dirty="0">
                          <a:latin typeface="+mj-lt"/>
                        </a:rPr>
                        <a:t>5</a:t>
                      </a:r>
                    </a:p>
                  </a:txBody>
                  <a:tcPr/>
                </a:tc>
                <a:tc>
                  <a:txBody>
                    <a:bodyPr/>
                    <a:lstStyle/>
                    <a:p>
                      <a:r>
                        <a:rPr lang="en-US" sz="2000" dirty="0">
                          <a:latin typeface="+mj-lt"/>
                        </a:rPr>
                        <a:t>4 mg BID*</a:t>
                      </a:r>
                    </a:p>
                  </a:txBody>
                  <a:tcPr/>
                </a:tc>
                <a:tc>
                  <a:txBody>
                    <a:bodyPr/>
                    <a:lstStyle/>
                    <a:p>
                      <a:r>
                        <a:rPr lang="en-US" sz="2000" dirty="0">
                          <a:latin typeface="+mj-lt"/>
                        </a:rPr>
                        <a:t>Half of 8 mg tab/film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Hydromorphone 8mg Q3H scheduled</a:t>
                      </a:r>
                      <a:r>
                        <a:rPr lang="en-US" sz="2000" kern="1200" baseline="0" dirty="0">
                          <a:solidFill>
                            <a:schemeClr val="dk1"/>
                          </a:solidFill>
                          <a:latin typeface="+mn-lt"/>
                          <a:ea typeface="+mn-ea"/>
                          <a:cs typeface="+mn-cs"/>
                        </a:rPr>
                        <a:t> </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val="211524750"/>
                  </a:ext>
                </a:extLst>
              </a:tr>
              <a:tr h="370840">
                <a:tc>
                  <a:txBody>
                    <a:bodyPr/>
                    <a:lstStyle/>
                    <a:p>
                      <a:r>
                        <a:rPr lang="en-US" sz="2000" dirty="0">
                          <a:latin typeface="+mj-lt"/>
                        </a:rPr>
                        <a:t>7 </a:t>
                      </a:r>
                    </a:p>
                  </a:txBody>
                  <a:tcPr/>
                </a:tc>
                <a:tc>
                  <a:txBody>
                    <a:bodyPr/>
                    <a:lstStyle/>
                    <a:p>
                      <a:r>
                        <a:rPr lang="en-US" sz="2000" dirty="0">
                          <a:latin typeface="+mj-lt"/>
                        </a:rPr>
                        <a:t>8 mg BID</a:t>
                      </a:r>
                    </a:p>
                  </a:txBody>
                  <a:tcPr/>
                </a:tc>
                <a:tc>
                  <a:txBody>
                    <a:bodyPr/>
                    <a:lstStyle/>
                    <a:p>
                      <a:r>
                        <a:rPr lang="en-US" sz="2000" dirty="0">
                          <a:latin typeface="+mj-lt"/>
                        </a:rPr>
                        <a:t>Full 8 mg 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Stop</a:t>
                      </a:r>
                    </a:p>
                  </a:txBody>
                  <a:tcPr/>
                </a:tc>
                <a:extLst>
                  <a:ext uri="{0D108BD9-81ED-4DB2-BD59-A6C34878D82A}">
                    <a16:rowId xmlns:a16="http://schemas.microsoft.com/office/drawing/2014/main" val="3519473025"/>
                  </a:ext>
                </a:extLst>
              </a:tr>
              <a:tr h="370840">
                <a:tc>
                  <a:txBody>
                    <a:bodyPr/>
                    <a:lstStyle/>
                    <a:p>
                      <a:r>
                        <a:rPr lang="en-US" sz="2000" dirty="0">
                          <a:latin typeface="+mj-lt"/>
                        </a:rPr>
                        <a:t>8</a:t>
                      </a:r>
                    </a:p>
                  </a:txBody>
                  <a:tcPr/>
                </a:tc>
                <a:tc>
                  <a:txBody>
                    <a:bodyPr/>
                    <a:lstStyle/>
                    <a:p>
                      <a:r>
                        <a:rPr lang="en-US" sz="2000" dirty="0">
                          <a:latin typeface="+mj-lt"/>
                        </a:rPr>
                        <a:t>8mg TID</a:t>
                      </a:r>
                    </a:p>
                  </a:txBody>
                  <a:tcPr/>
                </a:tc>
                <a:tc>
                  <a:txBody>
                    <a:bodyPr/>
                    <a:lstStyle/>
                    <a:p>
                      <a:r>
                        <a:rPr lang="en-US" sz="2000" dirty="0">
                          <a:latin typeface="+mj-lt"/>
                        </a:rPr>
                        <a:t>Full 8mg 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*can restart/continue some opioid if needed</a:t>
                      </a:r>
                    </a:p>
                  </a:txBody>
                  <a:tcPr/>
                </a:tc>
                <a:extLst>
                  <a:ext uri="{0D108BD9-81ED-4DB2-BD59-A6C34878D82A}">
                    <a16:rowId xmlns:a16="http://schemas.microsoft.com/office/drawing/2014/main" val="3605529680"/>
                  </a:ext>
                </a:extLst>
              </a:tr>
            </a:tbl>
          </a:graphicData>
        </a:graphic>
      </p:graphicFrame>
      <p:sp>
        <p:nvSpPr>
          <p:cNvPr id="5" name="Rectangle 4"/>
          <p:cNvSpPr/>
          <p:nvPr/>
        </p:nvSpPr>
        <p:spPr>
          <a:xfrm>
            <a:off x="772308" y="5593418"/>
            <a:ext cx="1024733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Supportive Medications (ondansetron, loperamide, hydroxyzine, tizanidine, clonidine, dicyclomine)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*Can repeat days if patient develops withdrawal, achiness</a:t>
            </a:r>
          </a:p>
        </p:txBody>
      </p:sp>
    </p:spTree>
    <p:extLst>
      <p:ext uri="{BB962C8B-B14F-4D97-AF65-F5344CB8AC3E}">
        <p14:creationId xmlns:p14="http://schemas.microsoft.com/office/powerpoint/2010/main" val="50306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0192-042C-40C3-9311-69DF9C500901}"/>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E0089C81-35A1-4243-9E63-4908A6B13916}"/>
              </a:ext>
            </a:extLst>
          </p:cNvPr>
          <p:cNvSpPr>
            <a:spLocks noGrp="1"/>
          </p:cNvSpPr>
          <p:nvPr>
            <p:ph sz="quarter" idx="10"/>
          </p:nvPr>
        </p:nvSpPr>
        <p:spPr/>
        <p:txBody>
          <a:bodyPr/>
          <a:lstStyle/>
          <a:p>
            <a:r>
              <a:rPr lang="en-US" i="1" dirty="0"/>
              <a:t>Your hospital pharmacy says you can’t split films/tab in the hospital? </a:t>
            </a:r>
          </a:p>
          <a:p>
            <a:r>
              <a:rPr lang="en-US" i="1" dirty="0"/>
              <a:t>What other buprenorphine formulations can you use?</a:t>
            </a:r>
          </a:p>
          <a:p>
            <a:endParaRPr lang="en-US" dirty="0"/>
          </a:p>
        </p:txBody>
      </p:sp>
      <p:sp>
        <p:nvSpPr>
          <p:cNvPr id="4" name="Text Placeholder 3">
            <a:extLst>
              <a:ext uri="{FF2B5EF4-FFF2-40B4-BE49-F238E27FC236}">
                <a16:creationId xmlns:a16="http://schemas.microsoft.com/office/drawing/2014/main" id="{AAEF1A3B-B6F9-445E-B380-07F0F19DBD2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0621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504825"/>
            <a:ext cx="10515600" cy="919163"/>
          </a:xfrm>
        </p:spPr>
        <p:txBody>
          <a:bodyPr>
            <a:normAutofit fontScale="90000"/>
          </a:bodyPr>
          <a:lstStyle/>
          <a:p>
            <a:r>
              <a:rPr lang="en-US" dirty="0"/>
              <a:t>Buprenorphine Dosing Plan – Buccal</a:t>
            </a:r>
          </a:p>
        </p:txBody>
      </p:sp>
      <p:graphicFrame>
        <p:nvGraphicFramePr>
          <p:cNvPr id="4" name="Content Placeholder 3"/>
          <p:cNvGraphicFramePr>
            <a:graphicFrameLocks noGrp="1"/>
          </p:cNvGraphicFramePr>
          <p:nvPr>
            <p:ph idx="1"/>
          </p:nvPr>
        </p:nvGraphicFramePr>
        <p:xfrm>
          <a:off x="838200" y="1886193"/>
          <a:ext cx="10515600" cy="3474720"/>
        </p:xfrm>
        <a:graphic>
          <a:graphicData uri="http://schemas.openxmlformats.org/drawingml/2006/table">
            <a:tbl>
              <a:tblPr firstRow="1" bandRow="1">
                <a:tableStyleId>{5C22544A-7EE6-4342-B048-85BDC9FD1C3A}</a:tableStyleId>
              </a:tblPr>
              <a:tblGrid>
                <a:gridCol w="781052">
                  <a:extLst>
                    <a:ext uri="{9D8B030D-6E8A-4147-A177-3AD203B41FA5}">
                      <a16:colId xmlns:a16="http://schemas.microsoft.com/office/drawing/2014/main" val="3391187052"/>
                    </a:ext>
                  </a:extLst>
                </a:gridCol>
                <a:gridCol w="2257289">
                  <a:extLst>
                    <a:ext uri="{9D8B030D-6E8A-4147-A177-3AD203B41FA5}">
                      <a16:colId xmlns:a16="http://schemas.microsoft.com/office/drawing/2014/main" val="649418477"/>
                    </a:ext>
                  </a:extLst>
                </a:gridCol>
                <a:gridCol w="2833352">
                  <a:extLst>
                    <a:ext uri="{9D8B030D-6E8A-4147-A177-3AD203B41FA5}">
                      <a16:colId xmlns:a16="http://schemas.microsoft.com/office/drawing/2014/main" val="4149957946"/>
                    </a:ext>
                  </a:extLst>
                </a:gridCol>
                <a:gridCol w="4643907">
                  <a:extLst>
                    <a:ext uri="{9D8B030D-6E8A-4147-A177-3AD203B41FA5}">
                      <a16:colId xmlns:a16="http://schemas.microsoft.com/office/drawing/2014/main" val="2519622910"/>
                    </a:ext>
                  </a:extLst>
                </a:gridCol>
              </a:tblGrid>
              <a:tr h="370840">
                <a:tc>
                  <a:txBody>
                    <a:bodyPr/>
                    <a:lstStyle/>
                    <a:p>
                      <a:r>
                        <a:rPr lang="en-US" sz="2000" dirty="0"/>
                        <a:t>Day </a:t>
                      </a:r>
                    </a:p>
                  </a:txBody>
                  <a:tcPr/>
                </a:tc>
                <a:tc>
                  <a:txBody>
                    <a:bodyPr/>
                    <a:lstStyle/>
                    <a:p>
                      <a:r>
                        <a:rPr lang="en-US" sz="2000" dirty="0"/>
                        <a:t>Buprenorphine</a:t>
                      </a:r>
                      <a:r>
                        <a:rPr lang="en-US" sz="2000" baseline="0" dirty="0"/>
                        <a:t> Dose </a:t>
                      </a:r>
                      <a:endParaRPr lang="en-US" sz="2000" dirty="0"/>
                    </a:p>
                  </a:txBody>
                  <a:tcPr/>
                </a:tc>
                <a:tc>
                  <a:txBody>
                    <a:bodyPr/>
                    <a:lstStyle/>
                    <a:p>
                      <a:r>
                        <a:rPr lang="en-US" sz="2000" dirty="0"/>
                        <a:t>Buccal Buprenorphine</a:t>
                      </a:r>
                    </a:p>
                  </a:txBody>
                  <a:tcPr/>
                </a:tc>
                <a:tc>
                  <a:txBody>
                    <a:bodyPr/>
                    <a:lstStyle/>
                    <a:p>
                      <a:r>
                        <a:rPr lang="en-US" sz="2000" dirty="0"/>
                        <a:t>Full</a:t>
                      </a:r>
                      <a:r>
                        <a:rPr lang="en-US" sz="2000" baseline="0" dirty="0"/>
                        <a:t> Opioid Agonist </a:t>
                      </a:r>
                      <a:r>
                        <a:rPr lang="en-US" sz="2000" dirty="0"/>
                        <a:t>Dose </a:t>
                      </a:r>
                    </a:p>
                  </a:txBody>
                  <a:tcPr/>
                </a:tc>
                <a:extLst>
                  <a:ext uri="{0D108BD9-81ED-4DB2-BD59-A6C34878D82A}">
                    <a16:rowId xmlns:a16="http://schemas.microsoft.com/office/drawing/2014/main" val="372688207"/>
                  </a:ext>
                </a:extLst>
              </a:tr>
              <a:tr h="370840">
                <a:tc>
                  <a:txBody>
                    <a:bodyPr/>
                    <a:lstStyle/>
                    <a:p>
                      <a:r>
                        <a:rPr lang="en-US" sz="2000" dirty="0"/>
                        <a:t>1</a:t>
                      </a:r>
                    </a:p>
                  </a:txBody>
                  <a:tcPr/>
                </a:tc>
                <a:tc>
                  <a:txBody>
                    <a:bodyPr/>
                    <a:lstStyle/>
                    <a:p>
                      <a:endParaRPr lang="en-US" sz="2000" dirty="0"/>
                    </a:p>
                  </a:txBody>
                  <a:tcPr/>
                </a:tc>
                <a:tc>
                  <a:txBody>
                    <a:bodyPr/>
                    <a:lstStyle/>
                    <a:p>
                      <a:r>
                        <a:rPr lang="en-US" sz="2000" dirty="0"/>
                        <a:t>225mcg once daily</a:t>
                      </a:r>
                    </a:p>
                  </a:txBody>
                  <a:tcPr/>
                </a:tc>
                <a:tc>
                  <a:txBody>
                    <a:bodyPr/>
                    <a:lstStyle/>
                    <a:p>
                      <a:r>
                        <a:rPr lang="en-US" sz="2000" dirty="0"/>
                        <a:t>Same</a:t>
                      </a:r>
                    </a:p>
                  </a:txBody>
                  <a:tcPr/>
                </a:tc>
                <a:extLst>
                  <a:ext uri="{0D108BD9-81ED-4DB2-BD59-A6C34878D82A}">
                    <a16:rowId xmlns:a16="http://schemas.microsoft.com/office/drawing/2014/main" val="3332410542"/>
                  </a:ext>
                </a:extLst>
              </a:tr>
              <a:tr h="370840">
                <a:tc>
                  <a:txBody>
                    <a:bodyPr/>
                    <a:lstStyle/>
                    <a:p>
                      <a:r>
                        <a:rPr lang="en-US" sz="2000" dirty="0"/>
                        <a:t>2</a:t>
                      </a:r>
                    </a:p>
                  </a:txBody>
                  <a:tcPr/>
                </a:tc>
                <a:tc>
                  <a:txBody>
                    <a:bodyPr/>
                    <a:lstStyle/>
                    <a:p>
                      <a:endParaRPr lang="en-US" sz="2000" dirty="0"/>
                    </a:p>
                  </a:txBody>
                  <a:tcPr/>
                </a:tc>
                <a:tc>
                  <a:txBody>
                    <a:bodyPr/>
                    <a:lstStyle/>
                    <a:p>
                      <a:r>
                        <a:rPr lang="en-US" sz="2000" dirty="0"/>
                        <a:t>225mcg BID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Same</a:t>
                      </a:r>
                    </a:p>
                  </a:txBody>
                  <a:tcPr/>
                </a:tc>
                <a:extLst>
                  <a:ext uri="{0D108BD9-81ED-4DB2-BD59-A6C34878D82A}">
                    <a16:rowId xmlns:a16="http://schemas.microsoft.com/office/drawing/2014/main" val="4091259992"/>
                  </a:ext>
                </a:extLst>
              </a:tr>
              <a:tr h="330517">
                <a:tc>
                  <a:txBody>
                    <a:bodyPr/>
                    <a:lstStyle/>
                    <a:p>
                      <a:r>
                        <a:rPr lang="en-US" sz="2000" dirty="0"/>
                        <a:t>3</a:t>
                      </a:r>
                    </a:p>
                  </a:txBody>
                  <a:tcPr/>
                </a:tc>
                <a:tc>
                  <a:txBody>
                    <a:bodyPr/>
                    <a:lstStyle/>
                    <a:p>
                      <a:endParaRPr lang="en-US" sz="2000" dirty="0"/>
                    </a:p>
                  </a:txBody>
                  <a:tcPr/>
                </a:tc>
                <a:tc>
                  <a:txBody>
                    <a:bodyPr/>
                    <a:lstStyle/>
                    <a:p>
                      <a:r>
                        <a:rPr lang="en-US" sz="2000" dirty="0"/>
                        <a:t>450mcg BID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Same</a:t>
                      </a:r>
                    </a:p>
                  </a:txBody>
                  <a:tcPr/>
                </a:tc>
                <a:extLst>
                  <a:ext uri="{0D108BD9-81ED-4DB2-BD59-A6C34878D82A}">
                    <a16:rowId xmlns:a16="http://schemas.microsoft.com/office/drawing/2014/main" val="3718854946"/>
                  </a:ext>
                </a:extLst>
              </a:tr>
              <a:tr h="370840">
                <a:tc>
                  <a:txBody>
                    <a:bodyPr/>
                    <a:lstStyle/>
                    <a:p>
                      <a:r>
                        <a:rPr lang="en-US" sz="2000" dirty="0"/>
                        <a:t>4</a:t>
                      </a:r>
                    </a:p>
                  </a:txBody>
                  <a:tcPr/>
                </a:tc>
                <a:tc>
                  <a:txBody>
                    <a:bodyPr/>
                    <a:lstStyle/>
                    <a:p>
                      <a:r>
                        <a:rPr lang="en-US" sz="2000" dirty="0"/>
                        <a:t>2 mg BID</a:t>
                      </a:r>
                    </a:p>
                  </a:txBody>
                  <a:tcPr/>
                </a:tc>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Same</a:t>
                      </a:r>
                    </a:p>
                  </a:txBody>
                  <a:tcPr/>
                </a:tc>
                <a:extLst>
                  <a:ext uri="{0D108BD9-81ED-4DB2-BD59-A6C34878D82A}">
                    <a16:rowId xmlns:a16="http://schemas.microsoft.com/office/drawing/2014/main" val="3753961026"/>
                  </a:ext>
                </a:extLst>
              </a:tr>
              <a:tr h="370840">
                <a:tc>
                  <a:txBody>
                    <a:bodyPr/>
                    <a:lstStyle/>
                    <a:p>
                      <a:r>
                        <a:rPr lang="en-US" sz="2000" dirty="0"/>
                        <a:t>5</a:t>
                      </a:r>
                    </a:p>
                  </a:txBody>
                  <a:tcPr/>
                </a:tc>
                <a:tc>
                  <a:txBody>
                    <a:bodyPr/>
                    <a:lstStyle/>
                    <a:p>
                      <a:r>
                        <a:rPr lang="en-US" sz="2000" dirty="0"/>
                        <a:t>4 mg BID</a:t>
                      </a:r>
                    </a:p>
                  </a:txBody>
                  <a:tcPr/>
                </a:tc>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Same</a:t>
                      </a:r>
                    </a:p>
                  </a:txBody>
                  <a:tcPr/>
                </a:tc>
                <a:extLst>
                  <a:ext uri="{0D108BD9-81ED-4DB2-BD59-A6C34878D82A}">
                    <a16:rowId xmlns:a16="http://schemas.microsoft.com/office/drawing/2014/main" val="211524750"/>
                  </a:ext>
                </a:extLst>
              </a:tr>
              <a:tr h="370840">
                <a:tc>
                  <a:txBody>
                    <a:bodyPr/>
                    <a:lstStyle/>
                    <a:p>
                      <a:r>
                        <a:rPr lang="en-US" sz="2000" dirty="0"/>
                        <a:t>6</a:t>
                      </a:r>
                    </a:p>
                  </a:txBody>
                  <a:tcPr/>
                </a:tc>
                <a:tc>
                  <a:txBody>
                    <a:bodyPr/>
                    <a:lstStyle/>
                    <a:p>
                      <a:r>
                        <a:rPr lang="en-US" sz="2000" dirty="0"/>
                        <a:t>4 mg TID</a:t>
                      </a:r>
                    </a:p>
                  </a:txBody>
                  <a:tcPr/>
                </a:tc>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Same</a:t>
                      </a:r>
                    </a:p>
                  </a:txBody>
                  <a:tcPr/>
                </a:tc>
                <a:extLst>
                  <a:ext uri="{0D108BD9-81ED-4DB2-BD59-A6C34878D82A}">
                    <a16:rowId xmlns:a16="http://schemas.microsoft.com/office/drawing/2014/main" val="568449020"/>
                  </a:ext>
                </a:extLst>
              </a:tr>
              <a:tr h="370840">
                <a:tc>
                  <a:txBody>
                    <a:bodyPr/>
                    <a:lstStyle/>
                    <a:p>
                      <a:r>
                        <a:rPr lang="en-US" sz="2000" dirty="0"/>
                        <a:t>7 </a:t>
                      </a:r>
                    </a:p>
                  </a:txBody>
                  <a:tcPr/>
                </a:tc>
                <a:tc>
                  <a:txBody>
                    <a:bodyPr/>
                    <a:lstStyle/>
                    <a:p>
                      <a:r>
                        <a:rPr lang="en-US" sz="2000" dirty="0"/>
                        <a:t>8 mg BID</a:t>
                      </a:r>
                    </a:p>
                  </a:txBody>
                  <a:tcPr/>
                </a:tc>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Off</a:t>
                      </a:r>
                    </a:p>
                  </a:txBody>
                  <a:tcPr/>
                </a:tc>
                <a:extLst>
                  <a:ext uri="{0D108BD9-81ED-4DB2-BD59-A6C34878D82A}">
                    <a16:rowId xmlns:a16="http://schemas.microsoft.com/office/drawing/2014/main" val="3519473025"/>
                  </a:ext>
                </a:extLst>
              </a:tr>
            </a:tbl>
          </a:graphicData>
        </a:graphic>
      </p:graphicFrame>
    </p:spTree>
    <p:extLst>
      <p:ext uri="{BB962C8B-B14F-4D97-AF65-F5344CB8AC3E}">
        <p14:creationId xmlns:p14="http://schemas.microsoft.com/office/powerpoint/2010/main" val="425364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D4DF-F91B-4900-9C1A-CDC91DE71E80}"/>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63D87D44-D376-47F5-9F78-B15C2EC77746}"/>
              </a:ext>
            </a:extLst>
          </p:cNvPr>
          <p:cNvSpPr>
            <a:spLocks noGrp="1"/>
          </p:cNvSpPr>
          <p:nvPr>
            <p:ph idx="1"/>
          </p:nvPr>
        </p:nvSpPr>
        <p:spPr/>
        <p:txBody>
          <a:bodyPr/>
          <a:lstStyle/>
          <a:p>
            <a:r>
              <a:rPr lang="en-US" dirty="0"/>
              <a:t>Can this be done as an outpatient?</a:t>
            </a:r>
          </a:p>
        </p:txBody>
      </p:sp>
    </p:spTree>
    <p:extLst>
      <p:ext uri="{BB962C8B-B14F-4D97-AF65-F5344CB8AC3E}">
        <p14:creationId xmlns:p14="http://schemas.microsoft.com/office/powerpoint/2010/main" val="3964190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10;&#10;Description automatically generated">
            <a:extLst>
              <a:ext uri="{FF2B5EF4-FFF2-40B4-BE49-F238E27FC236}">
                <a16:creationId xmlns:a16="http://schemas.microsoft.com/office/drawing/2014/main" id="{9BBA1ADE-EAB8-B773-531D-6E649158E1C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a:no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9E820D7-17F9-612B-68FD-F57EC7893CF0}"/>
              </a:ext>
            </a:extLst>
          </p:cNvPr>
          <p:cNvSpPr txBox="1"/>
          <p:nvPr/>
        </p:nvSpPr>
        <p:spPr>
          <a:xfrm>
            <a:off x="152400" y="152400"/>
            <a:ext cx="11887200" cy="584775"/>
          </a:xfrm>
          <a:prstGeom prst="rect">
            <a:avLst/>
          </a:prstGeom>
          <a:noFill/>
        </p:spPr>
        <p:txBody>
          <a:bodyPr wrap="square">
            <a:spAutoFit/>
          </a:bodyPr>
          <a:lstStyle/>
          <a:p>
            <a:r>
              <a:rPr lang="en-US" sz="3200" dirty="0">
                <a:solidFill>
                  <a:schemeClr val="bg1"/>
                </a:solidFill>
              </a:rPr>
              <a:t>Option  – LDB-OC using DEA exemption </a:t>
            </a:r>
          </a:p>
        </p:txBody>
      </p:sp>
      <p:sp>
        <p:nvSpPr>
          <p:cNvPr id="2" name="TextBox 1">
            <a:extLst>
              <a:ext uri="{FF2B5EF4-FFF2-40B4-BE49-F238E27FC236}">
                <a16:creationId xmlns:a16="http://schemas.microsoft.com/office/drawing/2014/main" id="{43E8877A-B311-439E-A038-71B4BD3324EA}"/>
              </a:ext>
            </a:extLst>
          </p:cNvPr>
          <p:cNvSpPr txBox="1"/>
          <p:nvPr/>
        </p:nvSpPr>
        <p:spPr>
          <a:xfrm>
            <a:off x="228600" y="6324600"/>
            <a:ext cx="3756413" cy="369332"/>
          </a:xfrm>
          <a:prstGeom prst="rect">
            <a:avLst/>
          </a:prstGeom>
          <a:noFill/>
        </p:spPr>
        <p:txBody>
          <a:bodyPr wrap="none" rtlCol="0">
            <a:spAutoFit/>
          </a:bodyPr>
          <a:lstStyle/>
          <a:p>
            <a:r>
              <a:rPr lang="en-US" dirty="0">
                <a:solidFill>
                  <a:schemeClr val="accent6">
                    <a:lumMod val="75000"/>
                  </a:schemeClr>
                </a:solidFill>
              </a:rPr>
              <a:t>Slide courtesy Andrew Herring, MD</a:t>
            </a:r>
          </a:p>
        </p:txBody>
      </p:sp>
    </p:spTree>
    <p:extLst>
      <p:ext uri="{BB962C8B-B14F-4D97-AF65-F5344CB8AC3E}">
        <p14:creationId xmlns:p14="http://schemas.microsoft.com/office/powerpoint/2010/main" val="25353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D5EA-DB6F-4FC4-9E53-9780EFD8B829}"/>
              </a:ext>
            </a:extLst>
          </p:cNvPr>
          <p:cNvSpPr>
            <a:spLocks noGrp="1"/>
          </p:cNvSpPr>
          <p:nvPr>
            <p:ph type="title"/>
          </p:nvPr>
        </p:nvSpPr>
        <p:spPr>
          <a:xfrm>
            <a:off x="76200" y="381000"/>
            <a:ext cx="3808268" cy="5504688"/>
          </a:xfrm>
        </p:spPr>
        <p:txBody>
          <a:bodyPr>
            <a:normAutofit/>
          </a:bodyPr>
          <a:lstStyle/>
          <a:p>
            <a:r>
              <a:rPr lang="en-US" sz="3600" dirty="0">
                <a:solidFill>
                  <a:schemeClr val="bg2">
                    <a:lumMod val="25000"/>
                    <a:lumOff val="75000"/>
                  </a:schemeClr>
                </a:solidFill>
              </a:rPr>
              <a:t>Outpatient LDB initiation pearls for practice </a:t>
            </a:r>
          </a:p>
        </p:txBody>
      </p:sp>
      <p:graphicFrame>
        <p:nvGraphicFramePr>
          <p:cNvPr id="5" name="Content Placeholder 2">
            <a:extLst>
              <a:ext uri="{FF2B5EF4-FFF2-40B4-BE49-F238E27FC236}">
                <a16:creationId xmlns:a16="http://schemas.microsoft.com/office/drawing/2014/main" id="{5364FB61-40E5-6949-B9F7-6C8F971F29AA}"/>
              </a:ext>
            </a:extLst>
          </p:cNvPr>
          <p:cNvGraphicFramePr>
            <a:graphicFrameLocks noGrp="1"/>
          </p:cNvGraphicFramePr>
          <p:nvPr>
            <p:ph idx="1"/>
            <p:extLst>
              <p:ext uri="{D42A27DB-BD31-4B8C-83A1-F6EECF244321}">
                <p14:modId xmlns:p14="http://schemas.microsoft.com/office/powerpoint/2010/main" val="1018814709"/>
              </p:ext>
            </p:extLst>
          </p:nvPr>
        </p:nvGraphicFramePr>
        <p:xfrm>
          <a:off x="4119997" y="304800"/>
          <a:ext cx="7767203"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93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6521-FAAF-0C40-BAE8-E04FE9612E41}"/>
              </a:ext>
            </a:extLst>
          </p:cNvPr>
          <p:cNvSpPr>
            <a:spLocks noGrp="1"/>
          </p:cNvSpPr>
          <p:nvPr>
            <p:ph type="title"/>
          </p:nvPr>
        </p:nvSpPr>
        <p:spPr/>
        <p:txBody>
          <a:bodyPr/>
          <a:lstStyle/>
          <a:p>
            <a:r>
              <a:rPr lang="en-US" dirty="0"/>
              <a:t>Dosing Guide</a:t>
            </a:r>
          </a:p>
        </p:txBody>
      </p:sp>
      <p:sp>
        <p:nvSpPr>
          <p:cNvPr id="4" name="Text Placeholder 3">
            <a:extLst>
              <a:ext uri="{FF2B5EF4-FFF2-40B4-BE49-F238E27FC236}">
                <a16:creationId xmlns:a16="http://schemas.microsoft.com/office/drawing/2014/main" id="{E4C2F3EA-3667-AF46-AF6B-6DA587D5B420}"/>
              </a:ext>
            </a:extLst>
          </p:cNvPr>
          <p:cNvSpPr>
            <a:spLocks noGrp="1"/>
          </p:cNvSpPr>
          <p:nvPr>
            <p:ph type="body" sz="quarter" idx="11"/>
          </p:nvPr>
        </p:nvSpPr>
        <p:spPr/>
        <p:txBody>
          <a:bodyPr/>
          <a:lstStyle/>
          <a:p>
            <a:endParaRPr lang="en-US"/>
          </a:p>
        </p:txBody>
      </p:sp>
      <p:pic>
        <p:nvPicPr>
          <p:cNvPr id="5" name="Picture 4" descr="A picture containing diagram&#10;&#10;Description automatically generated">
            <a:extLst>
              <a:ext uri="{FF2B5EF4-FFF2-40B4-BE49-F238E27FC236}">
                <a16:creationId xmlns:a16="http://schemas.microsoft.com/office/drawing/2014/main" id="{5683DE58-FA9F-2847-A537-DF1054273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539" y="1295400"/>
            <a:ext cx="7092521" cy="4724400"/>
          </a:xfrm>
          <a:prstGeom prst="rect">
            <a:avLst/>
          </a:prstGeom>
        </p:spPr>
      </p:pic>
      <p:sp>
        <p:nvSpPr>
          <p:cNvPr id="6" name="TextBox 5">
            <a:extLst>
              <a:ext uri="{FF2B5EF4-FFF2-40B4-BE49-F238E27FC236}">
                <a16:creationId xmlns:a16="http://schemas.microsoft.com/office/drawing/2014/main" id="{0C03A9E6-BE52-A544-81BE-E99081701727}"/>
              </a:ext>
            </a:extLst>
          </p:cNvPr>
          <p:cNvSpPr txBox="1"/>
          <p:nvPr/>
        </p:nvSpPr>
        <p:spPr>
          <a:xfrm>
            <a:off x="1264985" y="4488880"/>
            <a:ext cx="1234890" cy="954107"/>
          </a:xfrm>
          <a:prstGeom prst="rect">
            <a:avLst/>
          </a:prstGeom>
          <a:noFill/>
        </p:spPr>
        <p:txBody>
          <a:bodyPr wrap="none" rtlCol="0">
            <a:spAutoFit/>
          </a:bodyPr>
          <a:lstStyle/>
          <a:p>
            <a:r>
              <a:rPr lang="en-US" sz="2800" dirty="0"/>
              <a:t>1 page </a:t>
            </a:r>
          </a:p>
          <a:p>
            <a:pPr algn="ctr"/>
            <a:r>
              <a:rPr lang="en-US" sz="2800" dirty="0"/>
              <a:t>guide</a:t>
            </a:r>
          </a:p>
        </p:txBody>
      </p:sp>
      <p:pic>
        <p:nvPicPr>
          <p:cNvPr id="7" name="Picture 6" descr="Qr code&#10;&#10;Description automatically generated">
            <a:extLst>
              <a:ext uri="{FF2B5EF4-FFF2-40B4-BE49-F238E27FC236}">
                <a16:creationId xmlns:a16="http://schemas.microsoft.com/office/drawing/2014/main" id="{BCCA24AD-5136-2C49-8AC2-53047797FE80}"/>
              </a:ext>
            </a:extLst>
          </p:cNvPr>
          <p:cNvPicPr>
            <a:picLocks noChangeAspect="1"/>
          </p:cNvPicPr>
          <p:nvPr/>
        </p:nvPicPr>
        <p:blipFill>
          <a:blip r:embed="rId3"/>
          <a:stretch>
            <a:fillRect/>
          </a:stretch>
        </p:blipFill>
        <p:spPr>
          <a:xfrm>
            <a:off x="838200" y="2303100"/>
            <a:ext cx="2118659" cy="2118659"/>
          </a:xfrm>
          <a:prstGeom prst="rect">
            <a:avLst/>
          </a:prstGeom>
        </p:spPr>
      </p:pic>
    </p:spTree>
    <p:extLst>
      <p:ext uri="{BB962C8B-B14F-4D97-AF65-F5344CB8AC3E}">
        <p14:creationId xmlns:p14="http://schemas.microsoft.com/office/powerpoint/2010/main" val="3556909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E0E4-CC65-C844-B766-F6BE5F32F7E6}"/>
              </a:ext>
            </a:extLst>
          </p:cNvPr>
          <p:cNvSpPr>
            <a:spLocks noGrp="1"/>
          </p:cNvSpPr>
          <p:nvPr>
            <p:ph type="title"/>
          </p:nvPr>
        </p:nvSpPr>
        <p:spPr/>
        <p:txBody>
          <a:bodyPr/>
          <a:lstStyle/>
          <a:p>
            <a:r>
              <a:rPr lang="en-US" dirty="0"/>
              <a:t>Case 2 - methadone</a:t>
            </a:r>
          </a:p>
        </p:txBody>
      </p:sp>
      <p:sp>
        <p:nvSpPr>
          <p:cNvPr id="3" name="Content Placeholder 2">
            <a:extLst>
              <a:ext uri="{FF2B5EF4-FFF2-40B4-BE49-F238E27FC236}">
                <a16:creationId xmlns:a16="http://schemas.microsoft.com/office/drawing/2014/main" id="{BA0514DE-1AED-BB43-B667-68A42BAF4E51}"/>
              </a:ext>
            </a:extLst>
          </p:cNvPr>
          <p:cNvSpPr>
            <a:spLocks noGrp="1"/>
          </p:cNvSpPr>
          <p:nvPr>
            <p:ph sz="quarter" idx="10"/>
          </p:nvPr>
        </p:nvSpPr>
        <p:spPr/>
        <p:txBody>
          <a:bodyPr>
            <a:normAutofit fontScale="85000" lnSpcReduction="20000"/>
          </a:bodyPr>
          <a:lstStyle/>
          <a:p>
            <a:r>
              <a:rPr lang="en-US" dirty="0"/>
              <a:t>45 year old man with severe OUD in sustained remission on methadone 100mg presents to your clinic to discuss transition to buprenorphine</a:t>
            </a:r>
          </a:p>
          <a:p>
            <a:pPr lvl="1"/>
            <a:r>
              <a:rPr lang="en-US" dirty="0"/>
              <a:t>Had success with buprenorphine &gt;10 years ago but transitioned to methadone after a period of returning to opioid use</a:t>
            </a:r>
          </a:p>
          <a:p>
            <a:pPr lvl="1"/>
            <a:r>
              <a:rPr lang="en-US" dirty="0"/>
              <a:t>Worried about developing cravings and withdrawal if he has to taper methadone</a:t>
            </a:r>
          </a:p>
          <a:p>
            <a:pPr lvl="1"/>
            <a:r>
              <a:rPr lang="en-US" dirty="0"/>
              <a:t>Interested in low dose initiation</a:t>
            </a:r>
          </a:p>
          <a:p>
            <a:pPr lvl="1"/>
            <a:endParaRPr lang="en-US" dirty="0"/>
          </a:p>
          <a:p>
            <a:r>
              <a:rPr lang="en-US" dirty="0"/>
              <a:t>Question 1: What would you do with the methadone dose throughout the low dose initiation process?</a:t>
            </a:r>
          </a:p>
          <a:p>
            <a:r>
              <a:rPr lang="en-US" dirty="0"/>
              <a:t>Question 2: What would you do if he develops withdrawal symptoms during the transition?</a:t>
            </a:r>
          </a:p>
          <a:p>
            <a:r>
              <a:rPr lang="en-US" dirty="0"/>
              <a:t>Question 3: How would you coordinate with the OTP? What might cause the OTP to stop methadone during the low dose transition? </a:t>
            </a:r>
          </a:p>
        </p:txBody>
      </p:sp>
      <p:sp>
        <p:nvSpPr>
          <p:cNvPr id="4" name="Text Placeholder 3">
            <a:extLst>
              <a:ext uri="{FF2B5EF4-FFF2-40B4-BE49-F238E27FC236}">
                <a16:creationId xmlns:a16="http://schemas.microsoft.com/office/drawing/2014/main" id="{57238532-CFF0-3B4A-9EDD-95FB1E6BF2B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7323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F64A-3D20-3A4C-A566-0A864A5EBE6B}"/>
              </a:ext>
            </a:extLst>
          </p:cNvPr>
          <p:cNvSpPr>
            <a:spLocks noGrp="1"/>
          </p:cNvSpPr>
          <p:nvPr>
            <p:ph type="title"/>
          </p:nvPr>
        </p:nvSpPr>
        <p:spPr>
          <a:xfrm>
            <a:off x="609600" y="381000"/>
            <a:ext cx="10972800" cy="914400"/>
          </a:xfrm>
        </p:spPr>
        <p:txBody>
          <a:bodyPr>
            <a:normAutofit fontScale="90000"/>
          </a:bodyPr>
          <a:lstStyle/>
          <a:p>
            <a:r>
              <a:rPr lang="en-US" dirty="0"/>
              <a:t>Traditional Methadone-&gt;</a:t>
            </a:r>
            <a:br>
              <a:rPr lang="en-US" dirty="0"/>
            </a:br>
            <a:r>
              <a:rPr lang="en-US" dirty="0"/>
              <a:t>buprenorphine transition</a:t>
            </a:r>
          </a:p>
        </p:txBody>
      </p:sp>
      <p:sp>
        <p:nvSpPr>
          <p:cNvPr id="3" name="Content Placeholder 2">
            <a:extLst>
              <a:ext uri="{FF2B5EF4-FFF2-40B4-BE49-F238E27FC236}">
                <a16:creationId xmlns:a16="http://schemas.microsoft.com/office/drawing/2014/main" id="{70ECEF78-8E64-714C-A1E9-3C9AB5AF9694}"/>
              </a:ext>
            </a:extLst>
          </p:cNvPr>
          <p:cNvSpPr>
            <a:spLocks noGrp="1"/>
          </p:cNvSpPr>
          <p:nvPr>
            <p:ph sz="quarter" idx="10"/>
          </p:nvPr>
        </p:nvSpPr>
        <p:spPr>
          <a:xfrm>
            <a:off x="609600" y="2429157"/>
            <a:ext cx="5486400" cy="4724400"/>
          </a:xfrm>
        </p:spPr>
        <p:txBody>
          <a:bodyPr/>
          <a:lstStyle/>
          <a:p>
            <a:r>
              <a:rPr lang="en-US" dirty="0"/>
              <a:t>High risk for precipitated withdrawal unless down-titrated to 30-50mg</a:t>
            </a:r>
          </a:p>
          <a:p>
            <a:r>
              <a:rPr lang="en-US" dirty="0"/>
              <a:t>Down-titration </a:t>
            </a:r>
            <a:r>
              <a:rPr lang="en-US" dirty="0">
                <a:sym typeface="Wingdings" pitchFamily="2" charset="2"/>
              </a:rPr>
              <a:t> risk of return to opioid use </a:t>
            </a:r>
            <a:endParaRPr lang="en-US" dirty="0"/>
          </a:p>
        </p:txBody>
      </p:sp>
      <p:sp>
        <p:nvSpPr>
          <p:cNvPr id="4" name="Text Placeholder 3">
            <a:extLst>
              <a:ext uri="{FF2B5EF4-FFF2-40B4-BE49-F238E27FC236}">
                <a16:creationId xmlns:a16="http://schemas.microsoft.com/office/drawing/2014/main" id="{E5189A8B-9078-254C-95EF-9A6A79B680BC}"/>
              </a:ext>
            </a:extLst>
          </p:cNvPr>
          <p:cNvSpPr>
            <a:spLocks noGrp="1"/>
          </p:cNvSpPr>
          <p:nvPr>
            <p:ph type="body" sz="quarter" idx="11"/>
          </p:nvPr>
        </p:nvSpPr>
        <p:spPr/>
        <p:txBody>
          <a:bodyPr/>
          <a:lstStyle/>
          <a:p>
            <a:r>
              <a:rPr lang="en-US" dirty="0"/>
              <a:t>SAMHSA TIP 63</a:t>
            </a:r>
          </a:p>
          <a:p>
            <a:r>
              <a:rPr lang="en-US" dirty="0" err="1"/>
              <a:t>Lintzeris</a:t>
            </a:r>
            <a:r>
              <a:rPr lang="en-US" dirty="0"/>
              <a:t>, </a:t>
            </a:r>
            <a:r>
              <a:rPr lang="en-US" i="1" dirty="0"/>
              <a:t>J Addict Med</a:t>
            </a:r>
            <a:r>
              <a:rPr lang="en-US" dirty="0"/>
              <a:t>, 2018</a:t>
            </a:r>
          </a:p>
        </p:txBody>
      </p:sp>
      <p:pic>
        <p:nvPicPr>
          <p:cNvPr id="5" name="Picture 4">
            <a:extLst>
              <a:ext uri="{FF2B5EF4-FFF2-40B4-BE49-F238E27FC236}">
                <a16:creationId xmlns:a16="http://schemas.microsoft.com/office/drawing/2014/main" id="{E2B29EC5-C1D0-4440-A139-E6CA770D5E35}"/>
              </a:ext>
            </a:extLst>
          </p:cNvPr>
          <p:cNvPicPr>
            <a:picLocks noChangeAspect="1"/>
          </p:cNvPicPr>
          <p:nvPr/>
        </p:nvPicPr>
        <p:blipFill>
          <a:blip r:embed="rId3"/>
          <a:stretch>
            <a:fillRect/>
          </a:stretch>
        </p:blipFill>
        <p:spPr>
          <a:xfrm>
            <a:off x="6096000" y="937814"/>
            <a:ext cx="5658929" cy="5658929"/>
          </a:xfrm>
          <a:prstGeom prst="rect">
            <a:avLst/>
          </a:prstGeom>
        </p:spPr>
      </p:pic>
    </p:spTree>
    <p:extLst>
      <p:ext uri="{BB962C8B-B14F-4D97-AF65-F5344CB8AC3E}">
        <p14:creationId xmlns:p14="http://schemas.microsoft.com/office/powerpoint/2010/main" val="3714611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504825"/>
            <a:ext cx="10515600" cy="919163"/>
          </a:xfrm>
        </p:spPr>
        <p:txBody>
          <a:bodyPr/>
          <a:lstStyle/>
          <a:p>
            <a:r>
              <a:rPr lang="en-US" dirty="0"/>
              <a:t>Buprenorphine Dosing Plan - SL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953396"/>
              </p:ext>
            </p:extLst>
          </p:nvPr>
        </p:nvGraphicFramePr>
        <p:xfrm>
          <a:off x="772308" y="1618943"/>
          <a:ext cx="10515600" cy="3779520"/>
        </p:xfrm>
        <a:graphic>
          <a:graphicData uri="http://schemas.openxmlformats.org/drawingml/2006/table">
            <a:tbl>
              <a:tblPr firstRow="1" bandRow="1">
                <a:tableStyleId>{5C22544A-7EE6-4342-B048-85BDC9FD1C3A}</a:tableStyleId>
              </a:tblPr>
              <a:tblGrid>
                <a:gridCol w="781052">
                  <a:extLst>
                    <a:ext uri="{9D8B030D-6E8A-4147-A177-3AD203B41FA5}">
                      <a16:colId xmlns:a16="http://schemas.microsoft.com/office/drawing/2014/main" val="3391187052"/>
                    </a:ext>
                  </a:extLst>
                </a:gridCol>
                <a:gridCol w="2485240">
                  <a:extLst>
                    <a:ext uri="{9D8B030D-6E8A-4147-A177-3AD203B41FA5}">
                      <a16:colId xmlns:a16="http://schemas.microsoft.com/office/drawing/2014/main" val="649418477"/>
                    </a:ext>
                  </a:extLst>
                </a:gridCol>
                <a:gridCol w="2819400">
                  <a:extLst>
                    <a:ext uri="{9D8B030D-6E8A-4147-A177-3AD203B41FA5}">
                      <a16:colId xmlns:a16="http://schemas.microsoft.com/office/drawing/2014/main" val="4149957946"/>
                    </a:ext>
                  </a:extLst>
                </a:gridCol>
                <a:gridCol w="4429908">
                  <a:extLst>
                    <a:ext uri="{9D8B030D-6E8A-4147-A177-3AD203B41FA5}">
                      <a16:colId xmlns:a16="http://schemas.microsoft.com/office/drawing/2014/main" val="2519622910"/>
                    </a:ext>
                  </a:extLst>
                </a:gridCol>
              </a:tblGrid>
              <a:tr h="370840">
                <a:tc>
                  <a:txBody>
                    <a:bodyPr/>
                    <a:lstStyle/>
                    <a:p>
                      <a:r>
                        <a:rPr lang="en-US" sz="2000" dirty="0"/>
                        <a:t>Day </a:t>
                      </a:r>
                    </a:p>
                  </a:txBody>
                  <a:tcPr/>
                </a:tc>
                <a:tc>
                  <a:txBody>
                    <a:bodyPr/>
                    <a:lstStyle/>
                    <a:p>
                      <a:r>
                        <a:rPr lang="en-US" sz="2000" dirty="0"/>
                        <a:t>Buprenorphine-naloxone</a:t>
                      </a:r>
                      <a:r>
                        <a:rPr lang="en-US" sz="2000" baseline="0" dirty="0"/>
                        <a:t> Dose </a:t>
                      </a:r>
                      <a:endParaRPr lang="en-US" sz="2000" dirty="0"/>
                    </a:p>
                  </a:txBody>
                  <a:tcPr/>
                </a:tc>
                <a:tc>
                  <a:txBody>
                    <a:bodyPr/>
                    <a:lstStyle/>
                    <a:p>
                      <a:r>
                        <a:rPr lang="en-US" sz="2000" dirty="0"/>
                        <a:t>Tab</a:t>
                      </a:r>
                    </a:p>
                  </a:txBody>
                  <a:tcPr/>
                </a:tc>
                <a:tc>
                  <a:txBody>
                    <a:bodyPr/>
                    <a:lstStyle/>
                    <a:p>
                      <a:r>
                        <a:rPr lang="en-US" sz="2000" dirty="0"/>
                        <a:t>Full</a:t>
                      </a:r>
                      <a:r>
                        <a:rPr lang="en-US" sz="2000" baseline="0" dirty="0"/>
                        <a:t> Opioid Agonist </a:t>
                      </a:r>
                      <a:r>
                        <a:rPr lang="en-US" sz="2000" dirty="0"/>
                        <a:t>Dose </a:t>
                      </a:r>
                    </a:p>
                  </a:txBody>
                  <a:tcPr/>
                </a:tc>
                <a:extLst>
                  <a:ext uri="{0D108BD9-81ED-4DB2-BD59-A6C34878D82A}">
                    <a16:rowId xmlns:a16="http://schemas.microsoft.com/office/drawing/2014/main" val="372688207"/>
                  </a:ext>
                </a:extLst>
              </a:tr>
              <a:tr h="370840">
                <a:tc>
                  <a:txBody>
                    <a:bodyPr/>
                    <a:lstStyle/>
                    <a:p>
                      <a:r>
                        <a:rPr lang="en-US" sz="2000" dirty="0">
                          <a:latin typeface="+mj-lt"/>
                        </a:rPr>
                        <a:t>1</a:t>
                      </a:r>
                    </a:p>
                  </a:txBody>
                  <a:tcPr/>
                </a:tc>
                <a:tc>
                  <a:txBody>
                    <a:bodyPr/>
                    <a:lstStyle/>
                    <a:p>
                      <a:r>
                        <a:rPr lang="en-US" sz="2000" dirty="0">
                          <a:latin typeface="+mj-lt"/>
                        </a:rPr>
                        <a:t>0.5 mg daily</a:t>
                      </a:r>
                    </a:p>
                  </a:txBody>
                  <a:tcPr/>
                </a:tc>
                <a:tc>
                  <a:txBody>
                    <a:bodyPr/>
                    <a:lstStyle/>
                    <a:p>
                      <a:r>
                        <a:rPr lang="en-US" sz="2000" dirty="0">
                          <a:latin typeface="+mj-lt"/>
                        </a:rPr>
                        <a:t>Quarter of 2 mg tab/film</a:t>
                      </a:r>
                    </a:p>
                  </a:txBody>
                  <a:tcPr/>
                </a:tc>
                <a:tc>
                  <a:txBody>
                    <a:bodyPr/>
                    <a:lstStyle/>
                    <a:p>
                      <a:r>
                        <a:rPr lang="en-US" sz="2000" dirty="0">
                          <a:latin typeface="+mj-lt"/>
                        </a:rPr>
                        <a:t>Methadone 100mg daily</a:t>
                      </a:r>
                    </a:p>
                  </a:txBody>
                  <a:tcPr/>
                </a:tc>
                <a:extLst>
                  <a:ext uri="{0D108BD9-81ED-4DB2-BD59-A6C34878D82A}">
                    <a16:rowId xmlns:a16="http://schemas.microsoft.com/office/drawing/2014/main" val="3332410542"/>
                  </a:ext>
                </a:extLst>
              </a:tr>
              <a:tr h="370840">
                <a:tc>
                  <a:txBody>
                    <a:bodyPr/>
                    <a:lstStyle/>
                    <a:p>
                      <a:r>
                        <a:rPr lang="en-US" sz="2000" dirty="0">
                          <a:latin typeface="+mj-lt"/>
                        </a:rPr>
                        <a:t>2</a:t>
                      </a:r>
                    </a:p>
                  </a:txBody>
                  <a:tcPr/>
                </a:tc>
                <a:tc>
                  <a:txBody>
                    <a:bodyPr/>
                    <a:lstStyle/>
                    <a:p>
                      <a:r>
                        <a:rPr lang="en-US" sz="2000" dirty="0">
                          <a:latin typeface="+mj-lt"/>
                        </a:rPr>
                        <a:t>0.5 mg BID</a:t>
                      </a:r>
                    </a:p>
                  </a:txBody>
                  <a:tcPr/>
                </a:tc>
                <a:tc>
                  <a:txBody>
                    <a:bodyPr/>
                    <a:lstStyle/>
                    <a:p>
                      <a:r>
                        <a:rPr lang="en-US" sz="2000" dirty="0">
                          <a:latin typeface="+mj-lt"/>
                        </a:rPr>
                        <a:t>Half of 2 mg tab/film</a:t>
                      </a:r>
                    </a:p>
                  </a:txBody>
                  <a:tcPr/>
                </a:tc>
                <a:tc>
                  <a:txBody>
                    <a:bodyPr/>
                    <a:lstStyle/>
                    <a:p>
                      <a:r>
                        <a:rPr lang="en-US" sz="2000" kern="1200" dirty="0">
                          <a:solidFill>
                            <a:schemeClr val="dk1"/>
                          </a:solidFill>
                          <a:latin typeface="+mn-lt"/>
                          <a:ea typeface="+mn-ea"/>
                          <a:cs typeface="+mn-cs"/>
                        </a:rPr>
                        <a:t>Methadone 100mg daily</a:t>
                      </a:r>
                    </a:p>
                  </a:txBody>
                  <a:tcPr/>
                </a:tc>
                <a:extLst>
                  <a:ext uri="{0D108BD9-81ED-4DB2-BD59-A6C34878D82A}">
                    <a16:rowId xmlns:a16="http://schemas.microsoft.com/office/drawing/2014/main" val="4091259992"/>
                  </a:ext>
                </a:extLst>
              </a:tr>
              <a:tr h="330517">
                <a:tc>
                  <a:txBody>
                    <a:bodyPr/>
                    <a:lstStyle/>
                    <a:p>
                      <a:r>
                        <a:rPr lang="en-US" sz="2000" dirty="0">
                          <a:latin typeface="+mj-lt"/>
                        </a:rPr>
                        <a:t>3</a:t>
                      </a:r>
                    </a:p>
                  </a:txBody>
                  <a:tcPr/>
                </a:tc>
                <a:tc>
                  <a:txBody>
                    <a:bodyPr/>
                    <a:lstStyle/>
                    <a:p>
                      <a:r>
                        <a:rPr lang="en-US" sz="2000" dirty="0">
                          <a:latin typeface="+mj-lt"/>
                        </a:rPr>
                        <a:t>1 mg BID</a:t>
                      </a:r>
                    </a:p>
                  </a:txBody>
                  <a:tcPr/>
                </a:tc>
                <a:tc>
                  <a:txBody>
                    <a:bodyPr/>
                    <a:lstStyle/>
                    <a:p>
                      <a:r>
                        <a:rPr lang="en-US" sz="2000" dirty="0">
                          <a:latin typeface="+mj-lt"/>
                        </a:rPr>
                        <a:t>Full 2 mg tab/film</a:t>
                      </a:r>
                    </a:p>
                  </a:txBody>
                  <a:tcPr/>
                </a:tc>
                <a:tc>
                  <a:txBody>
                    <a:bodyPr/>
                    <a:lstStyle/>
                    <a:p>
                      <a:r>
                        <a:rPr lang="en-US" sz="2000" kern="1200" dirty="0">
                          <a:solidFill>
                            <a:schemeClr val="dk1"/>
                          </a:solidFill>
                          <a:latin typeface="+mn-lt"/>
                          <a:ea typeface="+mn-ea"/>
                          <a:cs typeface="+mn-cs"/>
                        </a:rPr>
                        <a:t>Methadone 100mg daily</a:t>
                      </a:r>
                    </a:p>
                  </a:txBody>
                  <a:tcPr/>
                </a:tc>
                <a:extLst>
                  <a:ext uri="{0D108BD9-81ED-4DB2-BD59-A6C34878D82A}">
                    <a16:rowId xmlns:a16="http://schemas.microsoft.com/office/drawing/2014/main" val="3718854946"/>
                  </a:ext>
                </a:extLst>
              </a:tr>
              <a:tr h="370840">
                <a:tc>
                  <a:txBody>
                    <a:bodyPr/>
                    <a:lstStyle/>
                    <a:p>
                      <a:r>
                        <a:rPr lang="en-US" sz="2000" dirty="0">
                          <a:latin typeface="+mj-lt"/>
                        </a:rPr>
                        <a:t>4</a:t>
                      </a:r>
                    </a:p>
                  </a:txBody>
                  <a:tcPr/>
                </a:tc>
                <a:tc>
                  <a:txBody>
                    <a:bodyPr/>
                    <a:lstStyle/>
                    <a:p>
                      <a:r>
                        <a:rPr lang="en-US" sz="2000" dirty="0">
                          <a:latin typeface="+mj-lt"/>
                        </a:rPr>
                        <a:t>2 mg BID</a:t>
                      </a:r>
                    </a:p>
                  </a:txBody>
                  <a:tcPr/>
                </a:tc>
                <a:tc>
                  <a:txBody>
                    <a:bodyPr/>
                    <a:lstStyle/>
                    <a:p>
                      <a:r>
                        <a:rPr lang="en-US" sz="2000" dirty="0">
                          <a:latin typeface="+mj-lt"/>
                        </a:rPr>
                        <a:t>Two 2 mg tabs/film</a:t>
                      </a:r>
                    </a:p>
                  </a:txBody>
                  <a:tcPr/>
                </a:tc>
                <a:tc>
                  <a:txBody>
                    <a:bodyPr/>
                    <a:lstStyle/>
                    <a:p>
                      <a:r>
                        <a:rPr lang="en-US" sz="2000" kern="1200" dirty="0">
                          <a:solidFill>
                            <a:schemeClr val="dk1"/>
                          </a:solidFill>
                          <a:latin typeface="+mn-lt"/>
                          <a:ea typeface="+mn-ea"/>
                          <a:cs typeface="+mn-cs"/>
                        </a:rPr>
                        <a:t>Methadone 100mg daily</a:t>
                      </a:r>
                    </a:p>
                  </a:txBody>
                  <a:tcPr/>
                </a:tc>
                <a:extLst>
                  <a:ext uri="{0D108BD9-81ED-4DB2-BD59-A6C34878D82A}">
                    <a16:rowId xmlns:a16="http://schemas.microsoft.com/office/drawing/2014/main" val="3753961026"/>
                  </a:ext>
                </a:extLst>
              </a:tr>
              <a:tr h="370840">
                <a:tc>
                  <a:txBody>
                    <a:bodyPr/>
                    <a:lstStyle/>
                    <a:p>
                      <a:r>
                        <a:rPr lang="en-US" sz="2000" dirty="0">
                          <a:latin typeface="+mj-lt"/>
                        </a:rPr>
                        <a:t>5</a:t>
                      </a:r>
                    </a:p>
                  </a:txBody>
                  <a:tcPr/>
                </a:tc>
                <a:tc>
                  <a:txBody>
                    <a:bodyPr/>
                    <a:lstStyle/>
                    <a:p>
                      <a:r>
                        <a:rPr lang="en-US" sz="2000" dirty="0">
                          <a:latin typeface="+mj-lt"/>
                        </a:rPr>
                        <a:t>4 mg BID*</a:t>
                      </a:r>
                    </a:p>
                  </a:txBody>
                  <a:tcPr/>
                </a:tc>
                <a:tc>
                  <a:txBody>
                    <a:bodyPr/>
                    <a:lstStyle/>
                    <a:p>
                      <a:r>
                        <a:rPr lang="en-US" sz="2000" dirty="0">
                          <a:latin typeface="+mj-lt"/>
                        </a:rPr>
                        <a:t>Half of 8 mg tab/film</a:t>
                      </a:r>
                    </a:p>
                  </a:txBody>
                  <a:tcPr/>
                </a:tc>
                <a:tc>
                  <a:txBody>
                    <a:bodyPr/>
                    <a:lstStyle/>
                    <a:p>
                      <a:r>
                        <a:rPr lang="en-US" sz="2000" kern="1200" dirty="0">
                          <a:solidFill>
                            <a:schemeClr val="dk1"/>
                          </a:solidFill>
                          <a:latin typeface="+mn-lt"/>
                          <a:ea typeface="+mn-ea"/>
                          <a:cs typeface="+mn-cs"/>
                        </a:rPr>
                        <a:t>Methadone 100mg daily</a:t>
                      </a:r>
                    </a:p>
                  </a:txBody>
                  <a:tcPr/>
                </a:tc>
                <a:extLst>
                  <a:ext uri="{0D108BD9-81ED-4DB2-BD59-A6C34878D82A}">
                    <a16:rowId xmlns:a16="http://schemas.microsoft.com/office/drawing/2014/main" val="211524750"/>
                  </a:ext>
                </a:extLst>
              </a:tr>
              <a:tr h="370840">
                <a:tc>
                  <a:txBody>
                    <a:bodyPr/>
                    <a:lstStyle/>
                    <a:p>
                      <a:r>
                        <a:rPr lang="en-US" sz="2000" dirty="0">
                          <a:latin typeface="+mj-lt"/>
                        </a:rPr>
                        <a:t>7 </a:t>
                      </a:r>
                    </a:p>
                  </a:txBody>
                  <a:tcPr/>
                </a:tc>
                <a:tc>
                  <a:txBody>
                    <a:bodyPr/>
                    <a:lstStyle/>
                    <a:p>
                      <a:r>
                        <a:rPr lang="en-US" sz="2000" dirty="0">
                          <a:latin typeface="+mj-lt"/>
                        </a:rPr>
                        <a:t>8 mg BID</a:t>
                      </a:r>
                    </a:p>
                  </a:txBody>
                  <a:tcPr/>
                </a:tc>
                <a:tc>
                  <a:txBody>
                    <a:bodyPr/>
                    <a:lstStyle/>
                    <a:p>
                      <a:r>
                        <a:rPr lang="en-US" sz="2000" dirty="0">
                          <a:latin typeface="+mj-lt"/>
                        </a:rPr>
                        <a:t>Full 8 mg 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Stop</a:t>
                      </a:r>
                    </a:p>
                  </a:txBody>
                  <a:tcPr/>
                </a:tc>
                <a:extLst>
                  <a:ext uri="{0D108BD9-81ED-4DB2-BD59-A6C34878D82A}">
                    <a16:rowId xmlns:a16="http://schemas.microsoft.com/office/drawing/2014/main" val="3519473025"/>
                  </a:ext>
                </a:extLst>
              </a:tr>
              <a:tr h="370840">
                <a:tc>
                  <a:txBody>
                    <a:bodyPr/>
                    <a:lstStyle/>
                    <a:p>
                      <a:r>
                        <a:rPr lang="en-US" sz="2000" dirty="0">
                          <a:latin typeface="+mj-lt"/>
                        </a:rPr>
                        <a:t>8</a:t>
                      </a:r>
                    </a:p>
                  </a:txBody>
                  <a:tcPr/>
                </a:tc>
                <a:tc>
                  <a:txBody>
                    <a:bodyPr/>
                    <a:lstStyle/>
                    <a:p>
                      <a:r>
                        <a:rPr lang="en-US" sz="2000" dirty="0">
                          <a:latin typeface="+mj-lt"/>
                        </a:rPr>
                        <a:t>8mg TID</a:t>
                      </a:r>
                    </a:p>
                  </a:txBody>
                  <a:tcPr/>
                </a:tc>
                <a:tc>
                  <a:txBody>
                    <a:bodyPr/>
                    <a:lstStyle/>
                    <a:p>
                      <a:r>
                        <a:rPr lang="en-US" sz="2000" dirty="0">
                          <a:latin typeface="+mj-lt"/>
                        </a:rPr>
                        <a:t>Full 8mg 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txBody>
                  <a:tcPr/>
                </a:tc>
                <a:extLst>
                  <a:ext uri="{0D108BD9-81ED-4DB2-BD59-A6C34878D82A}">
                    <a16:rowId xmlns:a16="http://schemas.microsoft.com/office/drawing/2014/main" val="3605529680"/>
                  </a:ext>
                </a:extLst>
              </a:tr>
            </a:tbl>
          </a:graphicData>
        </a:graphic>
      </p:graphicFrame>
      <p:sp>
        <p:nvSpPr>
          <p:cNvPr id="5" name="Rectangle 4"/>
          <p:cNvSpPr/>
          <p:nvPr/>
        </p:nvSpPr>
        <p:spPr>
          <a:xfrm>
            <a:off x="772308" y="5593418"/>
            <a:ext cx="1024733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Supportive Medications (ondansetron, loperamide, hydroxyzine, tizanidine, clonidine, dicyclomine)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*Can repeat days if patient develops withdrawal, achiness</a:t>
            </a:r>
          </a:p>
        </p:txBody>
      </p:sp>
    </p:spTree>
    <p:extLst>
      <p:ext uri="{BB962C8B-B14F-4D97-AF65-F5344CB8AC3E}">
        <p14:creationId xmlns:p14="http://schemas.microsoft.com/office/powerpoint/2010/main" val="374520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Content Placeholder 3"/>
          <p:cNvSpPr>
            <a:spLocks noGrp="1"/>
          </p:cNvSpPr>
          <p:nvPr>
            <p:ph sz="quarter" idx="10"/>
          </p:nvPr>
        </p:nvSpPr>
        <p:spPr/>
        <p:txBody>
          <a:bodyPr>
            <a:normAutofit/>
          </a:bodyPr>
          <a:lstStyle/>
          <a:p>
            <a:pPr lvl="0"/>
            <a:r>
              <a:rPr lang="en-US" dirty="0"/>
              <a:t>Describe low dose buprenorphine initiation with opioid continuation and clinical indications for its use </a:t>
            </a:r>
          </a:p>
          <a:p>
            <a:pPr lvl="0"/>
            <a:r>
              <a:rPr lang="en-US" dirty="0"/>
              <a:t>Discuss the rationale and potential risks and benefits of novel buprenorphine initiation strategies.</a:t>
            </a:r>
          </a:p>
          <a:p>
            <a:pPr lvl="0"/>
            <a:endParaRPr lang="en-US" dirty="0"/>
          </a:p>
          <a:p>
            <a:pPr marL="0" indent="0">
              <a:buNone/>
            </a:pPr>
            <a:endParaRPr lang="en-US" dirty="0"/>
          </a:p>
        </p:txBody>
      </p:sp>
    </p:spTree>
    <p:extLst>
      <p:ext uri="{BB962C8B-B14F-4D97-AF65-F5344CB8AC3E}">
        <p14:creationId xmlns:p14="http://schemas.microsoft.com/office/powerpoint/2010/main" val="715241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47E89-6F38-4AE2-B94A-0336FD52090F}"/>
              </a:ext>
            </a:extLst>
          </p:cNvPr>
          <p:cNvSpPr>
            <a:spLocks noGrp="1"/>
          </p:cNvSpPr>
          <p:nvPr>
            <p:ph type="title"/>
          </p:nvPr>
        </p:nvSpPr>
        <p:spPr/>
        <p:txBody>
          <a:bodyPr>
            <a:normAutofit/>
          </a:bodyPr>
          <a:lstStyle/>
          <a:p>
            <a:r>
              <a:rPr lang="en-US" dirty="0"/>
              <a:t>Final Takeaways/Summary</a:t>
            </a:r>
          </a:p>
        </p:txBody>
      </p:sp>
      <p:sp>
        <p:nvSpPr>
          <p:cNvPr id="5" name="Content Placeholder 4">
            <a:extLst>
              <a:ext uri="{FF2B5EF4-FFF2-40B4-BE49-F238E27FC236}">
                <a16:creationId xmlns:a16="http://schemas.microsoft.com/office/drawing/2014/main" id="{02FD47F6-CBEC-431C-B4FA-79B900419F64}"/>
              </a:ext>
            </a:extLst>
          </p:cNvPr>
          <p:cNvSpPr>
            <a:spLocks noGrp="1"/>
          </p:cNvSpPr>
          <p:nvPr>
            <p:ph sz="quarter" idx="10"/>
          </p:nvPr>
        </p:nvSpPr>
        <p:spPr/>
        <p:txBody>
          <a:bodyPr/>
          <a:lstStyle/>
          <a:p>
            <a:r>
              <a:rPr lang="en-US" dirty="0"/>
              <a:t>Terminology and language is important in our field</a:t>
            </a:r>
          </a:p>
          <a:p>
            <a:r>
              <a:rPr lang="en-US" dirty="0"/>
              <a:t>Low dose buprenorphine initiation with opioid continuation is an important new strategy in certain clinical situations</a:t>
            </a:r>
          </a:p>
          <a:p>
            <a:r>
              <a:rPr lang="en-US" dirty="0"/>
              <a:t>Low dose buprenorphine initiation with opioid continuation should utilize several guiding principles and may be different in different clinical settings</a:t>
            </a:r>
          </a:p>
          <a:p>
            <a:r>
              <a:rPr lang="en-US" dirty="0"/>
              <a:t>Shared decision making with patients is an important component of a successful initiation</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530108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957821-2D76-4F31-9AF1-D81CC9F404BB}"/>
              </a:ext>
            </a:extLst>
          </p:cNvPr>
          <p:cNvSpPr>
            <a:spLocks noGrp="1"/>
          </p:cNvSpPr>
          <p:nvPr>
            <p:ph type="title"/>
          </p:nvPr>
        </p:nvSpPr>
        <p:spPr>
          <a:xfrm>
            <a:off x="609600" y="228600"/>
            <a:ext cx="10972800" cy="1066800"/>
          </a:xfrm>
        </p:spPr>
        <p:txBody>
          <a:bodyPr/>
          <a:lstStyle/>
          <a:p>
            <a:r>
              <a:rPr lang="en-US" dirty="0"/>
              <a:t>References</a:t>
            </a:r>
          </a:p>
        </p:txBody>
      </p:sp>
      <p:sp>
        <p:nvSpPr>
          <p:cNvPr id="14" name="Content Placeholder 13">
            <a:extLst>
              <a:ext uri="{FF2B5EF4-FFF2-40B4-BE49-F238E27FC236}">
                <a16:creationId xmlns:a16="http://schemas.microsoft.com/office/drawing/2014/main" id="{55775D2D-8A5F-4B45-956F-4A1CCDA0DC7A}"/>
              </a:ext>
            </a:extLst>
          </p:cNvPr>
          <p:cNvSpPr>
            <a:spLocks noGrp="1"/>
          </p:cNvSpPr>
          <p:nvPr>
            <p:ph idx="1"/>
          </p:nvPr>
        </p:nvSpPr>
        <p:spPr>
          <a:xfrm>
            <a:off x="609600" y="1143000"/>
            <a:ext cx="10972800" cy="4683206"/>
          </a:xfrm>
        </p:spPr>
        <p:txBody>
          <a:bodyPr>
            <a:noAutofit/>
          </a:bodyPr>
          <a:lstStyle/>
          <a:p>
            <a:r>
              <a:rPr lang="en-US" sz="1300" dirty="0"/>
              <a:t>Cohen SM, Weimer MB, Levander XA, Peckham AM, </a:t>
            </a:r>
            <a:r>
              <a:rPr lang="en-US" sz="1300" dirty="0" err="1"/>
              <a:t>Tetrault</a:t>
            </a:r>
            <a:r>
              <a:rPr lang="en-US" sz="1300" dirty="0"/>
              <a:t> JM, Morford KL. Low Dose Initiation of Buprenorphine: A Narrative Review and Practical Approach [published online ahead of print, 2021 Dec 23]. </a:t>
            </a:r>
            <a:r>
              <a:rPr lang="en-US" sz="1300" i="1" dirty="0"/>
              <a:t>J Addict Med</a:t>
            </a:r>
            <a:r>
              <a:rPr lang="en-US" sz="1300" dirty="0"/>
              <a:t>. 2021;10.1097/ADM.0000000000000945. doi:10.1097/ADM.0000000000000945</a:t>
            </a:r>
          </a:p>
          <a:p>
            <a:r>
              <a:rPr lang="en-US" sz="1300" dirty="0"/>
              <a:t>Volpe DA, McMahon Tobin GA, Mellon RD, et al. Uniform assessment and ranking of opioid </a:t>
            </a:r>
            <a:r>
              <a:rPr lang="el-GR" sz="1300" dirty="0"/>
              <a:t>μ </a:t>
            </a:r>
            <a:r>
              <a:rPr lang="en-US" sz="1300" dirty="0"/>
              <a:t>receptor binding constants for selected opioid drugs. </a:t>
            </a:r>
            <a:r>
              <a:rPr lang="en-US" sz="1300" i="1" dirty="0" err="1"/>
              <a:t>Regul</a:t>
            </a:r>
            <a:r>
              <a:rPr lang="en-US" sz="1300" i="1" dirty="0"/>
              <a:t> </a:t>
            </a:r>
            <a:r>
              <a:rPr lang="en-US" sz="1300" i="1" dirty="0" err="1"/>
              <a:t>Toxicol</a:t>
            </a:r>
            <a:r>
              <a:rPr lang="en-US" sz="1300" i="1" dirty="0"/>
              <a:t> </a:t>
            </a:r>
            <a:r>
              <a:rPr lang="en-US" sz="1300" i="1" dirty="0" err="1"/>
              <a:t>Pharmacol</a:t>
            </a:r>
            <a:r>
              <a:rPr lang="en-US" sz="1300" dirty="0"/>
              <a:t>. 2011;59(3):385-390. doi:10.1016/j.yrtph.2010.12.007</a:t>
            </a:r>
          </a:p>
          <a:p>
            <a:r>
              <a:rPr lang="en-US" sz="1300" dirty="0"/>
              <a:t>Substance Abuse and Mental Health Services Administration. Medications for Opioid Use Disorder. Treatment Improvement Protocol (TIP) Series 63 Publication No. PEP21-02-01-002. Rockville, MD: Substance Abuse and Mental Health Services Administration, 2021. Ghosh SM, </a:t>
            </a:r>
            <a:r>
              <a:rPr lang="en-US" sz="1300" dirty="0" err="1"/>
              <a:t>Klaire</a:t>
            </a:r>
            <a:r>
              <a:rPr lang="en-US" sz="1300" dirty="0"/>
              <a:t> S, </a:t>
            </a:r>
            <a:r>
              <a:rPr lang="en-US" sz="1300" dirty="0" err="1"/>
              <a:t>Tanguay</a:t>
            </a:r>
            <a:r>
              <a:rPr lang="en-US" sz="1300" dirty="0"/>
              <a:t> R, </a:t>
            </a:r>
            <a:r>
              <a:rPr lang="en-US" sz="1300" dirty="0" err="1"/>
              <a:t>Manek</a:t>
            </a:r>
            <a:r>
              <a:rPr lang="en-US" sz="1300" dirty="0"/>
              <a:t> M, Azar P. A Review of Novel Methods To Support The Transition From Methadone and Other Full Agonist Opioids To Buprenorphine/Naloxone Sublingual In Both Community and Acute Care Settings. </a:t>
            </a:r>
            <a:r>
              <a:rPr lang="en-US" sz="1300" i="1" dirty="0"/>
              <a:t>Canadian Journal of Addiction. </a:t>
            </a:r>
            <a:r>
              <a:rPr lang="en-US" sz="1300" dirty="0"/>
              <a:t>2019;10(4):41-50. </a:t>
            </a:r>
          </a:p>
          <a:p>
            <a:r>
              <a:rPr lang="en-US" sz="1300" dirty="0"/>
              <a:t>Crotty K, Freedman KI, </a:t>
            </a:r>
            <a:r>
              <a:rPr lang="en-US" sz="1300" dirty="0" err="1"/>
              <a:t>Kampman</a:t>
            </a:r>
            <a:r>
              <a:rPr lang="en-US" sz="1300" dirty="0"/>
              <a:t> KM. Executive Summary of the Focused Update of the ASAM National Practice Guideline for the Treatment of Opioid Use Disorder [published correction appears in J Addict Med. 2020 May/Jun;14(3):267]. </a:t>
            </a:r>
            <a:r>
              <a:rPr lang="en-US" sz="1300" i="1" dirty="0"/>
              <a:t>J Addict Med</a:t>
            </a:r>
            <a:r>
              <a:rPr lang="en-US" sz="1300" dirty="0"/>
              <a:t>. 2020;14(2):99-112. doi:10.1097/ADM.0000000000000635</a:t>
            </a:r>
          </a:p>
          <a:p>
            <a:r>
              <a:rPr lang="en-US" sz="1300" dirty="0" err="1"/>
              <a:t>Mannelli</a:t>
            </a:r>
            <a:r>
              <a:rPr lang="en-US" sz="1300" dirty="0"/>
              <a:t> P, </a:t>
            </a:r>
            <a:r>
              <a:rPr lang="en-US" sz="1300" dirty="0" err="1"/>
              <a:t>Peindl</a:t>
            </a:r>
            <a:r>
              <a:rPr lang="en-US" sz="1300" dirty="0"/>
              <a:t> KS, Lee T, Bhatia KS, Wu LT. Buprenorphine-mediated transition from opioid agonist to antagonist treatment: state of the art and new perspectives. </a:t>
            </a:r>
            <a:r>
              <a:rPr lang="en-US" sz="1300" i="1" dirty="0" err="1"/>
              <a:t>Curr</a:t>
            </a:r>
            <a:r>
              <a:rPr lang="en-US" sz="1300" i="1" dirty="0"/>
              <a:t> Drug Abuse Rev</a:t>
            </a:r>
            <a:r>
              <a:rPr lang="en-US" sz="1300" dirty="0"/>
              <a:t>. 2012;5(1):52-63. doi:10.2174/1874473711205010052 </a:t>
            </a:r>
          </a:p>
          <a:p>
            <a:r>
              <a:rPr lang="en-US" sz="1300" dirty="0"/>
              <a:t>Silverstein SM, </a:t>
            </a:r>
            <a:r>
              <a:rPr lang="en-US" sz="1300" dirty="0" err="1"/>
              <a:t>Daniulaityte</a:t>
            </a:r>
            <a:r>
              <a:rPr lang="en-US" sz="1300" dirty="0"/>
              <a:t> R, Martins SS, Miller SC, Carlson RG. "Everything is not right anymore": Buprenorphine experiences in an era of illicit fentanyl. </a:t>
            </a:r>
            <a:r>
              <a:rPr lang="en-US" sz="1300" i="1" dirty="0"/>
              <a:t>Int J Drug Policy. </a:t>
            </a:r>
            <a:r>
              <a:rPr lang="en-US" sz="1300" dirty="0"/>
              <a:t>2019;74:76-83. </a:t>
            </a:r>
          </a:p>
          <a:p>
            <a:r>
              <a:rPr lang="en-US" sz="1300" dirty="0" err="1"/>
              <a:t>Bisaga</a:t>
            </a:r>
            <a:r>
              <a:rPr lang="en-US" sz="1300" dirty="0"/>
              <a:t> A. What should clinicians do as fentanyl replaces heroin? </a:t>
            </a:r>
            <a:r>
              <a:rPr lang="en-US" sz="1300" i="1" dirty="0"/>
              <a:t>Addiction. </a:t>
            </a:r>
            <a:r>
              <a:rPr lang="en-US" sz="1300" dirty="0"/>
              <a:t>2019;114(5):782-783. </a:t>
            </a:r>
          </a:p>
          <a:p>
            <a:r>
              <a:rPr lang="en-US" sz="1300" dirty="0"/>
              <a:t>Antoine D, </a:t>
            </a:r>
            <a:r>
              <a:rPr lang="en-US" sz="1300" dirty="0" err="1"/>
              <a:t>Huhn</a:t>
            </a:r>
            <a:r>
              <a:rPr lang="en-US" sz="1300" dirty="0"/>
              <a:t> AS, Strain EC, et al. Method for Successfully Inducting Individuals Who Use Illicit Fentanyl Onto Buprenorphine/Naloxone. </a:t>
            </a:r>
            <a:r>
              <a:rPr lang="en-US" sz="1300" i="1" dirty="0"/>
              <a:t>Am J Addict. </a:t>
            </a:r>
            <a:r>
              <a:rPr lang="en-US" sz="1300" dirty="0"/>
              <a:t>2020. </a:t>
            </a:r>
          </a:p>
          <a:p>
            <a:r>
              <a:rPr lang="en-US" sz="1300" dirty="0"/>
              <a:t>De Aquino JP, </a:t>
            </a:r>
            <a:r>
              <a:rPr lang="en-US" sz="1300" dirty="0" err="1"/>
              <a:t>Parida</a:t>
            </a:r>
            <a:r>
              <a:rPr lang="en-US" sz="1300" dirty="0"/>
              <a:t> S, </a:t>
            </a:r>
            <a:r>
              <a:rPr lang="en-US" sz="1300" dirty="0" err="1"/>
              <a:t>Sofuoglu</a:t>
            </a:r>
            <a:r>
              <a:rPr lang="en-US" sz="1300" dirty="0"/>
              <a:t> M. The Pharmacology of Buprenorphine </a:t>
            </a:r>
            <a:r>
              <a:rPr lang="en-US" sz="1300" dirty="0" err="1"/>
              <a:t>Microinduction</a:t>
            </a:r>
            <a:r>
              <a:rPr lang="en-US" sz="1300" dirty="0"/>
              <a:t> for Opioid Use Disorder. </a:t>
            </a:r>
            <a:r>
              <a:rPr lang="en-US" sz="1300" i="1" dirty="0"/>
              <a:t>Clin Drug </a:t>
            </a:r>
            <a:r>
              <a:rPr lang="en-US" sz="1300" i="1" dirty="0" err="1"/>
              <a:t>Investig</a:t>
            </a:r>
            <a:r>
              <a:rPr lang="en-US" sz="1300" dirty="0"/>
              <a:t>. 2021;41(5):425-436. doi:10.1007/s40261-021-01032-7</a:t>
            </a:r>
          </a:p>
          <a:p>
            <a:r>
              <a:rPr lang="en-US" sz="1300" dirty="0" err="1"/>
              <a:t>Huhn</a:t>
            </a:r>
            <a:r>
              <a:rPr lang="en-US" sz="1300" dirty="0"/>
              <a:t> AS, </a:t>
            </a:r>
            <a:r>
              <a:rPr lang="en-US" sz="1300" dirty="0" err="1"/>
              <a:t>Hobelmann</a:t>
            </a:r>
            <a:r>
              <a:rPr lang="en-US" sz="1300" dirty="0"/>
              <a:t> JG, </a:t>
            </a:r>
            <a:r>
              <a:rPr lang="en-US" sz="1300" dirty="0" err="1"/>
              <a:t>Oyler</a:t>
            </a:r>
            <a:r>
              <a:rPr lang="en-US" sz="1300" dirty="0"/>
              <a:t> GA, Strain EC. Protracted renal clearance of fentanyl in persons with opioid use disorder. </a:t>
            </a:r>
            <a:r>
              <a:rPr lang="en-US" sz="1300" i="1" dirty="0"/>
              <a:t>Drug Alcohol Depend</a:t>
            </a:r>
            <a:r>
              <a:rPr lang="en-US" sz="1300" dirty="0"/>
              <a:t>. 2020;214:108147. doi:10.1016/j.drugalcdep.2020.108147</a:t>
            </a:r>
          </a:p>
          <a:p>
            <a:endParaRPr lang="en-US" sz="1300" dirty="0"/>
          </a:p>
          <a:p>
            <a:endParaRPr lang="en-US" sz="1300" dirty="0"/>
          </a:p>
          <a:p>
            <a:pPr marL="0" indent="0">
              <a:buNone/>
            </a:pPr>
            <a:r>
              <a:rPr lang="en-US" sz="1300" dirty="0"/>
              <a:t>			</a:t>
            </a:r>
          </a:p>
          <a:p>
            <a:endParaRPr lang="en-US" sz="1300" dirty="0"/>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598641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085325-2FCE-4340-B059-63F01106910B}"/>
              </a:ext>
            </a:extLst>
          </p:cNvPr>
          <p:cNvSpPr>
            <a:spLocks noGrp="1"/>
          </p:cNvSpPr>
          <p:nvPr>
            <p:ph idx="1"/>
          </p:nvPr>
        </p:nvSpPr>
        <p:spPr/>
        <p:txBody>
          <a:bodyPr>
            <a:noAutofit/>
          </a:bodyPr>
          <a:lstStyle/>
          <a:p>
            <a:pPr>
              <a:buFont typeface="+mj-lt"/>
              <a:buAutoNum type="arabicPeriod" startAt="11"/>
            </a:pPr>
            <a:r>
              <a:rPr lang="en-US" sz="1300" dirty="0" err="1"/>
              <a:t>Varshneya</a:t>
            </a:r>
            <a:r>
              <a:rPr lang="en-US" sz="1300" dirty="0"/>
              <a:t> NB, </a:t>
            </a:r>
            <a:r>
              <a:rPr lang="en-US" sz="1300" dirty="0" err="1"/>
              <a:t>Thakrar</a:t>
            </a:r>
            <a:r>
              <a:rPr lang="en-US" sz="1300" dirty="0"/>
              <a:t> AP, </a:t>
            </a:r>
            <a:r>
              <a:rPr lang="en-US" sz="1300" dirty="0" err="1"/>
              <a:t>Hobelmann</a:t>
            </a:r>
            <a:r>
              <a:rPr lang="en-US" sz="1300" dirty="0"/>
              <a:t> JG, Dunn KE, </a:t>
            </a:r>
            <a:r>
              <a:rPr lang="en-US" sz="1300" dirty="0" err="1"/>
              <a:t>Huhn</a:t>
            </a:r>
            <a:r>
              <a:rPr lang="en-US" sz="1300" dirty="0"/>
              <a:t> AS. Evidence of Buprenorphine-precipitated Withdrawal in Persons Who Use </a:t>
            </a:r>
            <a:r>
              <a:rPr lang="en-US" sz="1300" dirty="0">
                <a:latin typeface="+mj-lt"/>
              </a:rPr>
              <a:t>Fentanyl [published online ahead of print, 2021 Nov 23]. </a:t>
            </a:r>
            <a:r>
              <a:rPr lang="en-US" sz="1300" i="1" dirty="0">
                <a:latin typeface="+mj-lt"/>
              </a:rPr>
              <a:t>J Addict Med</a:t>
            </a:r>
            <a:r>
              <a:rPr lang="en-US" sz="1300" dirty="0">
                <a:latin typeface="+mj-lt"/>
              </a:rPr>
              <a:t>. 2021;10.1097/ADM.0000000000000922. doi:10.1097/ADM.0000000000000922</a:t>
            </a:r>
          </a:p>
          <a:p>
            <a:pPr>
              <a:buFont typeface="+mj-lt"/>
              <a:buAutoNum type="arabicPeriod" startAt="11"/>
            </a:pPr>
            <a:r>
              <a:rPr lang="en-US" sz="1300" b="0" i="0" dirty="0">
                <a:effectLst/>
                <a:latin typeface="+mj-lt"/>
              </a:rPr>
              <a:t>Chan CA, </a:t>
            </a:r>
            <a:r>
              <a:rPr lang="en-US" sz="1300" b="0" i="0" dirty="0" err="1">
                <a:effectLst/>
                <a:latin typeface="+mj-lt"/>
              </a:rPr>
              <a:t>Canver</a:t>
            </a:r>
            <a:r>
              <a:rPr lang="en-US" sz="1300" b="0" i="0" dirty="0">
                <a:effectLst/>
                <a:latin typeface="+mj-lt"/>
              </a:rPr>
              <a:t> B, McNeil R, Sue KL. Harm Reduction in Health Care Settings. </a:t>
            </a:r>
            <a:r>
              <a:rPr lang="en-US" sz="1300" b="0" i="1" dirty="0">
                <a:effectLst/>
                <a:latin typeface="+mj-lt"/>
              </a:rPr>
              <a:t>Med Clin North Am</a:t>
            </a:r>
            <a:r>
              <a:rPr lang="en-US" sz="1300" b="0" i="0" dirty="0">
                <a:effectLst/>
                <a:latin typeface="+mj-lt"/>
              </a:rPr>
              <a:t>. 2022;106(1):201-217. doi:10.1016/j.mcna.2021.09.002</a:t>
            </a:r>
            <a:endParaRPr lang="en-US" sz="1300" dirty="0">
              <a:latin typeface="+mj-lt"/>
            </a:endParaRPr>
          </a:p>
          <a:p>
            <a:pPr>
              <a:buFont typeface="+mj-lt"/>
              <a:buAutoNum type="arabicPeriod" startAt="11"/>
            </a:pPr>
            <a:r>
              <a:rPr lang="en-US" sz="1300" dirty="0" err="1">
                <a:latin typeface="+mj-lt"/>
              </a:rPr>
              <a:t>Accurso</a:t>
            </a:r>
            <a:r>
              <a:rPr lang="en-US" sz="1300" dirty="0">
                <a:latin typeface="+mj-lt"/>
              </a:rPr>
              <a:t> AJ. Blister-Packing of 2 mg Buprenorphine </a:t>
            </a:r>
            <a:r>
              <a:rPr lang="en-US" sz="1300" dirty="0" err="1">
                <a:latin typeface="+mj-lt"/>
              </a:rPr>
              <a:t>Monoproduct</a:t>
            </a:r>
            <a:r>
              <a:rPr lang="en-US" sz="1300" dirty="0">
                <a:latin typeface="+mj-lt"/>
              </a:rPr>
              <a:t> as a Patient-Centered Method of </a:t>
            </a:r>
            <a:r>
              <a:rPr lang="en-US" sz="1300" dirty="0" err="1">
                <a:latin typeface="+mj-lt"/>
              </a:rPr>
              <a:t>Microdosing</a:t>
            </a:r>
            <a:r>
              <a:rPr lang="en-US" sz="1300" dirty="0">
                <a:latin typeface="+mj-lt"/>
              </a:rPr>
              <a:t> for Buprenorphine Induction. </a:t>
            </a:r>
            <a:r>
              <a:rPr lang="en-US" sz="1300" i="1" dirty="0">
                <a:latin typeface="+mj-lt"/>
              </a:rPr>
              <a:t>Clin Drug </a:t>
            </a:r>
            <a:r>
              <a:rPr lang="en-US" sz="1300" i="1" dirty="0" err="1">
                <a:latin typeface="+mj-lt"/>
              </a:rPr>
              <a:t>Investig</a:t>
            </a:r>
            <a:r>
              <a:rPr lang="en-US" sz="1300" i="1" dirty="0">
                <a:latin typeface="+mj-lt"/>
              </a:rPr>
              <a:t>. </a:t>
            </a:r>
            <a:r>
              <a:rPr lang="en-US" sz="1300" dirty="0">
                <a:latin typeface="+mj-lt"/>
              </a:rPr>
              <a:t>2021. </a:t>
            </a:r>
          </a:p>
          <a:p>
            <a:pPr>
              <a:buFont typeface="+mj-lt"/>
              <a:buAutoNum type="arabicPeriod" startAt="11"/>
            </a:pPr>
            <a:r>
              <a:rPr lang="en-US" sz="1300" dirty="0" err="1"/>
              <a:t>Lintzeris</a:t>
            </a:r>
            <a:r>
              <a:rPr lang="en-US" sz="1300" dirty="0"/>
              <a:t> N, </a:t>
            </a:r>
            <a:r>
              <a:rPr lang="en-US" sz="1300" dirty="0" err="1"/>
              <a:t>Monds</a:t>
            </a:r>
            <a:r>
              <a:rPr lang="en-US" sz="1300" dirty="0"/>
              <a:t> LA, Rivas C, et al. Transferring Patients From Methadone to Buprenorphine: The Feasibility and Evaluation of Practice Guidelines. </a:t>
            </a:r>
            <a:r>
              <a:rPr lang="en-US" sz="1300" i="1" dirty="0"/>
              <a:t>J Addict Med</a:t>
            </a:r>
            <a:r>
              <a:rPr lang="en-US" sz="1300" dirty="0"/>
              <a:t>. 2018;12(3):234-240. doi:10.1097/ADM.0000000000000396</a:t>
            </a:r>
          </a:p>
          <a:p>
            <a:pPr>
              <a:buFont typeface="+mj-lt"/>
              <a:buAutoNum type="arabicPeriod" startAt="11"/>
            </a:pPr>
            <a:r>
              <a:rPr lang="en-US" sz="1300" dirty="0" err="1"/>
              <a:t>Thakrar</a:t>
            </a:r>
            <a:r>
              <a:rPr lang="en-US" sz="1300" dirty="0"/>
              <a:t> AP, Jablonski L, Ratner J, </a:t>
            </a:r>
            <a:r>
              <a:rPr lang="en-US" sz="1300" dirty="0" err="1"/>
              <a:t>Rastegar</a:t>
            </a:r>
            <a:r>
              <a:rPr lang="en-US" sz="1300" dirty="0"/>
              <a:t> DA. Micro-dosing Intravenous Buprenorphine to Rapidly Transition From Full Opioid Agonists [published online ahead of print, 2021 Mar 19]. </a:t>
            </a:r>
            <a:r>
              <a:rPr lang="en-US" sz="1300" i="1" dirty="0"/>
              <a:t>J Addict Med</a:t>
            </a:r>
            <a:r>
              <a:rPr lang="en-US" sz="1300" dirty="0"/>
              <a:t>. 2021;10.1097/</a:t>
            </a:r>
          </a:p>
          <a:p>
            <a:pPr>
              <a:buFont typeface="+mj-lt"/>
              <a:buAutoNum type="arabicPeriod" startAt="11"/>
            </a:pPr>
            <a:r>
              <a:rPr lang="en-US" sz="1300" dirty="0" err="1"/>
              <a:t>Terasaki</a:t>
            </a:r>
            <a:r>
              <a:rPr lang="en-US" sz="1300" dirty="0"/>
              <a:t> D, Smith C, Calcaterra SL. Transitioning Hospitalized Patients with Opioid Use Disorder from Methadone to Buprenorphine without a Period of Opioid Abstinence Using a </a:t>
            </a:r>
            <a:r>
              <a:rPr lang="en-US" sz="1300" dirty="0" err="1"/>
              <a:t>Microdosing</a:t>
            </a:r>
            <a:r>
              <a:rPr lang="en-US" sz="1300" dirty="0"/>
              <a:t> Protocol. </a:t>
            </a:r>
            <a:r>
              <a:rPr lang="en-US" sz="1300" i="1" dirty="0"/>
              <a:t>Pharmacotherapy. </a:t>
            </a:r>
            <a:r>
              <a:rPr lang="en-US" sz="1300" dirty="0"/>
              <a:t>2019;39(10):1023-1029. </a:t>
            </a:r>
          </a:p>
          <a:p>
            <a:pPr>
              <a:buFont typeface="+mj-lt"/>
              <a:buAutoNum type="arabicPeriod" startAt="11"/>
            </a:pPr>
            <a:r>
              <a:rPr lang="en-US" sz="1300" dirty="0"/>
              <a:t>Weimer MB, Guerra M, Morrow G, Adams K. Hospital-based Buprenorphine Micro-dose Initiation. </a:t>
            </a:r>
            <a:r>
              <a:rPr lang="en-US" sz="1300" i="1" dirty="0"/>
              <a:t>J Addict Med</a:t>
            </a:r>
            <a:r>
              <a:rPr lang="en-US" sz="1300" dirty="0"/>
              <a:t>. 2021;15(3):255-257. doi:10.1097/ADM.0000000000000745</a:t>
            </a:r>
          </a:p>
          <a:p>
            <a:pPr>
              <a:buFont typeface="+mj-lt"/>
              <a:buAutoNum type="arabicPeriod" startAt="11"/>
            </a:pPr>
            <a:r>
              <a:rPr lang="en-US" sz="1300" dirty="0"/>
              <a:t>Ghosh SM, </a:t>
            </a:r>
            <a:r>
              <a:rPr lang="en-US" sz="1300" dirty="0" err="1"/>
              <a:t>Klaire</a:t>
            </a:r>
            <a:r>
              <a:rPr lang="en-US" sz="1300" dirty="0"/>
              <a:t> S, </a:t>
            </a:r>
            <a:r>
              <a:rPr lang="en-US" sz="1300" dirty="0" err="1"/>
              <a:t>Tanguay</a:t>
            </a:r>
            <a:r>
              <a:rPr lang="en-US" sz="1300" dirty="0"/>
              <a:t> R, </a:t>
            </a:r>
            <a:r>
              <a:rPr lang="en-US" sz="1300" dirty="0" err="1"/>
              <a:t>Manek</a:t>
            </a:r>
            <a:r>
              <a:rPr lang="en-US" sz="1300" dirty="0"/>
              <a:t> M, Azar P. A Review of Novel Methods To Support The Transition From Methadone and Other Full Agonist Opioids To Buprenorphine/Naloxone Sublingual In Both Community and Acute Care Settings. </a:t>
            </a:r>
            <a:r>
              <a:rPr lang="en-US" sz="1300" i="1" dirty="0"/>
              <a:t>Canadian Journal of Addiction. </a:t>
            </a:r>
            <a:r>
              <a:rPr lang="en-US" sz="1300" dirty="0"/>
              <a:t>2019;10(4):41-50. </a:t>
            </a:r>
          </a:p>
          <a:p>
            <a:pPr>
              <a:buFont typeface="+mj-lt"/>
              <a:buAutoNum type="arabicPeriod" startAt="11"/>
            </a:pPr>
            <a:r>
              <a:rPr lang="en-US" sz="1300" dirty="0"/>
              <a:t>Hickey T, </a:t>
            </a:r>
            <a:r>
              <a:rPr lang="en-US" sz="1300" dirty="0" err="1"/>
              <a:t>Abelleira</a:t>
            </a:r>
            <a:r>
              <a:rPr lang="en-US" sz="1300" dirty="0"/>
              <a:t> A, </a:t>
            </a:r>
            <a:r>
              <a:rPr lang="en-US" sz="1300" dirty="0" err="1"/>
              <a:t>Acampora</a:t>
            </a:r>
            <a:r>
              <a:rPr lang="en-US" sz="1300" dirty="0"/>
              <a:t> G, et al. Perioperative Buprenorphine Management: A Multidisciplinary Approach. </a:t>
            </a:r>
            <a:r>
              <a:rPr lang="en-US" sz="1300" i="1" dirty="0"/>
              <a:t>Med Clin North Am</a:t>
            </a:r>
            <a:r>
              <a:rPr lang="en-US" sz="1300" dirty="0"/>
              <a:t>. 2022;106(1):169-185. doi:10.1016/j.mcna.2021.09.001</a:t>
            </a:r>
          </a:p>
          <a:p>
            <a:pPr>
              <a:buFont typeface="+mj-lt"/>
              <a:buAutoNum type="arabicPeriod" startAt="11"/>
            </a:pPr>
            <a:r>
              <a:rPr lang="en-US" sz="1300" dirty="0" err="1"/>
              <a:t>Klaire</a:t>
            </a:r>
            <a:r>
              <a:rPr lang="en-US" sz="1300" dirty="0"/>
              <a:t> S, </a:t>
            </a:r>
            <a:r>
              <a:rPr lang="en-US" sz="1300" dirty="0" err="1"/>
              <a:t>Zivanovic</a:t>
            </a:r>
            <a:r>
              <a:rPr lang="en-US" sz="1300" dirty="0"/>
              <a:t> R, </a:t>
            </a:r>
            <a:r>
              <a:rPr lang="en-US" sz="1300" dirty="0" err="1"/>
              <a:t>Barbic</a:t>
            </a:r>
            <a:r>
              <a:rPr lang="en-US" sz="1300" dirty="0"/>
              <a:t> SP, Sandhu R, Mathew N, Azar P. Rapid micro-induction of buprenorphine/naloxone for opioid use disorder in an inpatient setting: A case series. </a:t>
            </a:r>
            <a:r>
              <a:rPr lang="en-US" sz="1300" i="1" dirty="0"/>
              <a:t>Am J Addict. </a:t>
            </a:r>
            <a:r>
              <a:rPr lang="en-US" sz="1300" dirty="0"/>
              <a:t>2019;28(4):262-265. </a:t>
            </a:r>
          </a:p>
          <a:p>
            <a:pPr>
              <a:buFont typeface="+mj-lt"/>
              <a:buAutoNum type="arabicPeriod" startAt="11"/>
            </a:pPr>
            <a:endParaRPr lang="en-US" sz="1300" dirty="0"/>
          </a:p>
          <a:p>
            <a:pPr>
              <a:buFont typeface="+mj-lt"/>
              <a:buAutoNum type="arabicPeriod" startAt="11"/>
            </a:pPr>
            <a:endParaRPr lang="en-US" sz="1300" dirty="0"/>
          </a:p>
        </p:txBody>
      </p:sp>
      <p:sp>
        <p:nvSpPr>
          <p:cNvPr id="3" name="Title 2">
            <a:extLst>
              <a:ext uri="{FF2B5EF4-FFF2-40B4-BE49-F238E27FC236}">
                <a16:creationId xmlns:a16="http://schemas.microsoft.com/office/drawing/2014/main" id="{FFE6AA0D-AEDC-E341-B642-2E199563E992}"/>
              </a:ext>
            </a:extLst>
          </p:cNvPr>
          <p:cNvSpPr>
            <a:spLocks noGrp="1"/>
          </p:cNvSpPr>
          <p:nvPr>
            <p:ph type="title"/>
          </p:nvPr>
        </p:nvSpPr>
        <p:spPr>
          <a:xfrm>
            <a:off x="1066800" y="0"/>
            <a:ext cx="10972800" cy="1524000"/>
          </a:xfrm>
        </p:spPr>
        <p:txBody>
          <a:bodyPr/>
          <a:lstStyle/>
          <a:p>
            <a:r>
              <a:rPr lang="en-US" dirty="0"/>
              <a:t>References 	</a:t>
            </a:r>
          </a:p>
        </p:txBody>
      </p:sp>
    </p:spTree>
    <p:extLst>
      <p:ext uri="{BB962C8B-B14F-4D97-AF65-F5344CB8AC3E}">
        <p14:creationId xmlns:p14="http://schemas.microsoft.com/office/powerpoint/2010/main" val="3424960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Buprenorphine Dosing Plan - Patch</a:t>
            </a:r>
          </a:p>
        </p:txBody>
      </p:sp>
      <p:graphicFrame>
        <p:nvGraphicFramePr>
          <p:cNvPr id="4" name="Content Placeholder 3"/>
          <p:cNvGraphicFramePr>
            <a:graphicFrameLocks noGrp="1"/>
          </p:cNvGraphicFramePr>
          <p:nvPr>
            <p:ph idx="1"/>
          </p:nvPr>
        </p:nvGraphicFramePr>
        <p:xfrm>
          <a:off x="838200" y="1535628"/>
          <a:ext cx="10515600" cy="3566160"/>
        </p:xfrm>
        <a:graphic>
          <a:graphicData uri="http://schemas.openxmlformats.org/drawingml/2006/table">
            <a:tbl>
              <a:tblPr firstRow="1" bandRow="1">
                <a:tableStyleId>{5C22544A-7EE6-4342-B048-85BDC9FD1C3A}</a:tableStyleId>
              </a:tblPr>
              <a:tblGrid>
                <a:gridCol w="3423082">
                  <a:extLst>
                    <a:ext uri="{9D8B030D-6E8A-4147-A177-3AD203B41FA5}">
                      <a16:colId xmlns:a16="http://schemas.microsoft.com/office/drawing/2014/main" val="3391187052"/>
                    </a:ext>
                  </a:extLst>
                </a:gridCol>
                <a:gridCol w="3587318">
                  <a:extLst>
                    <a:ext uri="{9D8B030D-6E8A-4147-A177-3AD203B41FA5}">
                      <a16:colId xmlns:a16="http://schemas.microsoft.com/office/drawing/2014/main" val="4149957946"/>
                    </a:ext>
                  </a:extLst>
                </a:gridCol>
                <a:gridCol w="3505200">
                  <a:extLst>
                    <a:ext uri="{9D8B030D-6E8A-4147-A177-3AD203B41FA5}">
                      <a16:colId xmlns:a16="http://schemas.microsoft.com/office/drawing/2014/main" val="2519622910"/>
                    </a:ext>
                  </a:extLst>
                </a:gridCol>
              </a:tblGrid>
              <a:tr h="370840">
                <a:tc>
                  <a:txBody>
                    <a:bodyPr/>
                    <a:lstStyle/>
                    <a:p>
                      <a:r>
                        <a:rPr lang="en-US" sz="2400" dirty="0"/>
                        <a:t>Day </a:t>
                      </a:r>
                    </a:p>
                  </a:txBody>
                  <a:tcPr/>
                </a:tc>
                <a:tc>
                  <a:txBody>
                    <a:bodyPr/>
                    <a:lstStyle/>
                    <a:p>
                      <a:r>
                        <a:rPr lang="en-US" sz="2400" dirty="0"/>
                        <a:t>Buprenorphine</a:t>
                      </a:r>
                      <a:r>
                        <a:rPr lang="en-US" sz="2400" baseline="0" dirty="0"/>
                        <a:t> Dose </a:t>
                      </a:r>
                      <a:endParaRPr lang="en-US" sz="2400" dirty="0"/>
                    </a:p>
                  </a:txBody>
                  <a:tcPr/>
                </a:tc>
                <a:tc>
                  <a:txBody>
                    <a:bodyPr/>
                    <a:lstStyle/>
                    <a:p>
                      <a:r>
                        <a:rPr lang="en-US" sz="2400" dirty="0"/>
                        <a:t>Full</a:t>
                      </a:r>
                      <a:r>
                        <a:rPr lang="en-US" sz="2400" baseline="0" dirty="0"/>
                        <a:t> Opioid Agonist </a:t>
                      </a:r>
                      <a:r>
                        <a:rPr lang="en-US" sz="2400" dirty="0"/>
                        <a:t>Dose </a:t>
                      </a:r>
                    </a:p>
                  </a:txBody>
                  <a:tcPr/>
                </a:tc>
                <a:extLst>
                  <a:ext uri="{0D108BD9-81ED-4DB2-BD59-A6C34878D82A}">
                    <a16:rowId xmlns:a16="http://schemas.microsoft.com/office/drawing/2014/main" val="372688207"/>
                  </a:ext>
                </a:extLst>
              </a:tr>
              <a:tr h="370840">
                <a:tc>
                  <a:txBody>
                    <a:bodyPr/>
                    <a:lstStyle/>
                    <a:p>
                      <a:r>
                        <a:rPr lang="en-US" sz="2400" dirty="0"/>
                        <a:t>1</a:t>
                      </a:r>
                    </a:p>
                  </a:txBody>
                  <a:tcPr/>
                </a:tc>
                <a:tc>
                  <a:txBody>
                    <a:bodyPr/>
                    <a:lstStyle/>
                    <a:p>
                      <a:r>
                        <a:rPr lang="en-US" sz="2400" dirty="0"/>
                        <a:t>20 mcg patch </a:t>
                      </a:r>
                    </a:p>
                  </a:txBody>
                  <a:tcPr/>
                </a:tc>
                <a:tc>
                  <a:txBody>
                    <a:bodyPr/>
                    <a:lstStyle/>
                    <a:p>
                      <a:r>
                        <a:rPr lang="en-US" sz="2400" dirty="0"/>
                        <a:t>Same</a:t>
                      </a:r>
                      <a:r>
                        <a:rPr lang="en-US" sz="2400" baseline="0" dirty="0"/>
                        <a:t> </a:t>
                      </a:r>
                      <a:endParaRPr lang="en-US" sz="2400" dirty="0"/>
                    </a:p>
                  </a:txBody>
                  <a:tcPr/>
                </a:tc>
                <a:extLst>
                  <a:ext uri="{0D108BD9-81ED-4DB2-BD59-A6C34878D82A}">
                    <a16:rowId xmlns:a16="http://schemas.microsoft.com/office/drawing/2014/main" val="3332410542"/>
                  </a:ext>
                </a:extLst>
              </a:tr>
              <a:tr h="370840">
                <a:tc>
                  <a:txBody>
                    <a:bodyPr/>
                    <a:lstStyle/>
                    <a:p>
                      <a:r>
                        <a:rPr lang="en-US" sz="2400" dirty="0"/>
                        <a:t>2</a:t>
                      </a:r>
                    </a:p>
                  </a:txBody>
                  <a:tcPr/>
                </a:tc>
                <a:tc>
                  <a:txBody>
                    <a:bodyPr/>
                    <a:lstStyle/>
                    <a:p>
                      <a:r>
                        <a:rPr lang="en-US" sz="2400" dirty="0"/>
                        <a:t>1 mg SL BID </a:t>
                      </a:r>
                    </a:p>
                  </a:txBody>
                  <a:tcPr/>
                </a:tc>
                <a:tc>
                  <a:txBody>
                    <a:bodyPr/>
                    <a:lstStyle/>
                    <a:p>
                      <a:r>
                        <a:rPr lang="en-US" sz="2400" dirty="0"/>
                        <a:t>Same </a:t>
                      </a:r>
                    </a:p>
                  </a:txBody>
                  <a:tcPr/>
                </a:tc>
                <a:extLst>
                  <a:ext uri="{0D108BD9-81ED-4DB2-BD59-A6C34878D82A}">
                    <a16:rowId xmlns:a16="http://schemas.microsoft.com/office/drawing/2014/main" val="4091259992"/>
                  </a:ext>
                </a:extLst>
              </a:tr>
              <a:tr h="370840">
                <a:tc>
                  <a:txBody>
                    <a:bodyPr/>
                    <a:lstStyle/>
                    <a:p>
                      <a:r>
                        <a:rPr lang="en-US" sz="2400" dirty="0"/>
                        <a:t>3</a:t>
                      </a:r>
                    </a:p>
                  </a:txBody>
                  <a:tcPr/>
                </a:tc>
                <a:tc>
                  <a:txBody>
                    <a:bodyPr/>
                    <a:lstStyle/>
                    <a:p>
                      <a:r>
                        <a:rPr lang="en-US" sz="2400" dirty="0"/>
                        <a:t>2 mg SL BID</a:t>
                      </a:r>
                    </a:p>
                  </a:txBody>
                  <a:tcPr/>
                </a:tc>
                <a:tc>
                  <a:txBody>
                    <a:bodyPr/>
                    <a:lstStyle/>
                    <a:p>
                      <a:r>
                        <a:rPr lang="en-US" sz="2400" dirty="0"/>
                        <a:t>Same</a:t>
                      </a:r>
                      <a:r>
                        <a:rPr lang="en-US" sz="2400" baseline="0" dirty="0"/>
                        <a:t> </a:t>
                      </a:r>
                      <a:endParaRPr lang="en-US" sz="2400" dirty="0"/>
                    </a:p>
                  </a:txBody>
                  <a:tcPr/>
                </a:tc>
                <a:extLst>
                  <a:ext uri="{0D108BD9-81ED-4DB2-BD59-A6C34878D82A}">
                    <a16:rowId xmlns:a16="http://schemas.microsoft.com/office/drawing/2014/main" val="3718854946"/>
                  </a:ext>
                </a:extLst>
              </a:tr>
              <a:tr h="370840">
                <a:tc>
                  <a:txBody>
                    <a:bodyPr/>
                    <a:lstStyle/>
                    <a:p>
                      <a:r>
                        <a:rPr lang="en-US" sz="2400" dirty="0"/>
                        <a:t>4</a:t>
                      </a:r>
                    </a:p>
                  </a:txBody>
                  <a:tcPr/>
                </a:tc>
                <a:tc>
                  <a:txBody>
                    <a:bodyPr/>
                    <a:lstStyle/>
                    <a:p>
                      <a:r>
                        <a:rPr lang="en-US" sz="2400" dirty="0"/>
                        <a:t>4 mg SL BID </a:t>
                      </a:r>
                    </a:p>
                  </a:txBody>
                  <a:tcPr/>
                </a:tc>
                <a:tc>
                  <a:txBody>
                    <a:bodyPr/>
                    <a:lstStyle/>
                    <a:p>
                      <a:r>
                        <a:rPr lang="en-US" sz="2400" dirty="0"/>
                        <a:t>Same</a:t>
                      </a:r>
                      <a:r>
                        <a:rPr lang="en-US" sz="2400" baseline="0" dirty="0"/>
                        <a:t> </a:t>
                      </a:r>
                      <a:endParaRPr lang="en-US" sz="2400" dirty="0"/>
                    </a:p>
                  </a:txBody>
                  <a:tcPr/>
                </a:tc>
                <a:extLst>
                  <a:ext uri="{0D108BD9-81ED-4DB2-BD59-A6C34878D82A}">
                    <a16:rowId xmlns:a16="http://schemas.microsoft.com/office/drawing/2014/main" val="3753961026"/>
                  </a:ext>
                </a:extLst>
              </a:tr>
              <a:tr h="370840">
                <a:tc>
                  <a:txBody>
                    <a:bodyPr/>
                    <a:lstStyle/>
                    <a:p>
                      <a:r>
                        <a:rPr lang="en-US" sz="2400" dirty="0"/>
                        <a:t>5</a:t>
                      </a:r>
                    </a:p>
                  </a:txBody>
                  <a:tcPr/>
                </a:tc>
                <a:tc>
                  <a:txBody>
                    <a:bodyPr/>
                    <a:lstStyle/>
                    <a:p>
                      <a:r>
                        <a:rPr lang="en-US" sz="2400" dirty="0"/>
                        <a:t>6 mg SL BID </a:t>
                      </a:r>
                    </a:p>
                  </a:txBody>
                  <a:tcPr/>
                </a:tc>
                <a:tc>
                  <a:txBody>
                    <a:bodyPr/>
                    <a:lstStyle/>
                    <a:p>
                      <a:r>
                        <a:rPr lang="en-US" sz="2400" dirty="0"/>
                        <a:t>Same </a:t>
                      </a:r>
                    </a:p>
                  </a:txBody>
                  <a:tcPr/>
                </a:tc>
                <a:extLst>
                  <a:ext uri="{0D108BD9-81ED-4DB2-BD59-A6C34878D82A}">
                    <a16:rowId xmlns:a16="http://schemas.microsoft.com/office/drawing/2014/main" val="211524750"/>
                  </a:ext>
                </a:extLst>
              </a:tr>
              <a:tr h="334904">
                <a:tc>
                  <a:txBody>
                    <a:bodyPr/>
                    <a:lstStyle/>
                    <a:p>
                      <a:r>
                        <a:rPr lang="en-US" sz="2400" dirty="0"/>
                        <a:t>6</a:t>
                      </a:r>
                    </a:p>
                  </a:txBody>
                  <a:tcPr/>
                </a:tc>
                <a:tc>
                  <a:txBody>
                    <a:bodyPr/>
                    <a:lstStyle/>
                    <a:p>
                      <a:r>
                        <a:rPr lang="en-US" sz="2400" dirty="0"/>
                        <a:t>8 mg SL BID</a:t>
                      </a:r>
                    </a:p>
                  </a:txBody>
                  <a:tcPr/>
                </a:tc>
                <a:tc>
                  <a:txBody>
                    <a:bodyPr/>
                    <a:lstStyle/>
                    <a:p>
                      <a:r>
                        <a:rPr lang="en-US" sz="2400" dirty="0"/>
                        <a:t>OFF </a:t>
                      </a:r>
                    </a:p>
                  </a:txBody>
                  <a:tcPr/>
                </a:tc>
                <a:extLst>
                  <a:ext uri="{0D108BD9-81ED-4DB2-BD59-A6C34878D82A}">
                    <a16:rowId xmlns:a16="http://schemas.microsoft.com/office/drawing/2014/main" val="568449020"/>
                  </a:ext>
                </a:extLst>
              </a:tr>
            </a:tbl>
          </a:graphicData>
        </a:graphic>
      </p:graphicFrame>
      <p:sp>
        <p:nvSpPr>
          <p:cNvPr id="5" name="Rectangle 4"/>
          <p:cNvSpPr/>
          <p:nvPr/>
        </p:nvSpPr>
        <p:spPr>
          <a:xfrm>
            <a:off x="838200" y="5122317"/>
            <a:ext cx="10894547"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Supportive Medications (ondansetron, loperamide, hydroxyzine, tizanidine, clonidine, dicyclomine) </a:t>
            </a:r>
          </a:p>
        </p:txBody>
      </p:sp>
      <p:sp>
        <p:nvSpPr>
          <p:cNvPr id="6" name="TextBox 5">
            <a:extLst>
              <a:ext uri="{FF2B5EF4-FFF2-40B4-BE49-F238E27FC236}">
                <a16:creationId xmlns:a16="http://schemas.microsoft.com/office/drawing/2014/main" id="{9419A39C-1C66-4F88-AECD-54CCF504A744}"/>
              </a:ext>
            </a:extLst>
          </p:cNvPr>
          <p:cNvSpPr txBox="1"/>
          <p:nvPr/>
        </p:nvSpPr>
        <p:spPr>
          <a:xfrm>
            <a:off x="370871" y="6200487"/>
            <a:ext cx="11032724"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Button D, Hartley J, Robbins J, Levander XA, Smith NJ, Englander H. Low-dose Buprenorphine Initiation in Hospitalized Adults With Opioid Use Disorder: A Retrospective Cohort Analysis. </a:t>
            </a:r>
            <a:r>
              <a:rPr kumimoji="0" lang="en-US" sz="1400" b="0" i="1" u="none" strike="noStrike" kern="1200" cap="none" spc="0" normalizeH="0" baseline="0" noProof="0" dirty="0">
                <a:ln>
                  <a:noFill/>
                </a:ln>
                <a:solidFill>
                  <a:prstClr val="white"/>
                </a:solidFill>
                <a:effectLst/>
                <a:uLnTx/>
                <a:uFillTx/>
                <a:latin typeface="Century Gothic" panose="020B0502020202020204"/>
                <a:ea typeface="+mn-ea"/>
                <a:cs typeface="+mn-cs"/>
              </a:rPr>
              <a:t>J Addict Med. </a:t>
            </a: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2021.</a:t>
            </a:r>
          </a:p>
        </p:txBody>
      </p:sp>
    </p:spTree>
    <p:extLst>
      <p:ext uri="{BB962C8B-B14F-4D97-AF65-F5344CB8AC3E}">
        <p14:creationId xmlns:p14="http://schemas.microsoft.com/office/powerpoint/2010/main" val="264269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Buprenorphine Dosing Plan - IV </a:t>
            </a:r>
          </a:p>
        </p:txBody>
      </p:sp>
      <p:graphicFrame>
        <p:nvGraphicFramePr>
          <p:cNvPr id="4" name="Content Placeholder 3"/>
          <p:cNvGraphicFramePr>
            <a:graphicFrameLocks noGrp="1"/>
          </p:cNvGraphicFramePr>
          <p:nvPr>
            <p:ph idx="1"/>
          </p:nvPr>
        </p:nvGraphicFramePr>
        <p:xfrm>
          <a:off x="838200" y="1535628"/>
          <a:ext cx="9014139" cy="3108960"/>
        </p:xfrm>
        <a:graphic>
          <a:graphicData uri="http://schemas.openxmlformats.org/drawingml/2006/table">
            <a:tbl>
              <a:tblPr firstRow="1" bandRow="1">
                <a:tableStyleId>{5C22544A-7EE6-4342-B048-85BDC9FD1C3A}</a:tableStyleId>
              </a:tblPr>
              <a:tblGrid>
                <a:gridCol w="1325451">
                  <a:extLst>
                    <a:ext uri="{9D8B030D-6E8A-4147-A177-3AD203B41FA5}">
                      <a16:colId xmlns:a16="http://schemas.microsoft.com/office/drawing/2014/main" val="579399383"/>
                    </a:ext>
                  </a:extLst>
                </a:gridCol>
                <a:gridCol w="5203064">
                  <a:extLst>
                    <a:ext uri="{9D8B030D-6E8A-4147-A177-3AD203B41FA5}">
                      <a16:colId xmlns:a16="http://schemas.microsoft.com/office/drawing/2014/main" val="3391187052"/>
                    </a:ext>
                  </a:extLst>
                </a:gridCol>
                <a:gridCol w="2485624">
                  <a:extLst>
                    <a:ext uri="{9D8B030D-6E8A-4147-A177-3AD203B41FA5}">
                      <a16:colId xmlns:a16="http://schemas.microsoft.com/office/drawing/2014/main" val="2519622910"/>
                    </a:ext>
                  </a:extLst>
                </a:gridCol>
              </a:tblGrid>
              <a:tr h="370840">
                <a:tc>
                  <a:txBody>
                    <a:bodyPr/>
                    <a:lstStyle/>
                    <a:p>
                      <a:r>
                        <a:rPr lang="en-US" sz="2400" dirty="0"/>
                        <a:t>Day</a:t>
                      </a:r>
                    </a:p>
                  </a:txBody>
                  <a:tcPr/>
                </a:tc>
                <a:tc>
                  <a:txBody>
                    <a:bodyPr/>
                    <a:lstStyle/>
                    <a:p>
                      <a:r>
                        <a:rPr lang="en-US" sz="2400" dirty="0"/>
                        <a:t>Buprenorphine</a:t>
                      </a:r>
                    </a:p>
                  </a:txBody>
                  <a:tcPr/>
                </a:tc>
                <a:tc>
                  <a:txBody>
                    <a:bodyPr/>
                    <a:lstStyle/>
                    <a:p>
                      <a:r>
                        <a:rPr lang="en-US" sz="2400" dirty="0"/>
                        <a:t>Full</a:t>
                      </a:r>
                      <a:r>
                        <a:rPr lang="en-US" sz="2400" baseline="0" dirty="0"/>
                        <a:t> Opioid Agonist </a:t>
                      </a:r>
                      <a:r>
                        <a:rPr lang="en-US" sz="2400" dirty="0"/>
                        <a:t>Dose </a:t>
                      </a:r>
                    </a:p>
                  </a:txBody>
                  <a:tcPr/>
                </a:tc>
                <a:extLst>
                  <a:ext uri="{0D108BD9-81ED-4DB2-BD59-A6C34878D82A}">
                    <a16:rowId xmlns:a16="http://schemas.microsoft.com/office/drawing/2014/main" val="372688207"/>
                  </a:ext>
                </a:extLst>
              </a:tr>
              <a:tr h="370840">
                <a:tc>
                  <a:txBody>
                    <a:bodyPr/>
                    <a:lstStyle/>
                    <a:p>
                      <a:r>
                        <a:rPr lang="en-US" sz="2400" dirty="0"/>
                        <a:t>1</a:t>
                      </a:r>
                    </a:p>
                  </a:txBody>
                  <a:tcPr/>
                </a:tc>
                <a:tc>
                  <a:txBody>
                    <a:bodyPr/>
                    <a:lstStyle/>
                    <a:p>
                      <a:r>
                        <a:rPr lang="en-US" sz="2400" dirty="0"/>
                        <a:t>0.15 mg IV q6h x2 doses </a:t>
                      </a:r>
                    </a:p>
                  </a:txBody>
                  <a:tcPr/>
                </a:tc>
                <a:tc>
                  <a:txBody>
                    <a:bodyPr/>
                    <a:lstStyle/>
                    <a:p>
                      <a:r>
                        <a:rPr lang="en-US" sz="2400" dirty="0"/>
                        <a:t>Same</a:t>
                      </a:r>
                      <a:r>
                        <a:rPr lang="en-US" sz="2400" baseline="0" dirty="0"/>
                        <a:t> </a:t>
                      </a:r>
                      <a:endParaRPr lang="en-US" sz="2400" dirty="0"/>
                    </a:p>
                  </a:txBody>
                  <a:tcPr/>
                </a:tc>
                <a:extLst>
                  <a:ext uri="{0D108BD9-81ED-4DB2-BD59-A6C34878D82A}">
                    <a16:rowId xmlns:a16="http://schemas.microsoft.com/office/drawing/2014/main" val="3332410542"/>
                  </a:ext>
                </a:extLst>
              </a:tr>
              <a:tr h="370840">
                <a:tc>
                  <a:txBody>
                    <a:bodyPr/>
                    <a:lstStyle/>
                    <a:p>
                      <a:r>
                        <a:rPr lang="en-US" sz="2400" dirty="0"/>
                        <a:t>1</a:t>
                      </a:r>
                    </a:p>
                  </a:txBody>
                  <a:tcPr/>
                </a:tc>
                <a:tc>
                  <a:txBody>
                    <a:bodyPr/>
                    <a:lstStyle/>
                    <a:p>
                      <a:r>
                        <a:rPr lang="en-US" sz="2400" dirty="0"/>
                        <a:t>0.3 mg IV q6h x2 doses</a:t>
                      </a:r>
                    </a:p>
                  </a:txBody>
                  <a:tcPr/>
                </a:tc>
                <a:tc>
                  <a:txBody>
                    <a:bodyPr/>
                    <a:lstStyle/>
                    <a:p>
                      <a:r>
                        <a:rPr lang="en-US" sz="2400" dirty="0"/>
                        <a:t> </a:t>
                      </a:r>
                    </a:p>
                  </a:txBody>
                  <a:tcPr/>
                </a:tc>
                <a:extLst>
                  <a:ext uri="{0D108BD9-81ED-4DB2-BD59-A6C34878D82A}">
                    <a16:rowId xmlns:a16="http://schemas.microsoft.com/office/drawing/2014/main" val="4091259992"/>
                  </a:ext>
                </a:extLst>
              </a:tr>
              <a:tr h="370840">
                <a:tc>
                  <a:txBody>
                    <a:bodyPr/>
                    <a:lstStyle/>
                    <a:p>
                      <a:r>
                        <a:rPr lang="en-US" sz="2400" dirty="0"/>
                        <a:t>2</a:t>
                      </a:r>
                    </a:p>
                  </a:txBody>
                  <a:tcPr/>
                </a:tc>
                <a:tc>
                  <a:txBody>
                    <a:bodyPr/>
                    <a:lstStyle/>
                    <a:p>
                      <a:r>
                        <a:rPr lang="en-US" sz="2400" dirty="0"/>
                        <a:t>0.6 mg IV q6h x2 doses</a:t>
                      </a:r>
                    </a:p>
                  </a:txBody>
                  <a:tcPr/>
                </a:tc>
                <a:tc>
                  <a:txBody>
                    <a:bodyPr/>
                    <a:lstStyle/>
                    <a:p>
                      <a:r>
                        <a:rPr lang="en-US" sz="2400" dirty="0"/>
                        <a:t>Same</a:t>
                      </a:r>
                      <a:r>
                        <a:rPr lang="en-US" sz="2400" baseline="0" dirty="0"/>
                        <a:t> </a:t>
                      </a:r>
                      <a:endParaRPr lang="en-US" sz="2400" dirty="0"/>
                    </a:p>
                  </a:txBody>
                  <a:tcPr/>
                </a:tc>
                <a:extLst>
                  <a:ext uri="{0D108BD9-81ED-4DB2-BD59-A6C34878D82A}">
                    <a16:rowId xmlns:a16="http://schemas.microsoft.com/office/drawing/2014/main" val="3718854946"/>
                  </a:ext>
                </a:extLst>
              </a:tr>
              <a:tr h="370840">
                <a:tc>
                  <a:txBody>
                    <a:bodyPr/>
                    <a:lstStyle/>
                    <a:p>
                      <a:r>
                        <a:rPr lang="en-US" sz="2400" dirty="0"/>
                        <a:t>2</a:t>
                      </a:r>
                    </a:p>
                  </a:txBody>
                  <a:tcPr/>
                </a:tc>
                <a:tc>
                  <a:txBody>
                    <a:bodyPr/>
                    <a:lstStyle/>
                    <a:p>
                      <a:r>
                        <a:rPr lang="en-US" sz="2400" dirty="0"/>
                        <a:t>4 mg SL q6h x2 doses</a:t>
                      </a:r>
                    </a:p>
                  </a:txBody>
                  <a:tcPr/>
                </a:tc>
                <a:tc>
                  <a:txBody>
                    <a:bodyPr/>
                    <a:lstStyle/>
                    <a:p>
                      <a:endParaRPr lang="en-US" sz="2400" dirty="0"/>
                    </a:p>
                  </a:txBody>
                  <a:tcPr/>
                </a:tc>
                <a:extLst>
                  <a:ext uri="{0D108BD9-81ED-4DB2-BD59-A6C34878D82A}">
                    <a16:rowId xmlns:a16="http://schemas.microsoft.com/office/drawing/2014/main" val="3753961026"/>
                  </a:ext>
                </a:extLst>
              </a:tr>
              <a:tr h="370840">
                <a:tc>
                  <a:txBody>
                    <a:bodyPr/>
                    <a:lstStyle/>
                    <a:p>
                      <a:r>
                        <a:rPr lang="en-US" sz="2400" dirty="0"/>
                        <a:t>3</a:t>
                      </a:r>
                    </a:p>
                  </a:txBody>
                  <a:tcPr/>
                </a:tc>
                <a:tc>
                  <a:txBody>
                    <a:bodyPr/>
                    <a:lstStyle/>
                    <a:p>
                      <a:r>
                        <a:rPr lang="en-US" sz="2400" dirty="0"/>
                        <a:t>8 mg SL  q6h x2 doses</a:t>
                      </a:r>
                    </a:p>
                  </a:txBody>
                  <a:tcPr/>
                </a:tc>
                <a:tc>
                  <a:txBody>
                    <a:bodyPr/>
                    <a:lstStyle/>
                    <a:p>
                      <a:r>
                        <a:rPr lang="en-US" sz="2400" dirty="0"/>
                        <a:t>OFF</a:t>
                      </a:r>
                    </a:p>
                  </a:txBody>
                  <a:tcPr/>
                </a:tc>
                <a:extLst>
                  <a:ext uri="{0D108BD9-81ED-4DB2-BD59-A6C34878D82A}">
                    <a16:rowId xmlns:a16="http://schemas.microsoft.com/office/drawing/2014/main" val="211524750"/>
                  </a:ext>
                </a:extLst>
              </a:tr>
            </a:tbl>
          </a:graphicData>
        </a:graphic>
      </p:graphicFrame>
      <p:sp>
        <p:nvSpPr>
          <p:cNvPr id="5" name="Rectangle 4"/>
          <p:cNvSpPr/>
          <p:nvPr/>
        </p:nvSpPr>
        <p:spPr>
          <a:xfrm>
            <a:off x="838201" y="4740304"/>
            <a:ext cx="9014138"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Supportive Medications (ondansetron, loperamide, hydroxyzine, tizanidine, clonidine, dicyclomine) </a:t>
            </a:r>
          </a:p>
        </p:txBody>
      </p:sp>
    </p:spTree>
    <p:extLst>
      <p:ext uri="{BB962C8B-B14F-4D97-AF65-F5344CB8AC3E}">
        <p14:creationId xmlns:p14="http://schemas.microsoft.com/office/powerpoint/2010/main" val="129097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FC2F-4D3E-F24B-A6A9-F35884A37AA9}"/>
              </a:ext>
            </a:extLst>
          </p:cNvPr>
          <p:cNvSpPr>
            <a:spLocks noGrp="1"/>
          </p:cNvSpPr>
          <p:nvPr>
            <p:ph type="title"/>
          </p:nvPr>
        </p:nvSpPr>
        <p:spPr/>
        <p:txBody>
          <a:bodyPr/>
          <a:lstStyle/>
          <a:p>
            <a:r>
              <a:rPr lang="en-US" dirty="0"/>
              <a:t>Resources/Pre-reading</a:t>
            </a:r>
          </a:p>
        </p:txBody>
      </p:sp>
      <p:graphicFrame>
        <p:nvGraphicFramePr>
          <p:cNvPr id="8" name="Content Placeholder 7">
            <a:extLst>
              <a:ext uri="{FF2B5EF4-FFF2-40B4-BE49-F238E27FC236}">
                <a16:creationId xmlns:a16="http://schemas.microsoft.com/office/drawing/2014/main" id="{2704952A-75AC-2E45-8752-CED2CC8630B9}"/>
              </a:ext>
            </a:extLst>
          </p:cNvPr>
          <p:cNvGraphicFramePr>
            <a:graphicFrameLocks noGrp="1"/>
          </p:cNvGraphicFramePr>
          <p:nvPr>
            <p:ph sz="quarter" idx="10"/>
          </p:nvPr>
        </p:nvGraphicFramePr>
        <p:xfrm>
          <a:off x="609600" y="1524000"/>
          <a:ext cx="10972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472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EA6A-5002-4085-A934-ACFA45329AA7}"/>
              </a:ext>
            </a:extLst>
          </p:cNvPr>
          <p:cNvSpPr>
            <a:spLocks noGrp="1"/>
          </p:cNvSpPr>
          <p:nvPr>
            <p:ph type="title"/>
          </p:nvPr>
        </p:nvSpPr>
        <p:spPr>
          <a:xfrm>
            <a:off x="5224006" y="629266"/>
            <a:ext cx="5861528" cy="1469878"/>
          </a:xfrm>
        </p:spPr>
        <p:txBody>
          <a:bodyPr>
            <a:normAutofit/>
          </a:bodyPr>
          <a:lstStyle/>
          <a:p>
            <a:pPr>
              <a:lnSpc>
                <a:spcPct val="90000"/>
              </a:lnSpc>
            </a:pPr>
            <a:r>
              <a:rPr lang="en-US" sz="2900" dirty="0"/>
              <a:t>A minute on terminology: </a:t>
            </a:r>
            <a:br>
              <a:rPr lang="en-US" sz="2900" dirty="0"/>
            </a:br>
            <a:r>
              <a:rPr lang="en-US" sz="2900" dirty="0"/>
              <a:t>“LOW-DOSE” vs “MICRO-DOSE”</a:t>
            </a:r>
          </a:p>
        </p:txBody>
      </p:sp>
      <p:sp>
        <p:nvSpPr>
          <p:cNvPr id="3" name="Content Placeholder 2">
            <a:extLst>
              <a:ext uri="{FF2B5EF4-FFF2-40B4-BE49-F238E27FC236}">
                <a16:creationId xmlns:a16="http://schemas.microsoft.com/office/drawing/2014/main" id="{7866AE70-8E18-4B15-91CC-31C7C2E47C86}"/>
              </a:ext>
            </a:extLst>
          </p:cNvPr>
          <p:cNvSpPr>
            <a:spLocks noGrp="1"/>
          </p:cNvSpPr>
          <p:nvPr>
            <p:ph idx="1"/>
          </p:nvPr>
        </p:nvSpPr>
        <p:spPr>
          <a:xfrm>
            <a:off x="5224005" y="1978008"/>
            <a:ext cx="6544023" cy="4648260"/>
          </a:xfrm>
        </p:spPr>
        <p:txBody>
          <a:bodyPr>
            <a:noAutofit/>
          </a:bodyPr>
          <a:lstStyle/>
          <a:p>
            <a:pPr>
              <a:lnSpc>
                <a:spcPct val="90000"/>
              </a:lnSpc>
              <a:spcAft>
                <a:spcPts val="1200"/>
              </a:spcAft>
            </a:pPr>
            <a:r>
              <a:rPr lang="en-US" sz="2200" dirty="0"/>
              <a:t>Accuracy &amp; connotation of terms are important, especially as we grow as a field</a:t>
            </a:r>
          </a:p>
          <a:p>
            <a:pPr>
              <a:lnSpc>
                <a:spcPct val="90000"/>
              </a:lnSpc>
              <a:spcAft>
                <a:spcPts val="1200"/>
              </a:spcAft>
            </a:pPr>
            <a:r>
              <a:rPr lang="en-US" sz="2200" dirty="0"/>
              <a:t>In pharmacology and translational science, “micro-dose” refers to non-medical use </a:t>
            </a:r>
          </a:p>
          <a:p>
            <a:pPr lvl="1">
              <a:lnSpc>
                <a:spcPct val="90000"/>
              </a:lnSpc>
              <a:spcAft>
                <a:spcPts val="1200"/>
              </a:spcAft>
            </a:pPr>
            <a:r>
              <a:rPr lang="en-US" sz="2200" dirty="0"/>
              <a:t>Connotation with LSD use </a:t>
            </a:r>
          </a:p>
          <a:p>
            <a:pPr>
              <a:lnSpc>
                <a:spcPct val="90000"/>
              </a:lnSpc>
              <a:spcAft>
                <a:spcPts val="1200"/>
              </a:spcAft>
            </a:pPr>
            <a:r>
              <a:rPr lang="en-US" sz="2200" dirty="0"/>
              <a:t>We prefer “Low dose,” “ultra low dose,” or “Bernese method” </a:t>
            </a:r>
          </a:p>
          <a:p>
            <a:pPr>
              <a:lnSpc>
                <a:spcPct val="90000"/>
              </a:lnSpc>
              <a:spcAft>
                <a:spcPts val="1200"/>
              </a:spcAft>
            </a:pPr>
            <a:r>
              <a:rPr lang="en-US" sz="2200" dirty="0"/>
              <a:t>If you can’t shake “micro,” we recommend “micro-induction”</a:t>
            </a:r>
          </a:p>
        </p:txBody>
      </p:sp>
      <p:pic>
        <p:nvPicPr>
          <p:cNvPr id="9" name="Picture 8" descr="Warning">
            <a:extLst>
              <a:ext uri="{FF2B5EF4-FFF2-40B4-BE49-F238E27FC236}">
                <a16:creationId xmlns:a16="http://schemas.microsoft.com/office/drawing/2014/main" id="{68DF54D1-6C1C-B24A-BFD7-6F48181A2B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990600"/>
            <a:ext cx="4572000" cy="4572000"/>
          </a:xfrm>
          <a:prstGeom prst="rect">
            <a:avLst/>
          </a:prstGeom>
        </p:spPr>
      </p:pic>
      <p:sp>
        <p:nvSpPr>
          <p:cNvPr id="4" name="TextBox 3">
            <a:extLst>
              <a:ext uri="{FF2B5EF4-FFF2-40B4-BE49-F238E27FC236}">
                <a16:creationId xmlns:a16="http://schemas.microsoft.com/office/drawing/2014/main" id="{38CF4141-7996-49B2-9701-26F72549DA50}"/>
              </a:ext>
            </a:extLst>
          </p:cNvPr>
          <p:cNvSpPr txBox="1"/>
          <p:nvPr/>
        </p:nvSpPr>
        <p:spPr>
          <a:xfrm>
            <a:off x="1295400" y="6208805"/>
            <a:ext cx="4309706" cy="369332"/>
          </a:xfrm>
          <a:prstGeom prst="rect">
            <a:avLst/>
          </a:prstGeom>
          <a:noFill/>
        </p:spPr>
        <p:txBody>
          <a:bodyPr wrap="none" rtlCol="0">
            <a:spAutoFit/>
          </a:bodyPr>
          <a:lstStyle/>
          <a:p>
            <a:r>
              <a:rPr lang="en-US" dirty="0"/>
              <a:t>Weimer, </a:t>
            </a:r>
            <a:r>
              <a:rPr lang="en-US" dirty="0" err="1"/>
              <a:t>Fiellin</a:t>
            </a:r>
            <a:r>
              <a:rPr lang="en-US" dirty="0"/>
              <a:t>. Addiction, January 2022. </a:t>
            </a:r>
          </a:p>
        </p:txBody>
      </p:sp>
    </p:spTree>
    <p:extLst>
      <p:ext uri="{BB962C8B-B14F-4D97-AF65-F5344CB8AC3E}">
        <p14:creationId xmlns:p14="http://schemas.microsoft.com/office/powerpoint/2010/main" val="327510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sz="quarter" idx="10"/>
          </p:nvPr>
        </p:nvSpPr>
        <p:spPr/>
        <p:txBody>
          <a:bodyPr>
            <a:normAutofit/>
          </a:bodyPr>
          <a:lstStyle/>
          <a:p>
            <a:r>
              <a:rPr lang="en-US" dirty="0"/>
              <a:t>In the United States Buprenorphine initiation guidance was codified in SAMHSA TIP #40 (c. 2004)</a:t>
            </a:r>
          </a:p>
          <a:p>
            <a:r>
              <a:rPr lang="en-US" dirty="0"/>
              <a:t>Since then, the scope of OUD has increased dramatically</a:t>
            </a:r>
          </a:p>
          <a:p>
            <a:r>
              <a:rPr lang="en-US" dirty="0"/>
              <a:t>Buprenorphine initiation much more widespread </a:t>
            </a:r>
          </a:p>
          <a:p>
            <a:pPr lvl="1"/>
            <a:r>
              <a:rPr lang="en-US" dirty="0"/>
              <a:t>Though still devastatingly limited</a:t>
            </a:r>
          </a:p>
          <a:p>
            <a:r>
              <a:rPr lang="en-US" dirty="0"/>
              <a:t>There is now renewed interest in variations on the traditional buprenorphine initiation plan</a:t>
            </a:r>
          </a:p>
          <a:p>
            <a:pPr marL="0" indent="0">
              <a:buNone/>
            </a:pP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4725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vs 2000</a:t>
            </a:r>
          </a:p>
        </p:txBody>
      </p:sp>
      <p:sp>
        <p:nvSpPr>
          <p:cNvPr id="3" name="Content Placeholder 2"/>
          <p:cNvSpPr>
            <a:spLocks noGrp="1"/>
          </p:cNvSpPr>
          <p:nvPr>
            <p:ph sz="quarter" idx="10"/>
          </p:nvPr>
        </p:nvSpPr>
        <p:spPr/>
        <p:txBody>
          <a:bodyPr>
            <a:normAutofit/>
          </a:bodyPr>
          <a:lstStyle/>
          <a:p>
            <a:r>
              <a:rPr lang="en-US" dirty="0"/>
              <a:t>Fentanyl and its analogues now ubiquitous </a:t>
            </a:r>
          </a:p>
          <a:p>
            <a:r>
              <a:rPr lang="en-US" dirty="0"/>
              <a:t>Stimulant co-use increasing common and as high as 90% in some populations</a:t>
            </a:r>
          </a:p>
          <a:p>
            <a:r>
              <a:rPr lang="en-US" dirty="0"/>
              <a:t>Additional synthetics such as xylazine are common in some regions.</a:t>
            </a:r>
          </a:p>
          <a:p>
            <a:r>
              <a:rPr lang="en-US" dirty="0"/>
              <a:t>Diverse population with OUD—rural, urban, race/ethnicity</a:t>
            </a:r>
          </a:p>
          <a:p>
            <a:r>
              <a:rPr lang="en-US" dirty="0"/>
              <a:t>Homeless and other social determinants substantially more common </a:t>
            </a:r>
          </a:p>
          <a:p>
            <a:pPr marL="0" indent="0">
              <a:buNone/>
            </a:pP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5860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Difficult situations</a:t>
            </a:r>
          </a:p>
        </p:txBody>
      </p:sp>
      <p:sp>
        <p:nvSpPr>
          <p:cNvPr id="3" name="Content Placeholder 2"/>
          <p:cNvSpPr>
            <a:spLocks noGrp="1"/>
          </p:cNvSpPr>
          <p:nvPr>
            <p:ph idx="1"/>
          </p:nvPr>
        </p:nvSpPr>
        <p:spPr>
          <a:xfrm>
            <a:off x="914400" y="1905001"/>
            <a:ext cx="5181600" cy="3505200"/>
          </a:xfrm>
        </p:spPr>
        <p:txBody>
          <a:bodyPr>
            <a:normAutofit/>
          </a:bodyPr>
          <a:lstStyle/>
          <a:p>
            <a:r>
              <a:rPr lang="en-US" sz="2400" dirty="0"/>
              <a:t>Transitioning from Methadone </a:t>
            </a:r>
            <a:r>
              <a:rPr lang="en-US" sz="2400" dirty="0">
                <a:sym typeface="Wingdings"/>
              </a:rPr>
              <a:t>to </a:t>
            </a:r>
            <a:r>
              <a:rPr lang="en-US" sz="2400" dirty="0"/>
              <a:t>Buprenorphine</a:t>
            </a:r>
          </a:p>
          <a:p>
            <a:r>
              <a:rPr lang="en-US" sz="2400" dirty="0"/>
              <a:t>Patients with severe acute pain and OUD</a:t>
            </a:r>
          </a:p>
          <a:p>
            <a:r>
              <a:rPr lang="en-US" sz="2400" dirty="0"/>
              <a:t>Non Rx fentanyl use</a:t>
            </a:r>
          </a:p>
          <a:p>
            <a:r>
              <a:rPr lang="en-US" sz="2400" dirty="0"/>
              <a:t>Previous unsuccessful attempts at buprenorphine initiation</a:t>
            </a:r>
          </a:p>
        </p:txBody>
      </p:sp>
      <p:sp>
        <p:nvSpPr>
          <p:cNvPr id="4" name="TextBox 3"/>
          <p:cNvSpPr txBox="1"/>
          <p:nvPr/>
        </p:nvSpPr>
        <p:spPr>
          <a:xfrm>
            <a:off x="2590800" y="6119336"/>
            <a:ext cx="6781800" cy="738664"/>
          </a:xfrm>
          <a:prstGeom prst="rect">
            <a:avLst/>
          </a:prstGeom>
          <a:noFill/>
        </p:spPr>
        <p:txBody>
          <a:bodyPr wrap="square" rtlCol="0">
            <a:spAutoFit/>
          </a:bodyPr>
          <a:lstStyle/>
          <a:p>
            <a:r>
              <a:rPr lang="en-US" sz="1400" dirty="0" err="1"/>
              <a:t>Mannelli</a:t>
            </a:r>
            <a:r>
              <a:rPr lang="en-US" sz="1400" dirty="0"/>
              <a:t>, </a:t>
            </a:r>
            <a:r>
              <a:rPr lang="en-US" sz="1400" i="1" dirty="0" err="1"/>
              <a:t>Curr</a:t>
            </a:r>
            <a:r>
              <a:rPr lang="en-US" sz="1400" i="1" dirty="0"/>
              <a:t> Drug Abuse Rev</a:t>
            </a:r>
            <a:r>
              <a:rPr lang="en-US" sz="1400" dirty="0"/>
              <a:t>, 2012    	Silverstein</a:t>
            </a:r>
            <a:r>
              <a:rPr lang="en-US" sz="1400" i="1" dirty="0"/>
              <a:t>, Int J Drug Policy</a:t>
            </a:r>
            <a:r>
              <a:rPr lang="en-US" sz="1400" dirty="0"/>
              <a:t>, 2019</a:t>
            </a:r>
          </a:p>
          <a:p>
            <a:r>
              <a:rPr lang="en-US" sz="1400" dirty="0" err="1"/>
              <a:t>Bissaga</a:t>
            </a:r>
            <a:r>
              <a:rPr lang="en-US" sz="1400" dirty="0"/>
              <a:t>, </a:t>
            </a:r>
            <a:r>
              <a:rPr lang="en-US" sz="1400" i="1" dirty="0"/>
              <a:t>Addiction, </a:t>
            </a:r>
            <a:r>
              <a:rPr lang="en-US" sz="1400" dirty="0"/>
              <a:t>2019		Antoine, </a:t>
            </a:r>
            <a:r>
              <a:rPr lang="en-US" sz="1400" i="1" dirty="0"/>
              <a:t>Am J Addict</a:t>
            </a:r>
            <a:r>
              <a:rPr lang="en-US" sz="1400" dirty="0"/>
              <a:t>, 2020</a:t>
            </a:r>
          </a:p>
          <a:p>
            <a:r>
              <a:rPr lang="en-US" sz="1400" dirty="0" err="1"/>
              <a:t>Varshneya</a:t>
            </a:r>
            <a:r>
              <a:rPr lang="en-US" sz="1400" dirty="0"/>
              <a:t>, J Addict Med, 2021</a:t>
            </a:r>
          </a:p>
        </p:txBody>
      </p:sp>
      <p:pic>
        <p:nvPicPr>
          <p:cNvPr id="6" name="Graphic 5">
            <a:extLst>
              <a:ext uri="{FF2B5EF4-FFF2-40B4-BE49-F238E27FC236}">
                <a16:creationId xmlns:a16="http://schemas.microsoft.com/office/drawing/2014/main" id="{049A85AA-9AB7-0D41-9A1F-818C0A5E2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914" y="1610321"/>
            <a:ext cx="3699764" cy="4129706"/>
          </a:xfrm>
          <a:prstGeom prst="rect">
            <a:avLst/>
          </a:prstGeom>
        </p:spPr>
      </p:pic>
    </p:spTree>
    <p:extLst>
      <p:ext uri="{BB962C8B-B14F-4D97-AF65-F5344CB8AC3E}">
        <p14:creationId xmlns:p14="http://schemas.microsoft.com/office/powerpoint/2010/main" val="395769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Buprenorphine: KEY characteristics</a:t>
            </a:r>
          </a:p>
        </p:txBody>
      </p:sp>
      <p:pic>
        <p:nvPicPr>
          <p:cNvPr id="2050" name="Picture 2" descr="ttps://m.media-amazon.com/images/I/51iQie8DDZL._AC_SS350_.jpg"/>
          <p:cNvPicPr>
            <a:picLocks noGrp="1" noChangeAspect="1" noChangeArrowheads="1"/>
          </p:cNvPicPr>
          <p:nvPr>
            <p:ph sz="half" idx="1"/>
          </p:nvPr>
        </p:nvPicPr>
        <p:blipFill>
          <a:blip r:embed="rId3">
            <a:extLst>
              <a:ext uri="{BEBA8EAE-BF5A-486C-A8C5-ECC9F3942E4B}">
                <a14:imgProps xmlns:a14="http://schemas.microsoft.com/office/drawing/2010/main">
                  <a14:imgLayer r:embed="rId4">
                    <a14:imgEffect>
                      <a14:backgroundRemoval t="10000" b="90000" l="2286" r="98000"/>
                    </a14:imgEffect>
                  </a14:imgLayer>
                </a14:imgProps>
              </a:ext>
              <a:ext uri="{28A0092B-C50C-407E-A947-70E740481C1C}">
                <a14:useLocalDpi xmlns:a14="http://schemas.microsoft.com/office/drawing/2010/main" val="0"/>
              </a:ext>
            </a:extLst>
          </a:blip>
          <a:stretch>
            <a:fillRect/>
          </a:stretch>
        </p:blipFill>
        <p:spPr bwMode="auto">
          <a:xfrm>
            <a:off x="1447800" y="1506188"/>
            <a:ext cx="3820319" cy="382031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1728" t="14028" r="10616" b="3285"/>
          <a:stretch/>
        </p:blipFill>
        <p:spPr>
          <a:xfrm>
            <a:off x="6607353" y="1528751"/>
            <a:ext cx="4670247" cy="3537025"/>
          </a:xfrm>
        </p:spPr>
      </p:pic>
      <p:sp>
        <p:nvSpPr>
          <p:cNvPr id="5" name="TextBox 4"/>
          <p:cNvSpPr txBox="1"/>
          <p:nvPr/>
        </p:nvSpPr>
        <p:spPr>
          <a:xfrm>
            <a:off x="2256784" y="5207835"/>
            <a:ext cx="1731756" cy="461665"/>
          </a:xfrm>
          <a:prstGeom prst="rect">
            <a:avLst/>
          </a:prstGeom>
          <a:noFill/>
        </p:spPr>
        <p:txBody>
          <a:bodyPr wrap="none" rtlCol="0">
            <a:spAutoFit/>
          </a:bodyPr>
          <a:lstStyle/>
          <a:p>
            <a:r>
              <a:rPr lang="en-US" sz="2400" dirty="0"/>
              <a:t>High Affinity</a:t>
            </a:r>
          </a:p>
        </p:txBody>
      </p:sp>
      <p:sp>
        <p:nvSpPr>
          <p:cNvPr id="8" name="TextBox 7"/>
          <p:cNvSpPr txBox="1"/>
          <p:nvPr/>
        </p:nvSpPr>
        <p:spPr>
          <a:xfrm>
            <a:off x="7949736" y="5207835"/>
            <a:ext cx="1985480" cy="461665"/>
          </a:xfrm>
          <a:prstGeom prst="rect">
            <a:avLst/>
          </a:prstGeom>
          <a:noFill/>
        </p:spPr>
        <p:txBody>
          <a:bodyPr wrap="none" rtlCol="0">
            <a:spAutoFit/>
          </a:bodyPr>
          <a:lstStyle/>
          <a:p>
            <a:r>
              <a:rPr lang="en-US" sz="2400" dirty="0"/>
              <a:t>Partial Agonist</a:t>
            </a:r>
          </a:p>
        </p:txBody>
      </p:sp>
      <p:sp>
        <p:nvSpPr>
          <p:cNvPr id="7" name="TextBox 6"/>
          <p:cNvSpPr txBox="1"/>
          <p:nvPr/>
        </p:nvSpPr>
        <p:spPr>
          <a:xfrm>
            <a:off x="4484982" y="6273225"/>
            <a:ext cx="3222036" cy="584775"/>
          </a:xfrm>
          <a:prstGeom prst="rect">
            <a:avLst/>
          </a:prstGeom>
          <a:noFill/>
        </p:spPr>
        <p:txBody>
          <a:bodyPr wrap="none" rtlCol="0">
            <a:spAutoFit/>
          </a:bodyPr>
          <a:lstStyle/>
          <a:p>
            <a:r>
              <a:rPr lang="en-US" sz="1600" dirty="0"/>
              <a:t>Volpe,</a:t>
            </a:r>
            <a:r>
              <a:rPr lang="en-US" sz="1600" i="1" dirty="0"/>
              <a:t> </a:t>
            </a:r>
            <a:r>
              <a:rPr lang="en-US" sz="1600" i="1" dirty="0" err="1"/>
              <a:t>Regul</a:t>
            </a:r>
            <a:r>
              <a:rPr lang="en-US" sz="1600" i="1" dirty="0"/>
              <a:t> </a:t>
            </a:r>
            <a:r>
              <a:rPr lang="en-US" sz="1600" i="1" dirty="0" err="1"/>
              <a:t>Toxicol</a:t>
            </a:r>
            <a:r>
              <a:rPr lang="en-US" sz="1600" i="1" dirty="0"/>
              <a:t> </a:t>
            </a:r>
            <a:r>
              <a:rPr lang="en-US" sz="1600" i="1" dirty="0" err="1"/>
              <a:t>Pharmacol</a:t>
            </a:r>
            <a:r>
              <a:rPr lang="en-US" sz="1600" dirty="0"/>
              <a:t> 2011</a:t>
            </a:r>
          </a:p>
          <a:p>
            <a:r>
              <a:rPr lang="en-US" sz="1600" dirty="0"/>
              <a:t>SAMHSA, </a:t>
            </a:r>
            <a:r>
              <a:rPr lang="en-US" sz="1600" i="1" dirty="0"/>
              <a:t>TIP 63, 2020</a:t>
            </a:r>
            <a:endParaRPr lang="en-US" sz="1600" dirty="0"/>
          </a:p>
        </p:txBody>
      </p:sp>
    </p:spTree>
    <p:extLst>
      <p:ext uri="{BB962C8B-B14F-4D97-AF65-F5344CB8AC3E}">
        <p14:creationId xmlns:p14="http://schemas.microsoft.com/office/powerpoint/2010/main" val="36324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FUNDAMENTALS" val="gu7FDFac"/>
  <p:tag name="ARTICULATE_DESIGN_ID_1_FUNDAMENTALS" val="TgHDw6rH"/>
  <p:tag name="ARTICULATE_DESIGN_ID_CUSTOM DESIGN" val="PfxOmXiB"/>
  <p:tag name="ARTICULATE_SLIDE_THUMBNAIL_REFRESH" val="1"/>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undamentals">
  <a:themeElements>
    <a:clrScheme name="ASAM Colors">
      <a:dk1>
        <a:srgbClr val="06204C"/>
      </a:dk1>
      <a:lt1>
        <a:sysClr val="window" lastClr="FFFFFF"/>
      </a:lt1>
      <a:dk2>
        <a:srgbClr val="06204C"/>
      </a:dk2>
      <a:lt2>
        <a:srgbClr val="5493B2"/>
      </a:lt2>
      <a:accent1>
        <a:srgbClr val="5493B2"/>
      </a:accent1>
      <a:accent2>
        <a:srgbClr val="F6DE55"/>
      </a:accent2>
      <a:accent3>
        <a:srgbClr val="387CEF"/>
      </a:accent3>
      <a:accent4>
        <a:srgbClr val="FFFFFF"/>
      </a:accent4>
      <a:accent5>
        <a:srgbClr val="9D8608"/>
      </a:accent5>
      <a:accent6>
        <a:srgbClr val="C00000"/>
      </a:accent6>
      <a:hlink>
        <a:srgbClr val="00C8C3"/>
      </a:hlink>
      <a:folHlink>
        <a:srgbClr val="009692"/>
      </a:folHlink>
    </a:clrScheme>
    <a:fontScheme name="Lato Font">
      <a:majorFont>
        <a:latin typeface="Lato"/>
        <a:ea typeface=""/>
        <a:cs typeface=""/>
      </a:majorFont>
      <a:minorFont>
        <a:latin typeface="Lato"/>
        <a:ea typeface=""/>
        <a:cs typeface=""/>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asam</Template>
  <TotalTime>11708</TotalTime>
  <Words>3976</Words>
  <Application>Microsoft Office PowerPoint</Application>
  <PresentationFormat>Widescreen</PresentationFormat>
  <Paragraphs>479</Paragraphs>
  <Slides>34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 Math</vt:lpstr>
      <vt:lpstr>Century Gothic</vt:lpstr>
      <vt:lpstr>Lato</vt:lpstr>
      <vt:lpstr>Times New Roman</vt:lpstr>
      <vt:lpstr>Wingdings 2</vt:lpstr>
      <vt:lpstr>Fundamentals</vt:lpstr>
      <vt:lpstr>Low Dose Buprenorphine Initiation Strategies</vt:lpstr>
      <vt:lpstr>Disclosure Information</vt:lpstr>
      <vt:lpstr>Learning Objectives</vt:lpstr>
      <vt:lpstr>Resources/Pre-reading</vt:lpstr>
      <vt:lpstr>A minute on terminology:  “LOW-DOSE” vs “MICRO-DOSE”</vt:lpstr>
      <vt:lpstr>Background</vt:lpstr>
      <vt:lpstr>2023 vs 2000</vt:lpstr>
      <vt:lpstr>Difficult situations</vt:lpstr>
      <vt:lpstr>Buprenorphine: KEY characteristics</vt:lpstr>
      <vt:lpstr>Precipitated opioid withdrawal</vt:lpstr>
      <vt:lpstr>“Classic” Buprenorphine Initiation</vt:lpstr>
      <vt:lpstr>Low dose buprenorphine with opioid continuation (LDB-OC)</vt:lpstr>
      <vt:lpstr>PowerPoint Presentation</vt:lpstr>
      <vt:lpstr>PowerPoint Presentation</vt:lpstr>
      <vt:lpstr>Rationale for Low-Dose Initiation</vt:lpstr>
      <vt:lpstr>Principles of low dose buprenorphine initiation</vt:lpstr>
      <vt:lpstr>Example Low Dose Initiation regimen</vt:lpstr>
      <vt:lpstr>Case 1 – In hospital acute pain</vt:lpstr>
      <vt:lpstr>Questions to consider</vt:lpstr>
      <vt:lpstr>Buprenorphine Dosing Plan - SL</vt:lpstr>
      <vt:lpstr>Question</vt:lpstr>
      <vt:lpstr>Buprenorphine Dosing Plan – Buccal</vt:lpstr>
      <vt:lpstr>Question</vt:lpstr>
      <vt:lpstr>PowerPoint Presentation</vt:lpstr>
      <vt:lpstr>Outpatient LDB initiation pearls for practice </vt:lpstr>
      <vt:lpstr>Dosing Guide</vt:lpstr>
      <vt:lpstr>Case 2 - methadone</vt:lpstr>
      <vt:lpstr>Traditional Methadone-&gt; buprenorphine transition</vt:lpstr>
      <vt:lpstr>Buprenorphine Dosing Plan - SL</vt:lpstr>
      <vt:lpstr>Final Takeaways/Summary</vt:lpstr>
      <vt:lpstr>References</vt:lpstr>
      <vt:lpstr>References  </vt:lpstr>
      <vt:lpstr>Buprenorphine Dosing Plan - Patch</vt:lpstr>
      <vt:lpstr>Buprenorphine Dosing Plan - IV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Kristin Krancer</cp:lastModifiedBy>
  <cp:revision>215</cp:revision>
  <dcterms:created xsi:type="dcterms:W3CDTF">2012-01-26T19:55:03Z</dcterms:created>
  <dcterms:modified xsi:type="dcterms:W3CDTF">2023-03-28T14:52:26Z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058FAE5F-E0EF-46DF-B248-B261D632DD8B</vt:lpwstr>
  </property>
  <property fmtid="{D5CDD505-2E9C-101B-9397-08002B2CF9AE}" pid="3" name="ArticulatePath">
    <vt:lpwstr>Pain and Addiction Template</vt:lpwstr>
  </property>
</Properties>
</file>