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Roboto"/>
      <p:regular r:id="rId30"/>
      <p:bold r:id="rId31"/>
      <p:italic r:id="rId32"/>
      <p:boldItalic r:id="rId33"/>
    </p:embeddedFont>
    <p:embeddedFont>
      <p:font typeface="La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8" roundtripDataSignature="AMtx7mjZd4IaE2278qjt7ga4RDhQJpAb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Lessons learned from palliative care team approach that can be better recognized in addiction medicine.</a:t>
            </a:r>
            <a:endParaRPr/>
          </a:p>
          <a:p>
            <a:pPr indent="0" lvl="0" marL="0" rtl="0" algn="l">
              <a:spcBef>
                <a:spcPts val="0"/>
              </a:spcBef>
              <a:spcAft>
                <a:spcPts val="0"/>
              </a:spcAft>
              <a:buNone/>
            </a:pPr>
            <a:r>
              <a:rPr lang="en-US"/>
              <a:t>Goal is transdisciplinary, but be wary of Blurred Discipline Boundaries.  Eg: hospice RNs or SWs not understanding opioid misuse and overstepping with patient education or advocacy for more medications.  Or perhaps, in addiction medicine, where we have programs that are </a:t>
            </a:r>
            <a:r>
              <a:rPr lang="en-US"/>
              <a:t>abstinence</a:t>
            </a:r>
            <a:r>
              <a:rPr lang="en-US"/>
              <a:t> based and not understanding the evolution of </a:t>
            </a:r>
            <a:r>
              <a:rPr lang="en-US"/>
              <a:t>medications for addiction treatment.</a:t>
            </a:r>
            <a:endParaRPr/>
          </a:p>
        </p:txBody>
      </p:sp>
      <p:sp>
        <p:nvSpPr>
          <p:cNvPr id="229" name="Google Shape;22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d70562879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d70562879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Addiction Medicine can apply care navigation to address the psychosocial contribution of SUD.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Transitional Care across levels of care settings is lacking in </a:t>
            </a:r>
            <a:r>
              <a:rPr lang="en-US"/>
              <a:t>addiction</a:t>
            </a:r>
            <a:r>
              <a:rPr lang="en-US"/>
              <a:t> medicine.  There are care navigation models to link people to treatment from the ED.  However, how are we assisting people moving through different programs that offer different LOC?</a:t>
            </a:r>
            <a:endParaRPr/>
          </a:p>
          <a:p>
            <a:pPr indent="0" lvl="0" marL="0" rtl="0" algn="l">
              <a:spcBef>
                <a:spcPts val="0"/>
              </a:spcBef>
              <a:spcAft>
                <a:spcPts val="0"/>
              </a:spcAft>
              <a:buNone/>
            </a:pPr>
            <a:r>
              <a:rPr lang="en-US"/>
              <a:t>Guo - qualitative research on adult patients and family with at least 2 transitions of care settings.  Four themes - less diagnostic workup, wanting more anticipatory education, wanting continuity of care, fear of poor care at next setting</a:t>
            </a:r>
            <a:endParaRPr/>
          </a:p>
        </p:txBody>
      </p:sp>
      <p:sp>
        <p:nvSpPr>
          <p:cNvPr id="248" name="Google Shape;248;g1d705628791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018a5b0e82_1_3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2018a5b0e82_1_3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Opioid pain management:</a:t>
            </a:r>
            <a:endParaRPr/>
          </a:p>
          <a:p>
            <a:pPr indent="0" lvl="0" marL="0" rtl="0" algn="l">
              <a:spcBef>
                <a:spcPts val="0"/>
              </a:spcBef>
              <a:spcAft>
                <a:spcPts val="0"/>
              </a:spcAft>
              <a:buNone/>
            </a:pPr>
            <a:r>
              <a:rPr lang="en-US"/>
              <a:t>Inner considerations help decide which may be the most appropriate clinically.  To assist with prognostication, the pattern of performance status might help - is this ongoing decline, or is this a new baseline.</a:t>
            </a:r>
            <a:endParaRPr/>
          </a:p>
          <a:p>
            <a:pPr indent="0" lvl="0" marL="0" rtl="0" algn="l">
              <a:spcBef>
                <a:spcPts val="0"/>
              </a:spcBef>
              <a:spcAft>
                <a:spcPts val="0"/>
              </a:spcAft>
              <a:buNone/>
            </a:pPr>
            <a:r>
              <a:rPr lang="en-US"/>
              <a:t>Outer level for context </a:t>
            </a:r>
            <a:endParaRPr/>
          </a:p>
        </p:txBody>
      </p:sp>
      <p:sp>
        <p:nvSpPr>
          <p:cNvPr id="257" name="Google Shape;257;g2018a5b0e82_1_37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5997064d4323b238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997064d4323b238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applicable to person recently diagnosed </a:t>
            </a:r>
            <a:r>
              <a:rPr lang="en-US"/>
              <a:t>with</a:t>
            </a:r>
            <a:r>
              <a:rPr lang="en-US"/>
              <a:t> metastatic stage 4 cancer</a:t>
            </a:r>
            <a:endParaRPr/>
          </a:p>
        </p:txBody>
      </p:sp>
      <p:sp>
        <p:nvSpPr>
          <p:cNvPr id="279" name="Google Shape;279;g5997064d4323b238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fbf9705d5a_0_1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fbf9705d5a_0_11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Instead of focusing on prognosis of serious illness - we already explained illness trajectories as well as implications of “palliative phase” with medical advancements, what if the terminal or serious illness was a co-occurring illness?  For ASAM Dimensions, the patient overall has a stable medical illness, albeit serious and “terminal”.  Existential psychological distress is also stable.  Pain is simply a symptom.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Therefore, opioid considerations would be opioids as treatment for OUD.</a:t>
            </a:r>
            <a:endParaRPr/>
          </a:p>
        </p:txBody>
      </p:sp>
      <p:sp>
        <p:nvSpPr>
          <p:cNvPr id="302" name="Google Shape;302;g1fbf9705d5a_0_111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5997064d4323b238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997064d4323b238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However, this argument comes up often for palliative care to manage opioids.  Addiction med folks sometimes want PC people to prescribe opioids because it is safer for patients than buying opioids/fentanyl on the street and patients report improvement in pain with safer supply.  PC is equipped to care for seriously ill patients with holistic team approach and being integrated across care settings, as opposed to addiction medicine teams as previous described.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downside is that PC specialists are not trained in addiction medicine.  Fellowship trained HPM physicians feel ill-equipped to manage addiction, maybe a little better with opioid misuse.  Most recently, a survey of attending HPM physicians revealed only 13% had XDEA to prescribe bup for OUD treatment and only half of them actually prescribed.</a:t>
            </a:r>
            <a:endParaRPr/>
          </a:p>
        </p:txBody>
      </p:sp>
      <p:sp>
        <p:nvSpPr>
          <p:cNvPr id="309" name="Google Shape;309;g5997064d4323b238_2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018a5b0e8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018a5b0e8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what usually happens within the palliative care space.  </a:t>
            </a:r>
            <a:endParaRPr/>
          </a:p>
          <a:p>
            <a:pPr indent="0" lvl="0" marL="0" rtl="0" algn="l">
              <a:spcBef>
                <a:spcPts val="0"/>
              </a:spcBef>
              <a:spcAft>
                <a:spcPts val="0"/>
              </a:spcAft>
              <a:buNone/>
            </a:pPr>
            <a:r>
              <a:rPr lang="en-US"/>
              <a:t>Diversion monitoring standards (Ware, McPherson Hospice Diversion).  </a:t>
            </a:r>
            <a:endParaRPr/>
          </a:p>
          <a:p>
            <a:pPr indent="0" lvl="0" marL="0" rtl="0" algn="l">
              <a:spcBef>
                <a:spcPts val="0"/>
              </a:spcBef>
              <a:spcAft>
                <a:spcPts val="0"/>
              </a:spcAft>
              <a:buNone/>
            </a:pPr>
            <a:r>
              <a:rPr lang="en-US"/>
              <a:t>Focus</a:t>
            </a:r>
            <a:r>
              <a:rPr lang="en-US"/>
              <a:t> on increase in monitoring strategies, UDTs (KFJ, Merlin Consensus of Cancer Pain and OUD/Misuse).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Challenge is that this can feel like policing instead of SUD treatment focus.  Palliative care teams often are not trying to motivate change in patients, but facilitating dignity and comfort where the patient is.</a:t>
            </a:r>
            <a:endParaRPr/>
          </a:p>
        </p:txBody>
      </p:sp>
      <p:sp>
        <p:nvSpPr>
          <p:cNvPr id="317" name="Google Shape;317;g2018a5b0e8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d705628791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d705628791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skills do Addiction teams need to remain engaged with patients with co-occurring serious illness?</a:t>
            </a:r>
            <a:endParaRPr/>
          </a:p>
          <a:p>
            <a:pPr indent="0" lvl="0" marL="0" rtl="0" algn="l">
              <a:spcBef>
                <a:spcPts val="0"/>
              </a:spcBef>
              <a:spcAft>
                <a:spcPts val="0"/>
              </a:spcAft>
              <a:buNone/>
            </a:pPr>
            <a:r>
              <a:rPr lang="en-US"/>
              <a:t>Most palliative domains are already in place for usual addiction medicine approach.  </a:t>
            </a:r>
            <a:endParaRPr/>
          </a:p>
          <a:p>
            <a:pPr indent="0" lvl="0" marL="0" rtl="0" algn="l">
              <a:spcBef>
                <a:spcPts val="0"/>
              </a:spcBef>
              <a:spcAft>
                <a:spcPts val="0"/>
              </a:spcAft>
              <a:buNone/>
            </a:pPr>
            <a:r>
              <a:rPr lang="en-US"/>
              <a:t>Addiction specialists can be better equipped to guide the recommendations at post-discharge or at transitions of care settings</a:t>
            </a:r>
            <a:endParaRPr/>
          </a:p>
        </p:txBody>
      </p:sp>
      <p:sp>
        <p:nvSpPr>
          <p:cNvPr id="338" name="Google Shape;338;g1d705628791_0_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fbf9705d5a_0_1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1fbf9705d5a_0_1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Communication skills innate to palliative care can be honed in </a:t>
            </a:r>
            <a:r>
              <a:rPr lang="en-US"/>
              <a:t>addiction</a:t>
            </a:r>
            <a:r>
              <a:rPr lang="en-US"/>
              <a:t> medicine.</a:t>
            </a:r>
            <a:endParaRPr/>
          </a:p>
        </p:txBody>
      </p:sp>
      <p:sp>
        <p:nvSpPr>
          <p:cNvPr id="346" name="Google Shape;346;g1fbf9705d5a_0_110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0ffadec24f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0ffadec24f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these concepts look when applied to a patient with serious illness</a:t>
            </a:r>
            <a:endParaRPr/>
          </a:p>
          <a:p>
            <a:pPr indent="-317500" lvl="0" marL="457200" rtl="0" algn="l">
              <a:spcBef>
                <a:spcPts val="0"/>
              </a:spcBef>
              <a:spcAft>
                <a:spcPts val="0"/>
              </a:spcAft>
              <a:buSzPts val="1400"/>
              <a:buChar char="●"/>
            </a:pPr>
            <a:r>
              <a:rPr lang="en-US"/>
              <a:t>Pain - chronic non-opioid responsive in patient with opioid dependence from OUD.  Prognosis - years.  PPS - no barriers, ambulatory care appropriate.  Pattern of OUD - signs of relapse.  Context:  currently in palliative/addiction clinic setting.  Care navigation needs low.  No barriers to all treatment options</a:t>
            </a:r>
            <a:endParaRPr/>
          </a:p>
          <a:p>
            <a:pPr indent="-317500" lvl="0" marL="457200" rtl="0" algn="l">
              <a:spcBef>
                <a:spcPts val="0"/>
              </a:spcBef>
              <a:spcAft>
                <a:spcPts val="0"/>
              </a:spcAft>
              <a:buSzPts val="1400"/>
              <a:buChar char="●"/>
            </a:pPr>
            <a:r>
              <a:rPr lang="en-US"/>
              <a:t>Challenge:  How do we address patient’s fatalism?  </a:t>
            </a:r>
            <a:endParaRPr/>
          </a:p>
          <a:p>
            <a:pPr indent="0" lvl="0" marL="0" rtl="0" algn="l">
              <a:spcBef>
                <a:spcPts val="0"/>
              </a:spcBef>
              <a:spcAft>
                <a:spcPts val="0"/>
              </a:spcAft>
              <a:buNone/>
            </a:pPr>
            <a:r>
              <a:t/>
            </a:r>
            <a:endParaRPr/>
          </a:p>
        </p:txBody>
      </p:sp>
      <p:sp>
        <p:nvSpPr>
          <p:cNvPr id="354" name="Google Shape;354;g20ffadec24f_0_2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0ffadec24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0ffadec24f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20ffadec24f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0ffadec24f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0ffadec24f_0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Opportunity:  Guiding through the 7Ps Framework, bup/nlx as MOUD started.  Empathetic conversations with patient.  Usual palliative care to continue additional full agonists.   </a:t>
            </a:r>
            <a:endParaRPr/>
          </a:p>
          <a:p>
            <a:pPr indent="-317500" lvl="0" marL="457200" rtl="0" algn="l">
              <a:spcBef>
                <a:spcPts val="0"/>
              </a:spcBef>
              <a:spcAft>
                <a:spcPts val="0"/>
              </a:spcAft>
              <a:buSzPts val="1400"/>
              <a:buChar char="●"/>
            </a:pPr>
            <a:r>
              <a:rPr lang="en-US"/>
              <a:t>Challenges:  </a:t>
            </a:r>
            <a:endParaRPr/>
          </a:p>
          <a:p>
            <a:pPr indent="-317500" lvl="1" marL="914400" rtl="0" algn="l">
              <a:spcBef>
                <a:spcPts val="0"/>
              </a:spcBef>
              <a:spcAft>
                <a:spcPts val="0"/>
              </a:spcAft>
              <a:buSzPts val="1400"/>
              <a:buChar char="○"/>
            </a:pPr>
            <a:r>
              <a:rPr lang="en-US"/>
              <a:t>Did not require assistance with care navigation and transition of care to OTP by rotating to bup/nlx. </a:t>
            </a:r>
            <a:endParaRPr/>
          </a:p>
          <a:p>
            <a:pPr indent="-317500" lvl="1" marL="914400" rtl="0" algn="l">
              <a:spcBef>
                <a:spcPts val="0"/>
              </a:spcBef>
              <a:spcAft>
                <a:spcPts val="0"/>
              </a:spcAft>
              <a:buSzPts val="1400"/>
              <a:buChar char="○"/>
            </a:pPr>
            <a:r>
              <a:rPr lang="en-US"/>
              <a:t>Close monitoring then tapering off oxycodone when further UDS positive.  </a:t>
            </a:r>
            <a:endParaRPr/>
          </a:p>
          <a:p>
            <a:pPr indent="-317500" lvl="1" marL="914400" rtl="0" algn="l">
              <a:spcBef>
                <a:spcPts val="0"/>
              </a:spcBef>
              <a:spcAft>
                <a:spcPts val="0"/>
              </a:spcAft>
              <a:buSzPts val="1400"/>
              <a:buChar char="○"/>
            </a:pPr>
            <a:r>
              <a:rPr lang="en-US"/>
              <a:t>Team response to angry messages from patient - some team members may recommend to discharge patient, some may advocate to restart full agonists (blurred lines amongst disciplines).  </a:t>
            </a:r>
            <a:endParaRPr/>
          </a:p>
        </p:txBody>
      </p:sp>
      <p:sp>
        <p:nvSpPr>
          <p:cNvPr id="361" name="Google Shape;361;g20ffadec24f_0_3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Take this time at the end of your presentation to review key takeaways and information that audiences should remember in the future.  If practical, apply this to clinical practice.</a:t>
            </a:r>
            <a:endParaRPr/>
          </a:p>
        </p:txBody>
      </p:sp>
      <p:sp>
        <p:nvSpPr>
          <p:cNvPr id="368" name="Google Shape;368;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2d7a8ec30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2d7a8ec300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g22d7a8ec300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Arial"/>
              <a:buNone/>
            </a:pPr>
            <a:r>
              <a:rPr lang="en-US"/>
              <a:t>ASAM requests the APA citation format</a:t>
            </a:r>
            <a:endParaRPr/>
          </a:p>
          <a:p>
            <a:pPr indent="0" lvl="0" marL="0" rtl="0" algn="l">
              <a:spcBef>
                <a:spcPts val="0"/>
              </a:spcBef>
              <a:spcAft>
                <a:spcPts val="0"/>
              </a:spcAft>
              <a:buClr>
                <a:schemeClr val="dk1"/>
              </a:buClr>
              <a:buSzPts val="1200"/>
              <a:buFont typeface="Arial"/>
              <a:buNone/>
            </a:pPr>
            <a:r>
              <a:rPr lang="en-US"/>
              <a:t>Link: https://owl.purdue.edu/owl/research_and_citation/apa_style/apa_formatting_and_style_guide/general_format.html </a:t>
            </a:r>
            <a:endParaRPr/>
          </a:p>
        </p:txBody>
      </p:sp>
      <p:sp>
        <p:nvSpPr>
          <p:cNvPr id="384" name="Google Shape;38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110b201b96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110b201b96_0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2110b201b96_0_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Disclosure slide option #1 for individual presenters. Select either option 1 or option 2, you don’t need to have both.</a:t>
            </a:r>
            <a:endParaRPr/>
          </a:p>
        </p:txBody>
      </p:sp>
      <p:sp>
        <p:nvSpPr>
          <p:cNvPr id="143" name="Google Shape;14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f702a348d_0_22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0f702a348d_0_22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rPr lang="en-US" sz="3894">
                <a:solidFill>
                  <a:schemeClr val="lt1"/>
                </a:solidFill>
                <a:latin typeface="Lato"/>
                <a:ea typeface="Lato"/>
                <a:cs typeface="Lato"/>
                <a:sym typeface="Lato"/>
              </a:rPr>
              <a:t>utine UDS positive for fentanyl​</a:t>
            </a:r>
            <a:endParaRPr/>
          </a:p>
        </p:txBody>
      </p:sp>
      <p:sp>
        <p:nvSpPr>
          <p:cNvPr id="160" name="Google Shape;160;g20f702a348d_0_222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18a5b0e8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18a5b0e82_0_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Serious Illness is defined as illness (which can also be mix of comorbidities) that carries a high risk of death in the next 1-2 years, like 65% chance of death, not 90%.  Definitely not guaranteed.</a:t>
            </a:r>
            <a:endParaRPr/>
          </a:p>
          <a:p>
            <a:pPr indent="0" lvl="0" marL="0" rtl="0" algn="l">
              <a:spcBef>
                <a:spcPts val="0"/>
              </a:spcBef>
              <a:spcAft>
                <a:spcPts val="0"/>
              </a:spcAft>
              <a:buNone/>
            </a:pPr>
            <a:r>
              <a:rPr lang="en-US"/>
              <a:t>Palliative care intensity or involvement by specialty palliative care varies with different serious illness trajectories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0fd03f334f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0fd03f334f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Palliative care relationship does not always lead to death or hospice care.  The hospice movement, focused on the care of patients who were in the last weeks and months to life, created the model of the palliative subspecialty that we traditionally think of.  However, as we know from the previous slide with trajectories, there can be sustained periods for which palliative care intensity transitions to survivorship or rehabilitation.</a:t>
            </a:r>
            <a:endParaRPr/>
          </a:p>
        </p:txBody>
      </p:sp>
      <p:sp>
        <p:nvSpPr>
          <p:cNvPr id="193" name="Google Shape;193;g20fd03f334f_0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0f702a348d_0_15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0f702a348d_0_15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Palliative care organizations strive to deliver care across all settings of medical care continuum for people living with serious illness, with all disease trajectories.  In purple, I show where </a:t>
            </a:r>
            <a:r>
              <a:rPr lang="en-US"/>
              <a:t>addiction</a:t>
            </a:r>
            <a:r>
              <a:rPr lang="en-US"/>
              <a:t> treatment levels of care fit with the medical care settings.  As you we all know, there are huge gaps for people who require both higher levels of medical care and higher levels of addiction care  intensity.   </a:t>
            </a:r>
            <a:endParaRPr/>
          </a:p>
        </p:txBody>
      </p:sp>
      <p:sp>
        <p:nvSpPr>
          <p:cNvPr id="200" name="Google Shape;200;g20f702a348d_0_151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018a5b0e8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018a5b0e82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can patients like Larry fit better for Palliative Care when diagnosed with metastatic cancer?</a:t>
            </a:r>
            <a:endParaRPr/>
          </a:p>
          <a:p>
            <a:pPr indent="-317500" lvl="0" marL="457200" rtl="0" algn="l">
              <a:spcBef>
                <a:spcPts val="0"/>
              </a:spcBef>
              <a:spcAft>
                <a:spcPts val="0"/>
              </a:spcAft>
              <a:buSzPts val="1400"/>
              <a:buChar char="-"/>
            </a:pPr>
            <a:r>
              <a:rPr lang="en-US"/>
              <a:t>Structure and Processes → Palliative care is integrated across complex medical care settings</a:t>
            </a:r>
            <a:endParaRPr/>
          </a:p>
          <a:p>
            <a:pPr indent="-317500" lvl="0" marL="457200" rtl="0" algn="l">
              <a:spcBef>
                <a:spcPts val="0"/>
              </a:spcBef>
              <a:spcAft>
                <a:spcPts val="0"/>
              </a:spcAft>
              <a:buSzPts val="1400"/>
              <a:buChar char="-"/>
            </a:pPr>
            <a:r>
              <a:rPr lang="en-US"/>
              <a:t>Pain from cancer, treatment, and existential distress of diagnosis</a:t>
            </a:r>
            <a:endParaRPr/>
          </a:p>
          <a:p>
            <a:pPr indent="-317500" lvl="0" marL="457200" rtl="0" algn="l">
              <a:spcBef>
                <a:spcPts val="0"/>
              </a:spcBef>
              <a:spcAft>
                <a:spcPts val="0"/>
              </a:spcAft>
              <a:buSzPts val="1400"/>
              <a:buChar char="-"/>
            </a:pPr>
            <a:r>
              <a:rPr lang="en-US"/>
              <a:t>Potential for patient to enter dying phase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Compare this to Addiction Dimensions - Structure and Process is the LOC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ing Objectives Layout" showMasterSp="0">
  <p:cSld name="Learning Objectives Layout">
    <p:spTree>
      <p:nvGrpSpPr>
        <p:cNvPr id="13" name="Shape 13"/>
        <p:cNvGrpSpPr/>
        <p:nvPr/>
      </p:nvGrpSpPr>
      <p:grpSpPr>
        <a:xfrm>
          <a:off x="0" y="0"/>
          <a:ext cx="0" cy="0"/>
          <a:chOff x="0" y="0"/>
          <a:chExt cx="0" cy="0"/>
        </a:xfrm>
      </p:grpSpPr>
      <p:sp>
        <p:nvSpPr>
          <p:cNvPr id="14" name="Google Shape;14;p10"/>
          <p:cNvSpPr txBox="1"/>
          <p:nvPr>
            <p:ph type="title"/>
          </p:nvPr>
        </p:nvSpPr>
        <p:spPr>
          <a:xfrm>
            <a:off x="609600" y="228600"/>
            <a:ext cx="10972800" cy="11430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5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0"/>
          <p:cNvSpPr txBox="1"/>
          <p:nvPr>
            <p:ph idx="1" type="body"/>
          </p:nvPr>
        </p:nvSpPr>
        <p:spPr>
          <a:xfrm>
            <a:off x="609600" y="1524000"/>
            <a:ext cx="10972800" cy="441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16" name="Google Shape;16;p10"/>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57" name="Shape 57"/>
        <p:cNvGrpSpPr/>
        <p:nvPr/>
      </p:nvGrpSpPr>
      <p:grpSpPr>
        <a:xfrm>
          <a:off x="0" y="0"/>
          <a:ext cx="0" cy="0"/>
          <a:chOff x="0" y="0"/>
          <a:chExt cx="0" cy="0"/>
        </a:xfrm>
      </p:grpSpPr>
      <p:sp>
        <p:nvSpPr>
          <p:cNvPr id="58" name="Google Shape;58;p19"/>
          <p:cNvSpPr txBox="1"/>
          <p:nvPr>
            <p:ph type="title"/>
          </p:nvPr>
        </p:nvSpPr>
        <p:spPr>
          <a:xfrm>
            <a:off x="609600" y="228600"/>
            <a:ext cx="10972800" cy="9906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5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9"/>
          <p:cNvSpPr txBox="1"/>
          <p:nvPr>
            <p:ph idx="1" type="body"/>
          </p:nvPr>
        </p:nvSpPr>
        <p:spPr>
          <a:xfrm>
            <a:off x="609600" y="1295400"/>
            <a:ext cx="5386917" cy="4724400"/>
          </a:xfrm>
          <a:prstGeom prst="rect">
            <a:avLst/>
          </a:prstGeom>
          <a:noFill/>
          <a:ln>
            <a:noFill/>
          </a:ln>
        </p:spPr>
        <p:txBody>
          <a:bodyPr anchorCtr="0" anchor="t" bIns="45700" lIns="91425" spcFirstLastPara="1" rIns="91425" wrap="square" tIns="45700">
            <a:normAutofit/>
          </a:bodyPr>
          <a:lstStyle>
            <a:lvl1pPr indent="-387350" lvl="0" marL="457200" algn="l">
              <a:spcBef>
                <a:spcPts val="500"/>
              </a:spcBef>
              <a:spcAft>
                <a:spcPts val="0"/>
              </a:spcAft>
              <a:buSzPts val="2500"/>
              <a:buChar char="◆"/>
              <a:defRPr sz="2500"/>
            </a:lvl1pPr>
            <a:lvl2pPr indent="-365760" lvl="1" marL="914400" algn="l">
              <a:spcBef>
                <a:spcPts val="480"/>
              </a:spcBef>
              <a:spcAft>
                <a:spcPts val="0"/>
              </a:spcAft>
              <a:buSzPts val="2160"/>
              <a:buChar char="◆"/>
              <a:defRPr sz="2400"/>
            </a:lvl2pPr>
            <a:lvl3pPr indent="-345439" lvl="2" marL="1371600" algn="l">
              <a:spcBef>
                <a:spcPts val="460"/>
              </a:spcBef>
              <a:spcAft>
                <a:spcPts val="0"/>
              </a:spcAft>
              <a:buSzPts val="1840"/>
              <a:buChar char="◆"/>
              <a:defRPr sz="2300"/>
            </a:lvl3pPr>
            <a:lvl4pPr indent="-326389" lvl="3" marL="1828800" algn="l">
              <a:spcBef>
                <a:spcPts val="440"/>
              </a:spcBef>
              <a:spcAft>
                <a:spcPts val="0"/>
              </a:spcAft>
              <a:buSzPts val="1540"/>
              <a:buChar char="◆"/>
              <a:defRPr sz="2200"/>
            </a:lvl4pPr>
            <a:lvl5pPr indent="-304800" lvl="4" marL="2286000" algn="l">
              <a:spcBef>
                <a:spcPts val="400"/>
              </a:spcBef>
              <a:spcAft>
                <a:spcPts val="0"/>
              </a:spcAft>
              <a:buSzPts val="1200"/>
              <a:buChar char="◆"/>
              <a:defRPr sz="20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0" name="Google Shape;60;p19"/>
          <p:cNvSpPr txBox="1"/>
          <p:nvPr>
            <p:ph idx="2" type="body"/>
          </p:nvPr>
        </p:nvSpPr>
        <p:spPr>
          <a:xfrm>
            <a:off x="6193377" y="1295400"/>
            <a:ext cx="5389033" cy="4724400"/>
          </a:xfrm>
          <a:prstGeom prst="rect">
            <a:avLst/>
          </a:prstGeom>
          <a:noFill/>
          <a:ln>
            <a:noFill/>
          </a:ln>
        </p:spPr>
        <p:txBody>
          <a:bodyPr anchorCtr="0" anchor="t" bIns="45700" lIns="91425" spcFirstLastPara="1" rIns="91425" wrap="square" tIns="45700">
            <a:normAutofit/>
          </a:bodyPr>
          <a:lstStyle>
            <a:lvl1pPr indent="-387350" lvl="0" marL="457200" algn="l">
              <a:spcBef>
                <a:spcPts val="500"/>
              </a:spcBef>
              <a:spcAft>
                <a:spcPts val="0"/>
              </a:spcAft>
              <a:buSzPts val="2500"/>
              <a:buChar char="◆"/>
              <a:defRPr sz="2500"/>
            </a:lvl1pPr>
            <a:lvl2pPr indent="-365760" lvl="1" marL="914400" algn="l">
              <a:spcBef>
                <a:spcPts val="480"/>
              </a:spcBef>
              <a:spcAft>
                <a:spcPts val="0"/>
              </a:spcAft>
              <a:buSzPts val="2160"/>
              <a:buChar char="◆"/>
              <a:defRPr sz="2400"/>
            </a:lvl2pPr>
            <a:lvl3pPr indent="-345439" lvl="2" marL="1371600" algn="l">
              <a:spcBef>
                <a:spcPts val="460"/>
              </a:spcBef>
              <a:spcAft>
                <a:spcPts val="0"/>
              </a:spcAft>
              <a:buSzPts val="1840"/>
              <a:buChar char="◆"/>
              <a:defRPr sz="2300"/>
            </a:lvl3pPr>
            <a:lvl4pPr indent="-228600" lvl="3" marL="1828800" algn="l">
              <a:spcBef>
                <a:spcPts val="440"/>
              </a:spcBef>
              <a:spcAft>
                <a:spcPts val="0"/>
              </a:spcAft>
              <a:buSzPts val="1540"/>
              <a:buNone/>
              <a:defRPr sz="2200"/>
            </a:lvl4pPr>
            <a:lvl5pPr indent="-228600" lvl="4" marL="2286000" algn="l">
              <a:spcBef>
                <a:spcPts val="400"/>
              </a:spcBef>
              <a:spcAft>
                <a:spcPts val="0"/>
              </a:spcAft>
              <a:buSzPts val="1200"/>
              <a:buNone/>
              <a:defRPr sz="20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1" name="Google Shape;61;p19"/>
          <p:cNvSpPr txBox="1"/>
          <p:nvPr>
            <p:ph idx="3" type="body"/>
          </p:nvPr>
        </p:nvSpPr>
        <p:spPr>
          <a:xfrm>
            <a:off x="4343400" y="6172200"/>
            <a:ext cx="7239000" cy="589471"/>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600"/>
              <a:buNone/>
              <a:defRPr sz="1600">
                <a:solidFill>
                  <a:schemeClr val="lt1"/>
                </a:solidFill>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62" name="Google Shape;62;p19"/>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Layout" showMasterSp="0">
  <p:cSld name="Comparison Layout">
    <p:spTree>
      <p:nvGrpSpPr>
        <p:cNvPr id="63" name="Shape 63"/>
        <p:cNvGrpSpPr/>
        <p:nvPr/>
      </p:nvGrpSpPr>
      <p:grpSpPr>
        <a:xfrm>
          <a:off x="0" y="0"/>
          <a:ext cx="0" cy="0"/>
          <a:chOff x="0" y="0"/>
          <a:chExt cx="0" cy="0"/>
        </a:xfrm>
      </p:grpSpPr>
      <p:sp>
        <p:nvSpPr>
          <p:cNvPr id="64" name="Google Shape;64;p20"/>
          <p:cNvSpPr txBox="1"/>
          <p:nvPr>
            <p:ph type="title"/>
          </p:nvPr>
        </p:nvSpPr>
        <p:spPr>
          <a:xfrm>
            <a:off x="609600" y="228600"/>
            <a:ext cx="10972800" cy="922882"/>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5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0"/>
          <p:cNvSpPr txBox="1"/>
          <p:nvPr>
            <p:ph idx="1" type="body"/>
          </p:nvPr>
        </p:nvSpPr>
        <p:spPr>
          <a:xfrm>
            <a:off x="609600" y="1295400"/>
            <a:ext cx="5386917" cy="502920"/>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Clr>
                <a:schemeClr val="accent1"/>
              </a:buClr>
              <a:buSzPts val="1960"/>
              <a:buFont typeface="Noto Sans Symbols"/>
              <a:buNone/>
              <a:defRPr b="1" sz="2800">
                <a:solidFill>
                  <a:schemeClr val="lt1"/>
                </a:solidFill>
                <a:latin typeface="Lato"/>
                <a:ea typeface="Lato"/>
                <a:cs typeface="Lato"/>
                <a:sym typeface="Lato"/>
              </a:defRPr>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20"/>
          <p:cNvSpPr txBox="1"/>
          <p:nvPr>
            <p:ph idx="2" type="body"/>
          </p:nvPr>
        </p:nvSpPr>
        <p:spPr>
          <a:xfrm>
            <a:off x="6193377" y="1295400"/>
            <a:ext cx="5389033" cy="502920"/>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Clr>
                <a:schemeClr val="accent1"/>
              </a:buClr>
              <a:buSzPts val="1960"/>
              <a:buFont typeface="Noto Sans Symbols"/>
              <a:buNone/>
              <a:defRPr b="1" sz="2800"/>
            </a:lvl1pPr>
            <a:lvl2pPr indent="-228600" lvl="1" marL="914400" algn="l">
              <a:spcBef>
                <a:spcPts val="400"/>
              </a:spcBef>
              <a:spcAft>
                <a:spcPts val="0"/>
              </a:spcAft>
              <a:buSzPts val="18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20"/>
          <p:cNvSpPr txBox="1"/>
          <p:nvPr>
            <p:ph idx="3" type="body"/>
          </p:nvPr>
        </p:nvSpPr>
        <p:spPr>
          <a:xfrm>
            <a:off x="609600" y="1942238"/>
            <a:ext cx="5386917" cy="4077562"/>
          </a:xfrm>
          <a:prstGeom prst="rect">
            <a:avLst/>
          </a:prstGeom>
          <a:noFill/>
          <a:ln>
            <a:noFill/>
          </a:ln>
        </p:spPr>
        <p:txBody>
          <a:bodyPr anchorCtr="0" anchor="t" bIns="45700" lIns="91425" spcFirstLastPara="1" rIns="91425" wrap="square" tIns="45700">
            <a:normAutofit/>
          </a:bodyPr>
          <a:lstStyle>
            <a:lvl1pPr indent="-387350" lvl="0" marL="457200" algn="l">
              <a:spcBef>
                <a:spcPts val="500"/>
              </a:spcBef>
              <a:spcAft>
                <a:spcPts val="0"/>
              </a:spcAft>
              <a:buSzPts val="2500"/>
              <a:buChar char="◆"/>
              <a:defRPr sz="2500"/>
            </a:lvl1pPr>
            <a:lvl2pPr indent="-365760" lvl="1" marL="914400" algn="l">
              <a:spcBef>
                <a:spcPts val="480"/>
              </a:spcBef>
              <a:spcAft>
                <a:spcPts val="0"/>
              </a:spcAft>
              <a:buSzPts val="2160"/>
              <a:buChar char="◆"/>
              <a:defRPr sz="2400"/>
            </a:lvl2pPr>
            <a:lvl3pPr indent="-345439" lvl="2" marL="1371600" algn="l">
              <a:spcBef>
                <a:spcPts val="460"/>
              </a:spcBef>
              <a:spcAft>
                <a:spcPts val="0"/>
              </a:spcAft>
              <a:buSzPts val="1840"/>
              <a:buChar char="◆"/>
              <a:defRPr sz="2300"/>
            </a:lvl3pPr>
            <a:lvl4pPr indent="-326389" lvl="3" marL="1828800" algn="l">
              <a:spcBef>
                <a:spcPts val="440"/>
              </a:spcBef>
              <a:spcAft>
                <a:spcPts val="0"/>
              </a:spcAft>
              <a:buSzPts val="1540"/>
              <a:buChar char="◆"/>
              <a:defRPr sz="2200"/>
            </a:lvl4pPr>
            <a:lvl5pPr indent="-228600" lvl="4" marL="2286000" algn="l">
              <a:spcBef>
                <a:spcPts val="480"/>
              </a:spcBef>
              <a:spcAft>
                <a:spcPts val="0"/>
              </a:spcAft>
              <a:buSzPts val="1440"/>
              <a:buNone/>
              <a:defRPr sz="24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8" name="Google Shape;68;p20"/>
          <p:cNvSpPr txBox="1"/>
          <p:nvPr>
            <p:ph idx="4" type="body"/>
          </p:nvPr>
        </p:nvSpPr>
        <p:spPr>
          <a:xfrm>
            <a:off x="6193377" y="1942238"/>
            <a:ext cx="5389033" cy="4077562"/>
          </a:xfrm>
          <a:prstGeom prst="rect">
            <a:avLst/>
          </a:prstGeom>
          <a:noFill/>
          <a:ln>
            <a:noFill/>
          </a:ln>
        </p:spPr>
        <p:txBody>
          <a:bodyPr anchorCtr="0" anchor="t" bIns="45700" lIns="91425" spcFirstLastPara="1" rIns="91425" wrap="square" tIns="45700">
            <a:normAutofit/>
          </a:bodyPr>
          <a:lstStyle>
            <a:lvl1pPr indent="-387350" lvl="0" marL="457200" algn="l">
              <a:spcBef>
                <a:spcPts val="500"/>
              </a:spcBef>
              <a:spcAft>
                <a:spcPts val="0"/>
              </a:spcAft>
              <a:buSzPts val="2500"/>
              <a:buChar char="◆"/>
              <a:defRPr sz="2500"/>
            </a:lvl1pPr>
            <a:lvl2pPr indent="-365760" lvl="1" marL="914400" algn="l">
              <a:spcBef>
                <a:spcPts val="480"/>
              </a:spcBef>
              <a:spcAft>
                <a:spcPts val="0"/>
              </a:spcAft>
              <a:buSzPts val="2160"/>
              <a:buChar char="◆"/>
              <a:defRPr sz="2400"/>
            </a:lvl2pPr>
            <a:lvl3pPr indent="-345439" lvl="2" marL="1371600" algn="l">
              <a:spcBef>
                <a:spcPts val="460"/>
              </a:spcBef>
              <a:spcAft>
                <a:spcPts val="0"/>
              </a:spcAft>
              <a:buSzPts val="1840"/>
              <a:buChar char="◆"/>
              <a:defRPr sz="2300"/>
            </a:lvl3pPr>
            <a:lvl4pPr indent="-326389" lvl="3" marL="1828800" algn="l">
              <a:spcBef>
                <a:spcPts val="440"/>
              </a:spcBef>
              <a:spcAft>
                <a:spcPts val="0"/>
              </a:spcAft>
              <a:buSzPts val="1540"/>
              <a:buChar char="◆"/>
              <a:defRPr sz="2200"/>
            </a:lvl4pPr>
            <a:lvl5pPr indent="-304800" lvl="4" marL="2286000" algn="l">
              <a:spcBef>
                <a:spcPts val="400"/>
              </a:spcBef>
              <a:spcAft>
                <a:spcPts val="0"/>
              </a:spcAft>
              <a:buSzPts val="1200"/>
              <a:buChar char="◆"/>
              <a:defRPr sz="20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9" name="Google Shape;69;p20"/>
          <p:cNvSpPr txBox="1"/>
          <p:nvPr>
            <p:ph idx="5" type="body"/>
          </p:nvPr>
        </p:nvSpPr>
        <p:spPr>
          <a:xfrm>
            <a:off x="4343400" y="6163718"/>
            <a:ext cx="7239000" cy="589471"/>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600"/>
              <a:buNone/>
              <a:defRPr sz="1600">
                <a:solidFill>
                  <a:schemeClr val="lt1"/>
                </a:solidFill>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70" name="Google Shape;70;p20"/>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hart Layout Option 1" showMasterSp="0">
  <p:cSld name="Single Chart Layout Option 1">
    <p:spTree>
      <p:nvGrpSpPr>
        <p:cNvPr id="71" name="Shape 71"/>
        <p:cNvGrpSpPr/>
        <p:nvPr/>
      </p:nvGrpSpPr>
      <p:grpSpPr>
        <a:xfrm>
          <a:off x="0" y="0"/>
          <a:ext cx="0" cy="0"/>
          <a:chOff x="0" y="0"/>
          <a:chExt cx="0" cy="0"/>
        </a:xfrm>
      </p:grpSpPr>
      <p:sp>
        <p:nvSpPr>
          <p:cNvPr id="72" name="Google Shape;72;p21"/>
          <p:cNvSpPr txBox="1"/>
          <p:nvPr>
            <p:ph type="title"/>
          </p:nvPr>
        </p:nvSpPr>
        <p:spPr>
          <a:xfrm>
            <a:off x="609600" y="228600"/>
            <a:ext cx="10972800" cy="9906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5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1"/>
          <p:cNvSpPr txBox="1"/>
          <p:nvPr>
            <p:ph idx="1" type="body"/>
          </p:nvPr>
        </p:nvSpPr>
        <p:spPr>
          <a:xfrm>
            <a:off x="609600" y="1219200"/>
            <a:ext cx="10972800" cy="609600"/>
          </a:xfrm>
          <a:prstGeom prst="rect">
            <a:avLst/>
          </a:prstGeom>
          <a:noFill/>
          <a:ln>
            <a:noFill/>
          </a:ln>
        </p:spPr>
        <p:txBody>
          <a:bodyPr anchorCtr="0" anchor="t" bIns="45700" lIns="91425" spcFirstLastPara="1" rIns="91425" wrap="square" tIns="45700">
            <a:noAutofit/>
          </a:bodyPr>
          <a:lstStyle>
            <a:lvl1pPr indent="-228600" lvl="0" marL="457200" algn="ctr">
              <a:spcBef>
                <a:spcPts val="640"/>
              </a:spcBef>
              <a:spcAft>
                <a:spcPts val="0"/>
              </a:spcAft>
              <a:buSzPts val="3200"/>
              <a:buNone/>
              <a:defRPr b="1" sz="3200"/>
            </a:lvl1pPr>
            <a:lvl2pPr indent="-228600" lvl="1" marL="914400" algn="l">
              <a:spcBef>
                <a:spcPts val="640"/>
              </a:spcBef>
              <a:spcAft>
                <a:spcPts val="0"/>
              </a:spcAft>
              <a:buSzPts val="2880"/>
              <a:buNone/>
              <a:defRPr sz="3200"/>
            </a:lvl2pPr>
            <a:lvl3pPr indent="-228600" lvl="2" marL="1371600" algn="l">
              <a:spcBef>
                <a:spcPts val="640"/>
              </a:spcBef>
              <a:spcAft>
                <a:spcPts val="0"/>
              </a:spcAft>
              <a:buSzPts val="2560"/>
              <a:buNone/>
              <a:defRPr sz="3200"/>
            </a:lvl3pPr>
            <a:lvl4pPr indent="-228600" lvl="3" marL="1828800" algn="l">
              <a:spcBef>
                <a:spcPts val="640"/>
              </a:spcBef>
              <a:spcAft>
                <a:spcPts val="0"/>
              </a:spcAft>
              <a:buSzPts val="2240"/>
              <a:buNone/>
              <a:defRPr sz="3200"/>
            </a:lvl4pPr>
            <a:lvl5pPr indent="-228600" lvl="4" marL="2286000" algn="l">
              <a:spcBef>
                <a:spcPts val="640"/>
              </a:spcBef>
              <a:spcAft>
                <a:spcPts val="0"/>
              </a:spcAft>
              <a:buSzPts val="1920"/>
              <a:buNone/>
              <a:defRPr sz="32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4" name="Google Shape;74;p21"/>
          <p:cNvSpPr txBox="1"/>
          <p:nvPr>
            <p:ph idx="2" type="body"/>
          </p:nvPr>
        </p:nvSpPr>
        <p:spPr>
          <a:xfrm>
            <a:off x="4343400" y="6172200"/>
            <a:ext cx="7239000" cy="589471"/>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600"/>
              <a:buNone/>
              <a:defRPr sz="1600">
                <a:solidFill>
                  <a:schemeClr val="lt1"/>
                </a:solidFill>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5" name="Google Shape;75;p21"/>
          <p:cNvSpPr txBox="1"/>
          <p:nvPr>
            <p:ph idx="3" type="body"/>
          </p:nvPr>
        </p:nvSpPr>
        <p:spPr>
          <a:xfrm>
            <a:off x="609601" y="1828800"/>
            <a:ext cx="10972800" cy="4152900"/>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3000"/>
              <a:buNone/>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76" name="Google Shape;76;p21"/>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Chart Layout Option 2" showMasterSp="0">
  <p:cSld name="Horizontal Chart Layout Option 2">
    <p:spTree>
      <p:nvGrpSpPr>
        <p:cNvPr id="77" name="Shape 77"/>
        <p:cNvGrpSpPr/>
        <p:nvPr/>
      </p:nvGrpSpPr>
      <p:grpSpPr>
        <a:xfrm>
          <a:off x="0" y="0"/>
          <a:ext cx="0" cy="0"/>
          <a:chOff x="0" y="0"/>
          <a:chExt cx="0" cy="0"/>
        </a:xfrm>
      </p:grpSpPr>
      <p:sp>
        <p:nvSpPr>
          <p:cNvPr id="78" name="Google Shape;78;p22"/>
          <p:cNvSpPr txBox="1"/>
          <p:nvPr>
            <p:ph idx="1" type="body"/>
          </p:nvPr>
        </p:nvSpPr>
        <p:spPr>
          <a:xfrm>
            <a:off x="609601" y="1295400"/>
            <a:ext cx="10972800" cy="4686300"/>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3000"/>
              <a:buNone/>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9" name="Google Shape;79;p22"/>
          <p:cNvSpPr txBox="1"/>
          <p:nvPr>
            <p:ph type="title"/>
          </p:nvPr>
        </p:nvSpPr>
        <p:spPr>
          <a:xfrm>
            <a:off x="609600" y="228600"/>
            <a:ext cx="10972800" cy="9906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5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2"/>
          <p:cNvSpPr txBox="1"/>
          <p:nvPr>
            <p:ph idx="2" type="body"/>
          </p:nvPr>
        </p:nvSpPr>
        <p:spPr>
          <a:xfrm>
            <a:off x="4343400" y="6116129"/>
            <a:ext cx="7239000" cy="589471"/>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600"/>
              <a:buNone/>
              <a:defRPr sz="1600">
                <a:solidFill>
                  <a:schemeClr val="lt1"/>
                </a:solidFill>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81" name="Google Shape;81;p22"/>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art Layout" showMasterSp="0">
  <p:cSld name="Multiple Chart Layout">
    <p:spTree>
      <p:nvGrpSpPr>
        <p:cNvPr id="82" name="Shape 82"/>
        <p:cNvGrpSpPr/>
        <p:nvPr/>
      </p:nvGrpSpPr>
      <p:grpSpPr>
        <a:xfrm>
          <a:off x="0" y="0"/>
          <a:ext cx="0" cy="0"/>
          <a:chOff x="0" y="0"/>
          <a:chExt cx="0" cy="0"/>
        </a:xfrm>
      </p:grpSpPr>
      <p:sp>
        <p:nvSpPr>
          <p:cNvPr id="83" name="Google Shape;83;p23"/>
          <p:cNvSpPr txBox="1"/>
          <p:nvPr>
            <p:ph type="title"/>
          </p:nvPr>
        </p:nvSpPr>
        <p:spPr>
          <a:xfrm>
            <a:off x="609600" y="228600"/>
            <a:ext cx="10972800" cy="9906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5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3"/>
          <p:cNvSpPr/>
          <p:nvPr>
            <p:ph idx="2" type="chart"/>
          </p:nvPr>
        </p:nvSpPr>
        <p:spPr>
          <a:xfrm>
            <a:off x="609600" y="1981200"/>
            <a:ext cx="5334000" cy="40386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00"/>
              </a:spcBef>
              <a:spcAft>
                <a:spcPts val="0"/>
              </a:spcAft>
              <a:buClr>
                <a:schemeClr val="accent1"/>
              </a:buClr>
              <a:buSzPts val="3000"/>
              <a:buFont typeface="Noto Sans Symbols"/>
              <a:buNone/>
              <a:defRPr b="0" i="0" sz="3000" u="none" cap="none" strike="noStrike">
                <a:solidFill>
                  <a:schemeClr val="lt1"/>
                </a:solidFill>
                <a:latin typeface="Lato"/>
                <a:ea typeface="Lato"/>
                <a:cs typeface="Lato"/>
                <a:sym typeface="Lato"/>
              </a:defRPr>
            </a:lvl1pPr>
            <a:lvl2pPr lvl="1" marR="0" rtl="0" algn="l">
              <a:spcBef>
                <a:spcPts val="520"/>
              </a:spcBef>
              <a:spcAft>
                <a:spcPts val="0"/>
              </a:spcAft>
              <a:buClr>
                <a:schemeClr val="accent2"/>
              </a:buClr>
              <a:buSzPts val="2340"/>
              <a:buFont typeface="Noto Sans Symbols"/>
              <a:buChar char="◆"/>
              <a:defRPr b="0" i="0" sz="2600" u="none" cap="none" strike="noStrike">
                <a:solidFill>
                  <a:schemeClr val="lt1"/>
                </a:solidFill>
                <a:latin typeface="Lato"/>
                <a:ea typeface="Lato"/>
                <a:cs typeface="Lato"/>
                <a:sym typeface="Lato"/>
              </a:defRPr>
            </a:lvl2pPr>
            <a:lvl3pPr lvl="2" marR="0" rtl="0" algn="l">
              <a:spcBef>
                <a:spcPts val="480"/>
              </a:spcBef>
              <a:spcAft>
                <a:spcPts val="0"/>
              </a:spcAft>
              <a:buClr>
                <a:schemeClr val="accent2"/>
              </a:buClr>
              <a:buSzPts val="1920"/>
              <a:buFont typeface="Noto Sans Symbols"/>
              <a:buChar char="◆"/>
              <a:defRPr b="0" i="0" sz="2400" u="none" cap="none" strike="noStrike">
                <a:solidFill>
                  <a:schemeClr val="lt1"/>
                </a:solidFill>
                <a:latin typeface="Lato"/>
                <a:ea typeface="Lato"/>
                <a:cs typeface="Lato"/>
                <a:sym typeface="Lato"/>
              </a:defRPr>
            </a:lvl3pPr>
            <a:lvl4pPr lvl="3" marR="0" rtl="0" algn="l">
              <a:spcBef>
                <a:spcPts val="440"/>
              </a:spcBef>
              <a:spcAft>
                <a:spcPts val="0"/>
              </a:spcAft>
              <a:buClr>
                <a:schemeClr val="accent2"/>
              </a:buClr>
              <a:buSzPts val="1540"/>
              <a:buFont typeface="Noto Sans Symbols"/>
              <a:buChar char="◆"/>
              <a:defRPr b="0" i="0" sz="2200" u="none" cap="none" strike="noStrike">
                <a:solidFill>
                  <a:schemeClr val="lt1"/>
                </a:solidFill>
                <a:latin typeface="Lato"/>
                <a:ea typeface="Lato"/>
                <a:cs typeface="Lato"/>
                <a:sym typeface="Lato"/>
              </a:defRPr>
            </a:lvl4pPr>
            <a:lvl5pPr lvl="4" marR="0" rtl="0" algn="l">
              <a:spcBef>
                <a:spcPts val="400"/>
              </a:spcBef>
              <a:spcAft>
                <a:spcPts val="0"/>
              </a:spcAft>
              <a:buClr>
                <a:schemeClr val="accent2"/>
              </a:buClr>
              <a:buSzPts val="1200"/>
              <a:buFont typeface="Noto Sans Symbols"/>
              <a:buChar char="◆"/>
              <a:defRPr b="0" i="0" sz="2000" u="none" cap="none" strike="noStrike">
                <a:solidFill>
                  <a:schemeClr val="lt1"/>
                </a:solidFill>
                <a:latin typeface="Lato"/>
                <a:ea typeface="Lato"/>
                <a:cs typeface="Lato"/>
                <a:sym typeface="Lato"/>
              </a:defRPr>
            </a:lvl5pPr>
            <a:lvl6pPr lvl="5"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Lato"/>
                <a:ea typeface="Lato"/>
                <a:cs typeface="Lato"/>
                <a:sym typeface="Lato"/>
              </a:defRPr>
            </a:lvl6pPr>
            <a:lvl7pPr lvl="6" marR="0" rtl="0" algn="l">
              <a:spcBef>
                <a:spcPts val="320"/>
              </a:spcBef>
              <a:spcAft>
                <a:spcPts val="0"/>
              </a:spcAft>
              <a:buClr>
                <a:schemeClr val="lt2"/>
              </a:buClr>
              <a:buSzPts val="1600"/>
              <a:buFont typeface="Noto Sans Symbols"/>
              <a:buChar char="⬥"/>
              <a:defRPr b="0" i="0" sz="1600" u="none" cap="none" strike="noStrike">
                <a:solidFill>
                  <a:schemeClr val="lt1"/>
                </a:solidFill>
                <a:latin typeface="Lato"/>
                <a:ea typeface="Lato"/>
                <a:cs typeface="Lato"/>
                <a:sym typeface="Lato"/>
              </a:defRPr>
            </a:lvl7pPr>
            <a:lvl8pPr lvl="7" marR="0" rtl="0" algn="l">
              <a:spcBef>
                <a:spcPts val="280"/>
              </a:spcBef>
              <a:spcAft>
                <a:spcPts val="0"/>
              </a:spcAft>
              <a:buClr>
                <a:schemeClr val="lt2"/>
              </a:buClr>
              <a:buSzPts val="1400"/>
              <a:buFont typeface="Noto Sans Symbols"/>
              <a:buChar char="●"/>
              <a:defRPr b="0" i="0" sz="1400" u="none" cap="none" strike="noStrike">
                <a:solidFill>
                  <a:schemeClr val="lt1"/>
                </a:solidFill>
                <a:latin typeface="Lato"/>
                <a:ea typeface="Lato"/>
                <a:cs typeface="Lato"/>
                <a:sym typeface="Lato"/>
              </a:defRPr>
            </a:lvl8pPr>
            <a:lvl9pPr lvl="8" marR="0" rtl="0" algn="l">
              <a:spcBef>
                <a:spcPts val="280"/>
              </a:spcBef>
              <a:spcAft>
                <a:spcPts val="0"/>
              </a:spcAft>
              <a:buClr>
                <a:schemeClr val="lt2"/>
              </a:buClr>
              <a:buSzPts val="1400"/>
              <a:buFont typeface="Noto Sans Symbols"/>
              <a:buChar char="●"/>
              <a:defRPr b="0" i="0" sz="1400" u="none" cap="none" strike="noStrike">
                <a:solidFill>
                  <a:schemeClr val="lt1"/>
                </a:solidFill>
                <a:latin typeface="Lato"/>
                <a:ea typeface="Lato"/>
                <a:cs typeface="Lato"/>
                <a:sym typeface="Lato"/>
              </a:defRPr>
            </a:lvl9pPr>
          </a:lstStyle>
          <a:p/>
        </p:txBody>
      </p:sp>
      <p:sp>
        <p:nvSpPr>
          <p:cNvPr id="85" name="Google Shape;85;p23"/>
          <p:cNvSpPr txBox="1"/>
          <p:nvPr>
            <p:ph idx="1" type="body"/>
          </p:nvPr>
        </p:nvSpPr>
        <p:spPr>
          <a:xfrm>
            <a:off x="609600" y="1295400"/>
            <a:ext cx="5334000" cy="609600"/>
          </a:xfrm>
          <a:prstGeom prst="rect">
            <a:avLst/>
          </a:prstGeom>
          <a:noFill/>
          <a:ln>
            <a:noFill/>
          </a:ln>
        </p:spPr>
        <p:txBody>
          <a:bodyPr anchorCtr="0" anchor="t" bIns="45700" lIns="91425" spcFirstLastPara="1" rIns="91425" wrap="square" tIns="45700">
            <a:noAutofit/>
          </a:bodyPr>
          <a:lstStyle>
            <a:lvl1pPr indent="-228600" lvl="0" marL="457200" algn="ctr">
              <a:spcBef>
                <a:spcPts val="520"/>
              </a:spcBef>
              <a:spcAft>
                <a:spcPts val="0"/>
              </a:spcAft>
              <a:buSzPts val="2600"/>
              <a:buNone/>
              <a:defRPr b="1" sz="2600"/>
            </a:lvl1pPr>
            <a:lvl2pPr indent="-228600" lvl="1" marL="914400" algn="l">
              <a:spcBef>
                <a:spcPts val="640"/>
              </a:spcBef>
              <a:spcAft>
                <a:spcPts val="0"/>
              </a:spcAft>
              <a:buSzPts val="2880"/>
              <a:buNone/>
              <a:defRPr sz="3200"/>
            </a:lvl2pPr>
            <a:lvl3pPr indent="-228600" lvl="2" marL="1371600" algn="l">
              <a:spcBef>
                <a:spcPts val="640"/>
              </a:spcBef>
              <a:spcAft>
                <a:spcPts val="0"/>
              </a:spcAft>
              <a:buSzPts val="2560"/>
              <a:buNone/>
              <a:defRPr sz="3200"/>
            </a:lvl3pPr>
            <a:lvl4pPr indent="-228600" lvl="3" marL="1828800" algn="l">
              <a:spcBef>
                <a:spcPts val="640"/>
              </a:spcBef>
              <a:spcAft>
                <a:spcPts val="0"/>
              </a:spcAft>
              <a:buSzPts val="2240"/>
              <a:buNone/>
              <a:defRPr sz="3200"/>
            </a:lvl4pPr>
            <a:lvl5pPr indent="-228600" lvl="4" marL="2286000" algn="l">
              <a:spcBef>
                <a:spcPts val="640"/>
              </a:spcBef>
              <a:spcAft>
                <a:spcPts val="0"/>
              </a:spcAft>
              <a:buSzPts val="1920"/>
              <a:buNone/>
              <a:defRPr sz="32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6" name="Google Shape;86;p23"/>
          <p:cNvSpPr txBox="1"/>
          <p:nvPr>
            <p:ph idx="3" type="body"/>
          </p:nvPr>
        </p:nvSpPr>
        <p:spPr>
          <a:xfrm>
            <a:off x="4343400" y="6172200"/>
            <a:ext cx="7239000" cy="589471"/>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600"/>
              <a:buNone/>
              <a:defRPr sz="1600">
                <a:solidFill>
                  <a:schemeClr val="lt1"/>
                </a:solidFill>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7" name="Google Shape;87;p23"/>
          <p:cNvSpPr/>
          <p:nvPr>
            <p:ph idx="4" type="chart"/>
          </p:nvPr>
        </p:nvSpPr>
        <p:spPr>
          <a:xfrm>
            <a:off x="6248400" y="1978660"/>
            <a:ext cx="5334000" cy="40386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00"/>
              </a:spcBef>
              <a:spcAft>
                <a:spcPts val="0"/>
              </a:spcAft>
              <a:buClr>
                <a:schemeClr val="accent1"/>
              </a:buClr>
              <a:buSzPts val="3000"/>
              <a:buFont typeface="Noto Sans Symbols"/>
              <a:buNone/>
              <a:defRPr b="0" i="0" sz="3000" u="none" cap="none" strike="noStrike">
                <a:solidFill>
                  <a:schemeClr val="lt1"/>
                </a:solidFill>
                <a:latin typeface="Lato"/>
                <a:ea typeface="Lato"/>
                <a:cs typeface="Lato"/>
                <a:sym typeface="Lato"/>
              </a:defRPr>
            </a:lvl1pPr>
            <a:lvl2pPr lvl="1" marR="0" rtl="0" algn="l">
              <a:spcBef>
                <a:spcPts val="520"/>
              </a:spcBef>
              <a:spcAft>
                <a:spcPts val="0"/>
              </a:spcAft>
              <a:buClr>
                <a:schemeClr val="accent2"/>
              </a:buClr>
              <a:buSzPts val="2340"/>
              <a:buFont typeface="Noto Sans Symbols"/>
              <a:buChar char="◆"/>
              <a:defRPr b="0" i="0" sz="2600" u="none" cap="none" strike="noStrike">
                <a:solidFill>
                  <a:schemeClr val="lt1"/>
                </a:solidFill>
                <a:latin typeface="Lato"/>
                <a:ea typeface="Lato"/>
                <a:cs typeface="Lato"/>
                <a:sym typeface="Lato"/>
              </a:defRPr>
            </a:lvl2pPr>
            <a:lvl3pPr lvl="2" marR="0" rtl="0" algn="l">
              <a:spcBef>
                <a:spcPts val="480"/>
              </a:spcBef>
              <a:spcAft>
                <a:spcPts val="0"/>
              </a:spcAft>
              <a:buClr>
                <a:schemeClr val="accent2"/>
              </a:buClr>
              <a:buSzPts val="1920"/>
              <a:buFont typeface="Noto Sans Symbols"/>
              <a:buChar char="◆"/>
              <a:defRPr b="0" i="0" sz="2400" u="none" cap="none" strike="noStrike">
                <a:solidFill>
                  <a:schemeClr val="lt1"/>
                </a:solidFill>
                <a:latin typeface="Lato"/>
                <a:ea typeface="Lato"/>
                <a:cs typeface="Lato"/>
                <a:sym typeface="Lato"/>
              </a:defRPr>
            </a:lvl3pPr>
            <a:lvl4pPr lvl="3" marR="0" rtl="0" algn="l">
              <a:spcBef>
                <a:spcPts val="440"/>
              </a:spcBef>
              <a:spcAft>
                <a:spcPts val="0"/>
              </a:spcAft>
              <a:buClr>
                <a:schemeClr val="accent2"/>
              </a:buClr>
              <a:buSzPts val="1540"/>
              <a:buFont typeface="Noto Sans Symbols"/>
              <a:buChar char="◆"/>
              <a:defRPr b="0" i="0" sz="2200" u="none" cap="none" strike="noStrike">
                <a:solidFill>
                  <a:schemeClr val="lt1"/>
                </a:solidFill>
                <a:latin typeface="Lato"/>
                <a:ea typeface="Lato"/>
                <a:cs typeface="Lato"/>
                <a:sym typeface="Lato"/>
              </a:defRPr>
            </a:lvl4pPr>
            <a:lvl5pPr lvl="4" marR="0" rtl="0" algn="l">
              <a:spcBef>
                <a:spcPts val="400"/>
              </a:spcBef>
              <a:spcAft>
                <a:spcPts val="0"/>
              </a:spcAft>
              <a:buClr>
                <a:schemeClr val="accent2"/>
              </a:buClr>
              <a:buSzPts val="1200"/>
              <a:buFont typeface="Noto Sans Symbols"/>
              <a:buChar char="◆"/>
              <a:defRPr b="0" i="0" sz="2000" u="none" cap="none" strike="noStrike">
                <a:solidFill>
                  <a:schemeClr val="lt1"/>
                </a:solidFill>
                <a:latin typeface="Lato"/>
                <a:ea typeface="Lato"/>
                <a:cs typeface="Lato"/>
                <a:sym typeface="Lato"/>
              </a:defRPr>
            </a:lvl5pPr>
            <a:lvl6pPr lvl="5"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Lato"/>
                <a:ea typeface="Lato"/>
                <a:cs typeface="Lato"/>
                <a:sym typeface="Lato"/>
              </a:defRPr>
            </a:lvl6pPr>
            <a:lvl7pPr lvl="6" marR="0" rtl="0" algn="l">
              <a:spcBef>
                <a:spcPts val="320"/>
              </a:spcBef>
              <a:spcAft>
                <a:spcPts val="0"/>
              </a:spcAft>
              <a:buClr>
                <a:schemeClr val="lt2"/>
              </a:buClr>
              <a:buSzPts val="1600"/>
              <a:buFont typeface="Noto Sans Symbols"/>
              <a:buChar char="⬥"/>
              <a:defRPr b="0" i="0" sz="1600" u="none" cap="none" strike="noStrike">
                <a:solidFill>
                  <a:schemeClr val="lt1"/>
                </a:solidFill>
                <a:latin typeface="Lato"/>
                <a:ea typeface="Lato"/>
                <a:cs typeface="Lato"/>
                <a:sym typeface="Lato"/>
              </a:defRPr>
            </a:lvl7pPr>
            <a:lvl8pPr lvl="7" marR="0" rtl="0" algn="l">
              <a:spcBef>
                <a:spcPts val="280"/>
              </a:spcBef>
              <a:spcAft>
                <a:spcPts val="0"/>
              </a:spcAft>
              <a:buClr>
                <a:schemeClr val="lt2"/>
              </a:buClr>
              <a:buSzPts val="1400"/>
              <a:buFont typeface="Noto Sans Symbols"/>
              <a:buChar char="●"/>
              <a:defRPr b="0" i="0" sz="1400" u="none" cap="none" strike="noStrike">
                <a:solidFill>
                  <a:schemeClr val="lt1"/>
                </a:solidFill>
                <a:latin typeface="Lato"/>
                <a:ea typeface="Lato"/>
                <a:cs typeface="Lato"/>
                <a:sym typeface="Lato"/>
              </a:defRPr>
            </a:lvl8pPr>
            <a:lvl9pPr lvl="8" marR="0" rtl="0" algn="l">
              <a:spcBef>
                <a:spcPts val="280"/>
              </a:spcBef>
              <a:spcAft>
                <a:spcPts val="0"/>
              </a:spcAft>
              <a:buClr>
                <a:schemeClr val="lt2"/>
              </a:buClr>
              <a:buSzPts val="1400"/>
              <a:buFont typeface="Noto Sans Symbols"/>
              <a:buChar char="●"/>
              <a:defRPr b="0" i="0" sz="1400" u="none" cap="none" strike="noStrike">
                <a:solidFill>
                  <a:schemeClr val="lt1"/>
                </a:solidFill>
                <a:latin typeface="Lato"/>
                <a:ea typeface="Lato"/>
                <a:cs typeface="Lato"/>
                <a:sym typeface="Lato"/>
              </a:defRPr>
            </a:lvl9pPr>
          </a:lstStyle>
          <a:p/>
        </p:txBody>
      </p:sp>
      <p:sp>
        <p:nvSpPr>
          <p:cNvPr id="88" name="Google Shape;88;p23"/>
          <p:cNvSpPr txBox="1"/>
          <p:nvPr>
            <p:ph idx="5" type="body"/>
          </p:nvPr>
        </p:nvSpPr>
        <p:spPr>
          <a:xfrm>
            <a:off x="6248400" y="1295400"/>
            <a:ext cx="5334000" cy="609600"/>
          </a:xfrm>
          <a:prstGeom prst="rect">
            <a:avLst/>
          </a:prstGeom>
          <a:noFill/>
          <a:ln>
            <a:noFill/>
          </a:ln>
        </p:spPr>
        <p:txBody>
          <a:bodyPr anchorCtr="0" anchor="t" bIns="45700" lIns="91425" spcFirstLastPara="1" rIns="91425" wrap="square" tIns="45700">
            <a:noAutofit/>
          </a:bodyPr>
          <a:lstStyle>
            <a:lvl1pPr indent="-228600" lvl="0" marL="457200" algn="ctr">
              <a:spcBef>
                <a:spcPts val="520"/>
              </a:spcBef>
              <a:spcAft>
                <a:spcPts val="0"/>
              </a:spcAft>
              <a:buSzPts val="2600"/>
              <a:buNone/>
              <a:defRPr b="1" sz="2600">
                <a:solidFill>
                  <a:schemeClr val="lt1"/>
                </a:solidFill>
                <a:latin typeface="Lato"/>
                <a:ea typeface="Lato"/>
                <a:cs typeface="Lato"/>
                <a:sym typeface="Lato"/>
              </a:defRPr>
            </a:lvl1pPr>
            <a:lvl2pPr indent="-228600" lvl="1" marL="914400" algn="l">
              <a:spcBef>
                <a:spcPts val="640"/>
              </a:spcBef>
              <a:spcAft>
                <a:spcPts val="0"/>
              </a:spcAft>
              <a:buSzPts val="2880"/>
              <a:buNone/>
              <a:defRPr sz="3200"/>
            </a:lvl2pPr>
            <a:lvl3pPr indent="-228600" lvl="2" marL="1371600" algn="l">
              <a:spcBef>
                <a:spcPts val="640"/>
              </a:spcBef>
              <a:spcAft>
                <a:spcPts val="0"/>
              </a:spcAft>
              <a:buSzPts val="2560"/>
              <a:buNone/>
              <a:defRPr sz="3200"/>
            </a:lvl3pPr>
            <a:lvl4pPr indent="-228600" lvl="3" marL="1828800" algn="l">
              <a:spcBef>
                <a:spcPts val="640"/>
              </a:spcBef>
              <a:spcAft>
                <a:spcPts val="0"/>
              </a:spcAft>
              <a:buSzPts val="2240"/>
              <a:buNone/>
              <a:defRPr sz="3200"/>
            </a:lvl4pPr>
            <a:lvl5pPr indent="-228600" lvl="4" marL="2286000" algn="l">
              <a:spcBef>
                <a:spcPts val="640"/>
              </a:spcBef>
              <a:spcAft>
                <a:spcPts val="0"/>
              </a:spcAft>
              <a:buSzPts val="1920"/>
              <a:buNone/>
              <a:defRPr sz="32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89" name="Google Shape;89;p23"/>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hart Layout with Bullets" showMasterSp="0">
  <p:cSld name="Single Chart Layout with Bullets">
    <p:spTree>
      <p:nvGrpSpPr>
        <p:cNvPr id="90" name="Shape 90"/>
        <p:cNvGrpSpPr/>
        <p:nvPr/>
      </p:nvGrpSpPr>
      <p:grpSpPr>
        <a:xfrm>
          <a:off x="0" y="0"/>
          <a:ext cx="0" cy="0"/>
          <a:chOff x="0" y="0"/>
          <a:chExt cx="0" cy="0"/>
        </a:xfrm>
      </p:grpSpPr>
      <p:sp>
        <p:nvSpPr>
          <p:cNvPr id="91" name="Google Shape;91;p24"/>
          <p:cNvSpPr txBox="1"/>
          <p:nvPr>
            <p:ph type="title"/>
          </p:nvPr>
        </p:nvSpPr>
        <p:spPr>
          <a:xfrm>
            <a:off x="304800" y="228600"/>
            <a:ext cx="2743200" cy="17526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4000"/>
              <a:buFont typeface="Lato"/>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4"/>
          <p:cNvSpPr txBox="1"/>
          <p:nvPr>
            <p:ph idx="1" type="body"/>
          </p:nvPr>
        </p:nvSpPr>
        <p:spPr>
          <a:xfrm>
            <a:off x="4343400" y="6116129"/>
            <a:ext cx="7543800" cy="589471"/>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600"/>
              <a:buNone/>
              <a:defRPr sz="1600">
                <a:solidFill>
                  <a:schemeClr val="lt1"/>
                </a:solidFill>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3" name="Google Shape;93;p24"/>
          <p:cNvSpPr txBox="1"/>
          <p:nvPr>
            <p:ph idx="2" type="body"/>
          </p:nvPr>
        </p:nvSpPr>
        <p:spPr>
          <a:xfrm>
            <a:off x="3124200" y="228600"/>
            <a:ext cx="8763000" cy="609600"/>
          </a:xfrm>
          <a:prstGeom prst="rect">
            <a:avLst/>
          </a:prstGeom>
          <a:noFill/>
          <a:ln>
            <a:noFill/>
          </a:ln>
        </p:spPr>
        <p:txBody>
          <a:bodyPr anchorCtr="0" anchor="t" bIns="45700" lIns="91425" spcFirstLastPara="1" rIns="91425" wrap="square" tIns="45700">
            <a:noAutofit/>
          </a:bodyPr>
          <a:lstStyle>
            <a:lvl1pPr indent="-228600" lvl="0" marL="457200" algn="ctr">
              <a:spcBef>
                <a:spcPts val="560"/>
              </a:spcBef>
              <a:spcAft>
                <a:spcPts val="0"/>
              </a:spcAft>
              <a:buSzPts val="2800"/>
              <a:buNone/>
              <a:defRPr b="1" sz="2800"/>
            </a:lvl1pPr>
            <a:lvl2pPr indent="-228600" lvl="1" marL="914400" algn="l">
              <a:spcBef>
                <a:spcPts val="640"/>
              </a:spcBef>
              <a:spcAft>
                <a:spcPts val="0"/>
              </a:spcAft>
              <a:buSzPts val="2880"/>
              <a:buNone/>
              <a:defRPr sz="3200"/>
            </a:lvl2pPr>
            <a:lvl3pPr indent="-228600" lvl="2" marL="1371600" algn="l">
              <a:spcBef>
                <a:spcPts val="640"/>
              </a:spcBef>
              <a:spcAft>
                <a:spcPts val="0"/>
              </a:spcAft>
              <a:buSzPts val="2560"/>
              <a:buNone/>
              <a:defRPr sz="3200"/>
            </a:lvl3pPr>
            <a:lvl4pPr indent="-228600" lvl="3" marL="1828800" algn="l">
              <a:spcBef>
                <a:spcPts val="640"/>
              </a:spcBef>
              <a:spcAft>
                <a:spcPts val="0"/>
              </a:spcAft>
              <a:buSzPts val="2240"/>
              <a:buNone/>
              <a:defRPr sz="3200"/>
            </a:lvl4pPr>
            <a:lvl5pPr indent="-228600" lvl="4" marL="2286000" algn="l">
              <a:spcBef>
                <a:spcPts val="640"/>
              </a:spcBef>
              <a:spcAft>
                <a:spcPts val="0"/>
              </a:spcAft>
              <a:buSzPts val="1920"/>
              <a:buNone/>
              <a:defRPr sz="32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4" name="Google Shape;94;p24"/>
          <p:cNvSpPr txBox="1"/>
          <p:nvPr>
            <p:ph idx="3" type="body"/>
          </p:nvPr>
        </p:nvSpPr>
        <p:spPr>
          <a:xfrm>
            <a:off x="304800" y="2057400"/>
            <a:ext cx="2743200" cy="3924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5" name="Google Shape;95;p24"/>
          <p:cNvSpPr txBox="1"/>
          <p:nvPr>
            <p:ph idx="4" type="body"/>
          </p:nvPr>
        </p:nvSpPr>
        <p:spPr>
          <a:xfrm>
            <a:off x="3112477" y="876300"/>
            <a:ext cx="8763000" cy="5105400"/>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3000"/>
              <a:buNone/>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96" name="Google Shape;96;p24"/>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hart Layout Reverse with Bullets" showMasterSp="0">
  <p:cSld name="Single Chart Layout Reverse with Bullets">
    <p:spTree>
      <p:nvGrpSpPr>
        <p:cNvPr id="97" name="Shape 97"/>
        <p:cNvGrpSpPr/>
        <p:nvPr/>
      </p:nvGrpSpPr>
      <p:grpSpPr>
        <a:xfrm>
          <a:off x="0" y="0"/>
          <a:ext cx="0" cy="0"/>
          <a:chOff x="0" y="0"/>
          <a:chExt cx="0" cy="0"/>
        </a:xfrm>
      </p:grpSpPr>
      <p:sp>
        <p:nvSpPr>
          <p:cNvPr id="98" name="Google Shape;98;p25"/>
          <p:cNvSpPr txBox="1"/>
          <p:nvPr>
            <p:ph type="title"/>
          </p:nvPr>
        </p:nvSpPr>
        <p:spPr>
          <a:xfrm>
            <a:off x="9132277" y="240323"/>
            <a:ext cx="2743200" cy="17526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4000"/>
              <a:buFont typeface="Lato"/>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25"/>
          <p:cNvSpPr txBox="1"/>
          <p:nvPr>
            <p:ph idx="1" type="body"/>
          </p:nvPr>
        </p:nvSpPr>
        <p:spPr>
          <a:xfrm>
            <a:off x="4331677" y="6172200"/>
            <a:ext cx="7543800" cy="589471"/>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600"/>
              <a:buNone/>
              <a:defRPr sz="1600">
                <a:solidFill>
                  <a:schemeClr val="lt1"/>
                </a:solidFill>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0" name="Google Shape;100;p25"/>
          <p:cNvSpPr txBox="1"/>
          <p:nvPr>
            <p:ph idx="2" type="body"/>
          </p:nvPr>
        </p:nvSpPr>
        <p:spPr>
          <a:xfrm>
            <a:off x="304800" y="240323"/>
            <a:ext cx="8763000" cy="609600"/>
          </a:xfrm>
          <a:prstGeom prst="rect">
            <a:avLst/>
          </a:prstGeom>
          <a:noFill/>
          <a:ln>
            <a:noFill/>
          </a:ln>
        </p:spPr>
        <p:txBody>
          <a:bodyPr anchorCtr="0" anchor="t" bIns="45700" lIns="91425" spcFirstLastPara="1" rIns="91425" wrap="square" tIns="45700">
            <a:noAutofit/>
          </a:bodyPr>
          <a:lstStyle>
            <a:lvl1pPr indent="-228600" lvl="0" marL="457200" algn="ctr">
              <a:spcBef>
                <a:spcPts val="560"/>
              </a:spcBef>
              <a:spcAft>
                <a:spcPts val="0"/>
              </a:spcAft>
              <a:buSzPts val="2800"/>
              <a:buNone/>
              <a:defRPr b="1" sz="2800"/>
            </a:lvl1pPr>
            <a:lvl2pPr indent="-228600" lvl="1" marL="914400" algn="l">
              <a:spcBef>
                <a:spcPts val="640"/>
              </a:spcBef>
              <a:spcAft>
                <a:spcPts val="0"/>
              </a:spcAft>
              <a:buSzPts val="2880"/>
              <a:buNone/>
              <a:defRPr sz="3200"/>
            </a:lvl2pPr>
            <a:lvl3pPr indent="-228600" lvl="2" marL="1371600" algn="l">
              <a:spcBef>
                <a:spcPts val="640"/>
              </a:spcBef>
              <a:spcAft>
                <a:spcPts val="0"/>
              </a:spcAft>
              <a:buSzPts val="2560"/>
              <a:buNone/>
              <a:defRPr sz="3200"/>
            </a:lvl3pPr>
            <a:lvl4pPr indent="-228600" lvl="3" marL="1828800" algn="l">
              <a:spcBef>
                <a:spcPts val="640"/>
              </a:spcBef>
              <a:spcAft>
                <a:spcPts val="0"/>
              </a:spcAft>
              <a:buSzPts val="2240"/>
              <a:buNone/>
              <a:defRPr sz="3200"/>
            </a:lvl4pPr>
            <a:lvl5pPr indent="-228600" lvl="4" marL="2286000" algn="l">
              <a:spcBef>
                <a:spcPts val="640"/>
              </a:spcBef>
              <a:spcAft>
                <a:spcPts val="0"/>
              </a:spcAft>
              <a:buSzPts val="1920"/>
              <a:buNone/>
              <a:defRPr sz="32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1" name="Google Shape;101;p25"/>
          <p:cNvSpPr txBox="1"/>
          <p:nvPr>
            <p:ph idx="3" type="body"/>
          </p:nvPr>
        </p:nvSpPr>
        <p:spPr>
          <a:xfrm>
            <a:off x="9132277" y="2086708"/>
            <a:ext cx="2743200" cy="3924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2" name="Google Shape;102;p25"/>
          <p:cNvSpPr txBox="1"/>
          <p:nvPr>
            <p:ph idx="4" type="body"/>
          </p:nvPr>
        </p:nvSpPr>
        <p:spPr>
          <a:xfrm>
            <a:off x="293077" y="888022"/>
            <a:ext cx="8763000" cy="5122985"/>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3000"/>
              <a:buNone/>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103" name="Google Shape;103;p25"/>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104" name="Shape 104"/>
        <p:cNvGrpSpPr/>
        <p:nvPr/>
      </p:nvGrpSpPr>
      <p:grpSpPr>
        <a:xfrm>
          <a:off x="0" y="0"/>
          <a:ext cx="0" cy="0"/>
          <a:chOff x="0" y="0"/>
          <a:chExt cx="0" cy="0"/>
        </a:xfrm>
      </p:grpSpPr>
      <p:sp>
        <p:nvSpPr>
          <p:cNvPr id="105" name="Google Shape;105;p26"/>
          <p:cNvSpPr txBox="1"/>
          <p:nvPr>
            <p:ph type="title"/>
          </p:nvPr>
        </p:nvSpPr>
        <p:spPr>
          <a:xfrm>
            <a:off x="609600" y="228600"/>
            <a:ext cx="10972800" cy="10668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5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6"/>
          <p:cNvSpPr txBox="1"/>
          <p:nvPr>
            <p:ph idx="1" type="body"/>
          </p:nvPr>
        </p:nvSpPr>
        <p:spPr>
          <a:xfrm>
            <a:off x="4038600" y="6067964"/>
            <a:ext cx="7543800" cy="589471"/>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600"/>
              <a:buNone/>
              <a:defRPr sz="1600">
                <a:solidFill>
                  <a:schemeClr val="lt1"/>
                </a:solidFill>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107" name="Google Shape;107;p26"/>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08" name="Shape 108"/>
        <p:cNvGrpSpPr/>
        <p:nvPr/>
      </p:nvGrpSpPr>
      <p:grpSpPr>
        <a:xfrm>
          <a:off x="0" y="0"/>
          <a:ext cx="0" cy="0"/>
          <a:chOff x="0" y="0"/>
          <a:chExt cx="0" cy="0"/>
        </a:xfrm>
      </p:grpSpPr>
      <p:pic>
        <p:nvPicPr>
          <p:cNvPr descr="A close up of a logo&#10;&#10;Description automatically generated" id="109" name="Google Shape;109;p27"/>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Data Layout" showMasterSp="0">
  <p:cSld name="Table of Data Layout">
    <p:spTree>
      <p:nvGrpSpPr>
        <p:cNvPr id="110" name="Shape 110"/>
        <p:cNvGrpSpPr/>
        <p:nvPr/>
      </p:nvGrpSpPr>
      <p:grpSpPr>
        <a:xfrm>
          <a:off x="0" y="0"/>
          <a:ext cx="0" cy="0"/>
          <a:chOff x="0" y="0"/>
          <a:chExt cx="0" cy="0"/>
        </a:xfrm>
      </p:grpSpPr>
      <p:sp>
        <p:nvSpPr>
          <p:cNvPr id="111" name="Google Shape;111;p28"/>
          <p:cNvSpPr txBox="1"/>
          <p:nvPr>
            <p:ph type="title"/>
          </p:nvPr>
        </p:nvSpPr>
        <p:spPr>
          <a:xfrm>
            <a:off x="609600" y="228600"/>
            <a:ext cx="10972800" cy="10668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5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8"/>
          <p:cNvSpPr txBox="1"/>
          <p:nvPr>
            <p:ph idx="1" type="body"/>
          </p:nvPr>
        </p:nvSpPr>
        <p:spPr>
          <a:xfrm>
            <a:off x="4038600" y="6172200"/>
            <a:ext cx="7543800" cy="589471"/>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600"/>
              <a:buNone/>
              <a:defRPr sz="1600">
                <a:solidFill>
                  <a:schemeClr val="lt1"/>
                </a:solidFill>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113" name="Google Shape;113;p28"/>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ayout" showMasterSp="0">
  <p:cSld name="Title Slide Layout">
    <p:spTree>
      <p:nvGrpSpPr>
        <p:cNvPr id="17" name="Shape 17"/>
        <p:cNvGrpSpPr/>
        <p:nvPr/>
      </p:nvGrpSpPr>
      <p:grpSpPr>
        <a:xfrm>
          <a:off x="0" y="0"/>
          <a:ext cx="0" cy="0"/>
          <a:chOff x="0" y="0"/>
          <a:chExt cx="0" cy="0"/>
        </a:xfrm>
      </p:grpSpPr>
      <p:sp>
        <p:nvSpPr>
          <p:cNvPr id="18" name="Google Shape;18;p11"/>
          <p:cNvSpPr txBox="1"/>
          <p:nvPr>
            <p:ph type="ctrTitle"/>
          </p:nvPr>
        </p:nvSpPr>
        <p:spPr>
          <a:xfrm>
            <a:off x="666752" y="381000"/>
            <a:ext cx="10972800" cy="3200399"/>
          </a:xfrm>
          <a:prstGeom prst="rect">
            <a:avLst/>
          </a:prstGeom>
          <a:noFill/>
          <a:ln>
            <a:noFill/>
          </a:ln>
        </p:spPr>
        <p:txBody>
          <a:bodyPr anchorCtr="0" anchor="ctr" bIns="0" lIns="0" spcFirstLastPara="1" rIns="0" wrap="square" tIns="0">
            <a:normAutofit/>
          </a:bodyPr>
          <a:lstStyle>
            <a:lvl1pPr lvl="0" algn="l">
              <a:spcBef>
                <a:spcPts val="0"/>
              </a:spcBef>
              <a:spcAft>
                <a:spcPts val="0"/>
              </a:spcAft>
              <a:buClr>
                <a:srgbClr val="0DABF8"/>
              </a:buClr>
              <a:buSzPts val="5400"/>
              <a:buFont typeface="Lato"/>
              <a:buNone/>
              <a:defRPr b="1" sz="5400">
                <a:solidFill>
                  <a:srgbClr val="0DABF8"/>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1"/>
          <p:cNvSpPr txBox="1"/>
          <p:nvPr>
            <p:ph idx="1" type="subTitle"/>
          </p:nvPr>
        </p:nvSpPr>
        <p:spPr>
          <a:xfrm>
            <a:off x="666752" y="3753928"/>
            <a:ext cx="10972800" cy="1219200"/>
          </a:xfrm>
          <a:prstGeom prst="rect">
            <a:avLst/>
          </a:prstGeom>
          <a:noFill/>
          <a:ln>
            <a:noFill/>
          </a:ln>
        </p:spPr>
        <p:txBody>
          <a:bodyPr anchorCtr="0" anchor="ctr" bIns="0" lIns="0" spcFirstLastPara="1" rIns="0" wrap="square" tIns="0">
            <a:normAutofit/>
          </a:bodyPr>
          <a:lstStyle>
            <a:lvl1pPr lvl="0" algn="l">
              <a:spcBef>
                <a:spcPts val="720"/>
              </a:spcBef>
              <a:spcAft>
                <a:spcPts val="0"/>
              </a:spcAft>
              <a:buSzPts val="3600"/>
              <a:buNone/>
              <a:defRPr b="1" sz="3600">
                <a:solidFill>
                  <a:schemeClr val="lt1"/>
                </a:solidFill>
              </a:defRPr>
            </a:lvl1pPr>
            <a:lvl2pPr lvl="1" algn="ctr">
              <a:spcBef>
                <a:spcPts val="360"/>
              </a:spcBef>
              <a:spcAft>
                <a:spcPts val="0"/>
              </a:spcAft>
              <a:buSzPts val="1620"/>
              <a:buNone/>
              <a:defRPr/>
            </a:lvl2pPr>
            <a:lvl3pPr lvl="2" algn="ctr">
              <a:spcBef>
                <a:spcPts val="360"/>
              </a:spcBef>
              <a:spcAft>
                <a:spcPts val="0"/>
              </a:spcAft>
              <a:buSzPts val="1440"/>
              <a:buNone/>
              <a:defRPr/>
            </a:lvl3pPr>
            <a:lvl4pPr lvl="3" algn="ctr">
              <a:spcBef>
                <a:spcPts val="360"/>
              </a:spcBef>
              <a:spcAft>
                <a:spcPts val="0"/>
              </a:spcAft>
              <a:buSzPts val="1260"/>
              <a:buNone/>
              <a:defRPr/>
            </a:lvl4pPr>
            <a:lvl5pPr lvl="4" algn="ctr">
              <a:spcBef>
                <a:spcPts val="360"/>
              </a:spcBef>
              <a:spcAft>
                <a:spcPts val="0"/>
              </a:spcAft>
              <a:buSzPts val="108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0" name="Google Shape;20;p11"/>
          <p:cNvSpPr txBox="1"/>
          <p:nvPr>
            <p:ph idx="2" type="body"/>
          </p:nvPr>
        </p:nvSpPr>
        <p:spPr>
          <a:xfrm>
            <a:off x="666750" y="5029200"/>
            <a:ext cx="10972800" cy="914400"/>
          </a:xfrm>
          <a:prstGeom prst="rect">
            <a:avLst/>
          </a:prstGeom>
          <a:noFill/>
          <a:ln>
            <a:noFill/>
          </a:ln>
        </p:spPr>
        <p:txBody>
          <a:bodyPr anchorCtr="0" anchor="ctr" bIns="45700" lIns="91425" spcFirstLastPara="1" rIns="91425" wrap="square" tIns="45700">
            <a:normAutofit/>
          </a:bodyPr>
          <a:lstStyle>
            <a:lvl1pPr indent="-228600" lvl="0" marL="457200" algn="l">
              <a:spcBef>
                <a:spcPts val="560"/>
              </a:spcBef>
              <a:spcAft>
                <a:spcPts val="0"/>
              </a:spcAft>
              <a:buSzPts val="2800"/>
              <a:buNone/>
              <a:defRPr sz="2800"/>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21" name="Google Shape;21;p11"/>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4" name="Shape 114"/>
        <p:cNvGrpSpPr/>
        <p:nvPr/>
      </p:nvGrpSpPr>
      <p:grpSpPr>
        <a:xfrm>
          <a:off x="0" y="0"/>
          <a:ext cx="0" cy="0"/>
          <a:chOff x="0" y="0"/>
          <a:chExt cx="0" cy="0"/>
        </a:xfrm>
      </p:grpSpPr>
      <p:sp>
        <p:nvSpPr>
          <p:cNvPr id="115" name="Google Shape;115;g2018a5b0e82_0_64"/>
          <p:cNvSpPr txBox="1"/>
          <p:nvPr>
            <p:ph type="title"/>
          </p:nvPr>
        </p:nvSpPr>
        <p:spPr>
          <a:xfrm>
            <a:off x="415600" y="593367"/>
            <a:ext cx="11360700" cy="763500"/>
          </a:xfrm>
          <a:prstGeom prst="rect">
            <a:avLst/>
          </a:prstGeom>
        </p:spPr>
        <p:txBody>
          <a:bodyPr anchorCtr="0" anchor="ctr" bIns="9125" lIns="0" spcFirstLastPara="1" rIns="0" wrap="square" tIns="9125">
            <a:normAutofit/>
          </a:bodyPr>
          <a:lstStyle>
            <a:lvl1pPr lvl="0" rtl="0">
              <a:spcBef>
                <a:spcPts val="0"/>
              </a:spcBef>
              <a:spcAft>
                <a:spcPts val="0"/>
              </a:spcAft>
              <a:buSzPts val="5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 name="Google Shape;116;g2018a5b0e82_0_64"/>
          <p:cNvSpPr txBox="1"/>
          <p:nvPr>
            <p:ph idx="1" type="body"/>
          </p:nvPr>
        </p:nvSpPr>
        <p:spPr>
          <a:xfrm>
            <a:off x="415600" y="1536633"/>
            <a:ext cx="5333100" cy="4555200"/>
          </a:xfrm>
          <a:prstGeom prst="rect">
            <a:avLst/>
          </a:prstGeom>
        </p:spPr>
        <p:txBody>
          <a:bodyPr anchorCtr="0" anchor="t" bIns="45700" lIns="91425" spcFirstLastPara="1" rIns="91425" wrap="square" tIns="45700">
            <a:normAutofit/>
          </a:bodyPr>
          <a:lstStyle>
            <a:lvl1pPr indent="-349250" lvl="0" marL="457200" rtl="0">
              <a:spcBef>
                <a:spcPts val="600"/>
              </a:spcBef>
              <a:spcAft>
                <a:spcPts val="0"/>
              </a:spcAft>
              <a:buSzPts val="1900"/>
              <a:buChar char="◆"/>
              <a:defRPr sz="1900"/>
            </a:lvl1pPr>
            <a:lvl2pPr indent="-330200" lvl="1" marL="914400" rtl="0">
              <a:spcBef>
                <a:spcPts val="520"/>
              </a:spcBef>
              <a:spcAft>
                <a:spcPts val="0"/>
              </a:spcAft>
              <a:buSzPts val="1600"/>
              <a:buChar char="◆"/>
              <a:defRPr sz="1600"/>
            </a:lvl2pPr>
            <a:lvl3pPr indent="-330200" lvl="2" marL="1371600" rtl="0">
              <a:spcBef>
                <a:spcPts val="480"/>
              </a:spcBef>
              <a:spcAft>
                <a:spcPts val="0"/>
              </a:spcAft>
              <a:buSzPts val="1600"/>
              <a:buChar char="◆"/>
              <a:defRPr sz="1600"/>
            </a:lvl3pPr>
            <a:lvl4pPr indent="-330200" lvl="3" marL="1828800" rtl="0">
              <a:spcBef>
                <a:spcPts val="440"/>
              </a:spcBef>
              <a:spcAft>
                <a:spcPts val="0"/>
              </a:spcAft>
              <a:buSzPts val="1600"/>
              <a:buChar char="◆"/>
              <a:defRPr sz="1600"/>
            </a:lvl4pPr>
            <a:lvl5pPr indent="-330200" lvl="4" marL="2286000" rtl="0">
              <a:spcBef>
                <a:spcPts val="400"/>
              </a:spcBef>
              <a:spcAft>
                <a:spcPts val="0"/>
              </a:spcAft>
              <a:buSzPts val="1600"/>
              <a:buChar char="◆"/>
              <a:defRPr sz="1600"/>
            </a:lvl5pPr>
            <a:lvl6pPr indent="-330200" lvl="5" marL="2743200" rtl="0">
              <a:spcBef>
                <a:spcPts val="360"/>
              </a:spcBef>
              <a:spcAft>
                <a:spcPts val="0"/>
              </a:spcAft>
              <a:buSzPts val="1600"/>
              <a:buChar char="⬥"/>
              <a:defRPr sz="1600"/>
            </a:lvl6pPr>
            <a:lvl7pPr indent="-330200" lvl="6" marL="3200400" rtl="0">
              <a:spcBef>
                <a:spcPts val="320"/>
              </a:spcBef>
              <a:spcAft>
                <a:spcPts val="0"/>
              </a:spcAft>
              <a:buSzPts val="1600"/>
              <a:buChar char="⬥"/>
              <a:defRPr sz="1600"/>
            </a:lvl7pPr>
            <a:lvl8pPr indent="-330200" lvl="7" marL="3657600" rtl="0">
              <a:spcBef>
                <a:spcPts val="280"/>
              </a:spcBef>
              <a:spcAft>
                <a:spcPts val="0"/>
              </a:spcAft>
              <a:buSzPts val="1600"/>
              <a:buChar char="●"/>
              <a:defRPr sz="1600"/>
            </a:lvl8pPr>
            <a:lvl9pPr indent="-330200" lvl="8" marL="4114800" rtl="0">
              <a:spcBef>
                <a:spcPts val="280"/>
              </a:spcBef>
              <a:spcAft>
                <a:spcPts val="0"/>
              </a:spcAft>
              <a:buSzPts val="1600"/>
              <a:buChar char="●"/>
              <a:defRPr sz="1600"/>
            </a:lvl9pPr>
          </a:lstStyle>
          <a:p/>
        </p:txBody>
      </p:sp>
      <p:sp>
        <p:nvSpPr>
          <p:cNvPr id="117" name="Google Shape;117;g2018a5b0e82_0_64"/>
          <p:cNvSpPr txBox="1"/>
          <p:nvPr>
            <p:ph idx="2" type="body"/>
          </p:nvPr>
        </p:nvSpPr>
        <p:spPr>
          <a:xfrm>
            <a:off x="6443200" y="1536633"/>
            <a:ext cx="5333100" cy="4555200"/>
          </a:xfrm>
          <a:prstGeom prst="rect">
            <a:avLst/>
          </a:prstGeom>
        </p:spPr>
        <p:txBody>
          <a:bodyPr anchorCtr="0" anchor="t" bIns="45700" lIns="91425" spcFirstLastPara="1" rIns="91425" wrap="square" tIns="45700">
            <a:normAutofit/>
          </a:bodyPr>
          <a:lstStyle>
            <a:lvl1pPr indent="-349250" lvl="0" marL="457200" rtl="0">
              <a:spcBef>
                <a:spcPts val="600"/>
              </a:spcBef>
              <a:spcAft>
                <a:spcPts val="0"/>
              </a:spcAft>
              <a:buSzPts val="1900"/>
              <a:buChar char="◆"/>
              <a:defRPr sz="1900"/>
            </a:lvl1pPr>
            <a:lvl2pPr indent="-330200" lvl="1" marL="914400" rtl="0">
              <a:spcBef>
                <a:spcPts val="520"/>
              </a:spcBef>
              <a:spcAft>
                <a:spcPts val="0"/>
              </a:spcAft>
              <a:buSzPts val="1600"/>
              <a:buChar char="◆"/>
              <a:defRPr sz="1600"/>
            </a:lvl2pPr>
            <a:lvl3pPr indent="-330200" lvl="2" marL="1371600" rtl="0">
              <a:spcBef>
                <a:spcPts val="480"/>
              </a:spcBef>
              <a:spcAft>
                <a:spcPts val="0"/>
              </a:spcAft>
              <a:buSzPts val="1600"/>
              <a:buChar char="◆"/>
              <a:defRPr sz="1600"/>
            </a:lvl3pPr>
            <a:lvl4pPr indent="-330200" lvl="3" marL="1828800" rtl="0">
              <a:spcBef>
                <a:spcPts val="440"/>
              </a:spcBef>
              <a:spcAft>
                <a:spcPts val="0"/>
              </a:spcAft>
              <a:buSzPts val="1600"/>
              <a:buChar char="◆"/>
              <a:defRPr sz="1600"/>
            </a:lvl4pPr>
            <a:lvl5pPr indent="-330200" lvl="4" marL="2286000" rtl="0">
              <a:spcBef>
                <a:spcPts val="400"/>
              </a:spcBef>
              <a:spcAft>
                <a:spcPts val="0"/>
              </a:spcAft>
              <a:buSzPts val="1600"/>
              <a:buChar char="◆"/>
              <a:defRPr sz="1600"/>
            </a:lvl5pPr>
            <a:lvl6pPr indent="-330200" lvl="5" marL="2743200" rtl="0">
              <a:spcBef>
                <a:spcPts val="360"/>
              </a:spcBef>
              <a:spcAft>
                <a:spcPts val="0"/>
              </a:spcAft>
              <a:buSzPts val="1600"/>
              <a:buChar char="⬥"/>
              <a:defRPr sz="1600"/>
            </a:lvl6pPr>
            <a:lvl7pPr indent="-330200" lvl="6" marL="3200400" rtl="0">
              <a:spcBef>
                <a:spcPts val="320"/>
              </a:spcBef>
              <a:spcAft>
                <a:spcPts val="0"/>
              </a:spcAft>
              <a:buSzPts val="1600"/>
              <a:buChar char="⬥"/>
              <a:defRPr sz="1600"/>
            </a:lvl7pPr>
            <a:lvl8pPr indent="-330200" lvl="7" marL="3657600" rtl="0">
              <a:spcBef>
                <a:spcPts val="280"/>
              </a:spcBef>
              <a:spcAft>
                <a:spcPts val="0"/>
              </a:spcAft>
              <a:buSzPts val="1600"/>
              <a:buChar char="●"/>
              <a:defRPr sz="1600"/>
            </a:lvl8pPr>
            <a:lvl9pPr indent="-330200" lvl="8" marL="4114800" rtl="0">
              <a:spcBef>
                <a:spcPts val="280"/>
              </a:spcBef>
              <a:spcAft>
                <a:spcPts val="0"/>
              </a:spcAft>
              <a:buSzPts val="1600"/>
              <a:buChar char="●"/>
              <a:defRPr sz="1600"/>
            </a:lvl9pPr>
          </a:lstStyle>
          <a:p/>
        </p:txBody>
      </p:sp>
      <p:sp>
        <p:nvSpPr>
          <p:cNvPr id="118" name="Google Shape;118;g2018a5b0e82_0_6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119" name="Shape 119"/>
        <p:cNvGrpSpPr/>
        <p:nvPr/>
      </p:nvGrpSpPr>
      <p:grpSpPr>
        <a:xfrm>
          <a:off x="0" y="0"/>
          <a:ext cx="0" cy="0"/>
          <a:chOff x="0" y="0"/>
          <a:chExt cx="0" cy="0"/>
        </a:xfrm>
      </p:grpSpPr>
      <p:sp>
        <p:nvSpPr>
          <p:cNvPr id="120" name="Google Shape;120;g2018a5b0e82_0_14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osures Layout" showMasterSp="0">
  <p:cSld name="Disclosures Layout">
    <p:spTree>
      <p:nvGrpSpPr>
        <p:cNvPr id="22" name="Shape 22"/>
        <p:cNvGrpSpPr/>
        <p:nvPr/>
      </p:nvGrpSpPr>
      <p:grpSpPr>
        <a:xfrm>
          <a:off x="0" y="0"/>
          <a:ext cx="0" cy="0"/>
          <a:chOff x="0" y="0"/>
          <a:chExt cx="0" cy="0"/>
        </a:xfrm>
      </p:grpSpPr>
      <p:sp>
        <p:nvSpPr>
          <p:cNvPr id="23" name="Google Shape;23;p12"/>
          <p:cNvSpPr txBox="1"/>
          <p:nvPr>
            <p:ph type="title"/>
          </p:nvPr>
        </p:nvSpPr>
        <p:spPr>
          <a:xfrm>
            <a:off x="609600" y="228601"/>
            <a:ext cx="10972800" cy="6858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5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2"/>
          <p:cNvSpPr txBox="1"/>
          <p:nvPr>
            <p:ph idx="1" type="body"/>
          </p:nvPr>
        </p:nvSpPr>
        <p:spPr>
          <a:xfrm>
            <a:off x="609600" y="1044186"/>
            <a:ext cx="10972799" cy="744927"/>
          </a:xfrm>
          <a:prstGeom prst="rect">
            <a:avLst/>
          </a:prstGeom>
          <a:noFill/>
          <a:ln>
            <a:noFill/>
          </a:ln>
        </p:spPr>
        <p:txBody>
          <a:bodyPr anchorCtr="0" anchor="ctr" bIns="45700" lIns="91425" spcFirstLastPara="1" rIns="91425" wrap="square" tIns="45700">
            <a:noAutofit/>
          </a:bodyPr>
          <a:lstStyle>
            <a:lvl1pPr indent="-228600" lvl="0" marL="457200" algn="l">
              <a:spcBef>
                <a:spcPts val="640"/>
              </a:spcBef>
              <a:spcAft>
                <a:spcPts val="0"/>
              </a:spcAft>
              <a:buSzPts val="3200"/>
              <a:buNone/>
              <a:defRPr b="1" sz="3200"/>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 name="Google Shape;25;p12"/>
          <p:cNvSpPr txBox="1"/>
          <p:nvPr>
            <p:ph idx="2" type="body"/>
          </p:nvPr>
        </p:nvSpPr>
        <p:spPr>
          <a:xfrm>
            <a:off x="609599" y="2529277"/>
            <a:ext cx="6858001" cy="465138"/>
          </a:xfrm>
          <a:prstGeom prst="rect">
            <a:avLst/>
          </a:prstGeom>
          <a:noFill/>
          <a:ln>
            <a:noFill/>
          </a:ln>
        </p:spPr>
        <p:txBody>
          <a:bodyPr anchorCtr="0" anchor="t" bIns="45700" lIns="91425" spcFirstLastPara="1" rIns="91425" wrap="square" tIns="45700">
            <a:noAutofit/>
          </a:bodyPr>
          <a:lstStyle>
            <a:lvl1pPr indent="-228600" lvl="0" marL="457200" algn="l">
              <a:spcBef>
                <a:spcPts val="520"/>
              </a:spcBef>
              <a:spcAft>
                <a:spcPts val="0"/>
              </a:spcAft>
              <a:buSzPts val="2600"/>
              <a:buNone/>
              <a:defRPr sz="2600"/>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6" name="Google Shape;26;p12"/>
          <p:cNvSpPr/>
          <p:nvPr>
            <p:ph idx="3" type="pic"/>
          </p:nvPr>
        </p:nvSpPr>
        <p:spPr>
          <a:xfrm>
            <a:off x="7620000" y="1928307"/>
            <a:ext cx="3962400" cy="4089906"/>
          </a:xfrm>
          <a:prstGeom prst="rect">
            <a:avLst/>
          </a:prstGeom>
          <a:noFill/>
          <a:ln cap="flat" cmpd="sng" w="25400">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sp>
      <p:sp>
        <p:nvSpPr>
          <p:cNvPr id="27" name="Google Shape;27;p12"/>
          <p:cNvSpPr txBox="1"/>
          <p:nvPr>
            <p:ph idx="4" type="body"/>
          </p:nvPr>
        </p:nvSpPr>
        <p:spPr>
          <a:xfrm>
            <a:off x="609600" y="1928813"/>
            <a:ext cx="6858000" cy="465138"/>
          </a:xfrm>
          <a:prstGeom prst="rect">
            <a:avLst/>
          </a:prstGeom>
          <a:noFill/>
          <a:ln>
            <a:noFill/>
          </a:ln>
        </p:spPr>
        <p:txBody>
          <a:bodyPr anchorCtr="0" anchor="ctr" bIns="45700" lIns="91425" spcFirstLastPara="1" rIns="91425" wrap="square" tIns="45700">
            <a:noAutofit/>
          </a:bodyPr>
          <a:lstStyle>
            <a:lvl1pPr indent="-228600" lvl="0" marL="457200" algn="l">
              <a:spcBef>
                <a:spcPts val="560"/>
              </a:spcBef>
              <a:spcAft>
                <a:spcPts val="0"/>
              </a:spcAft>
              <a:buSzPts val="2800"/>
              <a:buNone/>
              <a:defRPr sz="2800"/>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8" name="Google Shape;28;p12"/>
          <p:cNvSpPr txBox="1"/>
          <p:nvPr>
            <p:ph idx="5" type="body"/>
          </p:nvPr>
        </p:nvSpPr>
        <p:spPr>
          <a:xfrm>
            <a:off x="609600" y="3124200"/>
            <a:ext cx="6858000" cy="2894013"/>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SzPts val="2200"/>
              <a:buChar char="◆"/>
              <a:defRPr sz="2200"/>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29" name="Google Shape;29;p12"/>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osures Layout - V2" showMasterSp="0">
  <p:cSld name="Disclosures Layout - V2">
    <p:spTree>
      <p:nvGrpSpPr>
        <p:cNvPr id="30" name="Shape 30"/>
        <p:cNvGrpSpPr/>
        <p:nvPr/>
      </p:nvGrpSpPr>
      <p:grpSpPr>
        <a:xfrm>
          <a:off x="0" y="0"/>
          <a:ext cx="0" cy="0"/>
          <a:chOff x="0" y="0"/>
          <a:chExt cx="0" cy="0"/>
        </a:xfrm>
      </p:grpSpPr>
      <p:sp>
        <p:nvSpPr>
          <p:cNvPr id="31" name="Google Shape;31;p13"/>
          <p:cNvSpPr txBox="1"/>
          <p:nvPr>
            <p:ph type="title"/>
          </p:nvPr>
        </p:nvSpPr>
        <p:spPr>
          <a:xfrm>
            <a:off x="609600" y="228601"/>
            <a:ext cx="10972800" cy="6858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5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3"/>
          <p:cNvSpPr txBox="1"/>
          <p:nvPr>
            <p:ph idx="1" type="body"/>
          </p:nvPr>
        </p:nvSpPr>
        <p:spPr>
          <a:xfrm>
            <a:off x="609600" y="1295400"/>
            <a:ext cx="10972798" cy="4722814"/>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SzPts val="2200"/>
              <a:buChar char="◆"/>
              <a:defRPr sz="2200"/>
            </a:lvl1pPr>
            <a:lvl2pPr indent="-342900" lvl="1" marL="914400" algn="l">
              <a:spcBef>
                <a:spcPts val="400"/>
              </a:spcBef>
              <a:spcAft>
                <a:spcPts val="0"/>
              </a:spcAft>
              <a:buSzPts val="1800"/>
              <a:buChar char="◆"/>
              <a:defRPr sz="2000"/>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33" name="Google Shape;33;p13"/>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 Point Layout" showMasterSp="0">
  <p:cSld name="Title &amp; Bullet Point Layout">
    <p:spTree>
      <p:nvGrpSpPr>
        <p:cNvPr id="34" name="Shape 34"/>
        <p:cNvGrpSpPr/>
        <p:nvPr/>
      </p:nvGrpSpPr>
      <p:grpSpPr>
        <a:xfrm>
          <a:off x="0" y="0"/>
          <a:ext cx="0" cy="0"/>
          <a:chOff x="0" y="0"/>
          <a:chExt cx="0" cy="0"/>
        </a:xfrm>
      </p:grpSpPr>
      <p:sp>
        <p:nvSpPr>
          <p:cNvPr id="35" name="Google Shape;35;p14"/>
          <p:cNvSpPr txBox="1"/>
          <p:nvPr>
            <p:ph type="title"/>
          </p:nvPr>
        </p:nvSpPr>
        <p:spPr>
          <a:xfrm>
            <a:off x="609600" y="228600"/>
            <a:ext cx="10972800" cy="9144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5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4"/>
          <p:cNvSpPr txBox="1"/>
          <p:nvPr>
            <p:ph idx="1" type="body"/>
          </p:nvPr>
        </p:nvSpPr>
        <p:spPr>
          <a:xfrm>
            <a:off x="609600" y="1295400"/>
            <a:ext cx="10972800" cy="4724400"/>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Clr>
                <a:schemeClr val="accent2"/>
              </a:buClr>
              <a:buSzPts val="3000"/>
              <a:buChar char="◆"/>
              <a:defRPr/>
            </a:lvl1pPr>
            <a:lvl2pPr indent="-377190" lvl="1" marL="914400" algn="l">
              <a:spcBef>
                <a:spcPts val="520"/>
              </a:spcBef>
              <a:spcAft>
                <a:spcPts val="0"/>
              </a:spcAft>
              <a:buClr>
                <a:schemeClr val="accent2"/>
              </a:buClr>
              <a:buSzPts val="2340"/>
              <a:buChar char="◆"/>
              <a:defRPr/>
            </a:lvl2pPr>
            <a:lvl3pPr indent="-350519" lvl="2" marL="1371600" algn="l">
              <a:spcBef>
                <a:spcPts val="480"/>
              </a:spcBef>
              <a:spcAft>
                <a:spcPts val="0"/>
              </a:spcAft>
              <a:buClr>
                <a:schemeClr val="accent2"/>
              </a:buClr>
              <a:buSzPts val="1920"/>
              <a:buChar char="◆"/>
              <a:defRPr/>
            </a:lvl3pPr>
            <a:lvl4pPr indent="-326389" lvl="3" marL="1828800" algn="l">
              <a:spcBef>
                <a:spcPts val="440"/>
              </a:spcBef>
              <a:spcAft>
                <a:spcPts val="0"/>
              </a:spcAft>
              <a:buClr>
                <a:schemeClr val="accent2"/>
              </a:buClr>
              <a:buSzPts val="1540"/>
              <a:buChar char="◆"/>
              <a:defRPr/>
            </a:lvl4pPr>
            <a:lvl5pPr indent="-304800" lvl="4" marL="2286000" algn="l">
              <a:spcBef>
                <a:spcPts val="400"/>
              </a:spcBef>
              <a:spcAft>
                <a:spcPts val="0"/>
              </a:spcAft>
              <a:buClr>
                <a:schemeClr val="accent2"/>
              </a:buClr>
              <a:buSzPts val="12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7" name="Google Shape;37;p14"/>
          <p:cNvSpPr txBox="1"/>
          <p:nvPr>
            <p:ph idx="2" type="body"/>
          </p:nvPr>
        </p:nvSpPr>
        <p:spPr>
          <a:xfrm>
            <a:off x="4343400" y="6172200"/>
            <a:ext cx="7239000" cy="589471"/>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600"/>
              <a:buNone/>
              <a:defRPr sz="1600">
                <a:solidFill>
                  <a:schemeClr val="lt1"/>
                </a:solidFill>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38" name="Google Shape;38;p14"/>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Slide Layout" showMasterSp="0">
  <p:cSld name="Summary Slide Layout">
    <p:spTree>
      <p:nvGrpSpPr>
        <p:cNvPr id="39" name="Shape 39"/>
        <p:cNvGrpSpPr/>
        <p:nvPr/>
      </p:nvGrpSpPr>
      <p:grpSpPr>
        <a:xfrm>
          <a:off x="0" y="0"/>
          <a:ext cx="0" cy="0"/>
          <a:chOff x="0" y="0"/>
          <a:chExt cx="0" cy="0"/>
        </a:xfrm>
      </p:grpSpPr>
      <p:sp>
        <p:nvSpPr>
          <p:cNvPr id="40" name="Google Shape;40;p15"/>
          <p:cNvSpPr txBox="1"/>
          <p:nvPr>
            <p:ph type="title"/>
          </p:nvPr>
        </p:nvSpPr>
        <p:spPr>
          <a:xfrm>
            <a:off x="533400" y="228600"/>
            <a:ext cx="11049000" cy="9906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5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5"/>
          <p:cNvSpPr txBox="1"/>
          <p:nvPr>
            <p:ph idx="1" type="body"/>
          </p:nvPr>
        </p:nvSpPr>
        <p:spPr>
          <a:xfrm>
            <a:off x="533400" y="1371600"/>
            <a:ext cx="11049000" cy="4495800"/>
          </a:xfrm>
          <a:prstGeom prst="rect">
            <a:avLst/>
          </a:prstGeom>
          <a:noFill/>
          <a:ln>
            <a:noFill/>
          </a:ln>
        </p:spPr>
        <p:txBody>
          <a:bodyPr anchorCtr="0" anchor="t" bIns="45700" lIns="91425" spcFirstLastPara="1" rIns="91425" wrap="square" tIns="45700">
            <a:normAutofit/>
          </a:bodyPr>
          <a:lstStyle>
            <a:lvl1pPr indent="-419100" lvl="0" marL="457200" algn="l">
              <a:spcBef>
                <a:spcPts val="600"/>
              </a:spcBef>
              <a:spcAft>
                <a:spcPts val="0"/>
              </a:spcAft>
              <a:buSzPts val="3000"/>
              <a:buChar char="◆"/>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42" name="Google Shape;42;p15"/>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ences Layout" showMasterSp="0">
  <p:cSld name="References Layout">
    <p:spTree>
      <p:nvGrpSpPr>
        <p:cNvPr id="43" name="Shape 43"/>
        <p:cNvGrpSpPr/>
        <p:nvPr/>
      </p:nvGrpSpPr>
      <p:grpSpPr>
        <a:xfrm>
          <a:off x="0" y="0"/>
          <a:ext cx="0" cy="0"/>
          <a:chOff x="0" y="0"/>
          <a:chExt cx="0" cy="0"/>
        </a:xfrm>
      </p:grpSpPr>
      <p:sp>
        <p:nvSpPr>
          <p:cNvPr id="44" name="Google Shape;44;p16"/>
          <p:cNvSpPr txBox="1"/>
          <p:nvPr>
            <p:ph idx="1" type="body"/>
          </p:nvPr>
        </p:nvSpPr>
        <p:spPr>
          <a:xfrm>
            <a:off x="609600" y="1292850"/>
            <a:ext cx="10972800" cy="468320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accent2"/>
              </a:buClr>
              <a:buSzPts val="2400"/>
              <a:buFont typeface="Lato"/>
              <a:buAutoNum type="arabicPeriod"/>
              <a:defRPr sz="2400">
                <a:solidFill>
                  <a:schemeClr val="lt1"/>
                </a:solidFill>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5" name="Google Shape;45;p16"/>
          <p:cNvSpPr txBox="1"/>
          <p:nvPr>
            <p:ph type="title"/>
          </p:nvPr>
        </p:nvSpPr>
        <p:spPr>
          <a:xfrm>
            <a:off x="609600" y="228600"/>
            <a:ext cx="10972800" cy="15240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close up of a logo&#10;&#10;Description automatically generated" id="46" name="Google Shape;46;p16"/>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mart Art Content Layout" showMasterSp="0">
  <p:cSld name="Title Smart Art Content Layout">
    <p:spTree>
      <p:nvGrpSpPr>
        <p:cNvPr id="47" name="Shape 47"/>
        <p:cNvGrpSpPr/>
        <p:nvPr/>
      </p:nvGrpSpPr>
      <p:grpSpPr>
        <a:xfrm>
          <a:off x="0" y="0"/>
          <a:ext cx="0" cy="0"/>
          <a:chOff x="0" y="0"/>
          <a:chExt cx="0" cy="0"/>
        </a:xfrm>
      </p:grpSpPr>
      <p:sp>
        <p:nvSpPr>
          <p:cNvPr id="48" name="Google Shape;48;p17"/>
          <p:cNvSpPr txBox="1"/>
          <p:nvPr>
            <p:ph type="title"/>
          </p:nvPr>
        </p:nvSpPr>
        <p:spPr>
          <a:xfrm>
            <a:off x="609600" y="228600"/>
            <a:ext cx="10972800" cy="9144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5000"/>
              <a:buFont typeface="La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7"/>
          <p:cNvSpPr/>
          <p:nvPr>
            <p:ph idx="2" type="dgm"/>
          </p:nvPr>
        </p:nvSpPr>
        <p:spPr>
          <a:xfrm>
            <a:off x="609600" y="1219200"/>
            <a:ext cx="10972800" cy="4800600"/>
          </a:xfrm>
          <a:prstGeom prst="rect">
            <a:avLst/>
          </a:prstGeom>
          <a:noFill/>
          <a:ln>
            <a:noFill/>
          </a:ln>
        </p:spPr>
        <p:txBody>
          <a:bodyPr anchorCtr="0" anchor="t" bIns="45700" lIns="91425" spcFirstLastPara="1" rIns="91425" wrap="square" tIns="45700">
            <a:normAutofit/>
          </a:bodyPr>
          <a:lstStyle>
            <a:lvl1pPr lvl="0" marR="0" rtl="0" algn="l">
              <a:spcBef>
                <a:spcPts val="600"/>
              </a:spcBef>
              <a:spcAft>
                <a:spcPts val="0"/>
              </a:spcAft>
              <a:buClr>
                <a:schemeClr val="accent2"/>
              </a:buClr>
              <a:buSzPts val="3000"/>
              <a:buFont typeface="Noto Sans Symbols"/>
              <a:buNone/>
              <a:defRPr b="0" i="0" sz="3000" u="none" cap="none" strike="noStrike">
                <a:solidFill>
                  <a:schemeClr val="lt1"/>
                </a:solidFill>
                <a:latin typeface="Lato"/>
                <a:ea typeface="Lato"/>
                <a:cs typeface="Lato"/>
                <a:sym typeface="Lato"/>
              </a:defRPr>
            </a:lvl1pPr>
            <a:lvl2pPr lvl="1" marR="0" rtl="0" algn="l">
              <a:spcBef>
                <a:spcPts val="520"/>
              </a:spcBef>
              <a:spcAft>
                <a:spcPts val="0"/>
              </a:spcAft>
              <a:buClr>
                <a:schemeClr val="accent2"/>
              </a:buClr>
              <a:buSzPts val="2340"/>
              <a:buFont typeface="Noto Sans Symbols"/>
              <a:buChar char="◆"/>
              <a:defRPr b="0" i="0" sz="2600" u="none" cap="none" strike="noStrike">
                <a:solidFill>
                  <a:schemeClr val="lt1"/>
                </a:solidFill>
                <a:latin typeface="Lato"/>
                <a:ea typeface="Lato"/>
                <a:cs typeface="Lato"/>
                <a:sym typeface="Lato"/>
              </a:defRPr>
            </a:lvl2pPr>
            <a:lvl3pPr lvl="2" marR="0" rtl="0" algn="l">
              <a:spcBef>
                <a:spcPts val="480"/>
              </a:spcBef>
              <a:spcAft>
                <a:spcPts val="0"/>
              </a:spcAft>
              <a:buClr>
                <a:schemeClr val="accent2"/>
              </a:buClr>
              <a:buSzPts val="1920"/>
              <a:buFont typeface="Noto Sans Symbols"/>
              <a:buChar char="◆"/>
              <a:defRPr b="0" i="0" sz="2400" u="none" cap="none" strike="noStrike">
                <a:solidFill>
                  <a:schemeClr val="lt1"/>
                </a:solidFill>
                <a:latin typeface="Lato"/>
                <a:ea typeface="Lato"/>
                <a:cs typeface="Lato"/>
                <a:sym typeface="Lato"/>
              </a:defRPr>
            </a:lvl3pPr>
            <a:lvl4pPr lvl="3" marR="0" rtl="0" algn="l">
              <a:spcBef>
                <a:spcPts val="440"/>
              </a:spcBef>
              <a:spcAft>
                <a:spcPts val="0"/>
              </a:spcAft>
              <a:buClr>
                <a:schemeClr val="accent2"/>
              </a:buClr>
              <a:buSzPts val="1540"/>
              <a:buFont typeface="Noto Sans Symbols"/>
              <a:buChar char="◆"/>
              <a:defRPr b="0" i="0" sz="2200" u="none" cap="none" strike="noStrike">
                <a:solidFill>
                  <a:schemeClr val="lt1"/>
                </a:solidFill>
                <a:latin typeface="Lato"/>
                <a:ea typeface="Lato"/>
                <a:cs typeface="Lato"/>
                <a:sym typeface="Lato"/>
              </a:defRPr>
            </a:lvl4pPr>
            <a:lvl5pPr lvl="4" marR="0" rtl="0" algn="l">
              <a:spcBef>
                <a:spcPts val="400"/>
              </a:spcBef>
              <a:spcAft>
                <a:spcPts val="0"/>
              </a:spcAft>
              <a:buClr>
                <a:schemeClr val="accent2"/>
              </a:buClr>
              <a:buSzPts val="1200"/>
              <a:buFont typeface="Noto Sans Symbols"/>
              <a:buChar char="◆"/>
              <a:defRPr b="0" i="0" sz="2000" u="none" cap="none" strike="noStrike">
                <a:solidFill>
                  <a:schemeClr val="lt1"/>
                </a:solidFill>
                <a:latin typeface="Lato"/>
                <a:ea typeface="Lato"/>
                <a:cs typeface="Lato"/>
                <a:sym typeface="Lato"/>
              </a:defRPr>
            </a:lvl5pPr>
            <a:lvl6pPr lvl="5"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Lato"/>
                <a:ea typeface="Lato"/>
                <a:cs typeface="Lato"/>
                <a:sym typeface="Lato"/>
              </a:defRPr>
            </a:lvl6pPr>
            <a:lvl7pPr lvl="6" marR="0" rtl="0" algn="l">
              <a:spcBef>
                <a:spcPts val="320"/>
              </a:spcBef>
              <a:spcAft>
                <a:spcPts val="0"/>
              </a:spcAft>
              <a:buClr>
                <a:schemeClr val="lt2"/>
              </a:buClr>
              <a:buSzPts val="1600"/>
              <a:buFont typeface="Noto Sans Symbols"/>
              <a:buChar char="⬥"/>
              <a:defRPr b="0" i="0" sz="1600" u="none" cap="none" strike="noStrike">
                <a:solidFill>
                  <a:schemeClr val="lt1"/>
                </a:solidFill>
                <a:latin typeface="Lato"/>
                <a:ea typeface="Lato"/>
                <a:cs typeface="Lato"/>
                <a:sym typeface="Lato"/>
              </a:defRPr>
            </a:lvl7pPr>
            <a:lvl8pPr lvl="7" marR="0" rtl="0" algn="l">
              <a:spcBef>
                <a:spcPts val="280"/>
              </a:spcBef>
              <a:spcAft>
                <a:spcPts val="0"/>
              </a:spcAft>
              <a:buClr>
                <a:schemeClr val="lt2"/>
              </a:buClr>
              <a:buSzPts val="1400"/>
              <a:buFont typeface="Noto Sans Symbols"/>
              <a:buChar char="●"/>
              <a:defRPr b="0" i="0" sz="1400" u="none" cap="none" strike="noStrike">
                <a:solidFill>
                  <a:schemeClr val="lt1"/>
                </a:solidFill>
                <a:latin typeface="Lato"/>
                <a:ea typeface="Lato"/>
                <a:cs typeface="Lato"/>
                <a:sym typeface="Lato"/>
              </a:defRPr>
            </a:lvl8pPr>
            <a:lvl9pPr lvl="8" marR="0" rtl="0" algn="l">
              <a:spcBef>
                <a:spcPts val="280"/>
              </a:spcBef>
              <a:spcAft>
                <a:spcPts val="0"/>
              </a:spcAft>
              <a:buClr>
                <a:schemeClr val="lt2"/>
              </a:buClr>
              <a:buSzPts val="1400"/>
              <a:buFont typeface="Noto Sans Symbols"/>
              <a:buChar char="●"/>
              <a:defRPr b="0" i="0" sz="1400" u="none" cap="none" strike="noStrike">
                <a:solidFill>
                  <a:schemeClr val="lt1"/>
                </a:solidFill>
                <a:latin typeface="Lato"/>
                <a:ea typeface="Lato"/>
                <a:cs typeface="Lato"/>
                <a:sym typeface="Lato"/>
              </a:defRPr>
            </a:lvl9pPr>
          </a:lstStyle>
          <a:p/>
        </p:txBody>
      </p:sp>
      <p:sp>
        <p:nvSpPr>
          <p:cNvPr id="50" name="Google Shape;50;p17"/>
          <p:cNvSpPr txBox="1"/>
          <p:nvPr>
            <p:ph idx="1" type="body"/>
          </p:nvPr>
        </p:nvSpPr>
        <p:spPr>
          <a:xfrm>
            <a:off x="4343400" y="6116129"/>
            <a:ext cx="7239000" cy="589471"/>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600"/>
              <a:buNone/>
              <a:defRPr sz="1600">
                <a:solidFill>
                  <a:schemeClr val="lt1"/>
                </a:solidFill>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51" name="Google Shape;51;p17"/>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Layout 2" showMasterSp="0">
  <p:cSld name="Smart Art Layout 2">
    <p:spTree>
      <p:nvGrpSpPr>
        <p:cNvPr id="52" name="Shape 52"/>
        <p:cNvGrpSpPr/>
        <p:nvPr/>
      </p:nvGrpSpPr>
      <p:grpSpPr>
        <a:xfrm>
          <a:off x="0" y="0"/>
          <a:ext cx="0" cy="0"/>
          <a:chOff x="0" y="0"/>
          <a:chExt cx="0" cy="0"/>
        </a:xfrm>
      </p:grpSpPr>
      <p:sp>
        <p:nvSpPr>
          <p:cNvPr id="53" name="Google Shape;53;p18"/>
          <p:cNvSpPr txBox="1"/>
          <p:nvPr>
            <p:ph type="title"/>
          </p:nvPr>
        </p:nvSpPr>
        <p:spPr>
          <a:xfrm>
            <a:off x="228600" y="228600"/>
            <a:ext cx="2590800" cy="5791200"/>
          </a:xfrm>
          <a:prstGeom prst="rect">
            <a:avLst/>
          </a:prstGeom>
          <a:noFill/>
          <a:ln>
            <a:noFill/>
          </a:ln>
        </p:spPr>
        <p:txBody>
          <a:bodyPr anchorCtr="0" anchor="ctr" bIns="9125" lIns="0" spcFirstLastPara="1" rIns="0" wrap="square" tIns="9125">
            <a:normAutofit/>
          </a:bodyPr>
          <a:lstStyle>
            <a:lvl1pPr lvl="0" algn="ctr">
              <a:spcBef>
                <a:spcPts val="0"/>
              </a:spcBef>
              <a:spcAft>
                <a:spcPts val="0"/>
              </a:spcAft>
              <a:buClr>
                <a:srgbClr val="0DABF8"/>
              </a:buClr>
              <a:buSzPts val="4400"/>
              <a:buFont typeface="Lato"/>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8"/>
          <p:cNvSpPr/>
          <p:nvPr>
            <p:ph idx="2" type="dgm"/>
          </p:nvPr>
        </p:nvSpPr>
        <p:spPr>
          <a:xfrm>
            <a:off x="2895600" y="228600"/>
            <a:ext cx="9067800" cy="5791200"/>
          </a:xfrm>
          <a:prstGeom prst="rect">
            <a:avLst/>
          </a:prstGeom>
          <a:noFill/>
          <a:ln>
            <a:noFill/>
          </a:ln>
        </p:spPr>
        <p:txBody>
          <a:bodyPr anchorCtr="0" anchor="t" bIns="45700" lIns="91425" spcFirstLastPara="1" rIns="91425" wrap="square" tIns="45700">
            <a:normAutofit/>
          </a:bodyPr>
          <a:lstStyle>
            <a:lvl1pPr lvl="0" marR="0" rtl="0" algn="l">
              <a:spcBef>
                <a:spcPts val="600"/>
              </a:spcBef>
              <a:spcAft>
                <a:spcPts val="0"/>
              </a:spcAft>
              <a:buClr>
                <a:schemeClr val="accent2"/>
              </a:buClr>
              <a:buSzPts val="3000"/>
              <a:buFont typeface="Noto Sans Symbols"/>
              <a:buNone/>
              <a:defRPr b="0" i="0" sz="3000" u="none" cap="none" strike="noStrike">
                <a:solidFill>
                  <a:schemeClr val="lt1"/>
                </a:solidFill>
                <a:latin typeface="Lato"/>
                <a:ea typeface="Lato"/>
                <a:cs typeface="Lato"/>
                <a:sym typeface="Lato"/>
              </a:defRPr>
            </a:lvl1pPr>
            <a:lvl2pPr lvl="1" marR="0" rtl="0" algn="l">
              <a:spcBef>
                <a:spcPts val="520"/>
              </a:spcBef>
              <a:spcAft>
                <a:spcPts val="0"/>
              </a:spcAft>
              <a:buClr>
                <a:schemeClr val="accent2"/>
              </a:buClr>
              <a:buSzPts val="2340"/>
              <a:buFont typeface="Noto Sans Symbols"/>
              <a:buChar char="◆"/>
              <a:defRPr b="0" i="0" sz="2600" u="none" cap="none" strike="noStrike">
                <a:solidFill>
                  <a:schemeClr val="lt1"/>
                </a:solidFill>
                <a:latin typeface="Lato"/>
                <a:ea typeface="Lato"/>
                <a:cs typeface="Lato"/>
                <a:sym typeface="Lato"/>
              </a:defRPr>
            </a:lvl2pPr>
            <a:lvl3pPr lvl="2" marR="0" rtl="0" algn="l">
              <a:spcBef>
                <a:spcPts val="480"/>
              </a:spcBef>
              <a:spcAft>
                <a:spcPts val="0"/>
              </a:spcAft>
              <a:buClr>
                <a:schemeClr val="accent2"/>
              </a:buClr>
              <a:buSzPts val="1920"/>
              <a:buFont typeface="Noto Sans Symbols"/>
              <a:buChar char="◆"/>
              <a:defRPr b="0" i="0" sz="2400" u="none" cap="none" strike="noStrike">
                <a:solidFill>
                  <a:schemeClr val="lt1"/>
                </a:solidFill>
                <a:latin typeface="Lato"/>
                <a:ea typeface="Lato"/>
                <a:cs typeface="Lato"/>
                <a:sym typeface="Lato"/>
              </a:defRPr>
            </a:lvl3pPr>
            <a:lvl4pPr lvl="3" marR="0" rtl="0" algn="l">
              <a:spcBef>
                <a:spcPts val="440"/>
              </a:spcBef>
              <a:spcAft>
                <a:spcPts val="0"/>
              </a:spcAft>
              <a:buClr>
                <a:schemeClr val="accent2"/>
              </a:buClr>
              <a:buSzPts val="1540"/>
              <a:buFont typeface="Noto Sans Symbols"/>
              <a:buChar char="◆"/>
              <a:defRPr b="0" i="0" sz="2200" u="none" cap="none" strike="noStrike">
                <a:solidFill>
                  <a:schemeClr val="lt1"/>
                </a:solidFill>
                <a:latin typeface="Lato"/>
                <a:ea typeface="Lato"/>
                <a:cs typeface="Lato"/>
                <a:sym typeface="Lato"/>
              </a:defRPr>
            </a:lvl4pPr>
            <a:lvl5pPr lvl="4" marR="0" rtl="0" algn="l">
              <a:spcBef>
                <a:spcPts val="400"/>
              </a:spcBef>
              <a:spcAft>
                <a:spcPts val="0"/>
              </a:spcAft>
              <a:buClr>
                <a:schemeClr val="accent2"/>
              </a:buClr>
              <a:buSzPts val="1200"/>
              <a:buFont typeface="Noto Sans Symbols"/>
              <a:buChar char="◆"/>
              <a:defRPr b="0" i="0" sz="2000" u="none" cap="none" strike="noStrike">
                <a:solidFill>
                  <a:schemeClr val="lt1"/>
                </a:solidFill>
                <a:latin typeface="Lato"/>
                <a:ea typeface="Lato"/>
                <a:cs typeface="Lato"/>
                <a:sym typeface="Lato"/>
              </a:defRPr>
            </a:lvl5pPr>
            <a:lvl6pPr lvl="5"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Lato"/>
                <a:ea typeface="Lato"/>
                <a:cs typeface="Lato"/>
                <a:sym typeface="Lato"/>
              </a:defRPr>
            </a:lvl6pPr>
            <a:lvl7pPr lvl="6" marR="0" rtl="0" algn="l">
              <a:spcBef>
                <a:spcPts val="320"/>
              </a:spcBef>
              <a:spcAft>
                <a:spcPts val="0"/>
              </a:spcAft>
              <a:buClr>
                <a:schemeClr val="lt2"/>
              </a:buClr>
              <a:buSzPts val="1600"/>
              <a:buFont typeface="Noto Sans Symbols"/>
              <a:buChar char="⬥"/>
              <a:defRPr b="0" i="0" sz="1600" u="none" cap="none" strike="noStrike">
                <a:solidFill>
                  <a:schemeClr val="lt1"/>
                </a:solidFill>
                <a:latin typeface="Lato"/>
                <a:ea typeface="Lato"/>
                <a:cs typeface="Lato"/>
                <a:sym typeface="Lato"/>
              </a:defRPr>
            </a:lvl7pPr>
            <a:lvl8pPr lvl="7" marR="0" rtl="0" algn="l">
              <a:spcBef>
                <a:spcPts val="280"/>
              </a:spcBef>
              <a:spcAft>
                <a:spcPts val="0"/>
              </a:spcAft>
              <a:buClr>
                <a:schemeClr val="lt2"/>
              </a:buClr>
              <a:buSzPts val="1400"/>
              <a:buFont typeface="Noto Sans Symbols"/>
              <a:buChar char="●"/>
              <a:defRPr b="0" i="0" sz="1400" u="none" cap="none" strike="noStrike">
                <a:solidFill>
                  <a:schemeClr val="lt1"/>
                </a:solidFill>
                <a:latin typeface="Lato"/>
                <a:ea typeface="Lato"/>
                <a:cs typeface="Lato"/>
                <a:sym typeface="Lato"/>
              </a:defRPr>
            </a:lvl8pPr>
            <a:lvl9pPr lvl="8" marR="0" rtl="0" algn="l">
              <a:spcBef>
                <a:spcPts val="280"/>
              </a:spcBef>
              <a:spcAft>
                <a:spcPts val="0"/>
              </a:spcAft>
              <a:buClr>
                <a:schemeClr val="lt2"/>
              </a:buClr>
              <a:buSzPts val="1400"/>
              <a:buFont typeface="Noto Sans Symbols"/>
              <a:buChar char="●"/>
              <a:defRPr b="0" i="0" sz="1400" u="none" cap="none" strike="noStrike">
                <a:solidFill>
                  <a:schemeClr val="lt1"/>
                </a:solidFill>
                <a:latin typeface="Lato"/>
                <a:ea typeface="Lato"/>
                <a:cs typeface="Lato"/>
                <a:sym typeface="Lato"/>
              </a:defRPr>
            </a:lvl9pPr>
          </a:lstStyle>
          <a:p/>
        </p:txBody>
      </p:sp>
      <p:sp>
        <p:nvSpPr>
          <p:cNvPr id="55" name="Google Shape;55;p18"/>
          <p:cNvSpPr txBox="1"/>
          <p:nvPr>
            <p:ph idx="1" type="body"/>
          </p:nvPr>
        </p:nvSpPr>
        <p:spPr>
          <a:xfrm>
            <a:off x="4343400" y="6172200"/>
            <a:ext cx="7239000" cy="589471"/>
          </a:xfrm>
          <a:prstGeom prst="rect">
            <a:avLst/>
          </a:prstGeom>
          <a:noFill/>
          <a:ln>
            <a:noFill/>
          </a:ln>
        </p:spPr>
        <p:txBody>
          <a:bodyPr anchorCtr="0" anchor="ctr" bIns="45700" lIns="91425" spcFirstLastPara="1" rIns="91425" wrap="square" tIns="45700">
            <a:noAutofit/>
          </a:bodyPr>
          <a:lstStyle>
            <a:lvl1pPr indent="-228600" lvl="0" marL="457200" algn="l">
              <a:spcBef>
                <a:spcPts val="320"/>
              </a:spcBef>
              <a:spcAft>
                <a:spcPts val="0"/>
              </a:spcAft>
              <a:buSzPts val="1600"/>
              <a:buNone/>
              <a:defRPr sz="1600">
                <a:solidFill>
                  <a:schemeClr val="lt1"/>
                </a:solidFill>
              </a:defRPr>
            </a:lvl1pPr>
            <a:lvl2pPr indent="-331469" lvl="1" marL="914400" algn="l">
              <a:spcBef>
                <a:spcPts val="360"/>
              </a:spcBef>
              <a:spcAft>
                <a:spcPts val="0"/>
              </a:spcAft>
              <a:buSzPts val="1620"/>
              <a:buChar char="◆"/>
              <a:defRPr/>
            </a:lvl2pPr>
            <a:lvl3pPr indent="-320039" lvl="2" marL="1371600" algn="l">
              <a:spcBef>
                <a:spcPts val="360"/>
              </a:spcBef>
              <a:spcAft>
                <a:spcPts val="0"/>
              </a:spcAft>
              <a:buSzPts val="144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descr="A close up of a logo&#10;&#10;Description automatically generated" id="56" name="Google Shape;56;p18"/>
          <p:cNvPicPr preferRelativeResize="0"/>
          <p:nvPr/>
        </p:nvPicPr>
        <p:blipFill rotWithShape="1">
          <a:blip r:embed="rId2">
            <a:alphaModFix/>
          </a:blip>
          <a:srcRect b="0" l="0" r="0" t="0"/>
          <a:stretch/>
        </p:blipFill>
        <p:spPr>
          <a:xfrm>
            <a:off x="228600" y="6019800"/>
            <a:ext cx="660312" cy="685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204C"/>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609600" y="228600"/>
            <a:ext cx="10972800" cy="1524000"/>
          </a:xfrm>
          <a:prstGeom prst="rect">
            <a:avLst/>
          </a:prstGeom>
          <a:noFill/>
          <a:ln>
            <a:noFill/>
          </a:ln>
        </p:spPr>
        <p:txBody>
          <a:bodyPr anchorCtr="0" anchor="ctr" bIns="9125" lIns="0" spcFirstLastPara="1" rIns="0" wrap="square" tIns="9125">
            <a:normAutofit/>
          </a:bodyPr>
          <a:lstStyle>
            <a:lvl1pPr lvl="0" marR="0" rtl="0" algn="ctr">
              <a:spcBef>
                <a:spcPts val="0"/>
              </a:spcBef>
              <a:spcAft>
                <a:spcPts val="0"/>
              </a:spcAft>
              <a:buClr>
                <a:srgbClr val="0DABF8"/>
              </a:buClr>
              <a:buSzPts val="5000"/>
              <a:buFont typeface="Lato"/>
              <a:buNone/>
              <a:defRPr b="1" i="0" sz="5000" u="none" cap="none" strike="noStrike">
                <a:solidFill>
                  <a:srgbClr val="0DABF8"/>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609600" y="1828801"/>
            <a:ext cx="10972800" cy="4147256"/>
          </a:xfrm>
          <a:prstGeom prst="rect">
            <a:avLst/>
          </a:prstGeom>
          <a:noFill/>
          <a:ln>
            <a:noFill/>
          </a:ln>
        </p:spPr>
        <p:txBody>
          <a:bodyPr anchorCtr="0" anchor="t" bIns="45700" lIns="91425" spcFirstLastPara="1" rIns="91425" wrap="square" tIns="45700">
            <a:normAutofit/>
          </a:bodyPr>
          <a:lstStyle>
            <a:lvl1pPr indent="-419100" lvl="0" marL="457200" marR="0" rtl="0" algn="l">
              <a:spcBef>
                <a:spcPts val="600"/>
              </a:spcBef>
              <a:spcAft>
                <a:spcPts val="0"/>
              </a:spcAft>
              <a:buClr>
                <a:schemeClr val="accent2"/>
              </a:buClr>
              <a:buSzPts val="3000"/>
              <a:buFont typeface="Noto Sans Symbols"/>
              <a:buChar char="◆"/>
              <a:defRPr b="0" i="0" sz="3000" u="none" cap="none" strike="noStrike">
                <a:solidFill>
                  <a:schemeClr val="lt1"/>
                </a:solidFill>
                <a:latin typeface="Lato"/>
                <a:ea typeface="Lato"/>
                <a:cs typeface="Lato"/>
                <a:sym typeface="Lato"/>
              </a:defRPr>
            </a:lvl1pPr>
            <a:lvl2pPr indent="-377190" lvl="1" marL="914400" marR="0" rtl="0" algn="l">
              <a:spcBef>
                <a:spcPts val="520"/>
              </a:spcBef>
              <a:spcAft>
                <a:spcPts val="0"/>
              </a:spcAft>
              <a:buClr>
                <a:schemeClr val="accent2"/>
              </a:buClr>
              <a:buSzPts val="2340"/>
              <a:buFont typeface="Noto Sans Symbols"/>
              <a:buChar char="◆"/>
              <a:defRPr b="0" i="0" sz="2600" u="none" cap="none" strike="noStrike">
                <a:solidFill>
                  <a:schemeClr val="lt1"/>
                </a:solidFill>
                <a:latin typeface="Lato"/>
                <a:ea typeface="Lato"/>
                <a:cs typeface="Lato"/>
                <a:sym typeface="Lato"/>
              </a:defRPr>
            </a:lvl2pPr>
            <a:lvl3pPr indent="-350519" lvl="2" marL="1371600" marR="0" rtl="0" algn="l">
              <a:spcBef>
                <a:spcPts val="480"/>
              </a:spcBef>
              <a:spcAft>
                <a:spcPts val="0"/>
              </a:spcAft>
              <a:buClr>
                <a:schemeClr val="accent2"/>
              </a:buClr>
              <a:buSzPts val="1920"/>
              <a:buFont typeface="Noto Sans Symbols"/>
              <a:buChar char="◆"/>
              <a:defRPr b="0" i="0" sz="2400" u="none" cap="none" strike="noStrike">
                <a:solidFill>
                  <a:schemeClr val="lt1"/>
                </a:solidFill>
                <a:latin typeface="Lato"/>
                <a:ea typeface="Lato"/>
                <a:cs typeface="Lato"/>
                <a:sym typeface="Lato"/>
              </a:defRPr>
            </a:lvl3pPr>
            <a:lvl4pPr indent="-326389" lvl="3" marL="1828800" marR="0" rtl="0" algn="l">
              <a:spcBef>
                <a:spcPts val="440"/>
              </a:spcBef>
              <a:spcAft>
                <a:spcPts val="0"/>
              </a:spcAft>
              <a:buClr>
                <a:schemeClr val="accent2"/>
              </a:buClr>
              <a:buSzPts val="1540"/>
              <a:buFont typeface="Noto Sans Symbols"/>
              <a:buChar char="◆"/>
              <a:defRPr b="0" i="0" sz="2200" u="none" cap="none" strike="noStrike">
                <a:solidFill>
                  <a:schemeClr val="lt1"/>
                </a:solidFill>
                <a:latin typeface="Lato"/>
                <a:ea typeface="Lato"/>
                <a:cs typeface="Lato"/>
                <a:sym typeface="Lato"/>
              </a:defRPr>
            </a:lvl4pPr>
            <a:lvl5pPr indent="-304800" lvl="4" marL="2286000" marR="0" rtl="0" algn="l">
              <a:spcBef>
                <a:spcPts val="400"/>
              </a:spcBef>
              <a:spcAft>
                <a:spcPts val="0"/>
              </a:spcAft>
              <a:buClr>
                <a:schemeClr val="accent2"/>
              </a:buClr>
              <a:buSzPts val="1200"/>
              <a:buFont typeface="Noto Sans Symbols"/>
              <a:buChar char="◆"/>
              <a:defRPr b="0" i="0" sz="2000" u="none" cap="none" strike="noStrike">
                <a:solidFill>
                  <a:schemeClr val="lt1"/>
                </a:solidFill>
                <a:latin typeface="Lato"/>
                <a:ea typeface="Lato"/>
                <a:cs typeface="Lato"/>
                <a:sym typeface="Lato"/>
              </a:defRPr>
            </a:lvl5pPr>
            <a:lvl6pPr indent="-342900" lvl="5" marL="2743200" marR="0" rtl="0" algn="l">
              <a:spcBef>
                <a:spcPts val="360"/>
              </a:spcBef>
              <a:spcAft>
                <a:spcPts val="0"/>
              </a:spcAft>
              <a:buClr>
                <a:schemeClr val="accent6"/>
              </a:buClr>
              <a:buSzPts val="1800"/>
              <a:buFont typeface="Noto Sans Symbols"/>
              <a:buChar char="⬥"/>
              <a:defRPr b="0" i="0" sz="1800" u="none" cap="none" strike="noStrike">
                <a:solidFill>
                  <a:schemeClr val="lt1"/>
                </a:solidFill>
                <a:latin typeface="Lato"/>
                <a:ea typeface="Lato"/>
                <a:cs typeface="Lato"/>
                <a:sym typeface="Lato"/>
              </a:defRPr>
            </a:lvl6pPr>
            <a:lvl7pPr indent="-330200" lvl="6" marL="3200400" marR="0" rtl="0" algn="l">
              <a:spcBef>
                <a:spcPts val="320"/>
              </a:spcBef>
              <a:spcAft>
                <a:spcPts val="0"/>
              </a:spcAft>
              <a:buClr>
                <a:schemeClr val="lt2"/>
              </a:buClr>
              <a:buSzPts val="1600"/>
              <a:buFont typeface="Noto Sans Symbols"/>
              <a:buChar char="⬥"/>
              <a:defRPr b="0" i="0" sz="1600" u="none" cap="none" strike="noStrike">
                <a:solidFill>
                  <a:schemeClr val="lt1"/>
                </a:solidFill>
                <a:latin typeface="Lato"/>
                <a:ea typeface="Lato"/>
                <a:cs typeface="Lato"/>
                <a:sym typeface="Lato"/>
              </a:defRPr>
            </a:lvl7pPr>
            <a:lvl8pPr indent="-317500" lvl="7" marL="36576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Lato"/>
                <a:ea typeface="Lato"/>
                <a:cs typeface="Lato"/>
                <a:sym typeface="Lato"/>
              </a:defRPr>
            </a:lvl8pPr>
            <a:lvl9pPr indent="-317500" lvl="8" marL="4114800" marR="0" rtl="0" algn="l">
              <a:spcBef>
                <a:spcPts val="280"/>
              </a:spcBef>
              <a:spcAft>
                <a:spcPts val="0"/>
              </a:spcAft>
              <a:buClr>
                <a:schemeClr val="lt2"/>
              </a:buClr>
              <a:buSzPts val="1400"/>
              <a:buFont typeface="Noto Sans Symbols"/>
              <a:buChar char="●"/>
              <a:defRPr b="0" i="0" sz="1400" u="none" cap="none" strike="noStrike">
                <a:solidFill>
                  <a:schemeClr val="lt1"/>
                </a:solidFill>
                <a:latin typeface="Lato"/>
                <a:ea typeface="Lato"/>
                <a:cs typeface="Lato"/>
                <a:sym typeface="Lato"/>
              </a:defRPr>
            </a:lvl9pPr>
          </a:lstStyle>
          <a:p/>
        </p:txBody>
      </p:sp>
      <p:pic>
        <p:nvPicPr>
          <p:cNvPr descr="A close up of a logo&#10;&#10;Description automatically generated" id="12" name="Google Shape;12;p9"/>
          <p:cNvPicPr preferRelativeResize="0"/>
          <p:nvPr/>
        </p:nvPicPr>
        <p:blipFill rotWithShape="1">
          <a:blip r:embed="rId1">
            <a:alphaModFix/>
          </a:blip>
          <a:srcRect b="0" l="0" r="0" t="0"/>
          <a:stretch/>
        </p:blipFill>
        <p:spPr>
          <a:xfrm>
            <a:off x="228600" y="6019800"/>
            <a:ext cx="660312" cy="6858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s://doi.org/10.1007/s11524-020-00489-9" TargetMode="External"/><Relationship Id="rId4" Type="http://schemas.openxmlformats.org/officeDocument/2006/relationships/hyperlink" Target="https://doi.org/10.1001/jamaoncol.2022.2191" TargetMode="External"/><Relationship Id="rId5"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s://doi.org/10.2190/OM.67.1-2.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ph type="ctrTitle"/>
          </p:nvPr>
        </p:nvSpPr>
        <p:spPr>
          <a:xfrm>
            <a:off x="666752" y="381000"/>
            <a:ext cx="10972800" cy="3200399"/>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rgbClr val="0DABF8"/>
              </a:buClr>
              <a:buSzPts val="5400"/>
              <a:buFont typeface="Lato"/>
              <a:buNone/>
            </a:pPr>
            <a:r>
              <a:rPr lang="en-US"/>
              <a:t>Pearls of Wisdom &amp; Concepts from Palliative Care</a:t>
            </a:r>
            <a:endParaRPr/>
          </a:p>
        </p:txBody>
      </p:sp>
      <p:sp>
        <p:nvSpPr>
          <p:cNvPr id="126" name="Google Shape;126;p2"/>
          <p:cNvSpPr txBox="1"/>
          <p:nvPr>
            <p:ph idx="1" type="subTitle"/>
          </p:nvPr>
        </p:nvSpPr>
        <p:spPr>
          <a:xfrm>
            <a:off x="666752" y="3753928"/>
            <a:ext cx="10972800" cy="12192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SzPts val="3600"/>
              <a:buNone/>
            </a:pPr>
            <a:r>
              <a:rPr lang="en-US"/>
              <a:t>ASAM Annual Conference 2023</a:t>
            </a:r>
            <a:endParaRPr/>
          </a:p>
          <a:p>
            <a:pPr indent="0" lvl="0" marL="0" rtl="0" algn="l">
              <a:spcBef>
                <a:spcPts val="0"/>
              </a:spcBef>
              <a:spcAft>
                <a:spcPts val="0"/>
              </a:spcAft>
              <a:buSzPts val="3600"/>
              <a:buNone/>
            </a:pPr>
            <a:r>
              <a:rPr lang="en-US"/>
              <a:t>Washington, DC</a:t>
            </a:r>
            <a:endParaRPr/>
          </a:p>
        </p:txBody>
      </p:sp>
      <p:sp>
        <p:nvSpPr>
          <p:cNvPr id="127" name="Google Shape;127;p2"/>
          <p:cNvSpPr txBox="1"/>
          <p:nvPr>
            <p:ph idx="2" type="body"/>
          </p:nvPr>
        </p:nvSpPr>
        <p:spPr>
          <a:xfrm>
            <a:off x="666750" y="5029200"/>
            <a:ext cx="10972800" cy="914400"/>
          </a:xfrm>
          <a:prstGeom prst="rect">
            <a:avLst/>
          </a:prstGeom>
          <a:noFill/>
          <a:ln>
            <a:noFill/>
          </a:ln>
        </p:spPr>
        <p:txBody>
          <a:bodyPr anchorCtr="0" anchor="ctr" bIns="45700" lIns="91425" spcFirstLastPara="1" rIns="91425" wrap="square" tIns="45700">
            <a:normAutofit lnSpcReduction="10000"/>
          </a:bodyPr>
          <a:lstStyle/>
          <a:p>
            <a:pPr indent="0" lvl="0" marL="0" rtl="0" algn="l">
              <a:spcBef>
                <a:spcPts val="0"/>
              </a:spcBef>
              <a:spcAft>
                <a:spcPts val="0"/>
              </a:spcAft>
              <a:buSzPts val="2800"/>
              <a:buNone/>
            </a:pPr>
            <a:r>
              <a:rPr lang="en-US"/>
              <a:t>Julie Childers, MD FASAM FAAHPM</a:t>
            </a:r>
            <a:endParaRPr/>
          </a:p>
          <a:p>
            <a:pPr indent="0" lvl="0" marL="0" rtl="0" algn="l">
              <a:spcBef>
                <a:spcPts val="0"/>
              </a:spcBef>
              <a:spcAft>
                <a:spcPts val="0"/>
              </a:spcAft>
              <a:buSzPts val="2800"/>
              <a:buNone/>
            </a:pPr>
            <a:r>
              <a:rPr lang="en-US"/>
              <a:t>Katrina Nickels, MD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6"/>
          <p:cNvSpPr txBox="1"/>
          <p:nvPr>
            <p:ph type="title"/>
          </p:nvPr>
        </p:nvSpPr>
        <p:spPr>
          <a:xfrm>
            <a:off x="609600" y="228600"/>
            <a:ext cx="10972800" cy="914400"/>
          </a:xfrm>
          <a:prstGeom prst="rect">
            <a:avLst/>
          </a:prstGeom>
          <a:noFill/>
          <a:ln>
            <a:noFill/>
          </a:ln>
        </p:spPr>
        <p:txBody>
          <a:bodyPr anchorCtr="0" anchor="ctr" bIns="9125" lIns="0" spcFirstLastPara="1" rIns="0" wrap="square" tIns="9125">
            <a:normAutofit/>
          </a:bodyPr>
          <a:lstStyle/>
          <a:p>
            <a:pPr indent="0" lvl="0" marL="0" rtl="0" algn="ctr">
              <a:spcBef>
                <a:spcPts val="0"/>
              </a:spcBef>
              <a:spcAft>
                <a:spcPts val="0"/>
              </a:spcAft>
              <a:buClr>
                <a:srgbClr val="0DABF8"/>
              </a:buClr>
              <a:buSzPts val="5000"/>
              <a:buFont typeface="Lato"/>
              <a:buNone/>
            </a:pPr>
            <a:r>
              <a:rPr lang="en-US"/>
              <a:t>Team</a:t>
            </a:r>
            <a:r>
              <a:rPr lang="en-US"/>
              <a:t> Care</a:t>
            </a:r>
            <a:endParaRPr/>
          </a:p>
        </p:txBody>
      </p:sp>
      <p:sp>
        <p:nvSpPr>
          <p:cNvPr id="232" name="Google Shape;232;p6"/>
          <p:cNvSpPr txBox="1"/>
          <p:nvPr>
            <p:ph idx="2" type="body"/>
          </p:nvPr>
        </p:nvSpPr>
        <p:spPr>
          <a:xfrm>
            <a:off x="4343400" y="6172200"/>
            <a:ext cx="7239000" cy="589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600"/>
              <a:buNone/>
            </a:pPr>
            <a:r>
              <a:rPr lang="en-US">
                <a:solidFill>
                  <a:srgbClr val="D9D9D9"/>
                </a:solidFill>
              </a:rPr>
              <a:t>Institute of Medicine</a:t>
            </a:r>
            <a:endParaRPr>
              <a:solidFill>
                <a:srgbClr val="D9D9D9"/>
              </a:solidFill>
            </a:endParaRPr>
          </a:p>
        </p:txBody>
      </p:sp>
      <p:grpSp>
        <p:nvGrpSpPr>
          <p:cNvPr id="233" name="Google Shape;233;p6"/>
          <p:cNvGrpSpPr/>
          <p:nvPr/>
        </p:nvGrpSpPr>
        <p:grpSpPr>
          <a:xfrm>
            <a:off x="0" y="1586613"/>
            <a:ext cx="3635509" cy="4643665"/>
            <a:chOff x="0" y="1189989"/>
            <a:chExt cx="2726700" cy="3482836"/>
          </a:xfrm>
        </p:grpSpPr>
        <p:sp>
          <p:nvSpPr>
            <p:cNvPr id="234" name="Google Shape;234;p6"/>
            <p:cNvSpPr/>
            <p:nvPr/>
          </p:nvSpPr>
          <p:spPr>
            <a:xfrm>
              <a:off x="0" y="1189989"/>
              <a:ext cx="2726700" cy="669000"/>
            </a:xfrm>
            <a:prstGeom prst="homePlate">
              <a:avLst>
                <a:gd fmla="val 50000" name="adj"/>
              </a:avLst>
            </a:prstGeom>
            <a:solidFill>
              <a:srgbClr val="802017"/>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400">
                  <a:solidFill>
                    <a:srgbClr val="FFFFFF"/>
                  </a:solidFill>
                  <a:latin typeface="Roboto"/>
                  <a:ea typeface="Roboto"/>
                  <a:cs typeface="Roboto"/>
                  <a:sym typeface="Roboto"/>
                </a:rPr>
                <a:t>Unidisciplinary</a:t>
              </a:r>
              <a:endParaRPr b="1" sz="2400">
                <a:solidFill>
                  <a:srgbClr val="FFFFFF"/>
                </a:solidFill>
                <a:latin typeface="Roboto"/>
                <a:ea typeface="Roboto"/>
                <a:cs typeface="Roboto"/>
                <a:sym typeface="Roboto"/>
              </a:endParaRPr>
            </a:p>
          </p:txBody>
        </p:sp>
        <p:sp>
          <p:nvSpPr>
            <p:cNvPr id="235" name="Google Shape;235;p6"/>
            <p:cNvSpPr txBox="1"/>
            <p:nvPr/>
          </p:nvSpPr>
          <p:spPr>
            <a:xfrm>
              <a:off x="410850" y="2057125"/>
              <a:ext cx="1905000" cy="2615700"/>
            </a:xfrm>
            <a:prstGeom prst="rect">
              <a:avLst/>
            </a:prstGeom>
            <a:noFill/>
            <a:ln>
              <a:noFill/>
            </a:ln>
          </p:spPr>
          <p:txBody>
            <a:bodyPr anchorCtr="0" anchor="t" bIns="121900" lIns="121900" spcFirstLastPara="1" rIns="121900" wrap="square" tIns="121900">
              <a:noAutofit/>
            </a:bodyPr>
            <a:lstStyle/>
            <a:p>
              <a:pPr indent="-342900" lvl="0" marL="457200" rtl="0" algn="l">
                <a:lnSpc>
                  <a:spcPct val="115000"/>
                </a:lnSpc>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Goal focused</a:t>
              </a:r>
              <a:endParaRPr sz="1800">
                <a:solidFill>
                  <a:schemeClr val="lt1"/>
                </a:solidFill>
                <a:latin typeface="Roboto"/>
                <a:ea typeface="Roboto"/>
                <a:cs typeface="Roboto"/>
                <a:sym typeface="Roboto"/>
              </a:endParaRPr>
            </a:p>
          </p:txBody>
        </p:sp>
      </p:grpSp>
      <p:grpSp>
        <p:nvGrpSpPr>
          <p:cNvPr id="236" name="Google Shape;236;p6"/>
          <p:cNvGrpSpPr/>
          <p:nvPr/>
        </p:nvGrpSpPr>
        <p:grpSpPr>
          <a:xfrm>
            <a:off x="3017825" y="1586325"/>
            <a:ext cx="3530312" cy="4643953"/>
            <a:chOff x="2263425" y="1189773"/>
            <a:chExt cx="2647800" cy="3483052"/>
          </a:xfrm>
        </p:grpSpPr>
        <p:sp>
          <p:nvSpPr>
            <p:cNvPr id="237" name="Google Shape;237;p6"/>
            <p:cNvSpPr/>
            <p:nvPr/>
          </p:nvSpPr>
          <p:spPr>
            <a:xfrm>
              <a:off x="2263425" y="1189773"/>
              <a:ext cx="2647800" cy="669000"/>
            </a:xfrm>
            <a:prstGeom prst="chevron">
              <a:avLst>
                <a:gd fmla="val 50000" name="adj"/>
              </a:avLst>
            </a:prstGeom>
            <a:solidFill>
              <a:srgbClr val="BE2F2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400">
                  <a:solidFill>
                    <a:srgbClr val="FFFFFF"/>
                  </a:solidFill>
                  <a:latin typeface="Roboto"/>
                  <a:ea typeface="Roboto"/>
                  <a:cs typeface="Roboto"/>
                  <a:sym typeface="Roboto"/>
                </a:rPr>
                <a:t>Multidisciplinary</a:t>
              </a:r>
              <a:endParaRPr b="1" sz="2400">
                <a:solidFill>
                  <a:srgbClr val="FFFFFF"/>
                </a:solidFill>
                <a:latin typeface="Roboto"/>
                <a:ea typeface="Roboto"/>
                <a:cs typeface="Roboto"/>
                <a:sym typeface="Roboto"/>
              </a:endParaRPr>
            </a:p>
          </p:txBody>
        </p:sp>
        <p:sp>
          <p:nvSpPr>
            <p:cNvPr id="238" name="Google Shape;238;p6"/>
            <p:cNvSpPr txBox="1"/>
            <p:nvPr/>
          </p:nvSpPr>
          <p:spPr>
            <a:xfrm>
              <a:off x="2512202" y="2057125"/>
              <a:ext cx="1905000" cy="2615700"/>
            </a:xfrm>
            <a:prstGeom prst="rect">
              <a:avLst/>
            </a:prstGeom>
            <a:noFill/>
            <a:ln>
              <a:noFill/>
            </a:ln>
          </p:spPr>
          <p:txBody>
            <a:bodyPr anchorCtr="0" anchor="t" bIns="121900" lIns="121900" spcFirstLastPara="1" rIns="121900" wrap="square" tIns="121900">
              <a:noAutofit/>
            </a:bodyPr>
            <a:lstStyle/>
            <a:p>
              <a:pPr indent="-342900" lvl="0" marL="457200" rtl="0" algn="l">
                <a:lnSpc>
                  <a:spcPct val="115000"/>
                </a:lnSpc>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Independent work</a:t>
              </a:r>
              <a:endParaRPr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Combined efforts </a:t>
              </a:r>
              <a:endParaRPr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Parallel </a:t>
              </a:r>
              <a:endParaRPr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Shared goal</a:t>
              </a:r>
              <a:endParaRPr sz="1800">
                <a:solidFill>
                  <a:schemeClr val="lt1"/>
                </a:solidFill>
                <a:latin typeface="Roboto"/>
                <a:ea typeface="Roboto"/>
                <a:cs typeface="Roboto"/>
                <a:sym typeface="Roboto"/>
              </a:endParaRPr>
            </a:p>
          </p:txBody>
        </p:sp>
      </p:grpSp>
      <p:grpSp>
        <p:nvGrpSpPr>
          <p:cNvPr id="239" name="Google Shape;239;p6"/>
          <p:cNvGrpSpPr/>
          <p:nvPr/>
        </p:nvGrpSpPr>
        <p:grpSpPr>
          <a:xfrm>
            <a:off x="5773154" y="1586327"/>
            <a:ext cx="3388315" cy="4643951"/>
            <a:chOff x="4329974" y="1189775"/>
            <a:chExt cx="2541300" cy="3483050"/>
          </a:xfrm>
        </p:grpSpPr>
        <p:sp>
          <p:nvSpPr>
            <p:cNvPr id="240" name="Google Shape;240;p6"/>
            <p:cNvSpPr/>
            <p:nvPr/>
          </p:nvSpPr>
          <p:spPr>
            <a:xfrm>
              <a:off x="4329974" y="1189775"/>
              <a:ext cx="2541300" cy="669000"/>
            </a:xfrm>
            <a:prstGeom prst="chevron">
              <a:avLst>
                <a:gd fmla="val 50000" name="adj"/>
              </a:avLst>
            </a:prstGeom>
            <a:solidFill>
              <a:srgbClr val="A64D7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400">
                  <a:solidFill>
                    <a:srgbClr val="FFFFFF"/>
                  </a:solidFill>
                  <a:latin typeface="Roboto"/>
                  <a:ea typeface="Roboto"/>
                  <a:cs typeface="Roboto"/>
                  <a:sym typeface="Roboto"/>
                </a:rPr>
                <a:t>Interdisciplinary</a:t>
              </a:r>
              <a:endParaRPr b="1" sz="2400">
                <a:solidFill>
                  <a:srgbClr val="FFFFFF"/>
                </a:solidFill>
                <a:latin typeface="Roboto"/>
                <a:ea typeface="Roboto"/>
                <a:cs typeface="Roboto"/>
                <a:sym typeface="Roboto"/>
              </a:endParaRPr>
            </a:p>
          </p:txBody>
        </p:sp>
        <p:sp>
          <p:nvSpPr>
            <p:cNvPr id="241" name="Google Shape;241;p6"/>
            <p:cNvSpPr txBox="1"/>
            <p:nvPr/>
          </p:nvSpPr>
          <p:spPr>
            <a:xfrm>
              <a:off x="4613553" y="2057125"/>
              <a:ext cx="1905000" cy="2615700"/>
            </a:xfrm>
            <a:prstGeom prst="rect">
              <a:avLst/>
            </a:prstGeom>
            <a:noFill/>
            <a:ln>
              <a:noFill/>
            </a:ln>
          </p:spPr>
          <p:txBody>
            <a:bodyPr anchorCtr="0" anchor="t" bIns="121900" lIns="121900" spcFirstLastPara="1" rIns="121900" wrap="square" tIns="121900">
              <a:noAutofit/>
            </a:bodyPr>
            <a:lstStyle/>
            <a:p>
              <a:pPr indent="-342900" lvl="0" marL="457200" rtl="0" algn="l">
                <a:lnSpc>
                  <a:spcPct val="115000"/>
                </a:lnSpc>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Work jointly</a:t>
              </a:r>
              <a:endParaRPr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Different perspectives</a:t>
              </a:r>
              <a:endParaRPr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Interactive</a:t>
              </a:r>
              <a:endParaRPr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Address common problem</a:t>
              </a:r>
              <a:endParaRPr sz="18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lt1"/>
                </a:solidFill>
                <a:latin typeface="Roboto"/>
                <a:ea typeface="Roboto"/>
                <a:cs typeface="Roboto"/>
                <a:sym typeface="Roboto"/>
              </a:endParaRPr>
            </a:p>
          </p:txBody>
        </p:sp>
      </p:grpSp>
      <p:grpSp>
        <p:nvGrpSpPr>
          <p:cNvPr id="242" name="Google Shape;242;p6"/>
          <p:cNvGrpSpPr/>
          <p:nvPr/>
        </p:nvGrpSpPr>
        <p:grpSpPr>
          <a:xfrm>
            <a:off x="8528775" y="1586325"/>
            <a:ext cx="3530312" cy="4643953"/>
            <a:chOff x="6396741" y="1189773"/>
            <a:chExt cx="2647800" cy="3483052"/>
          </a:xfrm>
        </p:grpSpPr>
        <p:sp>
          <p:nvSpPr>
            <p:cNvPr id="243" name="Google Shape;243;p6"/>
            <p:cNvSpPr/>
            <p:nvPr/>
          </p:nvSpPr>
          <p:spPr>
            <a:xfrm>
              <a:off x="6396741" y="1189773"/>
              <a:ext cx="2647800" cy="669000"/>
            </a:xfrm>
            <a:prstGeom prst="chevron">
              <a:avLst>
                <a:gd fmla="val 50000" name="adj"/>
              </a:avLst>
            </a:prstGeom>
            <a:solidFill>
              <a:srgbClr val="C27BA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2400">
                  <a:solidFill>
                    <a:srgbClr val="FFFFFF"/>
                  </a:solidFill>
                  <a:latin typeface="Roboto"/>
                  <a:ea typeface="Roboto"/>
                  <a:cs typeface="Roboto"/>
                  <a:sym typeface="Roboto"/>
                </a:rPr>
                <a:t>Transdisciplinary</a:t>
              </a:r>
              <a:endParaRPr b="1" sz="2400">
                <a:solidFill>
                  <a:srgbClr val="FFFFFF"/>
                </a:solidFill>
                <a:latin typeface="Roboto"/>
                <a:ea typeface="Roboto"/>
                <a:cs typeface="Roboto"/>
                <a:sym typeface="Roboto"/>
              </a:endParaRPr>
            </a:p>
          </p:txBody>
        </p:sp>
        <p:sp>
          <p:nvSpPr>
            <p:cNvPr id="244" name="Google Shape;244;p6"/>
            <p:cNvSpPr txBox="1"/>
            <p:nvPr/>
          </p:nvSpPr>
          <p:spPr>
            <a:xfrm>
              <a:off x="6714905" y="2057125"/>
              <a:ext cx="1905000" cy="2615700"/>
            </a:xfrm>
            <a:prstGeom prst="rect">
              <a:avLst/>
            </a:prstGeom>
            <a:noFill/>
            <a:ln>
              <a:noFill/>
            </a:ln>
          </p:spPr>
          <p:txBody>
            <a:bodyPr anchorCtr="0" anchor="t" bIns="121900" lIns="121900" spcFirstLastPara="1" rIns="121900" wrap="square" tIns="121900">
              <a:noAutofit/>
            </a:bodyPr>
            <a:lstStyle/>
            <a:p>
              <a:pPr indent="-342900" lvl="0" marL="457200" rtl="0" algn="l">
                <a:lnSpc>
                  <a:spcPct val="115000"/>
                </a:lnSpc>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Shared care</a:t>
              </a:r>
              <a:endParaRPr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Address a common problem</a:t>
              </a:r>
              <a:endParaRPr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Char char="●"/>
              </a:pPr>
              <a:r>
                <a:rPr lang="en-US" sz="1800">
                  <a:solidFill>
                    <a:schemeClr val="lt1"/>
                  </a:solidFill>
                  <a:latin typeface="Roboto"/>
                  <a:ea typeface="Roboto"/>
                  <a:cs typeface="Roboto"/>
                  <a:sym typeface="Roboto"/>
                </a:rPr>
                <a:t>Integrative</a:t>
              </a:r>
              <a:endParaRPr sz="1800">
                <a:solidFill>
                  <a:schemeClr val="lt1"/>
                </a:solidFill>
                <a:latin typeface="Roboto"/>
                <a:ea typeface="Roboto"/>
                <a:cs typeface="Roboto"/>
                <a:sym typeface="Roboto"/>
              </a:endParaRPr>
            </a:p>
            <a:p>
              <a:pPr indent="-342900" lvl="0" marL="457200" rtl="0" algn="l">
                <a:lnSpc>
                  <a:spcPct val="115000"/>
                </a:lnSpc>
                <a:spcBef>
                  <a:spcPts val="0"/>
                </a:spcBef>
                <a:spcAft>
                  <a:spcPts val="0"/>
                </a:spcAft>
                <a:buClr>
                  <a:schemeClr val="lt1"/>
                </a:buClr>
                <a:buSzPts val="1800"/>
                <a:buFont typeface="Roboto"/>
                <a:buChar char="●"/>
              </a:pPr>
              <a:r>
                <a:rPr i="1" lang="en-US" sz="1800" u="sng">
                  <a:solidFill>
                    <a:schemeClr val="lt1"/>
                  </a:solidFill>
                  <a:latin typeface="Roboto"/>
                  <a:ea typeface="Roboto"/>
                  <a:cs typeface="Roboto"/>
                  <a:sym typeface="Roboto"/>
                </a:rPr>
                <a:t>Blurred discipline boundaries</a:t>
              </a:r>
              <a:endParaRPr i="1" sz="1800" u="sng">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lt1"/>
                </a:solidFill>
                <a:latin typeface="Roboto"/>
                <a:ea typeface="Roboto"/>
                <a:cs typeface="Roboto"/>
                <a:sym typeface="Roboto"/>
              </a:endParaRPr>
            </a:p>
            <a:p>
              <a:pPr indent="0" lvl="0" marL="0" rtl="0" algn="l">
                <a:lnSpc>
                  <a:spcPct val="115000"/>
                </a:lnSpc>
                <a:spcBef>
                  <a:spcPts val="0"/>
                </a:spcBef>
                <a:spcAft>
                  <a:spcPts val="0"/>
                </a:spcAft>
                <a:buNone/>
              </a:pPr>
              <a:r>
                <a:t/>
              </a:r>
              <a:endParaRPr sz="1800">
                <a:solidFill>
                  <a:schemeClr val="lt1"/>
                </a:solidFill>
                <a:highlight>
                  <a:schemeClr val="accent2"/>
                </a:highlight>
                <a:latin typeface="Roboto"/>
                <a:ea typeface="Roboto"/>
                <a:cs typeface="Roboto"/>
                <a:sym typeface="Robot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1d705628791_0_0"/>
          <p:cNvSpPr txBox="1"/>
          <p:nvPr>
            <p:ph type="title"/>
          </p:nvPr>
        </p:nvSpPr>
        <p:spPr>
          <a:xfrm>
            <a:off x="609600" y="228600"/>
            <a:ext cx="10972800" cy="922800"/>
          </a:xfrm>
          <a:prstGeom prst="rect">
            <a:avLst/>
          </a:prstGeom>
        </p:spPr>
        <p:txBody>
          <a:bodyPr anchorCtr="0" anchor="ctr" bIns="9125" lIns="0" spcFirstLastPara="1" rIns="0" wrap="square" tIns="9125">
            <a:normAutofit/>
          </a:bodyPr>
          <a:lstStyle/>
          <a:p>
            <a:pPr indent="0" lvl="0" marL="0" rtl="0" algn="ctr">
              <a:spcBef>
                <a:spcPts val="0"/>
              </a:spcBef>
              <a:spcAft>
                <a:spcPts val="0"/>
              </a:spcAft>
              <a:buNone/>
            </a:pPr>
            <a:r>
              <a:rPr lang="en-US"/>
              <a:t>Care Navigation &amp; Transitional Care</a:t>
            </a:r>
            <a:endParaRPr/>
          </a:p>
        </p:txBody>
      </p:sp>
      <p:sp>
        <p:nvSpPr>
          <p:cNvPr id="251" name="Google Shape;251;g1d705628791_0_0"/>
          <p:cNvSpPr txBox="1"/>
          <p:nvPr>
            <p:ph idx="3" type="body"/>
          </p:nvPr>
        </p:nvSpPr>
        <p:spPr>
          <a:xfrm>
            <a:off x="609600" y="1942238"/>
            <a:ext cx="5386800" cy="4077600"/>
          </a:xfrm>
          <a:prstGeom prst="rect">
            <a:avLst/>
          </a:prstGeom>
        </p:spPr>
        <p:txBody>
          <a:bodyPr anchorCtr="0" anchor="t" bIns="45700" lIns="91425" spcFirstLastPara="1" rIns="91425" wrap="square" tIns="45700">
            <a:normAutofit/>
          </a:bodyPr>
          <a:lstStyle/>
          <a:p>
            <a:pPr indent="-419100" lvl="0" marL="457200" rtl="0" algn="l">
              <a:spcBef>
                <a:spcPts val="500"/>
              </a:spcBef>
              <a:spcAft>
                <a:spcPts val="0"/>
              </a:spcAft>
              <a:buSzPts val="3000"/>
              <a:buChar char="◆"/>
            </a:pPr>
            <a:r>
              <a:rPr lang="en-US" sz="3000"/>
              <a:t>Racial Inequity</a:t>
            </a:r>
            <a:endParaRPr sz="3000"/>
          </a:p>
          <a:p>
            <a:pPr indent="-419100" lvl="0" marL="457200" rtl="0" algn="l">
              <a:spcBef>
                <a:spcPts val="0"/>
              </a:spcBef>
              <a:spcAft>
                <a:spcPts val="0"/>
              </a:spcAft>
              <a:buSzPts val="3000"/>
              <a:buChar char="◆"/>
            </a:pPr>
            <a:r>
              <a:rPr lang="en-US" sz="3000"/>
              <a:t>Language barriers</a:t>
            </a:r>
            <a:endParaRPr sz="3000"/>
          </a:p>
          <a:p>
            <a:pPr indent="-419100" lvl="0" marL="457200" rtl="0" algn="l">
              <a:spcBef>
                <a:spcPts val="0"/>
              </a:spcBef>
              <a:spcAft>
                <a:spcPts val="0"/>
              </a:spcAft>
              <a:buSzPts val="3000"/>
              <a:buChar char="◆"/>
            </a:pPr>
            <a:r>
              <a:rPr lang="en-US" sz="3000"/>
              <a:t>Health literacy</a:t>
            </a:r>
            <a:endParaRPr sz="3000"/>
          </a:p>
          <a:p>
            <a:pPr indent="-419100" lvl="0" marL="457200" rtl="0" algn="l">
              <a:spcBef>
                <a:spcPts val="0"/>
              </a:spcBef>
              <a:spcAft>
                <a:spcPts val="0"/>
              </a:spcAft>
              <a:buSzPts val="3000"/>
              <a:buChar char="◆"/>
            </a:pPr>
            <a:r>
              <a:rPr lang="en-US" sz="3000"/>
              <a:t>Socioeconomic barriers</a:t>
            </a:r>
            <a:endParaRPr sz="3000"/>
          </a:p>
        </p:txBody>
      </p:sp>
      <p:sp>
        <p:nvSpPr>
          <p:cNvPr id="252" name="Google Shape;252;g1d705628791_0_0"/>
          <p:cNvSpPr txBox="1"/>
          <p:nvPr>
            <p:ph idx="4" type="body"/>
          </p:nvPr>
        </p:nvSpPr>
        <p:spPr>
          <a:xfrm>
            <a:off x="6193377" y="1942238"/>
            <a:ext cx="5388900" cy="4077600"/>
          </a:xfrm>
          <a:prstGeom prst="rect">
            <a:avLst/>
          </a:prstGeom>
        </p:spPr>
        <p:txBody>
          <a:bodyPr anchorCtr="0" anchor="t" bIns="45700" lIns="91425" spcFirstLastPara="1" rIns="91425" wrap="square" tIns="45700">
            <a:normAutofit/>
          </a:bodyPr>
          <a:lstStyle/>
          <a:p>
            <a:pPr indent="-419100" lvl="0" marL="457200" rtl="0" algn="l">
              <a:spcBef>
                <a:spcPts val="600"/>
              </a:spcBef>
              <a:spcAft>
                <a:spcPts val="0"/>
              </a:spcAft>
              <a:buSzPts val="3000"/>
              <a:buChar char="◆"/>
            </a:pPr>
            <a:r>
              <a:rPr lang="en-US" sz="3000"/>
              <a:t>Uncertainty </a:t>
            </a:r>
            <a:endParaRPr sz="3000"/>
          </a:p>
          <a:p>
            <a:pPr indent="-419100" lvl="0" marL="457200" rtl="0" algn="l">
              <a:spcBef>
                <a:spcPts val="0"/>
              </a:spcBef>
              <a:spcAft>
                <a:spcPts val="0"/>
              </a:spcAft>
              <a:buSzPts val="3000"/>
              <a:buChar char="◆"/>
            </a:pPr>
            <a:r>
              <a:rPr lang="en-US" sz="3000"/>
              <a:t>New normality</a:t>
            </a:r>
            <a:endParaRPr sz="3000"/>
          </a:p>
          <a:p>
            <a:pPr indent="-419100" lvl="0" marL="457200" rtl="0" algn="l">
              <a:spcBef>
                <a:spcPts val="0"/>
              </a:spcBef>
              <a:spcAft>
                <a:spcPts val="0"/>
              </a:spcAft>
              <a:buSzPts val="3000"/>
              <a:buChar char="◆"/>
            </a:pPr>
            <a:r>
              <a:rPr lang="en-US" sz="3000"/>
              <a:t>Continuity of care</a:t>
            </a:r>
            <a:endParaRPr sz="3000"/>
          </a:p>
          <a:p>
            <a:pPr indent="-419100" lvl="0" marL="457200" rtl="0" algn="l">
              <a:spcBef>
                <a:spcPts val="0"/>
              </a:spcBef>
              <a:spcAft>
                <a:spcPts val="0"/>
              </a:spcAft>
              <a:buSzPts val="3000"/>
              <a:buChar char="◆"/>
            </a:pPr>
            <a:r>
              <a:rPr lang="en-US" sz="3000"/>
              <a:t>Emotional and practical support</a:t>
            </a:r>
            <a:endParaRPr sz="3000"/>
          </a:p>
          <a:p>
            <a:pPr indent="0" lvl="0" marL="0" rtl="0" algn="l">
              <a:spcBef>
                <a:spcPts val="500"/>
              </a:spcBef>
              <a:spcAft>
                <a:spcPts val="0"/>
              </a:spcAft>
              <a:buNone/>
            </a:pPr>
            <a:r>
              <a:t/>
            </a:r>
            <a:endParaRPr sz="3000"/>
          </a:p>
        </p:txBody>
      </p:sp>
      <p:sp>
        <p:nvSpPr>
          <p:cNvPr id="253" name="Google Shape;253;g1d705628791_0_0"/>
          <p:cNvSpPr txBox="1"/>
          <p:nvPr>
            <p:ph idx="5" type="body"/>
          </p:nvPr>
        </p:nvSpPr>
        <p:spPr>
          <a:xfrm>
            <a:off x="4343400" y="6163718"/>
            <a:ext cx="7239000" cy="589500"/>
          </a:xfrm>
          <a:prstGeom prst="rect">
            <a:avLst/>
          </a:prstGeom>
        </p:spPr>
        <p:txBody>
          <a:bodyPr anchorCtr="0" anchor="ctr" bIns="45700" lIns="91425" spcFirstLastPara="1" rIns="91425" wrap="square" tIns="45700">
            <a:noAutofit/>
          </a:bodyPr>
          <a:lstStyle/>
          <a:p>
            <a:pPr indent="0" lvl="0" marL="0" rtl="0" algn="l">
              <a:spcBef>
                <a:spcPts val="320"/>
              </a:spcBef>
              <a:spcAft>
                <a:spcPts val="0"/>
              </a:spcAft>
              <a:buNone/>
            </a:pPr>
            <a:r>
              <a:rPr lang="en-US"/>
              <a:t>Dixit 2021, Guo 2022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grpSp>
        <p:nvGrpSpPr>
          <p:cNvPr id="259" name="Google Shape;259;g2018a5b0e82_1_379"/>
          <p:cNvGrpSpPr/>
          <p:nvPr/>
        </p:nvGrpSpPr>
        <p:grpSpPr>
          <a:xfrm>
            <a:off x="3931948" y="1219200"/>
            <a:ext cx="4655100" cy="4655100"/>
            <a:chOff x="709324" y="0"/>
            <a:chExt cx="4655100" cy="4655100"/>
          </a:xfrm>
        </p:grpSpPr>
        <p:sp>
          <p:nvSpPr>
            <p:cNvPr id="260" name="Google Shape;260;g2018a5b0e82_1_379"/>
            <p:cNvSpPr/>
            <p:nvPr/>
          </p:nvSpPr>
          <p:spPr>
            <a:xfrm>
              <a:off x="709324" y="0"/>
              <a:ext cx="4655100" cy="4655100"/>
            </a:xfrm>
            <a:prstGeom prst="diamond">
              <a:avLst/>
            </a:prstGeom>
            <a:solidFill>
              <a:srgbClr val="CEDB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Lato"/>
                <a:ea typeface="Lato"/>
                <a:cs typeface="Lato"/>
                <a:sym typeface="Lato"/>
              </a:endParaRPr>
            </a:p>
          </p:txBody>
        </p:sp>
        <p:sp>
          <p:nvSpPr>
            <p:cNvPr id="261" name="Google Shape;261;g2018a5b0e82_1_379"/>
            <p:cNvSpPr/>
            <p:nvPr/>
          </p:nvSpPr>
          <p:spPr>
            <a:xfrm>
              <a:off x="1151561" y="442236"/>
              <a:ext cx="1815600" cy="1815600"/>
            </a:xfrm>
            <a:prstGeom prst="roundRect">
              <a:avLst>
                <a:gd fmla="val 16667" name="adj"/>
              </a:avLst>
            </a:prstGeom>
            <a:solidFill>
              <a:srgbClr val="0070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Lato"/>
                <a:ea typeface="Lato"/>
                <a:cs typeface="Lato"/>
                <a:sym typeface="Lato"/>
              </a:endParaRPr>
            </a:p>
          </p:txBody>
        </p:sp>
        <p:sp>
          <p:nvSpPr>
            <p:cNvPr id="262" name="Google Shape;262;g2018a5b0e82_1_379"/>
            <p:cNvSpPr txBox="1"/>
            <p:nvPr/>
          </p:nvSpPr>
          <p:spPr>
            <a:xfrm>
              <a:off x="1240186" y="530861"/>
              <a:ext cx="1638300" cy="16383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Lato"/>
                <a:buNone/>
              </a:pPr>
              <a:r>
                <a:rPr lang="en-US" sz="2000">
                  <a:solidFill>
                    <a:schemeClr val="dk1"/>
                  </a:solidFill>
                  <a:latin typeface="Lato"/>
                  <a:ea typeface="Lato"/>
                  <a:cs typeface="Lato"/>
                  <a:sym typeface="Lato"/>
                </a:rPr>
                <a:t>Pain</a:t>
              </a:r>
              <a:endParaRPr>
                <a:solidFill>
                  <a:schemeClr val="dk1"/>
                </a:solidFill>
                <a:latin typeface="Lato"/>
                <a:ea typeface="Lato"/>
                <a:cs typeface="Lato"/>
                <a:sym typeface="Lato"/>
              </a:endParaRPr>
            </a:p>
          </p:txBody>
        </p:sp>
        <p:sp>
          <p:nvSpPr>
            <p:cNvPr id="263" name="Google Shape;263;g2018a5b0e82_1_379"/>
            <p:cNvSpPr/>
            <p:nvPr/>
          </p:nvSpPr>
          <p:spPr>
            <a:xfrm>
              <a:off x="3106714" y="442236"/>
              <a:ext cx="1815600" cy="1815600"/>
            </a:xfrm>
            <a:prstGeom prst="roundRect">
              <a:avLst>
                <a:gd fmla="val 16667" name="adj"/>
              </a:avLst>
            </a:prstGeom>
            <a:solidFill>
              <a:srgbClr val="0070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Lato"/>
                <a:ea typeface="Lato"/>
                <a:cs typeface="Lato"/>
                <a:sym typeface="Lato"/>
              </a:endParaRPr>
            </a:p>
          </p:txBody>
        </p:sp>
        <p:sp>
          <p:nvSpPr>
            <p:cNvPr id="264" name="Google Shape;264;g2018a5b0e82_1_379"/>
            <p:cNvSpPr txBox="1"/>
            <p:nvPr/>
          </p:nvSpPr>
          <p:spPr>
            <a:xfrm>
              <a:off x="3195339" y="530861"/>
              <a:ext cx="1638300" cy="16383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Lato"/>
                <a:buNone/>
              </a:pPr>
              <a:r>
                <a:rPr lang="en-US" sz="2000">
                  <a:solidFill>
                    <a:schemeClr val="dk1"/>
                  </a:solidFill>
                  <a:latin typeface="Lato"/>
                  <a:ea typeface="Lato"/>
                  <a:cs typeface="Lato"/>
                  <a:sym typeface="Lato"/>
                </a:rPr>
                <a:t>Prognosis</a:t>
              </a:r>
              <a:endParaRPr>
                <a:solidFill>
                  <a:schemeClr val="dk1"/>
                </a:solidFill>
                <a:latin typeface="Lato"/>
                <a:ea typeface="Lato"/>
                <a:cs typeface="Lato"/>
                <a:sym typeface="Lato"/>
              </a:endParaRPr>
            </a:p>
          </p:txBody>
        </p:sp>
        <p:sp>
          <p:nvSpPr>
            <p:cNvPr id="265" name="Google Shape;265;g2018a5b0e82_1_379"/>
            <p:cNvSpPr/>
            <p:nvPr/>
          </p:nvSpPr>
          <p:spPr>
            <a:xfrm>
              <a:off x="1151561" y="2397389"/>
              <a:ext cx="1815600" cy="1815600"/>
            </a:xfrm>
            <a:prstGeom prst="roundRect">
              <a:avLst>
                <a:gd fmla="val 16667" name="adj"/>
              </a:avLst>
            </a:prstGeom>
            <a:solidFill>
              <a:srgbClr val="0070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Lato"/>
                <a:ea typeface="Lato"/>
                <a:cs typeface="Lato"/>
                <a:sym typeface="Lato"/>
              </a:endParaRPr>
            </a:p>
          </p:txBody>
        </p:sp>
        <p:sp>
          <p:nvSpPr>
            <p:cNvPr id="266" name="Google Shape;266;g2018a5b0e82_1_379"/>
            <p:cNvSpPr txBox="1"/>
            <p:nvPr/>
          </p:nvSpPr>
          <p:spPr>
            <a:xfrm>
              <a:off x="1240186" y="2486014"/>
              <a:ext cx="1638300" cy="16383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Lato"/>
                <a:buNone/>
              </a:pPr>
              <a:r>
                <a:rPr lang="en-US" sz="2000">
                  <a:solidFill>
                    <a:schemeClr val="dk1"/>
                  </a:solidFill>
                  <a:latin typeface="Lato"/>
                  <a:ea typeface="Lato"/>
                  <a:cs typeface="Lato"/>
                  <a:sym typeface="Lato"/>
                </a:rPr>
                <a:t>Pattern of OUD</a:t>
              </a:r>
              <a:endParaRPr>
                <a:solidFill>
                  <a:schemeClr val="dk1"/>
                </a:solidFill>
                <a:latin typeface="Lato"/>
                <a:ea typeface="Lato"/>
                <a:cs typeface="Lato"/>
                <a:sym typeface="Lato"/>
              </a:endParaRPr>
            </a:p>
          </p:txBody>
        </p:sp>
        <p:sp>
          <p:nvSpPr>
            <p:cNvPr id="267" name="Google Shape;267;g2018a5b0e82_1_379"/>
            <p:cNvSpPr/>
            <p:nvPr/>
          </p:nvSpPr>
          <p:spPr>
            <a:xfrm>
              <a:off x="3106714" y="2397389"/>
              <a:ext cx="1815600" cy="1815600"/>
            </a:xfrm>
            <a:prstGeom prst="roundRect">
              <a:avLst>
                <a:gd fmla="val 16667" name="adj"/>
              </a:avLst>
            </a:prstGeom>
            <a:solidFill>
              <a:srgbClr val="0070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Lato"/>
                <a:ea typeface="Lato"/>
                <a:cs typeface="Lato"/>
                <a:sym typeface="Lato"/>
              </a:endParaRPr>
            </a:p>
          </p:txBody>
        </p:sp>
        <p:sp>
          <p:nvSpPr>
            <p:cNvPr id="268" name="Google Shape;268;g2018a5b0e82_1_379"/>
            <p:cNvSpPr txBox="1"/>
            <p:nvPr/>
          </p:nvSpPr>
          <p:spPr>
            <a:xfrm>
              <a:off x="3195339" y="2486014"/>
              <a:ext cx="1638300" cy="16383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Lato"/>
                <a:buNone/>
              </a:pPr>
              <a:r>
                <a:rPr lang="en-US" sz="2000">
                  <a:solidFill>
                    <a:schemeClr val="dk1"/>
                  </a:solidFill>
                  <a:latin typeface="Lato"/>
                  <a:ea typeface="Lato"/>
                  <a:cs typeface="Lato"/>
                  <a:sym typeface="Lato"/>
                </a:rPr>
                <a:t>Performance status</a:t>
              </a:r>
              <a:endParaRPr>
                <a:solidFill>
                  <a:schemeClr val="dk1"/>
                </a:solidFill>
                <a:latin typeface="Lato"/>
                <a:ea typeface="Lato"/>
                <a:cs typeface="Lato"/>
                <a:sym typeface="Lato"/>
              </a:endParaRPr>
            </a:p>
          </p:txBody>
        </p:sp>
      </p:grpSp>
      <p:grpSp>
        <p:nvGrpSpPr>
          <p:cNvPr id="269" name="Google Shape;269;g2018a5b0e82_1_379"/>
          <p:cNvGrpSpPr/>
          <p:nvPr/>
        </p:nvGrpSpPr>
        <p:grpSpPr>
          <a:xfrm>
            <a:off x="1392598" y="292265"/>
            <a:ext cx="9807577" cy="6108535"/>
            <a:chOff x="1355723" y="29029"/>
            <a:chExt cx="9807577" cy="6108535"/>
          </a:xfrm>
        </p:grpSpPr>
        <p:sp>
          <p:nvSpPr>
            <p:cNvPr id="270" name="Google Shape;270;g2018a5b0e82_1_379"/>
            <p:cNvSpPr/>
            <p:nvPr/>
          </p:nvSpPr>
          <p:spPr>
            <a:xfrm>
              <a:off x="3306761" y="346364"/>
              <a:ext cx="5905500" cy="5791200"/>
            </a:xfrm>
            <a:prstGeom prst="ellipse">
              <a:avLst/>
            </a:prstGeom>
            <a:noFill/>
            <a:ln cap="flat" cmpd="sng" w="25400">
              <a:solidFill>
                <a:srgbClr val="3D6B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271" name="Google Shape;271;g2018a5b0e82_1_379"/>
            <p:cNvSpPr/>
            <p:nvPr/>
          </p:nvSpPr>
          <p:spPr>
            <a:xfrm>
              <a:off x="1355723" y="4038600"/>
              <a:ext cx="2705100" cy="838200"/>
            </a:xfrm>
            <a:prstGeom prst="roundRect">
              <a:avLst>
                <a:gd fmla="val 16667" name="adj"/>
              </a:avLst>
            </a:prstGeom>
            <a:solidFill>
              <a:schemeClr val="accent1"/>
            </a:solidFill>
            <a:ln cap="flat" cmpd="sng" w="25400">
              <a:solidFill>
                <a:srgbClr val="3D6B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Lato"/>
                  <a:ea typeface="Lato"/>
                  <a:cs typeface="Lato"/>
                  <a:sym typeface="Lato"/>
                </a:rPr>
                <a:t>Psychosocial</a:t>
              </a:r>
              <a:endParaRPr>
                <a:solidFill>
                  <a:schemeClr val="dk1"/>
                </a:solidFill>
                <a:latin typeface="Lato"/>
                <a:ea typeface="Lato"/>
                <a:cs typeface="Lato"/>
                <a:sym typeface="Lato"/>
              </a:endParaRPr>
            </a:p>
          </p:txBody>
        </p:sp>
        <p:sp>
          <p:nvSpPr>
            <p:cNvPr id="272" name="Google Shape;272;g2018a5b0e82_1_379"/>
            <p:cNvSpPr/>
            <p:nvPr/>
          </p:nvSpPr>
          <p:spPr>
            <a:xfrm>
              <a:off x="4955721" y="29029"/>
              <a:ext cx="2705100" cy="838200"/>
            </a:xfrm>
            <a:prstGeom prst="roundRect">
              <a:avLst>
                <a:gd fmla="val 16667" name="adj"/>
              </a:avLst>
            </a:prstGeom>
            <a:solidFill>
              <a:schemeClr val="accent1"/>
            </a:solidFill>
            <a:ln cap="flat" cmpd="sng" w="25400">
              <a:solidFill>
                <a:srgbClr val="3D6B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Lato"/>
                  <a:ea typeface="Lato"/>
                  <a:cs typeface="Lato"/>
                  <a:sym typeface="Lato"/>
                </a:rPr>
                <a:t>Patient-centered</a:t>
              </a:r>
              <a:endParaRPr>
                <a:solidFill>
                  <a:schemeClr val="dk1"/>
                </a:solidFill>
                <a:latin typeface="Lato"/>
                <a:ea typeface="Lato"/>
                <a:cs typeface="Lato"/>
                <a:sym typeface="Lato"/>
              </a:endParaRPr>
            </a:p>
          </p:txBody>
        </p:sp>
        <p:sp>
          <p:nvSpPr>
            <p:cNvPr id="273" name="Google Shape;273;g2018a5b0e82_1_379"/>
            <p:cNvSpPr/>
            <p:nvPr/>
          </p:nvSpPr>
          <p:spPr>
            <a:xfrm>
              <a:off x="8458200" y="4354286"/>
              <a:ext cx="2705100" cy="838200"/>
            </a:xfrm>
            <a:prstGeom prst="roundRect">
              <a:avLst>
                <a:gd fmla="val 16667" name="adj"/>
              </a:avLst>
            </a:prstGeom>
            <a:solidFill>
              <a:schemeClr val="accent1"/>
            </a:solidFill>
            <a:ln cap="flat" cmpd="sng" w="25400">
              <a:solidFill>
                <a:srgbClr val="3D6B8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Lato"/>
                  <a:ea typeface="Lato"/>
                  <a:cs typeface="Lato"/>
                  <a:sym typeface="Lato"/>
                </a:rPr>
                <a:t>Partnerships &amp; Parity</a:t>
              </a:r>
              <a:endParaRPr>
                <a:solidFill>
                  <a:schemeClr val="dk1"/>
                </a:solidFill>
                <a:latin typeface="Lato"/>
                <a:ea typeface="Lato"/>
                <a:cs typeface="Lato"/>
                <a:sym typeface="Lato"/>
              </a:endParaRPr>
            </a:p>
          </p:txBody>
        </p:sp>
      </p:grpSp>
      <p:sp>
        <p:nvSpPr>
          <p:cNvPr id="274" name="Google Shape;274;g2018a5b0e82_1_379"/>
          <p:cNvSpPr txBox="1"/>
          <p:nvPr>
            <p:ph type="title"/>
          </p:nvPr>
        </p:nvSpPr>
        <p:spPr>
          <a:xfrm>
            <a:off x="258761" y="292265"/>
            <a:ext cx="3048000" cy="1828800"/>
          </a:xfrm>
          <a:prstGeom prst="rect">
            <a:avLst/>
          </a:prstGeom>
          <a:noFill/>
          <a:ln>
            <a:noFill/>
          </a:ln>
        </p:spPr>
        <p:txBody>
          <a:bodyPr anchorCtr="0" anchor="ctr" bIns="9125" lIns="0" spcFirstLastPara="1" rIns="0" wrap="square" tIns="9125">
            <a:normAutofit fontScale="90000"/>
          </a:bodyPr>
          <a:lstStyle/>
          <a:p>
            <a:pPr indent="0" lvl="0" marL="0" rtl="0" algn="ctr">
              <a:spcBef>
                <a:spcPts val="0"/>
              </a:spcBef>
              <a:spcAft>
                <a:spcPts val="0"/>
              </a:spcAft>
              <a:buClr>
                <a:srgbClr val="0DABF8"/>
              </a:buClr>
              <a:buSzPct val="100000"/>
              <a:buFont typeface="Lato"/>
              <a:buNone/>
            </a:pPr>
            <a:r>
              <a:rPr lang="en-US">
                <a:latin typeface="Lato"/>
                <a:ea typeface="Lato"/>
                <a:cs typeface="Lato"/>
                <a:sym typeface="Lato"/>
              </a:rPr>
              <a:t>7Ps Framework  </a:t>
            </a:r>
            <a:endParaRPr>
              <a:latin typeface="Lato"/>
              <a:ea typeface="Lato"/>
              <a:cs typeface="Lato"/>
              <a:sym typeface="Lato"/>
            </a:endParaRPr>
          </a:p>
        </p:txBody>
      </p:sp>
      <p:sp>
        <p:nvSpPr>
          <p:cNvPr id="275" name="Google Shape;275;g2018a5b0e82_1_379"/>
          <p:cNvSpPr txBox="1"/>
          <p:nvPr/>
        </p:nvSpPr>
        <p:spPr>
          <a:xfrm>
            <a:off x="8263750" y="5863950"/>
            <a:ext cx="39462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lt2"/>
                </a:solidFill>
                <a:latin typeface="Lato"/>
                <a:ea typeface="Lato"/>
                <a:cs typeface="Lato"/>
                <a:sym typeface="Lato"/>
              </a:rPr>
              <a:t>Source:  Ho, Janet, et al.  AMERSA 2021, ASAM 2022.  A Novel Framework for Approaching Pain Management in a Patient With Concurrent Opioid Use Disorder and Serious Illness</a:t>
            </a:r>
            <a:endParaRPr sz="1000">
              <a:solidFill>
                <a:schemeClr val="lt2"/>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5997064d4323b238_0"/>
          <p:cNvSpPr txBox="1"/>
          <p:nvPr>
            <p:ph type="title"/>
          </p:nvPr>
        </p:nvSpPr>
        <p:spPr>
          <a:xfrm>
            <a:off x="609600" y="228600"/>
            <a:ext cx="10972800" cy="1066800"/>
          </a:xfrm>
          <a:prstGeom prst="rect">
            <a:avLst/>
          </a:prstGeom>
        </p:spPr>
        <p:txBody>
          <a:bodyPr anchorCtr="0" anchor="ctr" bIns="9125" lIns="0" spcFirstLastPara="1" rIns="0" wrap="square" tIns="9125">
            <a:normAutofit/>
          </a:bodyPr>
          <a:lstStyle/>
          <a:p>
            <a:pPr indent="0" lvl="0" marL="0" rtl="0" algn="ctr">
              <a:spcBef>
                <a:spcPts val="0"/>
              </a:spcBef>
              <a:spcAft>
                <a:spcPts val="0"/>
              </a:spcAft>
              <a:buNone/>
            </a:pPr>
            <a:r>
              <a:rPr lang="en-US"/>
              <a:t>Total Pain Model</a:t>
            </a:r>
            <a:endParaRPr/>
          </a:p>
        </p:txBody>
      </p:sp>
      <p:sp>
        <p:nvSpPr>
          <p:cNvPr id="282" name="Google Shape;282;g5997064d4323b238_0"/>
          <p:cNvSpPr txBox="1"/>
          <p:nvPr>
            <p:ph idx="1" type="body"/>
          </p:nvPr>
        </p:nvSpPr>
        <p:spPr>
          <a:xfrm>
            <a:off x="4038600" y="6067964"/>
            <a:ext cx="7543800" cy="589500"/>
          </a:xfrm>
          <a:prstGeom prst="rect">
            <a:avLst/>
          </a:prstGeom>
        </p:spPr>
        <p:txBody>
          <a:bodyPr anchorCtr="0" anchor="ctr" bIns="45700" lIns="91425" spcFirstLastPara="1" rIns="91425" wrap="square" tIns="45700">
            <a:noAutofit/>
          </a:bodyPr>
          <a:lstStyle/>
          <a:p>
            <a:pPr indent="0" lvl="0" marL="0" rtl="0" algn="l">
              <a:spcBef>
                <a:spcPts val="320"/>
              </a:spcBef>
              <a:spcAft>
                <a:spcPts val="0"/>
              </a:spcAft>
              <a:buNone/>
            </a:pPr>
            <a:r>
              <a:rPr lang="en-US"/>
              <a:t>Cicely Saunders</a:t>
            </a:r>
            <a:endParaRPr/>
          </a:p>
        </p:txBody>
      </p:sp>
      <p:sp>
        <p:nvSpPr>
          <p:cNvPr id="283" name="Google Shape;283;g5997064d4323b238_0"/>
          <p:cNvSpPr/>
          <p:nvPr/>
        </p:nvSpPr>
        <p:spPr>
          <a:xfrm rot="-5400000">
            <a:off x="3693125" y="1157175"/>
            <a:ext cx="4990200" cy="5082300"/>
          </a:xfrm>
          <a:prstGeom prst="ellipse">
            <a:avLst/>
          </a:prstGeom>
          <a:noFill/>
          <a:ln cap="flat" cmpd="sng" w="19050">
            <a:solidFill>
              <a:srgbClr val="660000"/>
            </a:solidFill>
            <a:prstDash val="dash"/>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84" name="Google Shape;284;g5997064d4323b238_0"/>
          <p:cNvGrpSpPr/>
          <p:nvPr/>
        </p:nvGrpSpPr>
        <p:grpSpPr>
          <a:xfrm>
            <a:off x="4885437" y="2471121"/>
            <a:ext cx="2421139" cy="2421139"/>
            <a:chOff x="3664038" y="1663782"/>
            <a:chExt cx="1815900" cy="1815900"/>
          </a:xfrm>
        </p:grpSpPr>
        <p:sp>
          <p:nvSpPr>
            <p:cNvPr id="285" name="Google Shape;285;g5997064d4323b238_0"/>
            <p:cNvSpPr/>
            <p:nvPr/>
          </p:nvSpPr>
          <p:spPr>
            <a:xfrm>
              <a:off x="3664038" y="1663782"/>
              <a:ext cx="1815900" cy="1815900"/>
            </a:xfrm>
            <a:prstGeom prst="ellipse">
              <a:avLst/>
            </a:prstGeom>
            <a:solidFill>
              <a:srgbClr val="FF0000"/>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6" name="Google Shape;286;g5997064d4323b238_0"/>
            <p:cNvSpPr txBox="1"/>
            <p:nvPr/>
          </p:nvSpPr>
          <p:spPr>
            <a:xfrm>
              <a:off x="3969419" y="2223112"/>
              <a:ext cx="1205400" cy="8265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b="1" lang="en-US" sz="2400">
                  <a:solidFill>
                    <a:schemeClr val="dk1"/>
                  </a:solidFill>
                  <a:latin typeface="Roboto"/>
                  <a:ea typeface="Roboto"/>
                  <a:cs typeface="Roboto"/>
                  <a:sym typeface="Roboto"/>
                </a:rPr>
                <a:t>Total</a:t>
              </a:r>
              <a:endParaRPr b="1" sz="24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b="1" lang="en-US" sz="2400">
                  <a:solidFill>
                    <a:schemeClr val="dk1"/>
                  </a:solidFill>
                  <a:latin typeface="Roboto"/>
                  <a:ea typeface="Roboto"/>
                  <a:cs typeface="Roboto"/>
                  <a:sym typeface="Roboto"/>
                </a:rPr>
                <a:t>Pain</a:t>
              </a:r>
              <a:endParaRPr b="1" sz="2400">
                <a:solidFill>
                  <a:schemeClr val="dk1"/>
                </a:solidFill>
                <a:latin typeface="Roboto"/>
                <a:ea typeface="Roboto"/>
                <a:cs typeface="Roboto"/>
                <a:sym typeface="Roboto"/>
              </a:endParaRPr>
            </a:p>
          </p:txBody>
        </p:sp>
      </p:grpSp>
      <p:grpSp>
        <p:nvGrpSpPr>
          <p:cNvPr id="287" name="Google Shape;287;g5997064d4323b238_0"/>
          <p:cNvGrpSpPr/>
          <p:nvPr/>
        </p:nvGrpSpPr>
        <p:grpSpPr>
          <a:xfrm>
            <a:off x="3647075" y="2738111"/>
            <a:ext cx="1886353" cy="1887153"/>
            <a:chOff x="5214446" y="2887443"/>
            <a:chExt cx="1414800" cy="1415400"/>
          </a:xfrm>
        </p:grpSpPr>
        <p:sp>
          <p:nvSpPr>
            <p:cNvPr id="288" name="Google Shape;288;g5997064d4323b238_0"/>
            <p:cNvSpPr/>
            <p:nvPr/>
          </p:nvSpPr>
          <p:spPr>
            <a:xfrm>
              <a:off x="5214446" y="2887443"/>
              <a:ext cx="1414800" cy="1415400"/>
            </a:xfrm>
            <a:prstGeom prst="ellipse">
              <a:avLst/>
            </a:prstGeom>
            <a:solidFill>
              <a:srgbClr val="3D85C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 name="Google Shape;289;g5997064d4323b238_0"/>
            <p:cNvSpPr txBox="1"/>
            <p:nvPr/>
          </p:nvSpPr>
          <p:spPr>
            <a:xfrm>
              <a:off x="5214446" y="3216384"/>
              <a:ext cx="1414800" cy="7323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US" sz="1800">
                  <a:solidFill>
                    <a:schemeClr val="dk1"/>
                  </a:solidFill>
                  <a:latin typeface="Roboto"/>
                  <a:ea typeface="Roboto"/>
                  <a:cs typeface="Roboto"/>
                  <a:sym typeface="Roboto"/>
                </a:rPr>
                <a:t>Psychological</a:t>
              </a:r>
              <a:endParaRPr sz="1800">
                <a:solidFill>
                  <a:schemeClr val="dk1"/>
                </a:solidFill>
                <a:latin typeface="Roboto"/>
                <a:ea typeface="Roboto"/>
                <a:cs typeface="Roboto"/>
                <a:sym typeface="Roboto"/>
              </a:endParaRPr>
            </a:p>
          </p:txBody>
        </p:sp>
      </p:grpSp>
      <p:grpSp>
        <p:nvGrpSpPr>
          <p:cNvPr id="290" name="Google Shape;290;g5997064d4323b238_0"/>
          <p:cNvGrpSpPr/>
          <p:nvPr/>
        </p:nvGrpSpPr>
        <p:grpSpPr>
          <a:xfrm>
            <a:off x="5152825" y="4306274"/>
            <a:ext cx="1886353" cy="1887153"/>
            <a:chOff x="5214446" y="2887443"/>
            <a:chExt cx="1414800" cy="1415400"/>
          </a:xfrm>
        </p:grpSpPr>
        <p:sp>
          <p:nvSpPr>
            <p:cNvPr id="291" name="Google Shape;291;g5997064d4323b238_0"/>
            <p:cNvSpPr/>
            <p:nvPr/>
          </p:nvSpPr>
          <p:spPr>
            <a:xfrm>
              <a:off x="5214446" y="2887443"/>
              <a:ext cx="1414800" cy="1415400"/>
            </a:xfrm>
            <a:prstGeom prst="ellipse">
              <a:avLst/>
            </a:prstGeom>
            <a:solidFill>
              <a:srgbClr val="9FC5E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 name="Google Shape;292;g5997064d4323b238_0"/>
            <p:cNvSpPr txBox="1"/>
            <p:nvPr/>
          </p:nvSpPr>
          <p:spPr>
            <a:xfrm>
              <a:off x="5214446" y="3216384"/>
              <a:ext cx="1414800" cy="7323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US" sz="1800">
                  <a:solidFill>
                    <a:schemeClr val="dk1"/>
                  </a:solidFill>
                  <a:latin typeface="Roboto"/>
                  <a:ea typeface="Roboto"/>
                  <a:cs typeface="Roboto"/>
                  <a:sym typeface="Roboto"/>
                </a:rPr>
                <a:t>Social</a:t>
              </a:r>
              <a:endParaRPr sz="1800">
                <a:solidFill>
                  <a:schemeClr val="dk1"/>
                </a:solidFill>
                <a:latin typeface="Roboto"/>
                <a:ea typeface="Roboto"/>
                <a:cs typeface="Roboto"/>
                <a:sym typeface="Roboto"/>
              </a:endParaRPr>
            </a:p>
          </p:txBody>
        </p:sp>
      </p:grpSp>
      <p:grpSp>
        <p:nvGrpSpPr>
          <p:cNvPr id="293" name="Google Shape;293;g5997064d4323b238_0"/>
          <p:cNvGrpSpPr/>
          <p:nvPr/>
        </p:nvGrpSpPr>
        <p:grpSpPr>
          <a:xfrm>
            <a:off x="6867325" y="2738111"/>
            <a:ext cx="1886353" cy="1887153"/>
            <a:chOff x="5214446" y="2887443"/>
            <a:chExt cx="1414800" cy="1415400"/>
          </a:xfrm>
        </p:grpSpPr>
        <p:sp>
          <p:nvSpPr>
            <p:cNvPr id="294" name="Google Shape;294;g5997064d4323b238_0"/>
            <p:cNvSpPr/>
            <p:nvPr/>
          </p:nvSpPr>
          <p:spPr>
            <a:xfrm>
              <a:off x="5214446" y="2887443"/>
              <a:ext cx="1414800" cy="1415400"/>
            </a:xfrm>
            <a:prstGeom prst="ellipse">
              <a:avLst/>
            </a:prstGeom>
            <a:solidFill>
              <a:srgbClr val="6FA8D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5" name="Google Shape;295;g5997064d4323b238_0"/>
            <p:cNvSpPr txBox="1"/>
            <p:nvPr/>
          </p:nvSpPr>
          <p:spPr>
            <a:xfrm>
              <a:off x="5214446" y="3216384"/>
              <a:ext cx="1414800" cy="7323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US" sz="1800">
                  <a:solidFill>
                    <a:schemeClr val="dk1"/>
                  </a:solidFill>
                  <a:latin typeface="Roboto"/>
                  <a:ea typeface="Roboto"/>
                  <a:cs typeface="Roboto"/>
                  <a:sym typeface="Roboto"/>
                </a:rPr>
                <a:t>Spiritual</a:t>
              </a:r>
              <a:endParaRPr sz="1800">
                <a:solidFill>
                  <a:schemeClr val="dk1"/>
                </a:solidFill>
                <a:latin typeface="Roboto"/>
                <a:ea typeface="Roboto"/>
                <a:cs typeface="Roboto"/>
                <a:sym typeface="Roboto"/>
              </a:endParaRPr>
            </a:p>
          </p:txBody>
        </p:sp>
      </p:grpSp>
      <p:grpSp>
        <p:nvGrpSpPr>
          <p:cNvPr id="296" name="Google Shape;296;g5997064d4323b238_0"/>
          <p:cNvGrpSpPr/>
          <p:nvPr/>
        </p:nvGrpSpPr>
        <p:grpSpPr>
          <a:xfrm>
            <a:off x="5245050" y="1203224"/>
            <a:ext cx="1886353" cy="1887153"/>
            <a:chOff x="5214446" y="2887443"/>
            <a:chExt cx="1414800" cy="1415400"/>
          </a:xfrm>
        </p:grpSpPr>
        <p:sp>
          <p:nvSpPr>
            <p:cNvPr id="297" name="Google Shape;297;g5997064d4323b238_0"/>
            <p:cNvSpPr/>
            <p:nvPr/>
          </p:nvSpPr>
          <p:spPr>
            <a:xfrm>
              <a:off x="5214446" y="2887443"/>
              <a:ext cx="1414800" cy="1415400"/>
            </a:xfrm>
            <a:prstGeom prst="ellipse">
              <a:avLst/>
            </a:pr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8" name="Google Shape;298;g5997064d4323b238_0"/>
            <p:cNvSpPr txBox="1"/>
            <p:nvPr/>
          </p:nvSpPr>
          <p:spPr>
            <a:xfrm>
              <a:off x="5214446" y="3216384"/>
              <a:ext cx="1414800" cy="7323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US" sz="1800">
                  <a:solidFill>
                    <a:schemeClr val="dk1"/>
                  </a:solidFill>
                  <a:latin typeface="Roboto"/>
                  <a:ea typeface="Roboto"/>
                  <a:cs typeface="Roboto"/>
                  <a:sym typeface="Roboto"/>
                </a:rPr>
                <a:t>Physical</a:t>
              </a:r>
              <a:endParaRPr sz="1800">
                <a:solidFill>
                  <a:schemeClr val="dk1"/>
                </a:solidFill>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1fbf9705d5a_0_1115"/>
          <p:cNvSpPr txBox="1"/>
          <p:nvPr>
            <p:ph type="title"/>
          </p:nvPr>
        </p:nvSpPr>
        <p:spPr>
          <a:xfrm>
            <a:off x="609600" y="228600"/>
            <a:ext cx="10972800" cy="914400"/>
          </a:xfrm>
          <a:prstGeom prst="rect">
            <a:avLst/>
          </a:prstGeom>
        </p:spPr>
        <p:txBody>
          <a:bodyPr anchorCtr="0" anchor="ctr" bIns="9125" lIns="0" spcFirstLastPara="1" rIns="0" wrap="square" tIns="9125">
            <a:normAutofit/>
          </a:bodyPr>
          <a:lstStyle/>
          <a:p>
            <a:pPr indent="0" lvl="0" marL="0" rtl="0" algn="ctr">
              <a:spcBef>
                <a:spcPts val="0"/>
              </a:spcBef>
              <a:spcAft>
                <a:spcPts val="0"/>
              </a:spcAft>
              <a:buNone/>
            </a:pPr>
            <a:r>
              <a:rPr lang="en-US"/>
              <a:t>Prognostication</a:t>
            </a:r>
            <a:endParaRPr/>
          </a:p>
        </p:txBody>
      </p:sp>
      <p:sp>
        <p:nvSpPr>
          <p:cNvPr id="305" name="Google Shape;305;g1fbf9705d5a_0_1115"/>
          <p:cNvSpPr txBox="1"/>
          <p:nvPr>
            <p:ph idx="1" type="body"/>
          </p:nvPr>
        </p:nvSpPr>
        <p:spPr>
          <a:xfrm>
            <a:off x="609600" y="1295400"/>
            <a:ext cx="10972800" cy="4724400"/>
          </a:xfrm>
          <a:prstGeom prst="rect">
            <a:avLst/>
          </a:prstGeom>
        </p:spPr>
        <p:txBody>
          <a:bodyPr anchorCtr="0" anchor="t" bIns="45700" lIns="91425" spcFirstLastPara="1" rIns="91425" wrap="square" tIns="45700">
            <a:normAutofit/>
          </a:bodyPr>
          <a:lstStyle/>
          <a:p>
            <a:pPr indent="-419100" lvl="0" marL="457200" rtl="0" algn="l">
              <a:spcBef>
                <a:spcPts val="600"/>
              </a:spcBef>
              <a:spcAft>
                <a:spcPts val="0"/>
              </a:spcAft>
              <a:buSzPts val="3000"/>
              <a:buChar char="◆"/>
            </a:pPr>
            <a:r>
              <a:rPr lang="en-US"/>
              <a:t>Addiction as a chronic illness</a:t>
            </a:r>
            <a:endParaRPr/>
          </a:p>
          <a:p>
            <a:pPr indent="-419100" lvl="0" marL="457200" rtl="0" algn="l">
              <a:spcBef>
                <a:spcPts val="0"/>
              </a:spcBef>
              <a:spcAft>
                <a:spcPts val="0"/>
              </a:spcAft>
              <a:buSzPts val="3000"/>
              <a:buChar char="◆"/>
            </a:pPr>
            <a:r>
              <a:rPr lang="en-US"/>
              <a:t>Terminal illness as a co-occurring illness</a:t>
            </a:r>
            <a:endParaRPr/>
          </a:p>
          <a:p>
            <a:pPr indent="-419100" lvl="0" marL="457200" rtl="0" algn="l">
              <a:spcBef>
                <a:spcPts val="0"/>
              </a:spcBef>
              <a:spcAft>
                <a:spcPts val="0"/>
              </a:spcAft>
              <a:buSzPts val="3000"/>
              <a:buChar char="◆"/>
            </a:pPr>
            <a:r>
              <a:rPr lang="en-US"/>
              <a:t>Pain as a symptom</a:t>
            </a:r>
            <a:endParaRPr/>
          </a:p>
          <a:p>
            <a:pPr indent="0" lvl="0" marL="0" rtl="0" algn="l">
              <a:spcBef>
                <a:spcPts val="600"/>
              </a:spcBef>
              <a:spcAft>
                <a:spcPts val="0"/>
              </a:spcAft>
              <a:buNone/>
            </a:pPr>
            <a:r>
              <a:t/>
            </a:r>
            <a:endParaRPr/>
          </a:p>
          <a:p>
            <a:pPr indent="-419100" lvl="0" marL="457200" rtl="0" algn="l">
              <a:spcBef>
                <a:spcPts val="600"/>
              </a:spcBef>
              <a:spcAft>
                <a:spcPts val="0"/>
              </a:spcAft>
              <a:buSzPts val="3000"/>
              <a:buChar char="◆"/>
            </a:pPr>
            <a:r>
              <a:rPr lang="en-US"/>
              <a:t>Opioids as treatment</a:t>
            </a:r>
            <a:endParaRPr/>
          </a:p>
          <a:p>
            <a:pPr indent="0" lvl="0" marL="457200" rtl="0" algn="l">
              <a:spcBef>
                <a:spcPts val="600"/>
              </a:spcBef>
              <a:spcAft>
                <a:spcPts val="0"/>
              </a:spcAft>
              <a:buNone/>
            </a:pPr>
            <a:r>
              <a:t/>
            </a:r>
            <a:endParaRPr/>
          </a:p>
          <a:p>
            <a:pPr indent="-419100" lvl="0" marL="457200" rtl="0" algn="l">
              <a:spcBef>
                <a:spcPts val="600"/>
              </a:spcBef>
              <a:spcAft>
                <a:spcPts val="0"/>
              </a:spcAft>
              <a:buSzPts val="3000"/>
              <a:buChar char="◆"/>
            </a:pPr>
            <a:r>
              <a:rPr lang="en-US"/>
              <a:t>Opioid safety concerns are ALWAYS relevant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5997064d4323b238_20"/>
          <p:cNvSpPr txBox="1"/>
          <p:nvPr>
            <p:ph type="title"/>
          </p:nvPr>
        </p:nvSpPr>
        <p:spPr>
          <a:xfrm>
            <a:off x="609600" y="228600"/>
            <a:ext cx="10972800" cy="914400"/>
          </a:xfrm>
          <a:prstGeom prst="rect">
            <a:avLst/>
          </a:prstGeom>
        </p:spPr>
        <p:txBody>
          <a:bodyPr anchorCtr="0" anchor="ctr" bIns="9125" lIns="0" spcFirstLastPara="1" rIns="0" wrap="square" tIns="9125">
            <a:normAutofit/>
          </a:bodyPr>
          <a:lstStyle/>
          <a:p>
            <a:pPr indent="0" lvl="0" marL="0" rtl="0" algn="ctr">
              <a:spcBef>
                <a:spcPts val="0"/>
              </a:spcBef>
              <a:spcAft>
                <a:spcPts val="0"/>
              </a:spcAft>
              <a:buNone/>
            </a:pPr>
            <a:r>
              <a:rPr lang="en-US"/>
              <a:t>Safer Supply in Palliative Care?</a:t>
            </a:r>
            <a:endParaRPr/>
          </a:p>
        </p:txBody>
      </p:sp>
      <p:sp>
        <p:nvSpPr>
          <p:cNvPr id="312" name="Google Shape;312;g5997064d4323b238_20"/>
          <p:cNvSpPr txBox="1"/>
          <p:nvPr>
            <p:ph idx="1" type="body"/>
          </p:nvPr>
        </p:nvSpPr>
        <p:spPr>
          <a:xfrm>
            <a:off x="609600" y="1295400"/>
            <a:ext cx="10972800" cy="4724400"/>
          </a:xfrm>
          <a:prstGeom prst="rect">
            <a:avLst/>
          </a:prstGeom>
        </p:spPr>
        <p:txBody>
          <a:bodyPr anchorCtr="0" anchor="t" bIns="45700" lIns="91425" spcFirstLastPara="1" rIns="91425" wrap="square" tIns="45700">
            <a:normAutofit/>
          </a:bodyPr>
          <a:lstStyle/>
          <a:p>
            <a:pPr indent="0" lvl="0" marL="0" rtl="0" algn="l">
              <a:spcBef>
                <a:spcPts val="600"/>
              </a:spcBef>
              <a:spcAft>
                <a:spcPts val="0"/>
              </a:spcAft>
              <a:buNone/>
            </a:pPr>
            <a:r>
              <a:rPr lang="en-US"/>
              <a:t>Pro:</a:t>
            </a:r>
            <a:endParaRPr/>
          </a:p>
          <a:p>
            <a:pPr indent="-419100" lvl="0" marL="457200" rtl="0" algn="l">
              <a:spcBef>
                <a:spcPts val="600"/>
              </a:spcBef>
              <a:spcAft>
                <a:spcPts val="0"/>
              </a:spcAft>
              <a:buSzPts val="3000"/>
              <a:buChar char="◆"/>
            </a:pPr>
            <a:r>
              <a:rPr lang="en-US"/>
              <a:t>Pain as trigger to use opioids</a:t>
            </a:r>
            <a:endParaRPr/>
          </a:p>
          <a:p>
            <a:pPr indent="-419100" lvl="0" marL="457200" rtl="0" algn="l">
              <a:spcBef>
                <a:spcPts val="0"/>
              </a:spcBef>
              <a:spcAft>
                <a:spcPts val="0"/>
              </a:spcAft>
              <a:buSzPts val="3000"/>
              <a:buChar char="◆"/>
            </a:pPr>
            <a:r>
              <a:rPr lang="en-US"/>
              <a:t>Prescribed full agonist opioids safer than illicit supply</a:t>
            </a:r>
            <a:endParaRPr/>
          </a:p>
          <a:p>
            <a:pPr indent="-419100" lvl="0" marL="457200" rtl="0" algn="l">
              <a:spcBef>
                <a:spcPts val="0"/>
              </a:spcBef>
              <a:spcAft>
                <a:spcPts val="0"/>
              </a:spcAft>
              <a:buSzPts val="3000"/>
              <a:buChar char="◆"/>
            </a:pPr>
            <a:r>
              <a:rPr lang="en-US"/>
              <a:t>Patient-centered interdisciplinary care</a:t>
            </a:r>
            <a:endParaRPr/>
          </a:p>
          <a:p>
            <a:pPr indent="-419100" lvl="0" marL="457200" rtl="0" algn="l">
              <a:spcBef>
                <a:spcPts val="0"/>
              </a:spcBef>
              <a:spcAft>
                <a:spcPts val="0"/>
              </a:spcAft>
              <a:buSzPts val="3000"/>
              <a:buChar char="◆"/>
            </a:pPr>
            <a:r>
              <a:rPr lang="en-US"/>
              <a:t>Palliative care integrated in various medical settings</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US"/>
              <a:t>Con:</a:t>
            </a:r>
            <a:endParaRPr/>
          </a:p>
          <a:p>
            <a:pPr indent="-419100" lvl="0" marL="457200" rtl="0" algn="l">
              <a:spcBef>
                <a:spcPts val="600"/>
              </a:spcBef>
              <a:spcAft>
                <a:spcPts val="0"/>
              </a:spcAft>
              <a:buSzPts val="3000"/>
              <a:buChar char="◆"/>
            </a:pPr>
            <a:r>
              <a:rPr lang="en-US"/>
              <a:t>Lack of SUD disease management</a:t>
            </a:r>
            <a:endParaRPr/>
          </a:p>
          <a:p>
            <a:pPr indent="-419100" lvl="0" marL="457200" rtl="0" algn="l">
              <a:spcBef>
                <a:spcPts val="0"/>
              </a:spcBef>
              <a:spcAft>
                <a:spcPts val="0"/>
              </a:spcAft>
              <a:buSzPts val="3000"/>
              <a:buChar char="◆"/>
            </a:pPr>
            <a:r>
              <a:rPr lang="en-US"/>
              <a:t>Lack of palliative care training in addiction</a:t>
            </a:r>
            <a:endParaRPr/>
          </a:p>
        </p:txBody>
      </p:sp>
      <p:sp>
        <p:nvSpPr>
          <p:cNvPr id="313" name="Google Shape;313;g5997064d4323b238_20"/>
          <p:cNvSpPr txBox="1"/>
          <p:nvPr>
            <p:ph idx="2" type="body"/>
          </p:nvPr>
        </p:nvSpPr>
        <p:spPr>
          <a:xfrm>
            <a:off x="4343400" y="6172200"/>
            <a:ext cx="7239000" cy="589500"/>
          </a:xfrm>
          <a:prstGeom prst="rect">
            <a:avLst/>
          </a:prstGeom>
        </p:spPr>
        <p:txBody>
          <a:bodyPr anchorCtr="0" anchor="ctr" bIns="45700" lIns="91425" spcFirstLastPara="1" rIns="91425" wrap="square" tIns="45700">
            <a:noAutofit/>
          </a:bodyPr>
          <a:lstStyle/>
          <a:p>
            <a:pPr indent="0" lvl="0" marL="0" rtl="0" algn="l">
              <a:spcBef>
                <a:spcPts val="320"/>
              </a:spcBef>
              <a:spcAft>
                <a:spcPts val="0"/>
              </a:spcAft>
              <a:buNone/>
            </a:pPr>
            <a:r>
              <a:rPr lang="en-US"/>
              <a:t>Ivsins 2021, Childers 2012, Merlin 2018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grpSp>
        <p:nvGrpSpPr>
          <p:cNvPr id="319" name="Google Shape;319;g2018a5b0e82_0_0"/>
          <p:cNvGrpSpPr/>
          <p:nvPr/>
        </p:nvGrpSpPr>
        <p:grpSpPr>
          <a:xfrm>
            <a:off x="7147752" y="4214185"/>
            <a:ext cx="2471938" cy="2471938"/>
            <a:chOff x="4303290" y="2158374"/>
            <a:chExt cx="1854000" cy="1854000"/>
          </a:xfrm>
        </p:grpSpPr>
        <p:sp>
          <p:nvSpPr>
            <p:cNvPr id="320" name="Google Shape;320;g2018a5b0e82_0_0"/>
            <p:cNvSpPr/>
            <p:nvPr/>
          </p:nvSpPr>
          <p:spPr>
            <a:xfrm>
              <a:off x="4303290" y="2158374"/>
              <a:ext cx="1854000" cy="1854000"/>
            </a:xfrm>
            <a:prstGeom prst="ellipse">
              <a:avLst/>
            </a:prstGeom>
            <a:solidFill>
              <a:srgbClr val="0B7743"/>
            </a:solidFill>
            <a:ln cap="flat" cmpd="sng" w="28575">
              <a:solidFill>
                <a:srgbClr val="65F0AD"/>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1" name="Google Shape;321;g2018a5b0e82_0_0"/>
            <p:cNvSpPr txBox="1"/>
            <p:nvPr/>
          </p:nvSpPr>
          <p:spPr>
            <a:xfrm>
              <a:off x="4692690" y="2824665"/>
              <a:ext cx="1075200" cy="5214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US" sz="1500">
                  <a:solidFill>
                    <a:srgbClr val="FFFFFF"/>
                  </a:solidFill>
                  <a:latin typeface="Roboto"/>
                  <a:ea typeface="Roboto"/>
                  <a:cs typeface="Roboto"/>
                  <a:sym typeface="Roboto"/>
                </a:rPr>
                <a:t>Treatment</a:t>
              </a:r>
              <a:endParaRPr sz="1500">
                <a:solidFill>
                  <a:srgbClr val="FFFFFF"/>
                </a:solidFill>
                <a:latin typeface="Roboto"/>
                <a:ea typeface="Roboto"/>
                <a:cs typeface="Roboto"/>
                <a:sym typeface="Roboto"/>
              </a:endParaRPr>
            </a:p>
          </p:txBody>
        </p:sp>
      </p:grpSp>
      <p:grpSp>
        <p:nvGrpSpPr>
          <p:cNvPr id="322" name="Google Shape;322;g2018a5b0e82_0_0"/>
          <p:cNvGrpSpPr/>
          <p:nvPr/>
        </p:nvGrpSpPr>
        <p:grpSpPr>
          <a:xfrm>
            <a:off x="2203858" y="4214185"/>
            <a:ext cx="2471938" cy="2471938"/>
            <a:chOff x="4875670" y="1508147"/>
            <a:chExt cx="2471938" cy="2471938"/>
          </a:xfrm>
        </p:grpSpPr>
        <p:sp>
          <p:nvSpPr>
            <p:cNvPr id="323" name="Google Shape;323;g2018a5b0e82_0_0"/>
            <p:cNvSpPr/>
            <p:nvPr/>
          </p:nvSpPr>
          <p:spPr>
            <a:xfrm>
              <a:off x="4875670" y="1508147"/>
              <a:ext cx="2471938" cy="2471938"/>
            </a:xfrm>
            <a:prstGeom prst="ellipse">
              <a:avLst/>
            </a:prstGeom>
            <a:solidFill>
              <a:srgbClr val="0DABF8"/>
            </a:solidFill>
            <a:ln cap="flat" cmpd="sng" w="28575">
              <a:solidFill>
                <a:srgbClr val="0DABF8"/>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 name="Google Shape;324;g2018a5b0e82_0_0"/>
            <p:cNvSpPr txBox="1"/>
            <p:nvPr/>
          </p:nvSpPr>
          <p:spPr>
            <a:xfrm>
              <a:off x="5403587" y="2396525"/>
              <a:ext cx="1423800" cy="6951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US" sz="1500">
                  <a:solidFill>
                    <a:srgbClr val="FFFFFF"/>
                  </a:solidFill>
                  <a:latin typeface="Roboto"/>
                  <a:ea typeface="Roboto"/>
                  <a:cs typeface="Roboto"/>
                  <a:sym typeface="Roboto"/>
                </a:rPr>
                <a:t>Support</a:t>
              </a:r>
              <a:endParaRPr sz="1500">
                <a:solidFill>
                  <a:srgbClr val="FFFFFF"/>
                </a:solidFill>
                <a:latin typeface="Roboto"/>
                <a:ea typeface="Roboto"/>
                <a:cs typeface="Roboto"/>
                <a:sym typeface="Roboto"/>
              </a:endParaRPr>
            </a:p>
          </p:txBody>
        </p:sp>
      </p:grpSp>
      <p:sp>
        <p:nvSpPr>
          <p:cNvPr id="325" name="Google Shape;325;g2018a5b0e82_0_0"/>
          <p:cNvSpPr txBox="1"/>
          <p:nvPr/>
        </p:nvSpPr>
        <p:spPr>
          <a:xfrm>
            <a:off x="5194988" y="1218664"/>
            <a:ext cx="1433700" cy="6951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US" sz="1500">
                <a:solidFill>
                  <a:srgbClr val="FFFFFF"/>
                </a:solidFill>
                <a:latin typeface="Roboto"/>
                <a:ea typeface="Roboto"/>
                <a:cs typeface="Roboto"/>
                <a:sym typeface="Roboto"/>
              </a:rPr>
              <a:t>Policing</a:t>
            </a:r>
            <a:endParaRPr sz="1500">
              <a:solidFill>
                <a:srgbClr val="FFFFFF"/>
              </a:solidFill>
              <a:latin typeface="Roboto"/>
              <a:ea typeface="Roboto"/>
              <a:cs typeface="Roboto"/>
              <a:sym typeface="Roboto"/>
            </a:endParaRPr>
          </a:p>
        </p:txBody>
      </p:sp>
      <p:grpSp>
        <p:nvGrpSpPr>
          <p:cNvPr id="326" name="Google Shape;326;g2018a5b0e82_0_0"/>
          <p:cNvGrpSpPr/>
          <p:nvPr/>
        </p:nvGrpSpPr>
        <p:grpSpPr>
          <a:xfrm>
            <a:off x="4675809" y="330285"/>
            <a:ext cx="2471938" cy="2471938"/>
            <a:chOff x="2986712" y="2158374"/>
            <a:chExt cx="1854000" cy="1854000"/>
          </a:xfrm>
        </p:grpSpPr>
        <p:sp>
          <p:nvSpPr>
            <p:cNvPr id="327" name="Google Shape;327;g2018a5b0e82_0_0"/>
            <p:cNvSpPr/>
            <p:nvPr/>
          </p:nvSpPr>
          <p:spPr>
            <a:xfrm>
              <a:off x="2986712" y="2158374"/>
              <a:ext cx="1854000" cy="1854000"/>
            </a:xfrm>
            <a:prstGeom prst="ellipse">
              <a:avLst/>
            </a:prstGeom>
            <a:solidFill>
              <a:srgbClr val="0E9453"/>
            </a:solidFill>
            <a:ln cap="flat" cmpd="sng" w="28575">
              <a:solidFill>
                <a:srgbClr val="65F0AD"/>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8" name="Google Shape;328;g2018a5b0e82_0_0"/>
            <p:cNvSpPr txBox="1"/>
            <p:nvPr/>
          </p:nvSpPr>
          <p:spPr>
            <a:xfrm>
              <a:off x="3376106" y="2824665"/>
              <a:ext cx="1075200" cy="5214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US" sz="1500">
                  <a:solidFill>
                    <a:srgbClr val="FFFFFF"/>
                  </a:solidFill>
                  <a:latin typeface="Roboto"/>
                  <a:ea typeface="Roboto"/>
                  <a:cs typeface="Roboto"/>
                  <a:sym typeface="Roboto"/>
                </a:rPr>
                <a:t>Screening/ Monitoring</a:t>
              </a:r>
              <a:endParaRPr sz="1500">
                <a:solidFill>
                  <a:srgbClr val="FFFFFF"/>
                </a:solidFill>
                <a:latin typeface="Roboto"/>
                <a:ea typeface="Roboto"/>
                <a:cs typeface="Roboto"/>
                <a:sym typeface="Roboto"/>
              </a:endParaRPr>
            </a:p>
          </p:txBody>
        </p:sp>
      </p:grpSp>
      <p:cxnSp>
        <p:nvCxnSpPr>
          <p:cNvPr id="329" name="Google Shape;329;g2018a5b0e82_0_0"/>
          <p:cNvCxnSpPr>
            <a:stCxn id="323" idx="6"/>
            <a:endCxn id="320" idx="2"/>
          </p:cNvCxnSpPr>
          <p:nvPr/>
        </p:nvCxnSpPr>
        <p:spPr>
          <a:xfrm>
            <a:off x="4675796" y="5450154"/>
            <a:ext cx="2472000" cy="0"/>
          </a:xfrm>
          <a:prstGeom prst="straightConnector1">
            <a:avLst/>
          </a:prstGeom>
          <a:noFill/>
          <a:ln cap="flat" cmpd="sng" w="38100">
            <a:solidFill>
              <a:schemeClr val="accent4"/>
            </a:solidFill>
            <a:prstDash val="lgDash"/>
            <a:round/>
            <a:headEnd len="med" w="med" type="none"/>
            <a:tailEnd len="med" w="med" type="none"/>
          </a:ln>
        </p:spPr>
      </p:cxnSp>
      <p:sp>
        <p:nvSpPr>
          <p:cNvPr id="330" name="Google Shape;330;g2018a5b0e82_0_0"/>
          <p:cNvSpPr txBox="1"/>
          <p:nvPr>
            <p:ph type="title"/>
          </p:nvPr>
        </p:nvSpPr>
        <p:spPr>
          <a:xfrm>
            <a:off x="228600" y="228600"/>
            <a:ext cx="3686400" cy="3019800"/>
          </a:xfrm>
          <a:prstGeom prst="rect">
            <a:avLst/>
          </a:prstGeom>
        </p:spPr>
        <p:txBody>
          <a:bodyPr anchorCtr="0" anchor="t" bIns="9125" lIns="0" spcFirstLastPara="1" rIns="0" wrap="square" tIns="9125">
            <a:normAutofit/>
          </a:bodyPr>
          <a:lstStyle/>
          <a:p>
            <a:pPr indent="0" lvl="0" marL="0" rtl="0" algn="ctr">
              <a:spcBef>
                <a:spcPts val="0"/>
              </a:spcBef>
              <a:spcAft>
                <a:spcPts val="0"/>
              </a:spcAft>
              <a:buNone/>
            </a:pPr>
            <a:r>
              <a:rPr lang="en-US"/>
              <a:t>Opioid Pain Management in People with SUD</a:t>
            </a:r>
            <a:endParaRPr/>
          </a:p>
        </p:txBody>
      </p:sp>
      <p:cxnSp>
        <p:nvCxnSpPr>
          <p:cNvPr id="331" name="Google Shape;331;g2018a5b0e82_0_0"/>
          <p:cNvCxnSpPr>
            <a:stCxn id="323" idx="0"/>
            <a:endCxn id="327" idx="2"/>
          </p:cNvCxnSpPr>
          <p:nvPr/>
        </p:nvCxnSpPr>
        <p:spPr>
          <a:xfrm flipH="1" rot="10800000">
            <a:off x="3439827" y="1566385"/>
            <a:ext cx="1236000" cy="2647800"/>
          </a:xfrm>
          <a:prstGeom prst="straightConnector1">
            <a:avLst/>
          </a:prstGeom>
          <a:noFill/>
          <a:ln cap="flat" cmpd="sng" w="76200">
            <a:solidFill>
              <a:schemeClr val="lt1"/>
            </a:solidFill>
            <a:prstDash val="solid"/>
            <a:round/>
            <a:headEnd len="med" w="med" type="none"/>
            <a:tailEnd len="med" w="med" type="triangle"/>
          </a:ln>
        </p:spPr>
      </p:cxnSp>
      <p:cxnSp>
        <p:nvCxnSpPr>
          <p:cNvPr id="332" name="Google Shape;332;g2018a5b0e82_0_0"/>
          <p:cNvCxnSpPr>
            <a:stCxn id="327" idx="6"/>
            <a:endCxn id="320" idx="0"/>
          </p:cNvCxnSpPr>
          <p:nvPr/>
        </p:nvCxnSpPr>
        <p:spPr>
          <a:xfrm>
            <a:off x="7147747" y="1566254"/>
            <a:ext cx="1236000" cy="2647800"/>
          </a:xfrm>
          <a:prstGeom prst="straightConnector1">
            <a:avLst/>
          </a:prstGeom>
          <a:noFill/>
          <a:ln cap="flat" cmpd="sng" w="76200">
            <a:solidFill>
              <a:schemeClr val="lt1"/>
            </a:solidFill>
            <a:prstDash val="solid"/>
            <a:round/>
            <a:headEnd len="med" w="med" type="none"/>
            <a:tailEnd len="med" w="med" type="triangle"/>
          </a:ln>
        </p:spPr>
      </p:cxnSp>
      <p:sp>
        <p:nvSpPr>
          <p:cNvPr id="333" name="Google Shape;333;g2018a5b0e82_0_0"/>
          <p:cNvSpPr/>
          <p:nvPr/>
        </p:nvSpPr>
        <p:spPr>
          <a:xfrm>
            <a:off x="4675809" y="330235"/>
            <a:ext cx="2472000" cy="2472000"/>
          </a:xfrm>
          <a:prstGeom prst="ellipse">
            <a:avLst/>
          </a:prstGeom>
          <a:solidFill>
            <a:srgbClr val="BE2F22"/>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a:solidFill>
                  <a:schemeClr val="lt1"/>
                </a:solidFill>
              </a:rPr>
              <a:t>POLICING</a:t>
            </a:r>
            <a:endParaRPr>
              <a:solidFill>
                <a:schemeClr val="lt1"/>
              </a:solidFill>
            </a:endParaRPr>
          </a:p>
        </p:txBody>
      </p:sp>
      <p:sp>
        <p:nvSpPr>
          <p:cNvPr id="334" name="Google Shape;334;g2018a5b0e82_0_0"/>
          <p:cNvSpPr txBox="1"/>
          <p:nvPr>
            <p:ph idx="4294967295" type="body"/>
          </p:nvPr>
        </p:nvSpPr>
        <p:spPr>
          <a:xfrm>
            <a:off x="9562725" y="6172200"/>
            <a:ext cx="2019600" cy="589500"/>
          </a:xfrm>
          <a:prstGeom prst="rect">
            <a:avLst/>
          </a:prstGeom>
        </p:spPr>
        <p:txBody>
          <a:bodyPr anchorCtr="0" anchor="t" bIns="45700" lIns="91425" spcFirstLastPara="1" rIns="91425" wrap="square" tIns="45700">
            <a:normAutofit fontScale="40000" lnSpcReduction="10000"/>
          </a:bodyPr>
          <a:lstStyle/>
          <a:p>
            <a:pPr indent="0" lvl="0" marL="0" rtl="0" algn="l">
              <a:spcBef>
                <a:spcPts val="600"/>
              </a:spcBef>
              <a:spcAft>
                <a:spcPts val="0"/>
              </a:spcAft>
              <a:buNone/>
            </a:pPr>
            <a:r>
              <a:rPr lang="en-US"/>
              <a:t>Ware 2021, Merlin 2018,, Fitzgerald Jones 2022 , Cheetham 2022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2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1d705628791_0_7"/>
          <p:cNvSpPr txBox="1"/>
          <p:nvPr>
            <p:ph type="title"/>
          </p:nvPr>
        </p:nvSpPr>
        <p:spPr>
          <a:xfrm>
            <a:off x="609600" y="228600"/>
            <a:ext cx="10972800" cy="914400"/>
          </a:xfrm>
          <a:prstGeom prst="rect">
            <a:avLst/>
          </a:prstGeom>
        </p:spPr>
        <p:txBody>
          <a:bodyPr anchorCtr="0" anchor="ctr" bIns="9125" lIns="0" spcFirstLastPara="1" rIns="0" wrap="square" tIns="9125">
            <a:normAutofit/>
          </a:bodyPr>
          <a:lstStyle/>
          <a:p>
            <a:pPr indent="0" lvl="0" marL="0" rtl="0" algn="ctr">
              <a:spcBef>
                <a:spcPts val="0"/>
              </a:spcBef>
              <a:spcAft>
                <a:spcPts val="0"/>
              </a:spcAft>
              <a:buNone/>
            </a:pPr>
            <a:r>
              <a:rPr lang="en-US"/>
              <a:t>Primary Palliative Skills</a:t>
            </a:r>
            <a:endParaRPr/>
          </a:p>
        </p:txBody>
      </p:sp>
      <p:sp>
        <p:nvSpPr>
          <p:cNvPr id="341" name="Google Shape;341;g1d705628791_0_7"/>
          <p:cNvSpPr txBox="1"/>
          <p:nvPr>
            <p:ph idx="1" type="body"/>
          </p:nvPr>
        </p:nvSpPr>
        <p:spPr>
          <a:xfrm>
            <a:off x="609600" y="1295400"/>
            <a:ext cx="10972800" cy="4724400"/>
          </a:xfrm>
          <a:prstGeom prst="rect">
            <a:avLst/>
          </a:prstGeom>
        </p:spPr>
        <p:txBody>
          <a:bodyPr anchorCtr="0" anchor="t" bIns="45700" lIns="91425" spcFirstLastPara="1" rIns="91425" wrap="square" tIns="45700">
            <a:normAutofit/>
          </a:bodyPr>
          <a:lstStyle/>
          <a:p>
            <a:pPr indent="-419100" lvl="0" marL="457200" rtl="0" algn="l">
              <a:spcBef>
                <a:spcPts val="600"/>
              </a:spcBef>
              <a:spcAft>
                <a:spcPts val="0"/>
              </a:spcAft>
              <a:buSzPts val="3000"/>
              <a:buChar char="◆"/>
            </a:pPr>
            <a:r>
              <a:rPr lang="en-US"/>
              <a:t>Pain/symptom assessment</a:t>
            </a:r>
            <a:endParaRPr/>
          </a:p>
          <a:p>
            <a:pPr indent="-419100" lvl="0" marL="457200" rtl="0" algn="l">
              <a:spcBef>
                <a:spcPts val="0"/>
              </a:spcBef>
              <a:spcAft>
                <a:spcPts val="0"/>
              </a:spcAft>
              <a:buSzPts val="3000"/>
              <a:buChar char="◆"/>
            </a:pPr>
            <a:r>
              <a:rPr lang="en-US"/>
              <a:t>Social/spiritual assessment</a:t>
            </a:r>
            <a:endParaRPr/>
          </a:p>
          <a:p>
            <a:pPr indent="-419100" lvl="0" marL="457200" rtl="0" algn="l">
              <a:spcBef>
                <a:spcPts val="0"/>
              </a:spcBef>
              <a:spcAft>
                <a:spcPts val="0"/>
              </a:spcAft>
              <a:buSzPts val="3000"/>
              <a:buChar char="◆"/>
            </a:pPr>
            <a:r>
              <a:rPr lang="en-US"/>
              <a:t>Illness/prognosis understanding</a:t>
            </a:r>
            <a:endParaRPr/>
          </a:p>
          <a:p>
            <a:pPr indent="-419100" lvl="0" marL="457200" rtl="0" algn="l">
              <a:spcBef>
                <a:spcPts val="0"/>
              </a:spcBef>
              <a:spcAft>
                <a:spcPts val="0"/>
              </a:spcAft>
              <a:buSzPts val="3000"/>
              <a:buChar char="◆"/>
            </a:pPr>
            <a:r>
              <a:rPr lang="en-US"/>
              <a:t>Treatment options understanding</a:t>
            </a:r>
            <a:endParaRPr/>
          </a:p>
          <a:p>
            <a:pPr indent="-419100" lvl="0" marL="457200" rtl="0" algn="l">
              <a:spcBef>
                <a:spcPts val="0"/>
              </a:spcBef>
              <a:spcAft>
                <a:spcPts val="0"/>
              </a:spcAft>
              <a:buSzPts val="3000"/>
              <a:buChar char="◆"/>
            </a:pPr>
            <a:r>
              <a:rPr lang="en-US"/>
              <a:t>Identification of patient-centered goals</a:t>
            </a:r>
            <a:endParaRPr/>
          </a:p>
          <a:p>
            <a:pPr indent="-419100" lvl="0" marL="457200" rtl="0" algn="l">
              <a:spcBef>
                <a:spcPts val="0"/>
              </a:spcBef>
              <a:spcAft>
                <a:spcPts val="0"/>
              </a:spcAft>
              <a:buSzPts val="3000"/>
              <a:buChar char="◆"/>
            </a:pPr>
            <a:r>
              <a:rPr lang="en-US"/>
              <a:t>Transition of care post-discharge</a:t>
            </a:r>
            <a:endParaRPr/>
          </a:p>
          <a:p>
            <a:pPr indent="-377190" lvl="1" marL="914400" rtl="0" algn="l">
              <a:spcBef>
                <a:spcPts val="0"/>
              </a:spcBef>
              <a:spcAft>
                <a:spcPts val="0"/>
              </a:spcAft>
              <a:buSzPts val="2340"/>
              <a:buChar char="◆"/>
            </a:pPr>
            <a:r>
              <a:rPr lang="en-US" u="sng"/>
              <a:t>Safe and </a:t>
            </a:r>
            <a:r>
              <a:rPr lang="en-US" u="sng"/>
              <a:t>Sustainable with a Structure care plan</a:t>
            </a:r>
            <a:endParaRPr u="sng"/>
          </a:p>
        </p:txBody>
      </p:sp>
      <p:sp>
        <p:nvSpPr>
          <p:cNvPr id="342" name="Google Shape;342;g1d705628791_0_7"/>
          <p:cNvSpPr txBox="1"/>
          <p:nvPr>
            <p:ph idx="2" type="body"/>
          </p:nvPr>
        </p:nvSpPr>
        <p:spPr>
          <a:xfrm>
            <a:off x="4343400" y="6172200"/>
            <a:ext cx="7239000" cy="589500"/>
          </a:xfrm>
          <a:prstGeom prst="rect">
            <a:avLst/>
          </a:prstGeom>
        </p:spPr>
        <p:txBody>
          <a:bodyPr anchorCtr="0" anchor="ctr" bIns="45700" lIns="91425" spcFirstLastPara="1" rIns="91425" wrap="square" tIns="45700">
            <a:noAutofit/>
          </a:bodyPr>
          <a:lstStyle/>
          <a:p>
            <a:pPr indent="0" lvl="0" marL="0" rtl="0" algn="l">
              <a:spcBef>
                <a:spcPts val="320"/>
              </a:spcBef>
              <a:spcAft>
                <a:spcPts val="0"/>
              </a:spcAft>
              <a:buNone/>
            </a:pPr>
            <a:r>
              <a:rPr lang="en-US"/>
              <a:t>Ahia 2014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1fbf9705d5a_0_1108"/>
          <p:cNvSpPr txBox="1"/>
          <p:nvPr>
            <p:ph type="title"/>
          </p:nvPr>
        </p:nvSpPr>
        <p:spPr>
          <a:xfrm>
            <a:off x="609600" y="228600"/>
            <a:ext cx="10972800" cy="914400"/>
          </a:xfrm>
          <a:prstGeom prst="rect">
            <a:avLst/>
          </a:prstGeom>
        </p:spPr>
        <p:txBody>
          <a:bodyPr anchorCtr="0" anchor="ctr" bIns="9125" lIns="0" spcFirstLastPara="1" rIns="0" wrap="square" tIns="9125">
            <a:normAutofit/>
          </a:bodyPr>
          <a:lstStyle/>
          <a:p>
            <a:pPr indent="0" lvl="0" marL="0" rtl="0" algn="ctr">
              <a:spcBef>
                <a:spcPts val="0"/>
              </a:spcBef>
              <a:spcAft>
                <a:spcPts val="0"/>
              </a:spcAft>
              <a:buNone/>
            </a:pPr>
            <a:r>
              <a:rPr lang="en-US"/>
              <a:t>Empathy</a:t>
            </a:r>
            <a:endParaRPr/>
          </a:p>
        </p:txBody>
      </p:sp>
      <p:sp>
        <p:nvSpPr>
          <p:cNvPr id="349" name="Google Shape;349;g1fbf9705d5a_0_1108"/>
          <p:cNvSpPr txBox="1"/>
          <p:nvPr>
            <p:ph idx="1" type="body"/>
          </p:nvPr>
        </p:nvSpPr>
        <p:spPr>
          <a:xfrm>
            <a:off x="609600" y="1295400"/>
            <a:ext cx="10972800" cy="4724400"/>
          </a:xfrm>
          <a:prstGeom prst="rect">
            <a:avLst/>
          </a:prstGeom>
        </p:spPr>
        <p:txBody>
          <a:bodyPr anchorCtr="0" anchor="t" bIns="45700" lIns="91425" spcFirstLastPara="1" rIns="91425" wrap="square" tIns="45700">
            <a:normAutofit/>
          </a:bodyPr>
          <a:lstStyle/>
          <a:p>
            <a:pPr indent="-419100" lvl="0" marL="457200" rtl="0" algn="l">
              <a:spcBef>
                <a:spcPts val="600"/>
              </a:spcBef>
              <a:spcAft>
                <a:spcPts val="0"/>
              </a:spcAft>
              <a:buSzPts val="3000"/>
              <a:buChar char="◆"/>
            </a:pPr>
            <a:r>
              <a:rPr lang="en-US"/>
              <a:t>Healing when you can’t fix</a:t>
            </a:r>
            <a:endParaRPr/>
          </a:p>
          <a:p>
            <a:pPr indent="-419100" lvl="0" marL="457200" rtl="0" algn="l">
              <a:spcBef>
                <a:spcPts val="0"/>
              </a:spcBef>
              <a:spcAft>
                <a:spcPts val="0"/>
              </a:spcAft>
              <a:buSzPts val="3000"/>
              <a:buChar char="◆"/>
            </a:pPr>
            <a:r>
              <a:rPr lang="en-US"/>
              <a:t>Therapeutic Relationship</a:t>
            </a:r>
            <a:endParaRPr/>
          </a:p>
          <a:p>
            <a:pPr indent="-419100" lvl="0" marL="457200" rtl="0" algn="l">
              <a:spcBef>
                <a:spcPts val="0"/>
              </a:spcBef>
              <a:spcAft>
                <a:spcPts val="0"/>
              </a:spcAft>
              <a:buSzPts val="3000"/>
              <a:buChar char="◆"/>
            </a:pPr>
            <a:r>
              <a:rPr lang="en-US"/>
              <a:t>Presence</a:t>
            </a:r>
            <a:endParaRPr/>
          </a:p>
          <a:p>
            <a:pPr indent="-419100" lvl="0" marL="457200" rtl="0" algn="l">
              <a:spcBef>
                <a:spcPts val="0"/>
              </a:spcBef>
              <a:spcAft>
                <a:spcPts val="0"/>
              </a:spcAft>
              <a:buSzPts val="3000"/>
              <a:buChar char="◆"/>
            </a:pPr>
            <a:r>
              <a:rPr lang="en-US"/>
              <a:t>Embodied through communication:</a:t>
            </a:r>
            <a:endParaRPr/>
          </a:p>
          <a:p>
            <a:pPr indent="-377190" lvl="1" marL="914400" rtl="0" algn="l">
              <a:spcBef>
                <a:spcPts val="0"/>
              </a:spcBef>
              <a:spcAft>
                <a:spcPts val="0"/>
              </a:spcAft>
              <a:buSzPts val="2340"/>
              <a:buChar char="◆"/>
            </a:pPr>
            <a:r>
              <a:rPr lang="en-US"/>
              <a:t>Body language</a:t>
            </a:r>
            <a:endParaRPr/>
          </a:p>
          <a:p>
            <a:pPr indent="-377190" lvl="1" marL="914400" rtl="0" algn="l">
              <a:spcBef>
                <a:spcPts val="0"/>
              </a:spcBef>
              <a:spcAft>
                <a:spcPts val="0"/>
              </a:spcAft>
              <a:buSzPts val="2340"/>
              <a:buChar char="◆"/>
            </a:pPr>
            <a:r>
              <a:rPr lang="en-US"/>
              <a:t>Reflective statements</a:t>
            </a:r>
            <a:endParaRPr/>
          </a:p>
          <a:p>
            <a:pPr indent="-377190" lvl="1" marL="914400" rtl="0" algn="l">
              <a:spcBef>
                <a:spcPts val="0"/>
              </a:spcBef>
              <a:spcAft>
                <a:spcPts val="0"/>
              </a:spcAft>
              <a:buSzPts val="2340"/>
              <a:buChar char="◆"/>
            </a:pPr>
            <a:r>
              <a:rPr lang="en-US"/>
              <a:t>“I wish…”</a:t>
            </a:r>
            <a:endParaRPr/>
          </a:p>
          <a:p>
            <a:pPr indent="0" lvl="0" marL="0" rtl="0" algn="l">
              <a:spcBef>
                <a:spcPts val="600"/>
              </a:spcBef>
              <a:spcAft>
                <a:spcPts val="0"/>
              </a:spcAft>
              <a:buNone/>
            </a:pPr>
            <a:r>
              <a:t/>
            </a:r>
            <a:endParaRPr/>
          </a:p>
        </p:txBody>
      </p:sp>
      <p:sp>
        <p:nvSpPr>
          <p:cNvPr id="350" name="Google Shape;350;g1fbf9705d5a_0_1108"/>
          <p:cNvSpPr txBox="1"/>
          <p:nvPr>
            <p:ph idx="2" type="body"/>
          </p:nvPr>
        </p:nvSpPr>
        <p:spPr>
          <a:xfrm>
            <a:off x="4343400" y="6172200"/>
            <a:ext cx="7239000" cy="589500"/>
          </a:xfrm>
          <a:prstGeom prst="rect">
            <a:avLst/>
          </a:prstGeom>
        </p:spPr>
        <p:txBody>
          <a:bodyPr anchorCtr="0" anchor="ctr" bIns="45700" lIns="91425" spcFirstLastPara="1" rIns="91425" wrap="square" tIns="45700">
            <a:noAutofit/>
          </a:bodyPr>
          <a:lstStyle/>
          <a:p>
            <a:pPr indent="0" lvl="0" marL="0" rtl="0" algn="l">
              <a:spcBef>
                <a:spcPts val="32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0ffadec24f_0_24"/>
          <p:cNvSpPr txBox="1"/>
          <p:nvPr>
            <p:ph type="title"/>
          </p:nvPr>
        </p:nvSpPr>
        <p:spPr>
          <a:xfrm>
            <a:off x="533400" y="228600"/>
            <a:ext cx="11049000" cy="990600"/>
          </a:xfrm>
          <a:prstGeom prst="rect">
            <a:avLst/>
          </a:prstGeom>
        </p:spPr>
        <p:txBody>
          <a:bodyPr anchorCtr="0" anchor="ctr" bIns="9125" lIns="0" spcFirstLastPara="1" rIns="0" wrap="square" tIns="9125">
            <a:normAutofit/>
          </a:bodyPr>
          <a:lstStyle/>
          <a:p>
            <a:pPr indent="0" lvl="0" marL="0" rtl="0" algn="ctr">
              <a:spcBef>
                <a:spcPts val="0"/>
              </a:spcBef>
              <a:spcAft>
                <a:spcPts val="0"/>
              </a:spcAft>
              <a:buNone/>
            </a:pPr>
            <a:r>
              <a:rPr lang="en-US"/>
              <a:t>Return to Case</a:t>
            </a:r>
            <a:endParaRPr/>
          </a:p>
        </p:txBody>
      </p:sp>
      <p:sp>
        <p:nvSpPr>
          <p:cNvPr id="357" name="Google Shape;357;g20ffadec24f_0_24"/>
          <p:cNvSpPr txBox="1"/>
          <p:nvPr>
            <p:ph idx="1" type="body"/>
          </p:nvPr>
        </p:nvSpPr>
        <p:spPr>
          <a:xfrm>
            <a:off x="533400" y="1371600"/>
            <a:ext cx="11049000" cy="4495800"/>
          </a:xfrm>
          <a:prstGeom prst="rect">
            <a:avLst/>
          </a:prstGeom>
        </p:spPr>
        <p:txBody>
          <a:bodyPr anchorCtr="0" anchor="t" bIns="45700" lIns="91425" spcFirstLastPara="1" rIns="91425" wrap="square" tIns="45700">
            <a:normAutofit fontScale="70000" lnSpcReduction="20000"/>
          </a:bodyPr>
          <a:lstStyle/>
          <a:p>
            <a:pPr indent="-386121" lvl="0" marL="457200" rtl="0" algn="l">
              <a:spcBef>
                <a:spcPts val="600"/>
              </a:spcBef>
              <a:spcAft>
                <a:spcPts val="0"/>
              </a:spcAft>
              <a:buSzPct val="100000"/>
              <a:buChar char="◆"/>
            </a:pPr>
            <a:r>
              <a:rPr lang="en-US" sz="3543"/>
              <a:t>Larry is referred to palliative/addiction clinic</a:t>
            </a:r>
            <a:endParaRPr sz="3543"/>
          </a:p>
          <a:p>
            <a:pPr indent="0" lvl="0" marL="457200" rtl="0" algn="l">
              <a:spcBef>
                <a:spcPts val="600"/>
              </a:spcBef>
              <a:spcAft>
                <a:spcPts val="0"/>
              </a:spcAft>
              <a:buNone/>
            </a:pPr>
            <a:r>
              <a:t/>
            </a:r>
            <a:endParaRPr sz="3543"/>
          </a:p>
          <a:p>
            <a:pPr indent="-386121" lvl="0" marL="457200" rtl="0" algn="l">
              <a:spcBef>
                <a:spcPts val="600"/>
              </a:spcBef>
              <a:spcAft>
                <a:spcPts val="0"/>
              </a:spcAft>
              <a:buSzPct val="100000"/>
              <a:buChar char="◆"/>
            </a:pPr>
            <a:r>
              <a:rPr lang="en-US" sz="3543"/>
              <a:t>Per patient, stable on methadone for number of years​</a:t>
            </a:r>
            <a:endParaRPr sz="3543"/>
          </a:p>
          <a:p>
            <a:pPr indent="0" lvl="0" marL="0" rtl="0" algn="l">
              <a:spcBef>
                <a:spcPts val="600"/>
              </a:spcBef>
              <a:spcAft>
                <a:spcPts val="0"/>
              </a:spcAft>
              <a:buNone/>
            </a:pPr>
            <a:r>
              <a:t/>
            </a:r>
            <a:endParaRPr sz="3543"/>
          </a:p>
          <a:p>
            <a:pPr indent="-386121" lvl="0" marL="457200" rtl="0" algn="l">
              <a:spcBef>
                <a:spcPts val="600"/>
              </a:spcBef>
              <a:spcAft>
                <a:spcPts val="0"/>
              </a:spcAft>
              <a:buSzPct val="100000"/>
              <a:buChar char="◆"/>
            </a:pPr>
            <a:r>
              <a:rPr lang="en-US" sz="3543"/>
              <a:t>Use of fentanyl was a one-time "slip" due to pain​</a:t>
            </a:r>
            <a:endParaRPr sz="3543"/>
          </a:p>
          <a:p>
            <a:pPr indent="0" lvl="0" marL="457200" rtl="0" algn="l">
              <a:spcBef>
                <a:spcPts val="600"/>
              </a:spcBef>
              <a:spcAft>
                <a:spcPts val="0"/>
              </a:spcAft>
              <a:buNone/>
            </a:pPr>
            <a:r>
              <a:t/>
            </a:r>
            <a:endParaRPr sz="3543"/>
          </a:p>
          <a:p>
            <a:pPr indent="-386121" lvl="0" marL="457200" rtl="0" algn="l">
              <a:spcBef>
                <a:spcPts val="600"/>
              </a:spcBef>
              <a:spcAft>
                <a:spcPts val="0"/>
              </a:spcAft>
              <a:buSzPct val="100000"/>
              <a:buChar char="◆"/>
            </a:pPr>
            <a:r>
              <a:rPr lang="en-US" sz="3543"/>
              <a:t>"I don’t know why I'm being punished“ and “I’m dying, why does it matter?”​</a:t>
            </a:r>
            <a:endParaRPr sz="3543"/>
          </a:p>
          <a:p>
            <a:pPr indent="0" lvl="0" marL="0" rtl="0" algn="l">
              <a:spcBef>
                <a:spcPts val="600"/>
              </a:spcBef>
              <a:spcAft>
                <a:spcPts val="0"/>
              </a:spcAft>
              <a:buNone/>
            </a:pPr>
            <a:r>
              <a:t/>
            </a:r>
            <a:endParaRPr sz="3543"/>
          </a:p>
          <a:p>
            <a:pPr indent="-386121" lvl="0" marL="457200" rtl="0" algn="l">
              <a:spcBef>
                <a:spcPts val="600"/>
              </a:spcBef>
              <a:spcAft>
                <a:spcPts val="0"/>
              </a:spcAft>
              <a:buSzPct val="100000"/>
              <a:buChar char="◆"/>
            </a:pPr>
            <a:r>
              <a:rPr lang="en-US" sz="3543"/>
              <a:t>Daughter with him, also denies noting any recent substance use</a:t>
            </a:r>
            <a:endParaRPr sz="3543"/>
          </a:p>
          <a:p>
            <a:pPr indent="0" lvl="0" marL="0" rtl="0" algn="l">
              <a:spcBef>
                <a:spcPts val="600"/>
              </a:spcBef>
              <a:spcAft>
                <a:spcPts val="0"/>
              </a:spcAft>
              <a:buNone/>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0ffadec24f_0_0"/>
          <p:cNvSpPr txBox="1"/>
          <p:nvPr>
            <p:ph type="title"/>
          </p:nvPr>
        </p:nvSpPr>
        <p:spPr>
          <a:xfrm>
            <a:off x="609600" y="228601"/>
            <a:ext cx="10972800" cy="685800"/>
          </a:xfrm>
          <a:prstGeom prst="rect">
            <a:avLst/>
          </a:prstGeom>
        </p:spPr>
        <p:txBody>
          <a:bodyPr anchorCtr="0" anchor="ctr" bIns="9125" lIns="0" spcFirstLastPara="1" rIns="0" wrap="square" tIns="9125">
            <a:normAutofit fontScale="90000"/>
          </a:bodyPr>
          <a:lstStyle/>
          <a:p>
            <a:pPr indent="0" lvl="0" marL="0" rtl="0" algn="ctr">
              <a:spcBef>
                <a:spcPts val="0"/>
              </a:spcBef>
              <a:spcAft>
                <a:spcPts val="0"/>
              </a:spcAft>
              <a:buNone/>
            </a:pPr>
            <a:r>
              <a:rPr lang="en-US"/>
              <a:t>Disclosures</a:t>
            </a:r>
            <a:endParaRPr/>
          </a:p>
        </p:txBody>
      </p:sp>
      <p:sp>
        <p:nvSpPr>
          <p:cNvPr id="134" name="Google Shape;134;g20ffadec24f_0_0"/>
          <p:cNvSpPr txBox="1"/>
          <p:nvPr>
            <p:ph idx="1" type="body"/>
          </p:nvPr>
        </p:nvSpPr>
        <p:spPr>
          <a:xfrm>
            <a:off x="609600" y="1044186"/>
            <a:ext cx="10972800" cy="744900"/>
          </a:xfrm>
          <a:prstGeom prst="rect">
            <a:avLst/>
          </a:prstGeom>
        </p:spPr>
        <p:txBody>
          <a:bodyPr anchorCtr="0" anchor="ctr" bIns="45700" lIns="91425" spcFirstLastPara="1" rIns="91425" wrap="square" tIns="45700">
            <a:noAutofit/>
          </a:bodyPr>
          <a:lstStyle/>
          <a:p>
            <a:pPr indent="0" lvl="0" marL="0" rtl="0" algn="l">
              <a:spcBef>
                <a:spcPts val="640"/>
              </a:spcBef>
              <a:spcAft>
                <a:spcPts val="0"/>
              </a:spcAft>
              <a:buNone/>
            </a:pPr>
            <a:r>
              <a:rPr lang="en-US"/>
              <a:t>No disclosures</a:t>
            </a:r>
            <a:endParaRPr/>
          </a:p>
        </p:txBody>
      </p:sp>
      <p:sp>
        <p:nvSpPr>
          <p:cNvPr id="135" name="Google Shape;135;g20ffadec24f_0_0"/>
          <p:cNvSpPr txBox="1"/>
          <p:nvPr>
            <p:ph idx="2" type="body"/>
          </p:nvPr>
        </p:nvSpPr>
        <p:spPr>
          <a:xfrm>
            <a:off x="609599" y="2529277"/>
            <a:ext cx="6858000" cy="4650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rPr lang="en-US"/>
              <a:t>Associate Professor</a:t>
            </a:r>
            <a:endParaRPr/>
          </a:p>
        </p:txBody>
      </p:sp>
      <p:sp>
        <p:nvSpPr>
          <p:cNvPr id="136" name="Google Shape;136;g20ffadec24f_0_0"/>
          <p:cNvSpPr/>
          <p:nvPr>
            <p:ph idx="3" type="pic"/>
          </p:nvPr>
        </p:nvSpPr>
        <p:spPr>
          <a:xfrm>
            <a:off x="7620000" y="1928307"/>
            <a:ext cx="3962400" cy="4089900"/>
          </a:xfrm>
          <a:prstGeom prst="rect">
            <a:avLst/>
          </a:prstGeom>
        </p:spPr>
      </p:sp>
      <p:sp>
        <p:nvSpPr>
          <p:cNvPr id="137" name="Google Shape;137;g20ffadec24f_0_0"/>
          <p:cNvSpPr txBox="1"/>
          <p:nvPr>
            <p:ph idx="4" type="body"/>
          </p:nvPr>
        </p:nvSpPr>
        <p:spPr>
          <a:xfrm>
            <a:off x="609600" y="1928813"/>
            <a:ext cx="6858000" cy="465000"/>
          </a:xfrm>
          <a:prstGeom prst="rect">
            <a:avLst/>
          </a:prstGeom>
        </p:spPr>
        <p:txBody>
          <a:bodyPr anchorCtr="0" anchor="ctr" bIns="45700" lIns="91425" spcFirstLastPara="1" rIns="91425" wrap="square" tIns="45700">
            <a:noAutofit/>
          </a:bodyPr>
          <a:lstStyle/>
          <a:p>
            <a:pPr indent="0" lvl="0" marL="0" rtl="0" algn="l">
              <a:spcBef>
                <a:spcPts val="560"/>
              </a:spcBef>
              <a:spcAft>
                <a:spcPts val="0"/>
              </a:spcAft>
              <a:buNone/>
            </a:pPr>
            <a:r>
              <a:rPr lang="en-US"/>
              <a:t>Julie Childers, MD, FASAM</a:t>
            </a:r>
            <a:endParaRPr/>
          </a:p>
        </p:txBody>
      </p:sp>
      <p:sp>
        <p:nvSpPr>
          <p:cNvPr id="138" name="Google Shape;138;g20ffadec24f_0_0"/>
          <p:cNvSpPr txBox="1"/>
          <p:nvPr>
            <p:ph idx="5" type="body"/>
          </p:nvPr>
        </p:nvSpPr>
        <p:spPr>
          <a:xfrm>
            <a:off x="609600" y="3124200"/>
            <a:ext cx="6858000" cy="2894100"/>
          </a:xfrm>
          <a:prstGeom prst="rect">
            <a:avLst/>
          </a:prstGeom>
        </p:spPr>
        <p:txBody>
          <a:bodyPr anchorCtr="0" anchor="t" bIns="45700" lIns="91425" spcFirstLastPara="1" rIns="91425" wrap="square" tIns="45700">
            <a:normAutofit/>
          </a:bodyPr>
          <a:lstStyle/>
          <a:p>
            <a:pPr indent="0" lvl="0" marL="0" rtl="0" algn="l">
              <a:spcBef>
                <a:spcPts val="440"/>
              </a:spcBef>
              <a:spcAft>
                <a:spcPts val="0"/>
              </a:spcAft>
              <a:buNone/>
            </a:pPr>
            <a:r>
              <a:rPr lang="en-US"/>
              <a:t>University of Pittsburgh</a:t>
            </a:r>
            <a:endParaRPr/>
          </a:p>
          <a:p>
            <a:pPr indent="0" lvl="0" marL="0" rtl="0" algn="l">
              <a:spcBef>
                <a:spcPts val="440"/>
              </a:spcBef>
              <a:spcAft>
                <a:spcPts val="0"/>
              </a:spcAft>
              <a:buNone/>
            </a:pPr>
            <a:r>
              <a:rPr lang="en-US"/>
              <a:t>Department of Internal Medicine</a:t>
            </a:r>
            <a:endParaRPr/>
          </a:p>
          <a:p>
            <a:pPr indent="0" lvl="0" marL="0" rtl="0" algn="l">
              <a:spcBef>
                <a:spcPts val="440"/>
              </a:spcBef>
              <a:spcAft>
                <a:spcPts val="0"/>
              </a:spcAft>
              <a:buNone/>
            </a:pPr>
            <a:r>
              <a:rPr lang="en-US"/>
              <a:t>Section of Palliative Care and Medical Ethics</a:t>
            </a:r>
            <a:endParaRPr/>
          </a:p>
          <a:p>
            <a:pPr indent="0" lvl="0" marL="0" rtl="0" algn="l">
              <a:spcBef>
                <a:spcPts val="440"/>
              </a:spcBef>
              <a:spcAft>
                <a:spcPts val="0"/>
              </a:spcAft>
              <a:buNone/>
            </a:pPr>
            <a:r>
              <a:rPr lang="en-US"/>
              <a:t>Section of Treatment, Research and Education in Addiction Medicine</a:t>
            </a:r>
            <a:endParaRPr/>
          </a:p>
        </p:txBody>
      </p:sp>
      <p:pic>
        <p:nvPicPr>
          <p:cNvPr id="139" name="Google Shape;139;g20ffadec24f_0_0"/>
          <p:cNvPicPr preferRelativeResize="0"/>
          <p:nvPr/>
        </p:nvPicPr>
        <p:blipFill>
          <a:blip r:embed="rId3">
            <a:alphaModFix/>
          </a:blip>
          <a:stretch>
            <a:fillRect/>
          </a:stretch>
        </p:blipFill>
        <p:spPr>
          <a:xfrm>
            <a:off x="7620000" y="1670675"/>
            <a:ext cx="4044925" cy="4492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20ffadec24f_0_31"/>
          <p:cNvSpPr txBox="1"/>
          <p:nvPr>
            <p:ph type="title"/>
          </p:nvPr>
        </p:nvSpPr>
        <p:spPr>
          <a:xfrm>
            <a:off x="533400" y="228600"/>
            <a:ext cx="11049000" cy="990600"/>
          </a:xfrm>
          <a:prstGeom prst="rect">
            <a:avLst/>
          </a:prstGeom>
        </p:spPr>
        <p:txBody>
          <a:bodyPr anchorCtr="0" anchor="ctr" bIns="9125" lIns="0" spcFirstLastPara="1" rIns="0" wrap="square" tIns="9125">
            <a:normAutofit/>
          </a:bodyPr>
          <a:lstStyle/>
          <a:p>
            <a:pPr indent="0" lvl="0" marL="0" rtl="0" algn="ctr">
              <a:spcBef>
                <a:spcPts val="0"/>
              </a:spcBef>
              <a:spcAft>
                <a:spcPts val="0"/>
              </a:spcAft>
              <a:buNone/>
            </a:pPr>
            <a:r>
              <a:rPr lang="en-US"/>
              <a:t>Continued</a:t>
            </a:r>
            <a:endParaRPr/>
          </a:p>
        </p:txBody>
      </p:sp>
      <p:sp>
        <p:nvSpPr>
          <p:cNvPr id="364" name="Google Shape;364;g20ffadec24f_0_31"/>
          <p:cNvSpPr txBox="1"/>
          <p:nvPr>
            <p:ph idx="1" type="body"/>
          </p:nvPr>
        </p:nvSpPr>
        <p:spPr>
          <a:xfrm>
            <a:off x="533400" y="1371600"/>
            <a:ext cx="11049000" cy="4495800"/>
          </a:xfrm>
          <a:prstGeom prst="rect">
            <a:avLst/>
          </a:prstGeom>
        </p:spPr>
        <p:txBody>
          <a:bodyPr anchorCtr="0" anchor="t" bIns="45700" lIns="91425" spcFirstLastPara="1" rIns="91425" wrap="square" tIns="45700">
            <a:normAutofit lnSpcReduction="20000"/>
          </a:bodyPr>
          <a:lstStyle/>
          <a:p>
            <a:pPr indent="-419100" lvl="0" marL="457200" rtl="0" algn="l">
              <a:spcBef>
                <a:spcPts val="600"/>
              </a:spcBef>
              <a:spcAft>
                <a:spcPts val="0"/>
              </a:spcAft>
              <a:buSzPts val="3000"/>
              <a:buChar char="◆"/>
            </a:pPr>
            <a:r>
              <a:rPr lang="en-US"/>
              <a:t>Rotated from methadone to buprenorphine</a:t>
            </a:r>
            <a:endParaRPr/>
          </a:p>
          <a:p>
            <a:pPr indent="-419100" lvl="0" marL="457200" rtl="0" algn="l">
              <a:spcBef>
                <a:spcPts val="0"/>
              </a:spcBef>
              <a:spcAft>
                <a:spcPts val="0"/>
              </a:spcAft>
              <a:buSzPts val="3000"/>
              <a:buChar char="◆"/>
            </a:pPr>
            <a:r>
              <a:rPr lang="en-US"/>
              <a:t>Continue oxycodone…. until further UDS + fentanyl, cocaine</a:t>
            </a:r>
            <a:endParaRPr/>
          </a:p>
          <a:p>
            <a:pPr indent="-419100" lvl="0" marL="457200" rtl="0" algn="l">
              <a:spcBef>
                <a:spcPts val="0"/>
              </a:spcBef>
              <a:spcAft>
                <a:spcPts val="0"/>
              </a:spcAft>
              <a:buSzPts val="3000"/>
              <a:buChar char="◆"/>
            </a:pPr>
            <a:r>
              <a:rPr lang="en-US"/>
              <a:t>Tapered off oxycodone</a:t>
            </a:r>
            <a:endParaRPr/>
          </a:p>
          <a:p>
            <a:pPr indent="0" lvl="0" marL="457200" rtl="0" algn="l">
              <a:spcBef>
                <a:spcPts val="600"/>
              </a:spcBef>
              <a:spcAft>
                <a:spcPts val="0"/>
              </a:spcAft>
              <a:buNone/>
            </a:pPr>
            <a:r>
              <a:t/>
            </a:r>
            <a:endParaRPr/>
          </a:p>
          <a:p>
            <a:pPr indent="0" lvl="0" marL="457200" rtl="0" algn="l">
              <a:spcBef>
                <a:spcPts val="600"/>
              </a:spcBef>
              <a:spcAft>
                <a:spcPts val="0"/>
              </a:spcAft>
              <a:buNone/>
            </a:pPr>
            <a:r>
              <a:rPr lang="en-US"/>
              <a:t>Lots of angry Epic messages (and six months) later….</a:t>
            </a:r>
            <a:endParaRPr/>
          </a:p>
          <a:p>
            <a:pPr indent="0" lvl="0" marL="457200" rtl="0" algn="l">
              <a:spcBef>
                <a:spcPts val="600"/>
              </a:spcBef>
              <a:spcAft>
                <a:spcPts val="0"/>
              </a:spcAft>
              <a:buNone/>
            </a:pPr>
            <a:r>
              <a:t/>
            </a:r>
            <a:endParaRPr/>
          </a:p>
          <a:p>
            <a:pPr indent="-419100" lvl="0" marL="457200" rtl="0" algn="l">
              <a:spcBef>
                <a:spcPts val="600"/>
              </a:spcBef>
              <a:spcAft>
                <a:spcPts val="0"/>
              </a:spcAft>
              <a:buSzPts val="3000"/>
              <a:buChar char="◆"/>
            </a:pPr>
            <a:r>
              <a:rPr lang="en-US"/>
              <a:t>Larry continues with our clinic on bup/nx, gabapentin​</a:t>
            </a:r>
            <a:endParaRPr/>
          </a:p>
          <a:p>
            <a:pPr indent="-419100" lvl="0" marL="457200" rtl="0" algn="l">
              <a:spcBef>
                <a:spcPts val="0"/>
              </a:spcBef>
              <a:spcAft>
                <a:spcPts val="0"/>
              </a:spcAft>
              <a:buSzPts val="3000"/>
              <a:buChar char="◆"/>
            </a:pPr>
            <a:r>
              <a:rPr lang="en-US"/>
              <a:t>Walks his dog several times a day​, went to  Bahamas</a:t>
            </a:r>
            <a:endParaRPr/>
          </a:p>
          <a:p>
            <a:pPr indent="-419100" lvl="0" marL="457200" rtl="0" algn="l">
              <a:spcBef>
                <a:spcPts val="0"/>
              </a:spcBef>
              <a:spcAft>
                <a:spcPts val="0"/>
              </a:spcAft>
              <a:buSzPts val="3000"/>
              <a:buChar char="◆"/>
            </a:pPr>
            <a:r>
              <a:rPr lang="en-US"/>
              <a:t>Pain overall has improved​</a:t>
            </a:r>
            <a:endParaRPr/>
          </a:p>
          <a:p>
            <a:pPr indent="-419100" lvl="0" marL="457200" rtl="0" algn="l">
              <a:spcBef>
                <a:spcPts val="0"/>
              </a:spcBef>
              <a:spcAft>
                <a:spcPts val="0"/>
              </a:spcAft>
              <a:buSzPts val="3000"/>
              <a:buChar char="◆"/>
            </a:pPr>
            <a:r>
              <a:rPr lang="en-US"/>
              <a:t>Cancer continues to be stable on observation only</a:t>
            </a:r>
            <a:endParaRPr/>
          </a:p>
          <a:p>
            <a:pPr indent="0" lvl="0" marL="0" rtl="0" algn="l">
              <a:spcBef>
                <a:spcPts val="6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9" name="Shape 369"/>
        <p:cNvGrpSpPr/>
        <p:nvPr/>
      </p:nvGrpSpPr>
      <p:grpSpPr>
        <a:xfrm>
          <a:off x="0" y="0"/>
          <a:ext cx="0" cy="0"/>
          <a:chOff x="0" y="0"/>
          <a:chExt cx="0" cy="0"/>
        </a:xfrm>
      </p:grpSpPr>
      <p:sp>
        <p:nvSpPr>
          <p:cNvPr id="370" name="Google Shape;370;p7"/>
          <p:cNvSpPr txBox="1"/>
          <p:nvPr>
            <p:ph type="title"/>
          </p:nvPr>
        </p:nvSpPr>
        <p:spPr>
          <a:xfrm>
            <a:off x="533400" y="228600"/>
            <a:ext cx="11049000" cy="990600"/>
          </a:xfrm>
          <a:prstGeom prst="rect">
            <a:avLst/>
          </a:prstGeom>
          <a:noFill/>
          <a:ln>
            <a:noFill/>
          </a:ln>
        </p:spPr>
        <p:txBody>
          <a:bodyPr anchorCtr="0" anchor="ctr" bIns="9125" lIns="0" spcFirstLastPara="1" rIns="0" wrap="square" tIns="9125">
            <a:normAutofit/>
          </a:bodyPr>
          <a:lstStyle/>
          <a:p>
            <a:pPr indent="0" lvl="0" marL="0" rtl="0" algn="ctr">
              <a:spcBef>
                <a:spcPts val="0"/>
              </a:spcBef>
              <a:spcAft>
                <a:spcPts val="0"/>
              </a:spcAft>
              <a:buClr>
                <a:srgbClr val="0DABF8"/>
              </a:buClr>
              <a:buSzPts val="5000"/>
              <a:buFont typeface="Lato"/>
              <a:buNone/>
            </a:pPr>
            <a:r>
              <a:rPr lang="en-US"/>
              <a:t>Final Takeaways/Summary</a:t>
            </a:r>
            <a:endParaRPr/>
          </a:p>
        </p:txBody>
      </p:sp>
      <p:sp>
        <p:nvSpPr>
          <p:cNvPr id="371" name="Google Shape;371;p7"/>
          <p:cNvSpPr txBox="1"/>
          <p:nvPr>
            <p:ph idx="1" type="body"/>
          </p:nvPr>
        </p:nvSpPr>
        <p:spPr>
          <a:xfrm>
            <a:off x="533400" y="1371600"/>
            <a:ext cx="11049000" cy="4495800"/>
          </a:xfrm>
          <a:prstGeom prst="rect">
            <a:avLst/>
          </a:prstGeom>
          <a:noFill/>
          <a:ln>
            <a:noFill/>
          </a:ln>
        </p:spPr>
        <p:txBody>
          <a:bodyPr anchorCtr="0" anchor="t" bIns="45700" lIns="91425" spcFirstLastPara="1" rIns="91425" wrap="square" tIns="45700">
            <a:normAutofit/>
          </a:bodyPr>
          <a:lstStyle/>
          <a:p>
            <a:pPr indent="-419100" lvl="0" marL="457200" rtl="0" algn="l">
              <a:spcBef>
                <a:spcPts val="0"/>
              </a:spcBef>
              <a:spcAft>
                <a:spcPts val="0"/>
              </a:spcAft>
              <a:buSzPts val="3000"/>
              <a:buChar char="◆"/>
            </a:pPr>
            <a:r>
              <a:rPr lang="en-US"/>
              <a:t>Addiction matters in palliative care</a:t>
            </a:r>
            <a:endParaRPr/>
          </a:p>
          <a:p>
            <a:pPr indent="-419100" lvl="0" marL="457200" rtl="0" algn="l">
              <a:spcBef>
                <a:spcPts val="0"/>
              </a:spcBef>
              <a:spcAft>
                <a:spcPts val="0"/>
              </a:spcAft>
              <a:buSzPts val="3000"/>
              <a:buChar char="◆"/>
            </a:pPr>
            <a:r>
              <a:rPr lang="en-US"/>
              <a:t>Opioid safety matters in palliative care</a:t>
            </a:r>
            <a:endParaRPr/>
          </a:p>
          <a:p>
            <a:pPr indent="-419100" lvl="0" marL="457200" rtl="0" algn="l">
              <a:spcBef>
                <a:spcPts val="0"/>
              </a:spcBef>
              <a:spcAft>
                <a:spcPts val="0"/>
              </a:spcAft>
              <a:buSzPts val="3000"/>
              <a:buChar char="◆"/>
            </a:pPr>
            <a:r>
              <a:rPr lang="en-US"/>
              <a:t>Addiction leadership promotes safer transitions of care for people with substance use disorders and other serious illnesses</a:t>
            </a:r>
            <a:endParaRPr/>
          </a:p>
        </p:txBody>
      </p:sp>
      <p:pic>
        <p:nvPicPr>
          <p:cNvPr descr="A close up of a logo&#10;&#10;Description automatically generated" id="372" name="Google Shape;372;p7"/>
          <p:cNvPicPr preferRelativeResize="0"/>
          <p:nvPr/>
        </p:nvPicPr>
        <p:blipFill rotWithShape="1">
          <a:blip r:embed="rId3">
            <a:alphaModFix/>
          </a:blip>
          <a:srcRect b="0" l="0" r="0" t="0"/>
          <a:stretch/>
        </p:blipFill>
        <p:spPr>
          <a:xfrm>
            <a:off x="228600" y="6019800"/>
            <a:ext cx="660312" cy="685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22d7a8ec300_0_0"/>
          <p:cNvSpPr txBox="1"/>
          <p:nvPr>
            <p:ph type="ctrTitle"/>
          </p:nvPr>
        </p:nvSpPr>
        <p:spPr>
          <a:xfrm>
            <a:off x="666752" y="381000"/>
            <a:ext cx="10972800" cy="3200400"/>
          </a:xfrm>
          <a:prstGeom prst="rect">
            <a:avLst/>
          </a:prstGeom>
        </p:spPr>
        <p:txBody>
          <a:bodyPr anchorCtr="0" anchor="ctr" bIns="0" lIns="0" spcFirstLastPara="1" rIns="0" wrap="square" tIns="0">
            <a:normAutofit/>
          </a:bodyPr>
          <a:lstStyle/>
          <a:p>
            <a:pPr indent="0" lvl="0" marL="0" rtl="0" algn="l">
              <a:spcBef>
                <a:spcPts val="0"/>
              </a:spcBef>
              <a:spcAft>
                <a:spcPts val="0"/>
              </a:spcAft>
              <a:buNone/>
            </a:pPr>
            <a:r>
              <a:rPr lang="en-US"/>
              <a:t>Join the Pain &amp; Palliative Care Special Interest Group on ASAM Connect!</a:t>
            </a:r>
            <a:endParaRPr/>
          </a:p>
        </p:txBody>
      </p:sp>
      <p:sp>
        <p:nvSpPr>
          <p:cNvPr id="379" name="Google Shape;379;g22d7a8ec300_0_0"/>
          <p:cNvSpPr txBox="1"/>
          <p:nvPr>
            <p:ph idx="1" type="subTitle"/>
          </p:nvPr>
        </p:nvSpPr>
        <p:spPr>
          <a:xfrm>
            <a:off x="666752" y="3753928"/>
            <a:ext cx="10972800" cy="1219200"/>
          </a:xfrm>
          <a:prstGeom prst="rect">
            <a:avLst/>
          </a:prstGeom>
        </p:spPr>
        <p:txBody>
          <a:bodyPr anchorCtr="0" anchor="ctr" bIns="0" lIns="0" spcFirstLastPara="1" rIns="0" wrap="square" tIns="0">
            <a:normAutofit/>
          </a:bodyPr>
          <a:lstStyle/>
          <a:p>
            <a:pPr indent="0" lvl="0" marL="0" rtl="0" algn="l">
              <a:spcBef>
                <a:spcPts val="720"/>
              </a:spcBef>
              <a:spcAft>
                <a:spcPts val="0"/>
              </a:spcAft>
              <a:buNone/>
            </a:pPr>
            <a:r>
              <a:rPr lang="en-US"/>
              <a:t>Meet-Up Friday 4:15-4:45 Lounge 2</a:t>
            </a:r>
            <a:endParaRPr/>
          </a:p>
        </p:txBody>
      </p:sp>
      <p:sp>
        <p:nvSpPr>
          <p:cNvPr id="380" name="Google Shape;380;g22d7a8ec300_0_0"/>
          <p:cNvSpPr txBox="1"/>
          <p:nvPr>
            <p:ph idx="2" type="body"/>
          </p:nvPr>
        </p:nvSpPr>
        <p:spPr>
          <a:xfrm>
            <a:off x="666750" y="5029200"/>
            <a:ext cx="10972800" cy="914400"/>
          </a:xfrm>
          <a:prstGeom prst="rect">
            <a:avLst/>
          </a:prstGeom>
        </p:spPr>
        <p:txBody>
          <a:bodyPr anchorCtr="0" anchor="ctr" bIns="45700" lIns="91425" spcFirstLastPara="1" rIns="91425" wrap="square" tIns="45700">
            <a:normAutofit/>
          </a:bodyPr>
          <a:lstStyle/>
          <a:p>
            <a:pPr indent="0" lvl="0" marL="0" rtl="0" algn="l">
              <a:spcBef>
                <a:spcPts val="560"/>
              </a:spcBef>
              <a:spcAft>
                <a:spcPts val="0"/>
              </a:spcAft>
              <a:buNone/>
            </a:pPr>
            <a:r>
              <a:rPr lang="en-US"/>
              <a:t>Prince Georges Exhibit Hall CD, Lower Atrium Level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5" name="Shape 385"/>
        <p:cNvGrpSpPr/>
        <p:nvPr/>
      </p:nvGrpSpPr>
      <p:grpSpPr>
        <a:xfrm>
          <a:off x="0" y="0"/>
          <a:ext cx="0" cy="0"/>
          <a:chOff x="0" y="0"/>
          <a:chExt cx="0" cy="0"/>
        </a:xfrm>
      </p:grpSpPr>
      <p:sp>
        <p:nvSpPr>
          <p:cNvPr id="386" name="Google Shape;386;p8"/>
          <p:cNvSpPr txBox="1"/>
          <p:nvPr>
            <p:ph type="title"/>
          </p:nvPr>
        </p:nvSpPr>
        <p:spPr>
          <a:xfrm>
            <a:off x="609600" y="228600"/>
            <a:ext cx="10972800" cy="1066800"/>
          </a:xfrm>
          <a:prstGeom prst="rect">
            <a:avLst/>
          </a:prstGeom>
          <a:noFill/>
          <a:ln>
            <a:noFill/>
          </a:ln>
        </p:spPr>
        <p:txBody>
          <a:bodyPr anchorCtr="0" anchor="ctr" bIns="9125" lIns="0" spcFirstLastPara="1" rIns="0" wrap="square" tIns="9125">
            <a:normAutofit/>
          </a:bodyPr>
          <a:lstStyle/>
          <a:p>
            <a:pPr indent="0" lvl="0" marL="0" rtl="0" algn="ctr">
              <a:spcBef>
                <a:spcPts val="0"/>
              </a:spcBef>
              <a:spcAft>
                <a:spcPts val="0"/>
              </a:spcAft>
              <a:buClr>
                <a:srgbClr val="0DABF8"/>
              </a:buClr>
              <a:buSzPts val="5000"/>
              <a:buFont typeface="Lato"/>
              <a:buNone/>
            </a:pPr>
            <a:r>
              <a:rPr lang="en-US"/>
              <a:t>References</a:t>
            </a:r>
            <a:endParaRPr/>
          </a:p>
        </p:txBody>
      </p:sp>
      <p:sp>
        <p:nvSpPr>
          <p:cNvPr id="387" name="Google Shape;387;p8"/>
          <p:cNvSpPr txBox="1"/>
          <p:nvPr>
            <p:ph idx="1" type="body"/>
          </p:nvPr>
        </p:nvSpPr>
        <p:spPr>
          <a:xfrm>
            <a:off x="609600" y="1295400"/>
            <a:ext cx="10972800" cy="46833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lt1"/>
              </a:buClr>
              <a:buSzPts val="1400"/>
              <a:buChar char="●"/>
            </a:pPr>
            <a:r>
              <a:rPr lang="en-US" sz="1400"/>
              <a:t>Murray, SA., Kendall, M., Boyd, K., &amp; Sheikh, A. (2005). Illness trajectories and palliative care. BMJ, 330(7498), 1007–1011. https://doi.org/10.1136/bmj.330.7498.1007</a:t>
            </a:r>
            <a:endParaRPr sz="1400"/>
          </a:p>
          <a:p>
            <a:pPr indent="-317500" lvl="0" marL="457200" rtl="0" algn="l">
              <a:spcBef>
                <a:spcPts val="0"/>
              </a:spcBef>
              <a:spcAft>
                <a:spcPts val="0"/>
              </a:spcAft>
              <a:buClr>
                <a:schemeClr val="lt1"/>
              </a:buClr>
              <a:buSzPts val="1400"/>
              <a:buChar char="●"/>
            </a:pPr>
            <a:r>
              <a:rPr lang="en-US" sz="1400"/>
              <a:t>Hawley, P. (2014). The Bow Tie Model of 21st Century Palliative Care. Journal of Pain and Symptom Management, 47(1), e2–e5. https://doi.org/10.1016/j.jpainsymman.2013.10.009</a:t>
            </a:r>
            <a:endParaRPr sz="1400"/>
          </a:p>
          <a:p>
            <a:pPr indent="-317500" lvl="0" marL="457200" rtl="0" algn="l">
              <a:spcBef>
                <a:spcPts val="0"/>
              </a:spcBef>
              <a:spcAft>
                <a:spcPts val="0"/>
              </a:spcAft>
              <a:buClr>
                <a:schemeClr val="lt1"/>
              </a:buClr>
              <a:buSzPts val="1400"/>
              <a:buChar char="●"/>
            </a:pPr>
            <a:r>
              <a:rPr lang="en-US" sz="1400"/>
              <a:t>Ferrell, B. (2019). National Consensus Project Clinical Practice Guidelines for Quality Palliative Care: Implications for Oncology Nursing. Asia-Pacific Journal of Oncology Nursing, 6(2), 151–153. https://doi.org/10.4103/apjon.apjon_75_18</a:t>
            </a:r>
            <a:endParaRPr sz="1400"/>
          </a:p>
          <a:p>
            <a:pPr indent="-317500" lvl="0" marL="457200" rtl="0" algn="l">
              <a:spcBef>
                <a:spcPts val="0"/>
              </a:spcBef>
              <a:spcAft>
                <a:spcPts val="0"/>
              </a:spcAft>
              <a:buClr>
                <a:schemeClr val="lt1"/>
              </a:buClr>
              <a:buSzPts val="1400"/>
              <a:buChar char="●"/>
            </a:pPr>
            <a:r>
              <a:rPr lang="en-US" sz="1400"/>
              <a:t>Ivsins, A., Boyd, J., Mayer, S., Collins, A., Sutherland, C., Kerr, T., &amp; McNeil, R. (2021). “It’s Helped Me a Lot, Just Like to Stay Alive”: a Qualitative Analysis of Outcomes of a Novel Hydromorphone Tablet Distribution Program in Vancouver, Canada. Journal of Urban Health, 98(1), 59–69. </a:t>
            </a:r>
            <a:r>
              <a:rPr lang="en-US" sz="1400" u="sng">
                <a:hlinkClick r:id="rId3"/>
              </a:rPr>
              <a:t>https://doi.org/10.1007/s11524-020-00489-9</a:t>
            </a:r>
            <a:endParaRPr sz="1400"/>
          </a:p>
          <a:p>
            <a:pPr indent="-317500" lvl="0" marL="457200" rtl="0" algn="l">
              <a:spcBef>
                <a:spcPts val="0"/>
              </a:spcBef>
              <a:spcAft>
                <a:spcPts val="0"/>
              </a:spcAft>
              <a:buClr>
                <a:schemeClr val="lt1"/>
              </a:buClr>
              <a:buSzPts val="1400"/>
              <a:buChar char="●"/>
            </a:pPr>
            <a:r>
              <a:rPr lang="en-US" sz="1400"/>
              <a:t>Childers JW, Arnold RM. "I feel uncomfortable 'calling a patient out'": educational needs of palliative medicine fellows in managing opioid misuse. </a:t>
            </a:r>
            <a:r>
              <a:rPr i="1" lang="en-US" sz="1400"/>
              <a:t>J Pain Symptom Manage</a:t>
            </a:r>
            <a:r>
              <a:rPr lang="en-US" sz="1400"/>
              <a:t>. 2012;43(2):253-260. doi:10.1016/j.jpainsymman.2011.03.009</a:t>
            </a:r>
            <a:endParaRPr sz="1400"/>
          </a:p>
          <a:p>
            <a:pPr indent="-317500" lvl="0" marL="457200" rtl="0" algn="l">
              <a:spcBef>
                <a:spcPts val="0"/>
              </a:spcBef>
              <a:spcAft>
                <a:spcPts val="0"/>
              </a:spcAft>
              <a:buClr>
                <a:schemeClr val="lt1"/>
              </a:buClr>
              <a:buSzPts val="1400"/>
              <a:buChar char="●"/>
            </a:pPr>
            <a:r>
              <a:rPr lang="en-US" sz="1400"/>
              <a:t>Merlin, J., Patel, K., Thompson, N., Kapo, J., Keefe, F., Liebschutz, J., Paice, J., Somers, T., Starrels, J., Childers, J., Schenker, Y., &amp; Ritchie, C. S. (2019). Managing Chronic Pain in Cancer Survivors Prescribed Long-Term Opioid Therapy: A National Survey of Ambulatory Palliative Care Providers. Journal of Pain and Symptom Management, 57(1), 20–27. https://doi.org/10.1016/j.jpainsymman.2018.10.493</a:t>
            </a:r>
            <a:endParaRPr sz="1400"/>
          </a:p>
          <a:p>
            <a:pPr indent="-317500" lvl="0" marL="457200" rtl="0" algn="l">
              <a:spcBef>
                <a:spcPts val="0"/>
              </a:spcBef>
              <a:spcAft>
                <a:spcPts val="0"/>
              </a:spcAft>
              <a:buClr>
                <a:schemeClr val="lt1"/>
              </a:buClr>
              <a:buSzPts val="1400"/>
              <a:buChar char="●"/>
            </a:pPr>
            <a:r>
              <a:rPr lang="en-US" sz="1400"/>
              <a:t>Ware, O., McPherson, M. L., Barclay, J. S., Blackhall, L., Emmett, C. P., Hilliard, R., Schenker, Y., Shega, J. W., Guralnik, J., &amp; Cagle, J. G. (2021). Recommendations for Preventing Medication Diversion and Misuse in Hospice Care: A Modified Delphi Study. Journal of Pain and Symptom Management, 62(6), 1175–1187. https://doi.org/10.1016/j.jpainsymman.2021.06.004</a:t>
            </a:r>
            <a:endParaRPr sz="1400"/>
          </a:p>
          <a:p>
            <a:pPr indent="-317500" lvl="0" marL="457200" rtl="0" algn="l">
              <a:spcBef>
                <a:spcPts val="0"/>
              </a:spcBef>
              <a:spcAft>
                <a:spcPts val="0"/>
              </a:spcAft>
              <a:buClr>
                <a:schemeClr val="lt1"/>
              </a:buClr>
              <a:buSzPts val="1400"/>
              <a:buChar char="●"/>
            </a:pPr>
            <a:r>
              <a:rPr lang="en-US" sz="1400"/>
              <a:t>Fitzgerald Jones, K., Khodyakov, D., Arnold, R., Bulls, H., Dao, E., Kapo, J., Meier, D., Paice, J., Liebschutz, J., Ritchie, C., &amp; Merlin, J. (2022). Consensus-Based Guidance on Opioid Management in Individuals With Advanced Cancer-Related Pain and Opioid Misuse or Use Disorder. </a:t>
            </a:r>
            <a:r>
              <a:rPr i="1" lang="en-US" sz="1400"/>
              <a:t>JAMA oncology</a:t>
            </a:r>
            <a:r>
              <a:rPr lang="en-US" sz="1400"/>
              <a:t>, </a:t>
            </a:r>
            <a:r>
              <a:rPr i="1" lang="en-US" sz="1400"/>
              <a:t>8</a:t>
            </a:r>
            <a:r>
              <a:rPr lang="en-US" sz="1400"/>
              <a:t>(8), 1107–1114. </a:t>
            </a:r>
            <a:r>
              <a:rPr lang="en-US" sz="1400" u="sng">
                <a:hlinkClick r:id="rId4"/>
              </a:rPr>
              <a:t>https://doi.org/10.1001/jamaoncol.2022.2191</a:t>
            </a:r>
            <a:endParaRPr sz="1400"/>
          </a:p>
        </p:txBody>
      </p:sp>
      <p:pic>
        <p:nvPicPr>
          <p:cNvPr descr="A close up of a logo&#10;&#10;Description automatically generated" id="388" name="Google Shape;388;p8"/>
          <p:cNvPicPr preferRelativeResize="0"/>
          <p:nvPr/>
        </p:nvPicPr>
        <p:blipFill rotWithShape="1">
          <a:blip r:embed="rId5">
            <a:alphaModFix/>
          </a:blip>
          <a:srcRect b="0" l="0" r="0" t="0"/>
          <a:stretch/>
        </p:blipFill>
        <p:spPr>
          <a:xfrm>
            <a:off x="228600" y="6019800"/>
            <a:ext cx="660312" cy="685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2110b201b96_0_2"/>
          <p:cNvSpPr txBox="1"/>
          <p:nvPr>
            <p:ph idx="1" type="body"/>
          </p:nvPr>
        </p:nvSpPr>
        <p:spPr>
          <a:xfrm>
            <a:off x="609600" y="1292850"/>
            <a:ext cx="10972800" cy="4683300"/>
          </a:xfrm>
          <a:prstGeom prst="rect">
            <a:avLst/>
          </a:prstGeom>
        </p:spPr>
        <p:txBody>
          <a:bodyPr anchorCtr="0" anchor="t" bIns="45700" lIns="91425" spcFirstLastPara="1" rIns="91425" wrap="square" tIns="45700">
            <a:normAutofit/>
          </a:bodyPr>
          <a:lstStyle/>
          <a:p>
            <a:pPr indent="-317500" lvl="0" marL="457200" rtl="0" algn="l">
              <a:spcBef>
                <a:spcPts val="0"/>
              </a:spcBef>
              <a:spcAft>
                <a:spcPts val="0"/>
              </a:spcAft>
              <a:buClr>
                <a:schemeClr val="lt1"/>
              </a:buClr>
              <a:buSzPts val="1400"/>
              <a:buChar char="●"/>
            </a:pPr>
            <a:r>
              <a:rPr lang="en-US" sz="1400"/>
              <a:t>McCradden, M., Vasileva, D., Orchanian-Cheff, A., &amp; Buchman, D. Z. (2019). Ambiguous identities of drugs and people: A scoping review of opioid-related stigma. The International Journal of Drug Policy, 74, 205–215. https://doi.org/10.1016/j.drugpo.2019.10.005</a:t>
            </a:r>
            <a:endParaRPr sz="1400"/>
          </a:p>
          <a:p>
            <a:pPr indent="-317500" lvl="0" marL="457200" rtl="0" algn="l">
              <a:spcBef>
                <a:spcPts val="0"/>
              </a:spcBef>
              <a:spcAft>
                <a:spcPts val="0"/>
              </a:spcAft>
              <a:buClr>
                <a:schemeClr val="lt1"/>
              </a:buClr>
              <a:buSzPts val="1400"/>
              <a:buChar char="●"/>
            </a:pPr>
            <a:r>
              <a:rPr lang="en-US" sz="1400"/>
              <a:t>Cheetham, A.,  Picco, L., Barnett, A., Lubman, D. I., &amp; Nielsen, S. (2022). The Impact of Stigma on People with Opioid Use Disorder, Opioid Treatment, and Policy. </a:t>
            </a:r>
            <a:r>
              <a:rPr i="1" lang="en-US" sz="1400"/>
              <a:t>Substance Abuse and Rehabilitation</a:t>
            </a:r>
            <a:r>
              <a:rPr lang="en-US" sz="1400"/>
              <a:t>, </a:t>
            </a:r>
            <a:r>
              <a:rPr i="1" lang="en-US" sz="1400"/>
              <a:t>13</a:t>
            </a:r>
            <a:r>
              <a:rPr lang="en-US" sz="1400"/>
              <a:t>, 1–12. https://doi.org/10.2147/SAR.S304566</a:t>
            </a:r>
            <a:endParaRPr sz="1400"/>
          </a:p>
          <a:p>
            <a:pPr indent="-317500" lvl="0" marL="457200" rtl="0" algn="l">
              <a:lnSpc>
                <a:spcPct val="115000"/>
              </a:lnSpc>
              <a:spcBef>
                <a:spcPts val="0"/>
              </a:spcBef>
              <a:spcAft>
                <a:spcPts val="0"/>
              </a:spcAft>
              <a:buClr>
                <a:schemeClr val="lt1"/>
              </a:buClr>
              <a:buSzPts val="1400"/>
              <a:buChar char="●"/>
            </a:pPr>
            <a:r>
              <a:rPr lang="en-US" sz="1400"/>
              <a:t>Daly, D., &amp; Matzel, S. C. (2013). Building a Transdisciplinary Approach to Palliative Care in an Acute Care Setting. </a:t>
            </a:r>
            <a:r>
              <a:rPr i="1" lang="en-US" sz="1400"/>
              <a:t>OMEGA - Journal of Death and Dying</a:t>
            </a:r>
            <a:r>
              <a:rPr lang="en-US" sz="1400"/>
              <a:t>, </a:t>
            </a:r>
            <a:r>
              <a:rPr i="1" lang="en-US" sz="1400"/>
              <a:t>67</a:t>
            </a:r>
            <a:r>
              <a:rPr lang="en-US" sz="1400"/>
              <a:t>(1–2), 43–51.</a:t>
            </a:r>
            <a:r>
              <a:rPr lang="en-US" sz="1400">
                <a:uFill>
                  <a:noFill/>
                </a:uFill>
                <a:hlinkClick r:id="rId3"/>
              </a:rPr>
              <a:t> https://doi.org/10.2190/OM.67.1-2.e</a:t>
            </a:r>
            <a:endParaRPr sz="1400"/>
          </a:p>
          <a:p>
            <a:pPr indent="-317500" lvl="0" marL="457200" rtl="0" algn="l">
              <a:spcBef>
                <a:spcPts val="0"/>
              </a:spcBef>
              <a:spcAft>
                <a:spcPts val="0"/>
              </a:spcAft>
              <a:buClr>
                <a:schemeClr val="lt1"/>
              </a:buClr>
              <a:buSzPts val="1400"/>
              <a:buChar char="●"/>
            </a:pPr>
            <a:r>
              <a:rPr lang="en-US" sz="1400"/>
              <a:t>Rosa, Anderson, E., Applebaum, A. J., Ferrell, B. R., Kestenbaum, A., &amp; Nelson, J. E. (2020). Coronavirus Disease 2019 as an Opportunity to Move toward Transdisciplinary Palliative Care. Journal of Palliative Medicine, 23(10), 129–1291. https://doi.org/10.1089/jpm.2020.0306</a:t>
            </a:r>
            <a:endParaRPr sz="1400"/>
          </a:p>
          <a:p>
            <a:pPr indent="-317500" lvl="0" marL="457200" rtl="0" algn="l">
              <a:spcBef>
                <a:spcPts val="0"/>
              </a:spcBef>
              <a:spcAft>
                <a:spcPts val="0"/>
              </a:spcAft>
              <a:buClr>
                <a:schemeClr val="lt1"/>
              </a:buClr>
              <a:buSzPts val="1400"/>
              <a:buChar char="●"/>
            </a:pPr>
            <a:r>
              <a:rPr lang="en-US" sz="1400"/>
              <a:t>Ahia, CL, &amp; Blais, C. M. (2014). Primary palliative care for the general internist: Integrating goals of care discussions into the outpatient setting. The Ochsner Journal, 14(4), 704–711.</a:t>
            </a:r>
            <a:endParaRPr sz="1400"/>
          </a:p>
          <a:p>
            <a:pPr indent="-317500" lvl="0" marL="457200" rtl="0" algn="l">
              <a:spcBef>
                <a:spcPts val="0"/>
              </a:spcBef>
              <a:spcAft>
                <a:spcPts val="0"/>
              </a:spcAft>
              <a:buClr>
                <a:schemeClr val="lt1"/>
              </a:buClr>
              <a:buSzPts val="1400"/>
              <a:buChar char="●"/>
            </a:pPr>
            <a:r>
              <a:rPr lang="en-US" sz="1400"/>
              <a:t>Dixit, N., Rugo, H., &amp; Burke, N. J. (2021). Navigating a Path to Equity in Cancer Care: The Role of Patient Navigation. American Society of Clinical Oncology Educational Book, 41(41), 1–10. https://doi.org/10.1200/edbk_100026</a:t>
            </a:r>
            <a:endParaRPr sz="1400"/>
          </a:p>
          <a:p>
            <a:pPr indent="-317500" lvl="0" marL="457200" rtl="0" algn="l">
              <a:spcBef>
                <a:spcPts val="0"/>
              </a:spcBef>
              <a:spcAft>
                <a:spcPts val="0"/>
              </a:spcAft>
              <a:buClr>
                <a:schemeClr val="lt1"/>
              </a:buClr>
              <a:buSzPts val="1400"/>
              <a:buChar char="●"/>
            </a:pPr>
            <a:r>
              <a:rPr lang="en-US" sz="1400"/>
              <a:t>Guo P, Pinto C, Edwards B, et al. Experiences of transitioning between settings of care from the perspectives of patients with advanced illness receiving specialist palliative care and their family caregivers: A qualitative interview study. Palliative Medicine. 2022;36(1):124-134. doi:10.1177/02692163211043371</a:t>
            </a:r>
            <a:endParaRPr sz="1400"/>
          </a:p>
          <a:p>
            <a:pPr indent="0" lvl="0" marL="0" rtl="0" algn="l">
              <a:spcBef>
                <a:spcPts val="480"/>
              </a:spcBef>
              <a:spcAft>
                <a:spcPts val="0"/>
              </a:spcAft>
              <a:buNone/>
            </a:pPr>
            <a:r>
              <a:t/>
            </a:r>
            <a:endParaRPr sz="1400"/>
          </a:p>
        </p:txBody>
      </p:sp>
      <p:sp>
        <p:nvSpPr>
          <p:cNvPr id="395" name="Google Shape;395;g2110b201b96_0_2"/>
          <p:cNvSpPr txBox="1"/>
          <p:nvPr>
            <p:ph type="title"/>
          </p:nvPr>
        </p:nvSpPr>
        <p:spPr>
          <a:xfrm>
            <a:off x="609600" y="228600"/>
            <a:ext cx="10972800" cy="1524000"/>
          </a:xfrm>
          <a:prstGeom prst="rect">
            <a:avLst/>
          </a:prstGeom>
        </p:spPr>
        <p:txBody>
          <a:bodyPr anchorCtr="0" anchor="ctr" bIns="9125" lIns="0" spcFirstLastPara="1" rIns="0" wrap="square" tIns="9125">
            <a:normAutofit/>
          </a:bodyPr>
          <a:lstStyle/>
          <a:p>
            <a:pPr indent="0" lvl="0" marL="0" rtl="0" algn="ctr">
              <a:spcBef>
                <a:spcPts val="0"/>
              </a:spcBef>
              <a:spcAft>
                <a:spcPts val="0"/>
              </a:spcAft>
              <a:buNone/>
            </a:pPr>
            <a:r>
              <a:rPr lang="en-US"/>
              <a:t>References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ph type="title"/>
          </p:nvPr>
        </p:nvSpPr>
        <p:spPr>
          <a:xfrm>
            <a:off x="609600" y="228601"/>
            <a:ext cx="10972800" cy="685800"/>
          </a:xfrm>
          <a:prstGeom prst="rect">
            <a:avLst/>
          </a:prstGeom>
          <a:noFill/>
          <a:ln>
            <a:noFill/>
          </a:ln>
        </p:spPr>
        <p:txBody>
          <a:bodyPr anchorCtr="0" anchor="ctr" bIns="9125" lIns="0" spcFirstLastPara="1" rIns="0" wrap="square" tIns="9125">
            <a:normAutofit fontScale="90000"/>
          </a:bodyPr>
          <a:lstStyle/>
          <a:p>
            <a:pPr indent="0" lvl="0" marL="0" rtl="0" algn="ctr">
              <a:spcBef>
                <a:spcPts val="0"/>
              </a:spcBef>
              <a:spcAft>
                <a:spcPts val="0"/>
              </a:spcAft>
              <a:buClr>
                <a:srgbClr val="0DABF8"/>
              </a:buClr>
              <a:buSzPct val="100000"/>
              <a:buFont typeface="Lato"/>
              <a:buNone/>
            </a:pPr>
            <a:r>
              <a:rPr lang="en-US"/>
              <a:t>Disclosures</a:t>
            </a:r>
            <a:endParaRPr/>
          </a:p>
        </p:txBody>
      </p:sp>
      <p:sp>
        <p:nvSpPr>
          <p:cNvPr id="146" name="Google Shape;146;p3"/>
          <p:cNvSpPr txBox="1"/>
          <p:nvPr>
            <p:ph idx="1" type="body"/>
          </p:nvPr>
        </p:nvSpPr>
        <p:spPr>
          <a:xfrm>
            <a:off x="609600" y="1044186"/>
            <a:ext cx="10972799" cy="74492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3200"/>
              <a:buNone/>
            </a:pPr>
            <a:r>
              <a:rPr lang="en-US"/>
              <a:t>No disclosures</a:t>
            </a:r>
            <a:endParaRPr/>
          </a:p>
        </p:txBody>
      </p:sp>
      <p:sp>
        <p:nvSpPr>
          <p:cNvPr id="147" name="Google Shape;147;p3"/>
          <p:cNvSpPr txBox="1"/>
          <p:nvPr>
            <p:ph idx="2" type="body"/>
          </p:nvPr>
        </p:nvSpPr>
        <p:spPr>
          <a:xfrm>
            <a:off x="609599" y="2529277"/>
            <a:ext cx="6858001" cy="4651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600"/>
              <a:buNone/>
            </a:pPr>
            <a:r>
              <a:rPr lang="en-US"/>
              <a:t>Assistant Professor</a:t>
            </a:r>
            <a:endParaRPr/>
          </a:p>
        </p:txBody>
      </p:sp>
      <p:pic>
        <p:nvPicPr>
          <p:cNvPr id="148" name="Google Shape;148;p3"/>
          <p:cNvPicPr preferRelativeResize="0"/>
          <p:nvPr>
            <p:ph idx="3" type="pic"/>
          </p:nvPr>
        </p:nvPicPr>
        <p:blipFill rotWithShape="1">
          <a:blip r:embed="rId3">
            <a:alphaModFix/>
          </a:blip>
          <a:srcRect b="11872" l="0" r="0" t="11872"/>
          <a:stretch/>
        </p:blipFill>
        <p:spPr>
          <a:xfrm>
            <a:off x="7620000" y="1918907"/>
            <a:ext cx="3962399" cy="4089907"/>
          </a:xfrm>
          <a:prstGeom prst="rect">
            <a:avLst/>
          </a:prstGeom>
          <a:noFill/>
          <a:ln cap="flat" cmpd="sng" w="25400">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sp>
        <p:nvSpPr>
          <p:cNvPr id="149" name="Google Shape;149;p3"/>
          <p:cNvSpPr txBox="1"/>
          <p:nvPr>
            <p:ph idx="4" type="body"/>
          </p:nvPr>
        </p:nvSpPr>
        <p:spPr>
          <a:xfrm>
            <a:off x="609600" y="1928813"/>
            <a:ext cx="6858000" cy="46513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800"/>
              <a:buNone/>
            </a:pPr>
            <a:r>
              <a:rPr lang="en-US"/>
              <a:t>Katrina Nickels, MD</a:t>
            </a:r>
            <a:endParaRPr/>
          </a:p>
        </p:txBody>
      </p:sp>
      <p:sp>
        <p:nvSpPr>
          <p:cNvPr id="150" name="Google Shape;150;p3"/>
          <p:cNvSpPr txBox="1"/>
          <p:nvPr>
            <p:ph idx="5" type="body"/>
          </p:nvPr>
        </p:nvSpPr>
        <p:spPr>
          <a:xfrm>
            <a:off x="609600" y="3124200"/>
            <a:ext cx="6858000" cy="2894100"/>
          </a:xfrm>
          <a:prstGeom prst="rect">
            <a:avLst/>
          </a:prstGeom>
          <a:noFill/>
          <a:ln>
            <a:noFill/>
          </a:ln>
        </p:spPr>
        <p:txBody>
          <a:bodyPr anchorCtr="0" anchor="t" bIns="45700" lIns="91425" spcFirstLastPara="1" rIns="91425" wrap="square" tIns="45700">
            <a:normAutofit/>
          </a:bodyPr>
          <a:lstStyle/>
          <a:p>
            <a:pPr indent="-180323" lvl="0" marL="320023" rtl="0" algn="l">
              <a:spcBef>
                <a:spcPts val="0"/>
              </a:spcBef>
              <a:spcAft>
                <a:spcPts val="0"/>
              </a:spcAft>
              <a:buSzPts val="2200"/>
              <a:buNone/>
            </a:pPr>
            <a:r>
              <a:rPr lang="en-US"/>
              <a:t>University of Kentucky</a:t>
            </a:r>
            <a:endParaRPr/>
          </a:p>
          <a:p>
            <a:pPr indent="-180323" lvl="0" marL="320023" rtl="0" algn="l">
              <a:spcBef>
                <a:spcPts val="0"/>
              </a:spcBef>
              <a:spcAft>
                <a:spcPts val="0"/>
              </a:spcAft>
              <a:buSzPts val="2200"/>
              <a:buNone/>
            </a:pPr>
            <a:r>
              <a:rPr lang="en-US"/>
              <a:t>Department of Internal Medicine</a:t>
            </a:r>
            <a:endParaRPr/>
          </a:p>
          <a:p>
            <a:pPr indent="-180323" lvl="0" marL="320023" rtl="0" algn="l">
              <a:spcBef>
                <a:spcPts val="0"/>
              </a:spcBef>
              <a:spcAft>
                <a:spcPts val="0"/>
              </a:spcAft>
              <a:buSzPts val="2200"/>
              <a:buNone/>
            </a:pPr>
            <a:r>
              <a:rPr lang="en-US"/>
              <a:t>Division of Palliative &amp; Supportive Care</a:t>
            </a:r>
            <a:endParaRPr/>
          </a:p>
          <a:p>
            <a:pPr indent="-180324" lvl="0" marL="320024" rtl="0" algn="l">
              <a:spcBef>
                <a:spcPts val="0"/>
              </a:spcBef>
              <a:spcAft>
                <a:spcPts val="0"/>
              </a:spcAft>
              <a:buSzPts val="2200"/>
              <a:buNone/>
            </a:pPr>
            <a:r>
              <a:rPr lang="en-US"/>
              <a:t>Division of Infectious Disease, Addiction Medicine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txBox="1"/>
          <p:nvPr>
            <p:ph type="title"/>
          </p:nvPr>
        </p:nvSpPr>
        <p:spPr>
          <a:xfrm>
            <a:off x="609600" y="228600"/>
            <a:ext cx="10972800" cy="1143000"/>
          </a:xfrm>
          <a:prstGeom prst="rect">
            <a:avLst/>
          </a:prstGeom>
          <a:noFill/>
          <a:ln>
            <a:noFill/>
          </a:ln>
        </p:spPr>
        <p:txBody>
          <a:bodyPr anchorCtr="0" anchor="ctr" bIns="9125" lIns="0" spcFirstLastPara="1" rIns="0" wrap="square" tIns="9125">
            <a:normAutofit/>
          </a:bodyPr>
          <a:lstStyle/>
          <a:p>
            <a:pPr indent="0" lvl="0" marL="0" rtl="0" algn="ctr">
              <a:spcBef>
                <a:spcPts val="0"/>
              </a:spcBef>
              <a:spcAft>
                <a:spcPts val="0"/>
              </a:spcAft>
              <a:buClr>
                <a:srgbClr val="0DABF8"/>
              </a:buClr>
              <a:buSzPts val="5000"/>
              <a:buFont typeface="Lato"/>
              <a:buNone/>
            </a:pPr>
            <a:r>
              <a:rPr lang="en-US"/>
              <a:t>Learning Objectives</a:t>
            </a:r>
            <a:endParaRPr/>
          </a:p>
        </p:txBody>
      </p:sp>
      <p:sp>
        <p:nvSpPr>
          <p:cNvPr id="156" name="Google Shape;156;p5"/>
          <p:cNvSpPr txBox="1"/>
          <p:nvPr>
            <p:ph idx="1" type="body"/>
          </p:nvPr>
        </p:nvSpPr>
        <p:spPr>
          <a:xfrm>
            <a:off x="609600" y="1524000"/>
            <a:ext cx="10972800" cy="4419600"/>
          </a:xfrm>
          <a:prstGeom prst="rect">
            <a:avLst/>
          </a:prstGeom>
          <a:noFill/>
          <a:ln>
            <a:noFill/>
          </a:ln>
        </p:spPr>
        <p:txBody>
          <a:bodyPr anchorCtr="0" anchor="t" bIns="45700" lIns="91425" spcFirstLastPara="1" rIns="91425" wrap="square" tIns="45700">
            <a:normAutofit/>
          </a:bodyPr>
          <a:lstStyle/>
          <a:p>
            <a:pPr indent="-342900" lvl="0" marL="457200" rtl="0" algn="l">
              <a:spcBef>
                <a:spcPts val="0"/>
              </a:spcBef>
              <a:spcAft>
                <a:spcPts val="0"/>
              </a:spcAft>
              <a:buSzPts val="1800"/>
              <a:buAutoNum type="arabicPeriod"/>
            </a:pPr>
            <a:r>
              <a:rPr lang="en-US"/>
              <a:t>Explain the challenges and opportunities in addressing pain in </a:t>
            </a:r>
            <a:r>
              <a:rPr lang="en-US"/>
              <a:t>people</a:t>
            </a:r>
            <a:r>
              <a:rPr lang="en-US"/>
              <a:t> with advanced illnesses and substance use disorders</a:t>
            </a:r>
            <a:endParaRPr/>
          </a:p>
          <a:p>
            <a:pPr indent="-342900" lvl="0" marL="457200" rtl="0" algn="l">
              <a:spcBef>
                <a:spcPts val="0"/>
              </a:spcBef>
              <a:spcAft>
                <a:spcPts val="0"/>
              </a:spcAft>
              <a:buSzPts val="1800"/>
              <a:buAutoNum type="arabicPeriod"/>
            </a:pPr>
            <a:r>
              <a:rPr lang="en-US"/>
              <a:t>Analyze the appropriateness of different opioid regimens in patients with pain and serious illness</a:t>
            </a:r>
            <a:endParaRPr/>
          </a:p>
          <a:p>
            <a:pPr indent="-342900" lvl="0" marL="457200" rtl="0" algn="l">
              <a:spcBef>
                <a:spcPts val="0"/>
              </a:spcBef>
              <a:spcAft>
                <a:spcPts val="0"/>
              </a:spcAft>
              <a:buSzPts val="1800"/>
              <a:buAutoNum type="arabicPeriod"/>
            </a:pPr>
            <a:r>
              <a:rPr lang="en-US"/>
              <a:t>Strategize ways to integrate palliative care skills into addiction practice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0f702a348d_0_2223"/>
          <p:cNvSpPr txBox="1"/>
          <p:nvPr>
            <p:ph type="title"/>
          </p:nvPr>
        </p:nvSpPr>
        <p:spPr>
          <a:xfrm>
            <a:off x="609600" y="228600"/>
            <a:ext cx="10972800" cy="914400"/>
          </a:xfrm>
          <a:prstGeom prst="rect">
            <a:avLst/>
          </a:prstGeom>
        </p:spPr>
        <p:txBody>
          <a:bodyPr anchorCtr="0" anchor="ctr" bIns="9125" lIns="0" spcFirstLastPara="1" rIns="0" wrap="square" tIns="9125">
            <a:normAutofit/>
          </a:bodyPr>
          <a:lstStyle/>
          <a:p>
            <a:pPr indent="0" lvl="0" marL="0" rtl="0" algn="ctr">
              <a:spcBef>
                <a:spcPts val="0"/>
              </a:spcBef>
              <a:spcAft>
                <a:spcPts val="0"/>
              </a:spcAft>
              <a:buNone/>
            </a:pPr>
            <a:r>
              <a:rPr lang="en-US"/>
              <a:t>Case Example</a:t>
            </a:r>
            <a:endParaRPr/>
          </a:p>
        </p:txBody>
      </p:sp>
      <p:sp>
        <p:nvSpPr>
          <p:cNvPr id="163" name="Google Shape;163;g20f702a348d_0_2223"/>
          <p:cNvSpPr txBox="1"/>
          <p:nvPr>
            <p:ph idx="1" type="body"/>
          </p:nvPr>
        </p:nvSpPr>
        <p:spPr>
          <a:xfrm>
            <a:off x="609600" y="1295400"/>
            <a:ext cx="10972800" cy="4724400"/>
          </a:xfrm>
          <a:prstGeom prst="rect">
            <a:avLst/>
          </a:prstGeom>
        </p:spPr>
        <p:txBody>
          <a:bodyPr anchorCtr="0" anchor="t" bIns="45700" lIns="91425" spcFirstLastPara="1" rIns="91425" wrap="square" tIns="45700">
            <a:normAutofit fontScale="62500" lnSpcReduction="20000"/>
          </a:bodyPr>
          <a:lstStyle/>
          <a:p>
            <a:pPr indent="-383149" lvl="1" marL="914400" rtl="0" algn="l">
              <a:spcBef>
                <a:spcPts val="520"/>
              </a:spcBef>
              <a:spcAft>
                <a:spcPts val="0"/>
              </a:spcAft>
              <a:buSzPct val="100000"/>
              <a:buChar char="◆"/>
            </a:pPr>
            <a:r>
              <a:rPr lang="en-US" sz="3894"/>
              <a:t>Larry, 62 y/o man with OUD on methadone</a:t>
            </a:r>
            <a:endParaRPr sz="3894"/>
          </a:p>
          <a:p>
            <a:pPr indent="-383149" lvl="1" marL="914400" rtl="0" algn="l">
              <a:spcBef>
                <a:spcPts val="0"/>
              </a:spcBef>
              <a:spcAft>
                <a:spcPts val="0"/>
              </a:spcAft>
              <a:buSzPct val="100000"/>
              <a:buChar char="◆"/>
            </a:pPr>
            <a:r>
              <a:rPr lang="en-US" sz="3894"/>
              <a:t>Develops lung cancer, mets to the bones</a:t>
            </a:r>
            <a:endParaRPr sz="3894"/>
          </a:p>
          <a:p>
            <a:pPr indent="-383149" lvl="1" marL="914400" rtl="0" algn="l">
              <a:spcBef>
                <a:spcPts val="0"/>
              </a:spcBef>
              <a:spcAft>
                <a:spcPts val="0"/>
              </a:spcAft>
              <a:buSzPct val="100000"/>
              <a:buChar char="◆"/>
            </a:pPr>
            <a:r>
              <a:rPr lang="en-US" sz="3894"/>
              <a:t>Palliative clinician "took over" prescribing 100 mg methadone daily (and oxycodone) two years ago​</a:t>
            </a:r>
            <a:endParaRPr sz="3894"/>
          </a:p>
          <a:p>
            <a:pPr indent="0" lvl="0" marL="914400" rtl="0" algn="l">
              <a:spcBef>
                <a:spcPts val="600"/>
              </a:spcBef>
              <a:spcAft>
                <a:spcPts val="0"/>
              </a:spcAft>
              <a:buNone/>
            </a:pPr>
            <a:r>
              <a:t/>
            </a:r>
            <a:endParaRPr sz="3894"/>
          </a:p>
          <a:p>
            <a:pPr indent="-383149" lvl="1" marL="914400" rtl="0" algn="l">
              <a:spcBef>
                <a:spcPts val="520"/>
              </a:spcBef>
              <a:spcAft>
                <a:spcPts val="0"/>
              </a:spcAft>
              <a:buSzPct val="100000"/>
              <a:buChar char="◆"/>
            </a:pPr>
            <a:r>
              <a:rPr lang="en-US" sz="3894"/>
              <a:t>Disease “stable”</a:t>
            </a:r>
            <a:endParaRPr sz="3894"/>
          </a:p>
          <a:p>
            <a:pPr indent="-383149" lvl="2" marL="1371600" rtl="0" algn="l">
              <a:spcBef>
                <a:spcPts val="0"/>
              </a:spcBef>
              <a:spcAft>
                <a:spcPts val="0"/>
              </a:spcAft>
              <a:buSzPct val="100000"/>
              <a:buChar char="◆"/>
            </a:pPr>
            <a:r>
              <a:rPr lang="en-US" sz="3894"/>
              <a:t>No current treatment</a:t>
            </a:r>
            <a:endParaRPr sz="3894"/>
          </a:p>
          <a:p>
            <a:pPr indent="-383149" lvl="2" marL="1371600" rtl="0" algn="l">
              <a:spcBef>
                <a:spcPts val="0"/>
              </a:spcBef>
              <a:spcAft>
                <a:spcPts val="0"/>
              </a:spcAft>
              <a:buSzPct val="100000"/>
              <a:buChar char="◆"/>
            </a:pPr>
            <a:r>
              <a:rPr lang="en-US" sz="3894"/>
              <a:t>Prognosis years - decade</a:t>
            </a:r>
            <a:endParaRPr sz="3894"/>
          </a:p>
          <a:p>
            <a:pPr indent="0" lvl="0" marL="457200" rtl="0" algn="l">
              <a:spcBef>
                <a:spcPts val="600"/>
              </a:spcBef>
              <a:spcAft>
                <a:spcPts val="0"/>
              </a:spcAft>
              <a:buNone/>
            </a:pPr>
            <a:r>
              <a:t/>
            </a:r>
            <a:endParaRPr sz="3894"/>
          </a:p>
          <a:p>
            <a:pPr indent="-383149" lvl="1" marL="914400" rtl="0" algn="l">
              <a:spcBef>
                <a:spcPts val="520"/>
              </a:spcBef>
              <a:spcAft>
                <a:spcPts val="0"/>
              </a:spcAft>
              <a:buSzPct val="100000"/>
              <a:buChar char="◆"/>
            </a:pPr>
            <a:r>
              <a:rPr lang="en-US" sz="3894"/>
              <a:t>Issues with taking more methadone than prescribed​</a:t>
            </a:r>
            <a:endParaRPr sz="3894"/>
          </a:p>
          <a:p>
            <a:pPr indent="-383149" lvl="1" marL="914400" rtl="0" algn="l">
              <a:spcBef>
                <a:spcPts val="0"/>
              </a:spcBef>
              <a:spcAft>
                <a:spcPts val="0"/>
              </a:spcAft>
              <a:buSzPct val="100000"/>
              <a:buChar char="◆"/>
            </a:pPr>
            <a:r>
              <a:rPr lang="en-US" sz="3894"/>
              <a:t>Routine UDS positive for fentanyl​</a:t>
            </a:r>
            <a:endParaRPr sz="3894"/>
          </a:p>
          <a:p>
            <a:pPr indent="0" lvl="0" marL="0" rtl="0" algn="l">
              <a:spcBef>
                <a:spcPts val="600"/>
              </a:spcBef>
              <a:spcAft>
                <a:spcPts val="0"/>
              </a:spcAft>
              <a:buNone/>
            </a:pPr>
            <a:r>
              <a:t/>
            </a:r>
            <a:endParaRPr sz="3894"/>
          </a:p>
          <a:p>
            <a:pPr indent="0" lvl="0" marL="0" rtl="0" algn="l">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018a5b0e82_0_69"/>
          <p:cNvSpPr/>
          <p:nvPr/>
        </p:nvSpPr>
        <p:spPr>
          <a:xfrm>
            <a:off x="2857233" y="2529250"/>
            <a:ext cx="6198300" cy="183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cxnSp>
        <p:nvCxnSpPr>
          <p:cNvPr id="169" name="Google Shape;169;g2018a5b0e82_0_69"/>
          <p:cNvCxnSpPr/>
          <p:nvPr/>
        </p:nvCxnSpPr>
        <p:spPr>
          <a:xfrm flipH="1" rot="10800000">
            <a:off x="2857233" y="2520600"/>
            <a:ext cx="5332800" cy="1796400"/>
          </a:xfrm>
          <a:prstGeom prst="straightConnector1">
            <a:avLst/>
          </a:prstGeom>
          <a:noFill/>
          <a:ln cap="flat" cmpd="sng" w="38100">
            <a:solidFill>
              <a:schemeClr val="dk2"/>
            </a:solidFill>
            <a:prstDash val="solid"/>
            <a:round/>
            <a:headEnd len="med" w="med" type="none"/>
            <a:tailEnd len="med" w="med" type="none"/>
          </a:ln>
        </p:spPr>
      </p:cxnSp>
      <p:cxnSp>
        <p:nvCxnSpPr>
          <p:cNvPr id="170" name="Google Shape;170;g2018a5b0e82_0_69"/>
          <p:cNvCxnSpPr/>
          <p:nvPr/>
        </p:nvCxnSpPr>
        <p:spPr>
          <a:xfrm>
            <a:off x="8222667" y="2488200"/>
            <a:ext cx="9300" cy="1861200"/>
          </a:xfrm>
          <a:prstGeom prst="straightConnector1">
            <a:avLst/>
          </a:prstGeom>
          <a:noFill/>
          <a:ln cap="flat" cmpd="sng" w="38100">
            <a:solidFill>
              <a:schemeClr val="dk2"/>
            </a:solidFill>
            <a:prstDash val="solid"/>
            <a:round/>
            <a:headEnd len="med" w="med" type="none"/>
            <a:tailEnd len="med" w="med" type="none"/>
          </a:ln>
        </p:spPr>
      </p:cxnSp>
      <p:sp>
        <p:nvSpPr>
          <p:cNvPr id="171" name="Google Shape;171;g2018a5b0e82_0_69"/>
          <p:cNvSpPr txBox="1"/>
          <p:nvPr/>
        </p:nvSpPr>
        <p:spPr>
          <a:xfrm>
            <a:off x="3071267" y="2699000"/>
            <a:ext cx="2000700" cy="831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t>Disease Treatment</a:t>
            </a:r>
            <a:endParaRPr sz="1900"/>
          </a:p>
        </p:txBody>
      </p:sp>
      <p:sp>
        <p:nvSpPr>
          <p:cNvPr id="172" name="Google Shape;172;g2018a5b0e82_0_69"/>
          <p:cNvSpPr txBox="1"/>
          <p:nvPr/>
        </p:nvSpPr>
        <p:spPr>
          <a:xfrm>
            <a:off x="5964200" y="3249900"/>
            <a:ext cx="1620900" cy="831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t>Palliative Care</a:t>
            </a:r>
            <a:endParaRPr sz="1900"/>
          </a:p>
        </p:txBody>
      </p:sp>
      <p:sp>
        <p:nvSpPr>
          <p:cNvPr id="173" name="Google Shape;173;g2018a5b0e82_0_69"/>
          <p:cNvSpPr/>
          <p:nvPr/>
        </p:nvSpPr>
        <p:spPr>
          <a:xfrm>
            <a:off x="2894433" y="4893867"/>
            <a:ext cx="6198300" cy="1833600"/>
          </a:xfrm>
          <a:prstGeom prst="rect">
            <a:avLst/>
          </a:prstGeom>
          <a:solidFill>
            <a:schemeClr val="lt2"/>
          </a:solidFill>
          <a:ln cap="flat" cmpd="sng" w="381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74" name="Google Shape;174;g2018a5b0e82_0_69"/>
          <p:cNvSpPr txBox="1"/>
          <p:nvPr/>
        </p:nvSpPr>
        <p:spPr>
          <a:xfrm>
            <a:off x="2959600" y="5191700"/>
            <a:ext cx="2000700" cy="831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t>Disease Treatment</a:t>
            </a:r>
            <a:endParaRPr sz="1900"/>
          </a:p>
        </p:txBody>
      </p:sp>
      <p:sp>
        <p:nvSpPr>
          <p:cNvPr id="175" name="Google Shape;175;g2018a5b0e82_0_69"/>
          <p:cNvSpPr txBox="1"/>
          <p:nvPr/>
        </p:nvSpPr>
        <p:spPr>
          <a:xfrm>
            <a:off x="5750133" y="5841567"/>
            <a:ext cx="1620900" cy="831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t>Palliative Care</a:t>
            </a:r>
            <a:endParaRPr sz="1900"/>
          </a:p>
        </p:txBody>
      </p:sp>
      <p:cxnSp>
        <p:nvCxnSpPr>
          <p:cNvPr id="176" name="Google Shape;176;g2018a5b0e82_0_69"/>
          <p:cNvCxnSpPr/>
          <p:nvPr/>
        </p:nvCxnSpPr>
        <p:spPr>
          <a:xfrm>
            <a:off x="8227267" y="4895433"/>
            <a:ext cx="0" cy="1824000"/>
          </a:xfrm>
          <a:prstGeom prst="straightConnector1">
            <a:avLst/>
          </a:prstGeom>
          <a:noFill/>
          <a:ln cap="flat" cmpd="sng" w="38100">
            <a:solidFill>
              <a:schemeClr val="dk2"/>
            </a:solidFill>
            <a:prstDash val="solid"/>
            <a:round/>
            <a:headEnd len="med" w="med" type="none"/>
            <a:tailEnd len="med" w="med" type="none"/>
          </a:ln>
        </p:spPr>
      </p:cxnSp>
      <p:sp>
        <p:nvSpPr>
          <p:cNvPr id="177" name="Google Shape;177;g2018a5b0e82_0_69"/>
          <p:cNvSpPr txBox="1"/>
          <p:nvPr/>
        </p:nvSpPr>
        <p:spPr>
          <a:xfrm>
            <a:off x="8255167" y="5478900"/>
            <a:ext cx="11820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t>Death</a:t>
            </a:r>
            <a:endParaRPr sz="1900"/>
          </a:p>
        </p:txBody>
      </p:sp>
      <p:sp>
        <p:nvSpPr>
          <p:cNvPr id="178" name="Google Shape;178;g2018a5b0e82_0_69"/>
          <p:cNvSpPr/>
          <p:nvPr/>
        </p:nvSpPr>
        <p:spPr>
          <a:xfrm>
            <a:off x="2950300" y="4997800"/>
            <a:ext cx="5239636" cy="1693791"/>
          </a:xfrm>
          <a:custGeom>
            <a:rect b="b" l="l" r="r" t="t"/>
            <a:pathLst>
              <a:path extrusionOk="0" h="50815" w="157193">
                <a:moveTo>
                  <a:pt x="0" y="50815"/>
                </a:moveTo>
                <a:cubicBezTo>
                  <a:pt x="8126" y="42689"/>
                  <a:pt x="20121" y="39082"/>
                  <a:pt x="31271" y="36297"/>
                </a:cubicBezTo>
                <a:cubicBezTo>
                  <a:pt x="38013" y="34613"/>
                  <a:pt x="46592" y="37953"/>
                  <a:pt x="51932" y="33505"/>
                </a:cubicBezTo>
                <a:cubicBezTo>
                  <a:pt x="57023" y="29264"/>
                  <a:pt x="57564" y="21368"/>
                  <a:pt x="61704" y="16194"/>
                </a:cubicBezTo>
                <a:cubicBezTo>
                  <a:pt x="66931" y="9661"/>
                  <a:pt x="75759" y="5933"/>
                  <a:pt x="84041" y="4746"/>
                </a:cubicBezTo>
                <a:cubicBezTo>
                  <a:pt x="108229" y="1280"/>
                  <a:pt x="134009" y="7719"/>
                  <a:pt x="157193" y="0"/>
                </a:cubicBezTo>
              </a:path>
            </a:pathLst>
          </a:custGeom>
          <a:noFill/>
          <a:ln cap="flat" cmpd="sng" w="38100">
            <a:solidFill>
              <a:schemeClr val="accent2"/>
            </a:solidFill>
            <a:prstDash val="solid"/>
            <a:round/>
            <a:headEnd len="med" w="med" type="none"/>
            <a:tailEnd len="med" w="med" type="none"/>
          </a:ln>
        </p:spPr>
      </p:sp>
      <p:sp>
        <p:nvSpPr>
          <p:cNvPr id="179" name="Google Shape;179;g2018a5b0e82_0_69"/>
          <p:cNvSpPr/>
          <p:nvPr/>
        </p:nvSpPr>
        <p:spPr>
          <a:xfrm>
            <a:off x="2940967" y="4948350"/>
            <a:ext cx="5276868" cy="1733923"/>
          </a:xfrm>
          <a:custGeom>
            <a:rect b="b" l="l" r="r" t="t"/>
            <a:pathLst>
              <a:path extrusionOk="0" h="52019" w="158310">
                <a:moveTo>
                  <a:pt x="0" y="52019"/>
                </a:moveTo>
                <a:cubicBezTo>
                  <a:pt x="3098" y="52019"/>
                  <a:pt x="6225" y="49650"/>
                  <a:pt x="7818" y="46993"/>
                </a:cubicBezTo>
                <a:cubicBezTo>
                  <a:pt x="9773" y="43732"/>
                  <a:pt x="8745" y="38339"/>
                  <a:pt x="12006" y="36384"/>
                </a:cubicBezTo>
                <a:cubicBezTo>
                  <a:pt x="14214" y="35060"/>
                  <a:pt x="15663" y="40084"/>
                  <a:pt x="17870" y="41409"/>
                </a:cubicBezTo>
                <a:cubicBezTo>
                  <a:pt x="20184" y="42798"/>
                  <a:pt x="24347" y="43568"/>
                  <a:pt x="25967" y="41409"/>
                </a:cubicBezTo>
                <a:cubicBezTo>
                  <a:pt x="28706" y="37758"/>
                  <a:pt x="25346" y="28853"/>
                  <a:pt x="29875" y="28287"/>
                </a:cubicBezTo>
                <a:cubicBezTo>
                  <a:pt x="35566" y="27576"/>
                  <a:pt x="37394" y="41863"/>
                  <a:pt x="42719" y="39734"/>
                </a:cubicBezTo>
                <a:cubicBezTo>
                  <a:pt x="44907" y="38859"/>
                  <a:pt x="43836" y="35110"/>
                  <a:pt x="43836" y="32754"/>
                </a:cubicBezTo>
                <a:cubicBezTo>
                  <a:pt x="43836" y="25937"/>
                  <a:pt x="42764" y="15980"/>
                  <a:pt x="48861" y="12930"/>
                </a:cubicBezTo>
                <a:cubicBezTo>
                  <a:pt x="55799" y="9459"/>
                  <a:pt x="52936" y="34308"/>
                  <a:pt x="60588" y="33033"/>
                </a:cubicBezTo>
                <a:cubicBezTo>
                  <a:pt x="61492" y="32882"/>
                  <a:pt x="62385" y="32489"/>
                  <a:pt x="63101" y="31916"/>
                </a:cubicBezTo>
                <a:cubicBezTo>
                  <a:pt x="65639" y="29885"/>
                  <a:pt x="64365" y="24871"/>
                  <a:pt x="67010" y="22982"/>
                </a:cubicBezTo>
                <a:cubicBezTo>
                  <a:pt x="69463" y="21230"/>
                  <a:pt x="72960" y="24806"/>
                  <a:pt x="75944" y="24378"/>
                </a:cubicBezTo>
                <a:cubicBezTo>
                  <a:pt x="77553" y="24147"/>
                  <a:pt x="75912" y="20780"/>
                  <a:pt x="77061" y="19631"/>
                </a:cubicBezTo>
                <a:cubicBezTo>
                  <a:pt x="79999" y="16693"/>
                  <a:pt x="86130" y="25921"/>
                  <a:pt x="89067" y="22982"/>
                </a:cubicBezTo>
                <a:cubicBezTo>
                  <a:pt x="92981" y="19064"/>
                  <a:pt x="90584" y="8815"/>
                  <a:pt x="96047" y="7905"/>
                </a:cubicBezTo>
                <a:cubicBezTo>
                  <a:pt x="100808" y="7112"/>
                  <a:pt x="99317" y="19910"/>
                  <a:pt x="104144" y="19910"/>
                </a:cubicBezTo>
                <a:cubicBezTo>
                  <a:pt x="108291" y="19910"/>
                  <a:pt x="112057" y="15055"/>
                  <a:pt x="112800" y="10976"/>
                </a:cubicBezTo>
                <a:cubicBezTo>
                  <a:pt x="113368" y="7857"/>
                  <a:pt x="110415" y="2660"/>
                  <a:pt x="113358" y="1483"/>
                </a:cubicBezTo>
                <a:cubicBezTo>
                  <a:pt x="117404" y="-134"/>
                  <a:pt x="122562" y="2869"/>
                  <a:pt x="125643" y="5950"/>
                </a:cubicBezTo>
                <a:cubicBezTo>
                  <a:pt x="128107" y="8414"/>
                  <a:pt x="128068" y="15179"/>
                  <a:pt x="131506" y="14606"/>
                </a:cubicBezTo>
                <a:cubicBezTo>
                  <a:pt x="135193" y="13992"/>
                  <a:pt x="132493" y="6639"/>
                  <a:pt x="135136" y="3996"/>
                </a:cubicBezTo>
                <a:cubicBezTo>
                  <a:pt x="140665" y="-1533"/>
                  <a:pt x="150491" y="366"/>
                  <a:pt x="158310" y="366"/>
                </a:cubicBezTo>
              </a:path>
            </a:pathLst>
          </a:custGeom>
          <a:noFill/>
          <a:ln cap="flat" cmpd="sng" w="38100">
            <a:solidFill>
              <a:srgbClr val="980000"/>
            </a:solidFill>
            <a:prstDash val="solid"/>
            <a:round/>
            <a:headEnd len="med" w="med" type="none"/>
            <a:tailEnd len="med" w="med" type="none"/>
          </a:ln>
        </p:spPr>
      </p:sp>
      <p:sp>
        <p:nvSpPr>
          <p:cNvPr id="180" name="Google Shape;180;g2018a5b0e82_0_69"/>
          <p:cNvSpPr/>
          <p:nvPr/>
        </p:nvSpPr>
        <p:spPr>
          <a:xfrm>
            <a:off x="2959600" y="4899121"/>
            <a:ext cx="5304767" cy="1812121"/>
          </a:xfrm>
          <a:custGeom>
            <a:rect b="b" l="l" r="r" t="t"/>
            <a:pathLst>
              <a:path extrusionOk="0" h="54365" w="159147">
                <a:moveTo>
                  <a:pt x="0" y="53217"/>
                </a:moveTo>
                <a:cubicBezTo>
                  <a:pt x="14808" y="55190"/>
                  <a:pt x="31965" y="55362"/>
                  <a:pt x="44394" y="47074"/>
                </a:cubicBezTo>
                <a:cubicBezTo>
                  <a:pt x="50650" y="42902"/>
                  <a:pt x="50377" y="30162"/>
                  <a:pt x="57795" y="28926"/>
                </a:cubicBezTo>
                <a:cubicBezTo>
                  <a:pt x="80606" y="25126"/>
                  <a:pt x="105796" y="29496"/>
                  <a:pt x="126480" y="19154"/>
                </a:cubicBezTo>
                <a:cubicBezTo>
                  <a:pt x="130241" y="17274"/>
                  <a:pt x="134675" y="16263"/>
                  <a:pt x="137648" y="13290"/>
                </a:cubicBezTo>
                <a:cubicBezTo>
                  <a:pt x="140353" y="10585"/>
                  <a:pt x="138291" y="4791"/>
                  <a:pt x="141278" y="2401"/>
                </a:cubicBezTo>
                <a:cubicBezTo>
                  <a:pt x="145957" y="-1342"/>
                  <a:pt x="153155" y="447"/>
                  <a:pt x="159147" y="447"/>
                </a:cubicBezTo>
              </a:path>
            </a:pathLst>
          </a:custGeom>
          <a:noFill/>
          <a:ln cap="flat" cmpd="sng" w="38100">
            <a:solidFill>
              <a:schemeClr val="accent4"/>
            </a:solidFill>
            <a:prstDash val="solid"/>
            <a:round/>
            <a:headEnd len="med" w="med" type="none"/>
            <a:tailEnd len="med" w="med" type="none"/>
          </a:ln>
        </p:spPr>
      </p:sp>
      <p:sp>
        <p:nvSpPr>
          <p:cNvPr id="181" name="Google Shape;181;g2018a5b0e82_0_69"/>
          <p:cNvSpPr/>
          <p:nvPr/>
        </p:nvSpPr>
        <p:spPr>
          <a:xfrm>
            <a:off x="2894433" y="110133"/>
            <a:ext cx="6198300" cy="183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sp>
        <p:nvSpPr>
          <p:cNvPr id="182" name="Google Shape;182;g2018a5b0e82_0_69"/>
          <p:cNvSpPr txBox="1"/>
          <p:nvPr/>
        </p:nvSpPr>
        <p:spPr>
          <a:xfrm>
            <a:off x="2997000" y="666900"/>
            <a:ext cx="2000700" cy="831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t>Disease Treatment</a:t>
            </a:r>
            <a:endParaRPr sz="1900"/>
          </a:p>
        </p:txBody>
      </p:sp>
      <p:sp>
        <p:nvSpPr>
          <p:cNvPr id="183" name="Google Shape;183;g2018a5b0e82_0_69"/>
          <p:cNvSpPr txBox="1"/>
          <p:nvPr/>
        </p:nvSpPr>
        <p:spPr>
          <a:xfrm>
            <a:off x="6643700" y="658233"/>
            <a:ext cx="1620900" cy="831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t>Palliative Care</a:t>
            </a:r>
            <a:endParaRPr sz="1900"/>
          </a:p>
        </p:txBody>
      </p:sp>
      <p:sp>
        <p:nvSpPr>
          <p:cNvPr id="184" name="Google Shape;184;g2018a5b0e82_0_69"/>
          <p:cNvSpPr txBox="1"/>
          <p:nvPr/>
        </p:nvSpPr>
        <p:spPr>
          <a:xfrm>
            <a:off x="8190067" y="760133"/>
            <a:ext cx="11820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t>Death</a:t>
            </a:r>
            <a:endParaRPr sz="1900"/>
          </a:p>
        </p:txBody>
      </p:sp>
      <p:cxnSp>
        <p:nvCxnSpPr>
          <p:cNvPr id="185" name="Google Shape;185;g2018a5b0e82_0_69"/>
          <p:cNvCxnSpPr/>
          <p:nvPr/>
        </p:nvCxnSpPr>
        <p:spPr>
          <a:xfrm>
            <a:off x="8222667" y="82533"/>
            <a:ext cx="9300" cy="1861200"/>
          </a:xfrm>
          <a:prstGeom prst="straightConnector1">
            <a:avLst/>
          </a:prstGeom>
          <a:noFill/>
          <a:ln cap="flat" cmpd="sng" w="38100">
            <a:solidFill>
              <a:schemeClr val="dk2"/>
            </a:solidFill>
            <a:prstDash val="solid"/>
            <a:round/>
            <a:headEnd len="med" w="med" type="none"/>
            <a:tailEnd len="med" w="med" type="none"/>
          </a:ln>
        </p:spPr>
      </p:cxnSp>
      <p:sp>
        <p:nvSpPr>
          <p:cNvPr id="186" name="Google Shape;186;g2018a5b0e82_0_69"/>
          <p:cNvSpPr txBox="1"/>
          <p:nvPr/>
        </p:nvSpPr>
        <p:spPr>
          <a:xfrm>
            <a:off x="8190067" y="3152000"/>
            <a:ext cx="1182000" cy="5388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900"/>
              <a:t>Death</a:t>
            </a:r>
            <a:endParaRPr sz="1900"/>
          </a:p>
        </p:txBody>
      </p:sp>
      <p:cxnSp>
        <p:nvCxnSpPr>
          <p:cNvPr id="187" name="Google Shape;187;g2018a5b0e82_0_69"/>
          <p:cNvCxnSpPr/>
          <p:nvPr/>
        </p:nvCxnSpPr>
        <p:spPr>
          <a:xfrm>
            <a:off x="6643700" y="82533"/>
            <a:ext cx="9300" cy="1861200"/>
          </a:xfrm>
          <a:prstGeom prst="straightConnector1">
            <a:avLst/>
          </a:prstGeom>
          <a:noFill/>
          <a:ln cap="flat" cmpd="sng" w="38100">
            <a:solidFill>
              <a:schemeClr val="dk2"/>
            </a:solidFill>
            <a:prstDash val="solid"/>
            <a:round/>
            <a:headEnd len="med" w="med" type="none"/>
            <a:tailEnd len="med" w="med" type="none"/>
          </a:ln>
        </p:spPr>
      </p:cxnSp>
      <p:sp>
        <p:nvSpPr>
          <p:cNvPr id="188" name="Google Shape;188;g2018a5b0e82_0_69"/>
          <p:cNvSpPr txBox="1"/>
          <p:nvPr/>
        </p:nvSpPr>
        <p:spPr>
          <a:xfrm>
            <a:off x="9465067" y="6017700"/>
            <a:ext cx="2652300" cy="477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500">
                <a:solidFill>
                  <a:schemeClr val="lt1"/>
                </a:solidFill>
              </a:rPr>
              <a:t>Adapted from </a:t>
            </a:r>
            <a:r>
              <a:rPr lang="en-US" sz="1500">
                <a:solidFill>
                  <a:schemeClr val="lt1"/>
                </a:solidFill>
              </a:rPr>
              <a:t>Murray 2005</a:t>
            </a:r>
            <a:r>
              <a:rPr lang="en-US" sz="1500">
                <a:solidFill>
                  <a:schemeClr val="accent2"/>
                </a:solidFill>
              </a:rPr>
              <a:t> </a:t>
            </a:r>
            <a:endParaRPr sz="1900">
              <a:solidFill>
                <a:schemeClr val="accent2"/>
              </a:solidFill>
            </a:endParaRPr>
          </a:p>
        </p:txBody>
      </p:sp>
      <p:sp>
        <p:nvSpPr>
          <p:cNvPr id="189" name="Google Shape;189;g2018a5b0e82_0_69"/>
          <p:cNvSpPr txBox="1"/>
          <p:nvPr>
            <p:ph type="title"/>
          </p:nvPr>
        </p:nvSpPr>
        <p:spPr>
          <a:xfrm>
            <a:off x="228600" y="228600"/>
            <a:ext cx="2157300" cy="5791200"/>
          </a:xfrm>
          <a:prstGeom prst="rect">
            <a:avLst/>
          </a:prstGeom>
        </p:spPr>
        <p:txBody>
          <a:bodyPr anchorCtr="0" anchor="ctr" bIns="9125" lIns="0" spcFirstLastPara="1" rIns="0" wrap="square" tIns="9125">
            <a:normAutofit/>
          </a:bodyPr>
          <a:lstStyle/>
          <a:p>
            <a:pPr indent="0" lvl="0" marL="0" rtl="0" algn="ctr">
              <a:spcBef>
                <a:spcPts val="0"/>
              </a:spcBef>
              <a:spcAft>
                <a:spcPts val="0"/>
              </a:spcAft>
              <a:buNone/>
            </a:pPr>
            <a:r>
              <a:rPr lang="en-US"/>
              <a:t>Serious Illness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g20fd03f334f_0_3"/>
          <p:cNvPicPr preferRelativeResize="0"/>
          <p:nvPr/>
        </p:nvPicPr>
        <p:blipFill>
          <a:blip r:embed="rId3">
            <a:alphaModFix/>
          </a:blip>
          <a:stretch>
            <a:fillRect/>
          </a:stretch>
        </p:blipFill>
        <p:spPr>
          <a:xfrm>
            <a:off x="1285875" y="1466850"/>
            <a:ext cx="9925050" cy="4229100"/>
          </a:xfrm>
          <a:prstGeom prst="rect">
            <a:avLst/>
          </a:prstGeom>
          <a:noFill/>
          <a:ln>
            <a:noFill/>
          </a:ln>
        </p:spPr>
      </p:pic>
      <p:sp>
        <p:nvSpPr>
          <p:cNvPr id="196" name="Google Shape;196;g20fd03f334f_0_3"/>
          <p:cNvSpPr txBox="1"/>
          <p:nvPr/>
        </p:nvSpPr>
        <p:spPr>
          <a:xfrm>
            <a:off x="2911900" y="6074800"/>
            <a:ext cx="578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Lato"/>
                <a:ea typeface="Lato"/>
                <a:cs typeface="Lato"/>
                <a:sym typeface="Lato"/>
              </a:rPr>
              <a:t>Courtesy: Phillipa Hawley</a:t>
            </a:r>
            <a:endParaRPr>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0f702a348d_0_1514"/>
          <p:cNvSpPr txBox="1"/>
          <p:nvPr>
            <p:ph type="title"/>
          </p:nvPr>
        </p:nvSpPr>
        <p:spPr>
          <a:xfrm>
            <a:off x="609600" y="228600"/>
            <a:ext cx="10972800" cy="1066800"/>
          </a:xfrm>
          <a:prstGeom prst="rect">
            <a:avLst/>
          </a:prstGeom>
        </p:spPr>
        <p:txBody>
          <a:bodyPr anchorCtr="0" anchor="ctr" bIns="9125" lIns="0" spcFirstLastPara="1" rIns="0" wrap="square" tIns="9125">
            <a:normAutofit/>
          </a:bodyPr>
          <a:lstStyle/>
          <a:p>
            <a:pPr indent="0" lvl="0" marL="0" rtl="0" algn="ctr">
              <a:spcBef>
                <a:spcPts val="0"/>
              </a:spcBef>
              <a:spcAft>
                <a:spcPts val="0"/>
              </a:spcAft>
              <a:buNone/>
            </a:pPr>
            <a:r>
              <a:rPr lang="en-US"/>
              <a:t>Settings of Complex Care Continuum</a:t>
            </a:r>
            <a:endParaRPr/>
          </a:p>
        </p:txBody>
      </p:sp>
      <p:sp>
        <p:nvSpPr>
          <p:cNvPr id="203" name="Google Shape;203;g20f702a348d_0_1514"/>
          <p:cNvSpPr/>
          <p:nvPr/>
        </p:nvSpPr>
        <p:spPr>
          <a:xfrm>
            <a:off x="0" y="1586613"/>
            <a:ext cx="2952726" cy="891978"/>
          </a:xfrm>
          <a:prstGeom prst="homePlate">
            <a:avLst>
              <a:gd fmla="val 50000" name="adj"/>
            </a:avLst>
          </a:prstGeom>
          <a:solidFill>
            <a:srgbClr val="840D35"/>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2200">
                <a:solidFill>
                  <a:srgbClr val="FFFFFF"/>
                </a:solidFill>
                <a:latin typeface="Roboto"/>
                <a:ea typeface="Roboto"/>
                <a:cs typeface="Roboto"/>
                <a:sym typeface="Roboto"/>
              </a:rPr>
              <a:t>Home Based Care</a:t>
            </a:r>
            <a:endParaRPr sz="2200">
              <a:solidFill>
                <a:srgbClr val="FFFFFF"/>
              </a:solidFill>
              <a:latin typeface="Roboto"/>
              <a:ea typeface="Roboto"/>
              <a:cs typeface="Roboto"/>
              <a:sym typeface="Roboto"/>
            </a:endParaRPr>
          </a:p>
        </p:txBody>
      </p:sp>
      <p:sp>
        <p:nvSpPr>
          <p:cNvPr id="204" name="Google Shape;204;g20f702a348d_0_1514"/>
          <p:cNvSpPr/>
          <p:nvPr/>
        </p:nvSpPr>
        <p:spPr>
          <a:xfrm>
            <a:off x="2451039" y="1586327"/>
            <a:ext cx="2751900" cy="891900"/>
          </a:xfrm>
          <a:prstGeom prst="chevron">
            <a:avLst>
              <a:gd fmla="val 50000" name="adj"/>
            </a:avLst>
          </a:prstGeom>
          <a:solidFill>
            <a:srgbClr val="AC1145"/>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2200">
                <a:solidFill>
                  <a:srgbClr val="FFFFFF"/>
                </a:solidFill>
                <a:latin typeface="Roboto"/>
                <a:ea typeface="Roboto"/>
                <a:cs typeface="Roboto"/>
                <a:sym typeface="Roboto"/>
              </a:rPr>
              <a:t>Ambulatory Clinic</a:t>
            </a:r>
            <a:endParaRPr sz="2200">
              <a:solidFill>
                <a:srgbClr val="FFFFFF"/>
              </a:solidFill>
              <a:latin typeface="Roboto"/>
              <a:ea typeface="Roboto"/>
              <a:cs typeface="Roboto"/>
              <a:sym typeface="Roboto"/>
            </a:endParaRPr>
          </a:p>
        </p:txBody>
      </p:sp>
      <p:sp>
        <p:nvSpPr>
          <p:cNvPr id="205" name="Google Shape;205;g20f702a348d_0_1514"/>
          <p:cNvSpPr/>
          <p:nvPr/>
        </p:nvSpPr>
        <p:spPr>
          <a:xfrm>
            <a:off x="4688875" y="1586325"/>
            <a:ext cx="2751931" cy="887978"/>
          </a:xfrm>
          <a:prstGeom prst="chevron">
            <a:avLst>
              <a:gd fmla="val 50000" name="adj"/>
            </a:avLst>
          </a:prstGeom>
          <a:solidFill>
            <a:srgbClr val="B61249"/>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2200">
                <a:solidFill>
                  <a:srgbClr val="FFFFFF"/>
                </a:solidFill>
                <a:latin typeface="Roboto"/>
                <a:ea typeface="Roboto"/>
                <a:cs typeface="Roboto"/>
                <a:sym typeface="Roboto"/>
              </a:rPr>
              <a:t>Nursing Facility</a:t>
            </a:r>
            <a:endParaRPr sz="2200">
              <a:solidFill>
                <a:srgbClr val="FFFFFF"/>
              </a:solidFill>
              <a:latin typeface="Roboto"/>
              <a:ea typeface="Roboto"/>
              <a:cs typeface="Roboto"/>
              <a:sym typeface="Roboto"/>
            </a:endParaRPr>
          </a:p>
        </p:txBody>
      </p:sp>
      <p:sp>
        <p:nvSpPr>
          <p:cNvPr id="206" name="Google Shape;206;g20f702a348d_0_1514"/>
          <p:cNvSpPr/>
          <p:nvPr/>
        </p:nvSpPr>
        <p:spPr>
          <a:xfrm>
            <a:off x="9165137" y="1586327"/>
            <a:ext cx="2751931" cy="891978"/>
          </a:xfrm>
          <a:prstGeom prst="chevron">
            <a:avLst>
              <a:gd fmla="val 50000" name="adj"/>
            </a:avLst>
          </a:prstGeom>
          <a:solidFill>
            <a:srgbClr val="E1165A"/>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2200">
                <a:solidFill>
                  <a:srgbClr val="FFFFFF"/>
                </a:solidFill>
                <a:latin typeface="Roboto"/>
                <a:ea typeface="Roboto"/>
                <a:cs typeface="Roboto"/>
                <a:sym typeface="Roboto"/>
              </a:rPr>
              <a:t>Acute Care Hospital</a:t>
            </a:r>
            <a:endParaRPr sz="2200">
              <a:solidFill>
                <a:srgbClr val="FFFFFF"/>
              </a:solidFill>
              <a:latin typeface="Roboto"/>
              <a:ea typeface="Roboto"/>
              <a:cs typeface="Roboto"/>
              <a:sym typeface="Roboto"/>
            </a:endParaRPr>
          </a:p>
        </p:txBody>
      </p:sp>
      <p:sp>
        <p:nvSpPr>
          <p:cNvPr id="207" name="Google Shape;207;g20f702a348d_0_1514"/>
          <p:cNvSpPr/>
          <p:nvPr/>
        </p:nvSpPr>
        <p:spPr>
          <a:xfrm>
            <a:off x="6926950" y="1586325"/>
            <a:ext cx="2861928" cy="891978"/>
          </a:xfrm>
          <a:prstGeom prst="chevron">
            <a:avLst>
              <a:gd fmla="val 50000" name="adj"/>
            </a:avLst>
          </a:prstGeom>
          <a:solidFill>
            <a:srgbClr val="C4134E"/>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2200">
                <a:solidFill>
                  <a:srgbClr val="FFFFFF"/>
                </a:solidFill>
                <a:latin typeface="Roboto"/>
                <a:ea typeface="Roboto"/>
                <a:cs typeface="Roboto"/>
                <a:sym typeface="Roboto"/>
              </a:rPr>
              <a:t>Acute Rehabilitation Hospital</a:t>
            </a:r>
            <a:endParaRPr sz="2200">
              <a:solidFill>
                <a:srgbClr val="FFFFFF"/>
              </a:solidFill>
              <a:latin typeface="Roboto"/>
              <a:ea typeface="Roboto"/>
              <a:cs typeface="Roboto"/>
              <a:sym typeface="Roboto"/>
            </a:endParaRPr>
          </a:p>
        </p:txBody>
      </p:sp>
      <p:sp>
        <p:nvSpPr>
          <p:cNvPr id="208" name="Google Shape;208;g20f702a348d_0_1514"/>
          <p:cNvSpPr/>
          <p:nvPr/>
        </p:nvSpPr>
        <p:spPr>
          <a:xfrm>
            <a:off x="1113700" y="5966100"/>
            <a:ext cx="6254100" cy="891900"/>
          </a:xfrm>
          <a:prstGeom prst="homePlate">
            <a:avLst>
              <a:gd fmla="val 50000" name="adj"/>
            </a:avLst>
          </a:prstGeom>
          <a:solidFill>
            <a:srgbClr val="55156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FFFFFF"/>
                </a:solidFill>
                <a:latin typeface="Roboto"/>
                <a:ea typeface="Roboto"/>
                <a:cs typeface="Roboto"/>
                <a:sym typeface="Roboto"/>
              </a:rPr>
              <a:t>Outpatient Clinic</a:t>
            </a:r>
            <a:endParaRPr sz="1900">
              <a:solidFill>
                <a:srgbClr val="FFFFFF"/>
              </a:solidFill>
              <a:latin typeface="Roboto"/>
              <a:ea typeface="Roboto"/>
              <a:cs typeface="Roboto"/>
              <a:sym typeface="Roboto"/>
            </a:endParaRPr>
          </a:p>
        </p:txBody>
      </p:sp>
      <p:sp>
        <p:nvSpPr>
          <p:cNvPr id="209" name="Google Shape;209;g20f702a348d_0_1514"/>
          <p:cNvSpPr/>
          <p:nvPr/>
        </p:nvSpPr>
        <p:spPr>
          <a:xfrm>
            <a:off x="2451075" y="4118525"/>
            <a:ext cx="2751900" cy="891900"/>
          </a:xfrm>
          <a:prstGeom prst="chevron">
            <a:avLst>
              <a:gd fmla="val 50000" name="adj"/>
            </a:avLst>
          </a:prstGeom>
          <a:solidFill>
            <a:srgbClr val="7F2090"/>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FFFFFF"/>
                </a:solidFill>
                <a:latin typeface="Roboto"/>
                <a:ea typeface="Roboto"/>
                <a:cs typeface="Roboto"/>
                <a:sym typeface="Roboto"/>
              </a:rPr>
              <a:t>Sober Living</a:t>
            </a:r>
            <a:endParaRPr sz="1900">
              <a:solidFill>
                <a:srgbClr val="FFFFFF"/>
              </a:solidFill>
              <a:latin typeface="Roboto"/>
              <a:ea typeface="Roboto"/>
              <a:cs typeface="Roboto"/>
              <a:sym typeface="Roboto"/>
            </a:endParaRPr>
          </a:p>
        </p:txBody>
      </p:sp>
      <p:sp>
        <p:nvSpPr>
          <p:cNvPr id="210" name="Google Shape;210;g20f702a348d_0_1514"/>
          <p:cNvSpPr/>
          <p:nvPr/>
        </p:nvSpPr>
        <p:spPr>
          <a:xfrm>
            <a:off x="2451075" y="3184788"/>
            <a:ext cx="2751900" cy="891900"/>
          </a:xfrm>
          <a:prstGeom prst="chevron">
            <a:avLst>
              <a:gd fmla="val 50000" name="adj"/>
            </a:avLst>
          </a:prstGeom>
          <a:solidFill>
            <a:srgbClr val="674EA7"/>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FFFFFF"/>
                </a:solidFill>
                <a:latin typeface="Roboto"/>
                <a:ea typeface="Roboto"/>
                <a:cs typeface="Roboto"/>
                <a:sym typeface="Roboto"/>
              </a:rPr>
              <a:t>Inpatient Residential</a:t>
            </a:r>
            <a:endParaRPr sz="1900">
              <a:solidFill>
                <a:srgbClr val="FFFFFF"/>
              </a:solidFill>
              <a:latin typeface="Roboto"/>
              <a:ea typeface="Roboto"/>
              <a:cs typeface="Roboto"/>
              <a:sym typeface="Roboto"/>
            </a:endParaRPr>
          </a:p>
        </p:txBody>
      </p:sp>
      <p:sp>
        <p:nvSpPr>
          <p:cNvPr id="211" name="Google Shape;211;g20f702a348d_0_1514"/>
          <p:cNvSpPr/>
          <p:nvPr/>
        </p:nvSpPr>
        <p:spPr>
          <a:xfrm>
            <a:off x="6926950" y="2538400"/>
            <a:ext cx="4990200" cy="891900"/>
          </a:xfrm>
          <a:prstGeom prst="chevron">
            <a:avLst>
              <a:gd fmla="val 50000" name="adj"/>
            </a:avLst>
          </a:prstGeom>
          <a:solidFill>
            <a:srgbClr val="8E7CC3"/>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FFFFFF"/>
                </a:solidFill>
                <a:latin typeface="Roboto"/>
                <a:ea typeface="Roboto"/>
                <a:cs typeface="Roboto"/>
                <a:sym typeface="Roboto"/>
              </a:rPr>
              <a:t>Acute Care &amp; Withdrawal Management</a:t>
            </a:r>
            <a:endParaRPr sz="1900">
              <a:solidFill>
                <a:srgbClr val="FFFFFF"/>
              </a:solidFill>
              <a:latin typeface="Roboto"/>
              <a:ea typeface="Roboto"/>
              <a:cs typeface="Roboto"/>
              <a:sym typeface="Roboto"/>
            </a:endParaRPr>
          </a:p>
        </p:txBody>
      </p:sp>
      <p:sp>
        <p:nvSpPr>
          <p:cNvPr id="212" name="Google Shape;212;g20f702a348d_0_1514"/>
          <p:cNvSpPr txBox="1"/>
          <p:nvPr/>
        </p:nvSpPr>
        <p:spPr>
          <a:xfrm>
            <a:off x="5641725" y="3688925"/>
            <a:ext cx="1157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latin typeface="Lato"/>
                <a:ea typeface="Lato"/>
                <a:cs typeface="Lato"/>
                <a:sym typeface="Lato"/>
              </a:rPr>
              <a:t>GAP</a:t>
            </a:r>
            <a:endParaRPr b="1" sz="3600">
              <a:solidFill>
                <a:schemeClr val="lt1"/>
              </a:solidFill>
              <a:latin typeface="Lato"/>
              <a:ea typeface="Lato"/>
              <a:cs typeface="Lato"/>
              <a:sym typeface="Lato"/>
            </a:endParaRPr>
          </a:p>
        </p:txBody>
      </p:sp>
      <p:sp>
        <p:nvSpPr>
          <p:cNvPr id="213" name="Google Shape;213;g20f702a348d_0_1514"/>
          <p:cNvSpPr txBox="1"/>
          <p:nvPr/>
        </p:nvSpPr>
        <p:spPr>
          <a:xfrm>
            <a:off x="460125" y="3688925"/>
            <a:ext cx="1157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latin typeface="Lato"/>
                <a:ea typeface="Lato"/>
                <a:cs typeface="Lato"/>
                <a:sym typeface="Lato"/>
              </a:rPr>
              <a:t>GAP</a:t>
            </a:r>
            <a:endParaRPr b="1" sz="3600">
              <a:solidFill>
                <a:schemeClr val="lt1"/>
              </a:solidFill>
              <a:latin typeface="Lato"/>
              <a:ea typeface="Lato"/>
              <a:cs typeface="Lato"/>
              <a:sym typeface="Lato"/>
            </a:endParaRPr>
          </a:p>
        </p:txBody>
      </p:sp>
      <p:sp>
        <p:nvSpPr>
          <p:cNvPr id="214" name="Google Shape;214;g20f702a348d_0_1514"/>
          <p:cNvSpPr txBox="1"/>
          <p:nvPr/>
        </p:nvSpPr>
        <p:spPr>
          <a:xfrm>
            <a:off x="7675675" y="3688925"/>
            <a:ext cx="1157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latin typeface="Lato"/>
                <a:ea typeface="Lato"/>
                <a:cs typeface="Lato"/>
                <a:sym typeface="Lato"/>
              </a:rPr>
              <a:t>GAP</a:t>
            </a:r>
            <a:endParaRPr b="1" sz="3600">
              <a:solidFill>
                <a:schemeClr val="lt1"/>
              </a:solidFill>
              <a:latin typeface="Lato"/>
              <a:ea typeface="Lato"/>
              <a:cs typeface="Lato"/>
              <a:sym typeface="Lato"/>
            </a:endParaRPr>
          </a:p>
        </p:txBody>
      </p:sp>
      <p:sp>
        <p:nvSpPr>
          <p:cNvPr id="215" name="Google Shape;215;g20f702a348d_0_1514"/>
          <p:cNvSpPr/>
          <p:nvPr/>
        </p:nvSpPr>
        <p:spPr>
          <a:xfrm>
            <a:off x="2451075" y="5052238"/>
            <a:ext cx="2751900" cy="891900"/>
          </a:xfrm>
          <a:prstGeom prst="chevron">
            <a:avLst>
              <a:gd fmla="val 50000" name="adj"/>
            </a:avLst>
          </a:prstGeom>
          <a:solidFill>
            <a:srgbClr val="701C7F"/>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FFFFFF"/>
                </a:solidFill>
                <a:latin typeface="Roboto"/>
                <a:ea typeface="Roboto"/>
                <a:cs typeface="Roboto"/>
                <a:sym typeface="Roboto"/>
              </a:rPr>
              <a:t>Intensive Outpatient</a:t>
            </a:r>
            <a:endParaRPr sz="1900">
              <a:solidFill>
                <a:srgbClr val="FFFFFF"/>
              </a:solidFill>
              <a:latin typeface="Roboto"/>
              <a:ea typeface="Roboto"/>
              <a:cs typeface="Roboto"/>
              <a:sym typeface="Roboto"/>
            </a:endParaRPr>
          </a:p>
        </p:txBody>
      </p:sp>
      <p:sp>
        <p:nvSpPr>
          <p:cNvPr id="216" name="Google Shape;216;g20f702a348d_0_1514"/>
          <p:cNvSpPr txBox="1"/>
          <p:nvPr/>
        </p:nvSpPr>
        <p:spPr>
          <a:xfrm>
            <a:off x="460125" y="4673300"/>
            <a:ext cx="1157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latin typeface="Lato"/>
                <a:ea typeface="Lato"/>
                <a:cs typeface="Lato"/>
                <a:sym typeface="Lato"/>
              </a:rPr>
              <a:t>GAP</a:t>
            </a:r>
            <a:endParaRPr b="1" sz="3600">
              <a:solidFill>
                <a:schemeClr val="lt1"/>
              </a:solidFill>
              <a:latin typeface="Lato"/>
              <a:ea typeface="Lato"/>
              <a:cs typeface="Lato"/>
              <a:sym typeface="Lato"/>
            </a:endParaRPr>
          </a:p>
        </p:txBody>
      </p:sp>
      <p:sp>
        <p:nvSpPr>
          <p:cNvPr id="217" name="Google Shape;217;g20f702a348d_0_1514"/>
          <p:cNvSpPr txBox="1"/>
          <p:nvPr/>
        </p:nvSpPr>
        <p:spPr>
          <a:xfrm>
            <a:off x="7675675" y="4673300"/>
            <a:ext cx="1157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latin typeface="Lato"/>
                <a:ea typeface="Lato"/>
                <a:cs typeface="Lato"/>
                <a:sym typeface="Lato"/>
              </a:rPr>
              <a:t>GAP</a:t>
            </a:r>
            <a:endParaRPr b="1" sz="3600">
              <a:solidFill>
                <a:schemeClr val="lt1"/>
              </a:solidFill>
              <a:latin typeface="Lato"/>
              <a:ea typeface="Lato"/>
              <a:cs typeface="Lato"/>
              <a:sym typeface="Lato"/>
            </a:endParaRPr>
          </a:p>
        </p:txBody>
      </p:sp>
      <p:sp>
        <p:nvSpPr>
          <p:cNvPr id="218" name="Google Shape;218;g20f702a348d_0_1514"/>
          <p:cNvSpPr txBox="1"/>
          <p:nvPr/>
        </p:nvSpPr>
        <p:spPr>
          <a:xfrm>
            <a:off x="5641725" y="4673300"/>
            <a:ext cx="1157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lt1"/>
                </a:solidFill>
                <a:latin typeface="Lato"/>
                <a:ea typeface="Lato"/>
                <a:cs typeface="Lato"/>
                <a:sym typeface="Lato"/>
              </a:rPr>
              <a:t>GAP</a:t>
            </a:r>
            <a:endParaRPr b="1" sz="3600">
              <a:solidFill>
                <a:schemeClr val="lt1"/>
              </a:solidFill>
              <a:latin typeface="Lato"/>
              <a:ea typeface="Lato"/>
              <a:cs typeface="Lato"/>
              <a:sym typeface="Lato"/>
            </a:endParaRPr>
          </a:p>
        </p:txBody>
      </p:sp>
      <p:sp>
        <p:nvSpPr>
          <p:cNvPr id="219" name="Google Shape;219;g20f702a348d_0_1514"/>
          <p:cNvSpPr txBox="1"/>
          <p:nvPr/>
        </p:nvSpPr>
        <p:spPr>
          <a:xfrm>
            <a:off x="10057525" y="4195025"/>
            <a:ext cx="1859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00">
                <a:solidFill>
                  <a:schemeClr val="lt1"/>
                </a:solidFill>
                <a:latin typeface="Lato"/>
                <a:ea typeface="Lato"/>
                <a:cs typeface="Lato"/>
                <a:sym typeface="Lato"/>
              </a:rPr>
              <a:t>GAP</a:t>
            </a:r>
            <a:endParaRPr b="1" sz="48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018a5b0e82_0_7"/>
          <p:cNvSpPr txBox="1"/>
          <p:nvPr>
            <p:ph type="title"/>
          </p:nvPr>
        </p:nvSpPr>
        <p:spPr>
          <a:xfrm>
            <a:off x="415600" y="593367"/>
            <a:ext cx="11360700" cy="763500"/>
          </a:xfrm>
          <a:prstGeom prst="rect">
            <a:avLst/>
          </a:prstGeom>
        </p:spPr>
        <p:txBody>
          <a:bodyPr anchorCtr="0" anchor="ctr" bIns="9125" lIns="0" spcFirstLastPara="1" rIns="0" wrap="square" tIns="9125">
            <a:normAutofit fontScale="90000"/>
          </a:bodyPr>
          <a:lstStyle/>
          <a:p>
            <a:pPr indent="0" lvl="0" marL="0" rtl="0" algn="ctr">
              <a:spcBef>
                <a:spcPts val="0"/>
              </a:spcBef>
              <a:spcAft>
                <a:spcPts val="0"/>
              </a:spcAft>
              <a:buNone/>
            </a:pPr>
            <a:r>
              <a:rPr lang="en-US"/>
              <a:t>Conceptual Frameworks</a:t>
            </a:r>
            <a:endParaRPr/>
          </a:p>
        </p:txBody>
      </p:sp>
      <p:sp>
        <p:nvSpPr>
          <p:cNvPr id="225" name="Google Shape;225;g2018a5b0e82_0_7"/>
          <p:cNvSpPr txBox="1"/>
          <p:nvPr>
            <p:ph idx="1" type="body"/>
          </p:nvPr>
        </p:nvSpPr>
        <p:spPr>
          <a:xfrm>
            <a:off x="415600" y="1536633"/>
            <a:ext cx="5333100" cy="4555200"/>
          </a:xfrm>
          <a:prstGeom prst="rect">
            <a:avLst/>
          </a:prstGeom>
        </p:spPr>
        <p:txBody>
          <a:bodyPr anchorCtr="0" anchor="t" bIns="45700" lIns="91425" spcFirstLastPara="1" rIns="91425" wrap="square" tIns="45700">
            <a:normAutofit/>
          </a:bodyPr>
          <a:lstStyle/>
          <a:p>
            <a:pPr indent="0" lvl="0" marL="0" rtl="0" algn="l">
              <a:spcBef>
                <a:spcPts val="600"/>
              </a:spcBef>
              <a:spcAft>
                <a:spcPts val="0"/>
              </a:spcAft>
              <a:buNone/>
            </a:pPr>
            <a:r>
              <a:rPr lang="en-US" sz="2400"/>
              <a:t>Addiction Dimensions:</a:t>
            </a:r>
            <a:endParaRPr sz="2400"/>
          </a:p>
          <a:p>
            <a:pPr indent="0" lvl="0" marL="0" rtl="0" algn="l">
              <a:spcBef>
                <a:spcPts val="600"/>
              </a:spcBef>
              <a:spcAft>
                <a:spcPts val="0"/>
              </a:spcAft>
              <a:buNone/>
            </a:pPr>
            <a:r>
              <a:rPr lang="en-US" sz="2400"/>
              <a:t>1. Biomedical</a:t>
            </a:r>
            <a:endParaRPr sz="2400"/>
          </a:p>
          <a:p>
            <a:pPr indent="0" lvl="0" marL="0" rtl="0" algn="l">
              <a:spcBef>
                <a:spcPts val="600"/>
              </a:spcBef>
              <a:spcAft>
                <a:spcPts val="0"/>
              </a:spcAft>
              <a:buNone/>
            </a:pPr>
            <a:r>
              <a:rPr lang="en-US" sz="2400"/>
              <a:t>2. Psychiatric and Cognitive</a:t>
            </a:r>
            <a:endParaRPr sz="2400"/>
          </a:p>
          <a:p>
            <a:pPr indent="0" lvl="0" marL="0" rtl="0" algn="l">
              <a:spcBef>
                <a:spcPts val="600"/>
              </a:spcBef>
              <a:spcAft>
                <a:spcPts val="0"/>
              </a:spcAft>
              <a:buNone/>
            </a:pPr>
            <a:r>
              <a:rPr lang="en-US" sz="2400"/>
              <a:t>3. Substance Use Related Risks</a:t>
            </a:r>
            <a:endParaRPr sz="2400"/>
          </a:p>
          <a:p>
            <a:pPr indent="0" lvl="0" marL="0" rtl="0" algn="l">
              <a:spcBef>
                <a:spcPts val="600"/>
              </a:spcBef>
              <a:spcAft>
                <a:spcPts val="0"/>
              </a:spcAft>
              <a:buNone/>
            </a:pPr>
            <a:r>
              <a:rPr lang="en-US" sz="2400"/>
              <a:t>4. Living Environment</a:t>
            </a:r>
            <a:endParaRPr sz="2400"/>
          </a:p>
          <a:p>
            <a:pPr indent="0" lvl="0" marL="0" rtl="0" algn="l">
              <a:spcBef>
                <a:spcPts val="600"/>
              </a:spcBef>
              <a:spcAft>
                <a:spcPts val="0"/>
              </a:spcAft>
              <a:buNone/>
            </a:pPr>
            <a:r>
              <a:rPr lang="en-US" sz="2400"/>
              <a:t>5. Patient Centered</a:t>
            </a:r>
            <a:endParaRPr sz="2400"/>
          </a:p>
        </p:txBody>
      </p:sp>
      <p:sp>
        <p:nvSpPr>
          <p:cNvPr id="226" name="Google Shape;226;g2018a5b0e82_0_7"/>
          <p:cNvSpPr txBox="1"/>
          <p:nvPr>
            <p:ph idx="2" type="body"/>
          </p:nvPr>
        </p:nvSpPr>
        <p:spPr>
          <a:xfrm>
            <a:off x="6443200" y="1536633"/>
            <a:ext cx="5333100" cy="4555200"/>
          </a:xfrm>
          <a:prstGeom prst="rect">
            <a:avLst/>
          </a:prstGeom>
        </p:spPr>
        <p:txBody>
          <a:bodyPr anchorCtr="0" anchor="t" bIns="45700" lIns="91425" spcFirstLastPara="1" rIns="91425" wrap="square" tIns="45700">
            <a:normAutofit/>
          </a:bodyPr>
          <a:lstStyle/>
          <a:p>
            <a:pPr indent="0" lvl="0" marL="0" rtl="0" algn="l">
              <a:spcBef>
                <a:spcPts val="600"/>
              </a:spcBef>
              <a:spcAft>
                <a:spcPts val="0"/>
              </a:spcAft>
              <a:buNone/>
            </a:pPr>
            <a:r>
              <a:rPr lang="en-US" sz="2400"/>
              <a:t>Palliative Care Domains:</a:t>
            </a:r>
            <a:endParaRPr sz="2400"/>
          </a:p>
          <a:p>
            <a:pPr indent="-457200" lvl="0" marL="609600" rtl="0" algn="l">
              <a:spcBef>
                <a:spcPts val="600"/>
              </a:spcBef>
              <a:spcAft>
                <a:spcPts val="0"/>
              </a:spcAft>
              <a:buSzPts val="2400"/>
              <a:buAutoNum type="arabicPeriod"/>
            </a:pPr>
            <a:r>
              <a:rPr lang="en-US" sz="2400"/>
              <a:t>Structure and Processes</a:t>
            </a:r>
            <a:endParaRPr sz="2400"/>
          </a:p>
          <a:p>
            <a:pPr indent="-457200" lvl="0" marL="609600" rtl="0" algn="l">
              <a:spcBef>
                <a:spcPts val="600"/>
              </a:spcBef>
              <a:spcAft>
                <a:spcPts val="0"/>
              </a:spcAft>
              <a:buSzPts val="2400"/>
              <a:buAutoNum type="arabicPeriod"/>
            </a:pPr>
            <a:r>
              <a:rPr lang="en-US" sz="2400"/>
              <a:t>Physical/Biomedical</a:t>
            </a:r>
            <a:endParaRPr sz="2400"/>
          </a:p>
          <a:p>
            <a:pPr indent="-457200" lvl="0" marL="609600" rtl="0" algn="l">
              <a:spcBef>
                <a:spcPts val="600"/>
              </a:spcBef>
              <a:spcAft>
                <a:spcPts val="0"/>
              </a:spcAft>
              <a:buSzPts val="2400"/>
              <a:buAutoNum type="arabicPeriod"/>
            </a:pPr>
            <a:r>
              <a:rPr lang="en-US" sz="2400"/>
              <a:t>Psychological</a:t>
            </a:r>
            <a:endParaRPr sz="2400"/>
          </a:p>
          <a:p>
            <a:pPr indent="-457200" lvl="0" marL="609600" rtl="0" algn="l">
              <a:spcBef>
                <a:spcPts val="600"/>
              </a:spcBef>
              <a:spcAft>
                <a:spcPts val="0"/>
              </a:spcAft>
              <a:buSzPts val="2400"/>
              <a:buAutoNum type="arabicPeriod"/>
            </a:pPr>
            <a:r>
              <a:rPr lang="en-US" sz="2400"/>
              <a:t>Social</a:t>
            </a:r>
            <a:endParaRPr sz="2400"/>
          </a:p>
          <a:p>
            <a:pPr indent="-457200" lvl="0" marL="609600" rtl="0" algn="l">
              <a:spcBef>
                <a:spcPts val="600"/>
              </a:spcBef>
              <a:spcAft>
                <a:spcPts val="0"/>
              </a:spcAft>
              <a:buSzPts val="2400"/>
              <a:buAutoNum type="arabicPeriod"/>
            </a:pPr>
            <a:r>
              <a:rPr lang="en-US" sz="2400"/>
              <a:t>Spiritual</a:t>
            </a:r>
            <a:endParaRPr sz="2400"/>
          </a:p>
          <a:p>
            <a:pPr indent="-457200" lvl="0" marL="609600" rtl="0" algn="l">
              <a:spcBef>
                <a:spcPts val="600"/>
              </a:spcBef>
              <a:spcAft>
                <a:spcPts val="0"/>
              </a:spcAft>
              <a:buSzPts val="2400"/>
              <a:buAutoNum type="arabicPeriod"/>
            </a:pPr>
            <a:r>
              <a:rPr lang="en-US" sz="2400"/>
              <a:t>Cultural</a:t>
            </a:r>
            <a:endParaRPr sz="2400"/>
          </a:p>
          <a:p>
            <a:pPr indent="-457200" lvl="0" marL="609600" rtl="0" algn="l">
              <a:spcBef>
                <a:spcPts val="600"/>
              </a:spcBef>
              <a:spcAft>
                <a:spcPts val="0"/>
              </a:spcAft>
              <a:buSzPts val="2400"/>
              <a:buAutoNum type="arabicPeriod"/>
            </a:pPr>
            <a:r>
              <a:rPr lang="en-US" sz="2400"/>
              <a:t>Imminently Dying</a:t>
            </a:r>
            <a:endParaRPr sz="2400"/>
          </a:p>
          <a:p>
            <a:pPr indent="-457200" lvl="0" marL="609600" rtl="0" algn="l">
              <a:spcBef>
                <a:spcPts val="600"/>
              </a:spcBef>
              <a:spcAft>
                <a:spcPts val="0"/>
              </a:spcAft>
              <a:buSzPts val="2400"/>
              <a:buAutoNum type="arabicPeriod"/>
            </a:pPr>
            <a:r>
              <a:rPr lang="en-US" sz="2400"/>
              <a:t>Ethical &amp; Legal Aspects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undamentals">
  <a:themeElements>
    <a:clrScheme name="ASAM Colors">
      <a:dk1>
        <a:srgbClr val="06204C"/>
      </a:dk1>
      <a:lt1>
        <a:srgbClr val="FFFFFF"/>
      </a:lt1>
      <a:dk2>
        <a:srgbClr val="06204C"/>
      </a:dk2>
      <a:lt2>
        <a:srgbClr val="5493B2"/>
      </a:lt2>
      <a:accent1>
        <a:srgbClr val="5493B2"/>
      </a:accent1>
      <a:accent2>
        <a:srgbClr val="F6DE55"/>
      </a:accent2>
      <a:accent3>
        <a:srgbClr val="387CEF"/>
      </a:accent3>
      <a:accent4>
        <a:srgbClr val="FFFFFF"/>
      </a:accent4>
      <a:accent5>
        <a:srgbClr val="9D8608"/>
      </a:accent5>
      <a:accent6>
        <a:srgbClr val="C00000"/>
      </a:accent6>
      <a:hlink>
        <a:srgbClr val="00C8C3"/>
      </a:hlink>
      <a:folHlink>
        <a:srgbClr val="0096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2012-01-26T19:55:03Z</dcterms:created>
  <dc:creator>cglover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058FAE5F-E0EF-46DF-B248-B261D632DD8B</vt:lpwstr>
  </property>
  <property fmtid="{D5CDD505-2E9C-101B-9397-08002B2CF9AE}" pid="3" name="ArticulatePath">
    <vt:lpwstr>Pain and Addiction Template</vt:lpwstr>
  </property>
</Properties>
</file>