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33"/>
  </p:notesMasterIdLst>
  <p:handoutMasterIdLst>
    <p:handoutMasterId r:id="rId34"/>
  </p:handoutMasterIdLst>
  <p:sldIdLst>
    <p:sldId id="310" r:id="rId2"/>
    <p:sldId id="311" r:id="rId3"/>
    <p:sldId id="312" r:id="rId4"/>
    <p:sldId id="260" r:id="rId5"/>
    <p:sldId id="1514" r:id="rId6"/>
    <p:sldId id="1515" r:id="rId7"/>
    <p:sldId id="1002" r:id="rId8"/>
    <p:sldId id="999" r:id="rId9"/>
    <p:sldId id="1516" r:id="rId10"/>
    <p:sldId id="261" r:id="rId11"/>
    <p:sldId id="263" r:id="rId12"/>
    <p:sldId id="264" r:id="rId13"/>
    <p:sldId id="1507" r:id="rId14"/>
    <p:sldId id="1505" r:id="rId15"/>
    <p:sldId id="1506" r:id="rId16"/>
    <p:sldId id="1508" r:id="rId17"/>
    <p:sldId id="1005" r:id="rId18"/>
    <p:sldId id="1001" r:id="rId19"/>
    <p:sldId id="380" r:id="rId20"/>
    <p:sldId id="381" r:id="rId21"/>
    <p:sldId id="1509" r:id="rId22"/>
    <p:sldId id="1510" r:id="rId23"/>
    <p:sldId id="1511" r:id="rId24"/>
    <p:sldId id="1504" r:id="rId25"/>
    <p:sldId id="1512" r:id="rId26"/>
    <p:sldId id="1501" r:id="rId27"/>
    <p:sldId id="1513" r:id="rId28"/>
    <p:sldId id="1503" r:id="rId29"/>
    <p:sldId id="1500" r:id="rId30"/>
    <p:sldId id="301" r:id="rId31"/>
    <p:sldId id="1502" r:id="rId32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04C"/>
    <a:srgbClr val="5493B2"/>
    <a:srgbClr val="FFF8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76" autoAdjust="0"/>
    <p:restoredTop sz="80680" autoAdjust="0"/>
  </p:normalViewPr>
  <p:slideViewPr>
    <p:cSldViewPr>
      <p:cViewPr varScale="1">
        <p:scale>
          <a:sx n="69" d="100"/>
          <a:sy n="69" d="100"/>
        </p:scale>
        <p:origin x="533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5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A6C04-CD80-40BF-983F-2074A173FFF4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28A66-05DF-42F1-9E7A-78FD68DB1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70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E9D37-16B0-49F1-BE9D-29C9BE8D3201}" type="datetimeFigureOut">
              <a:rPr lang="en-US" smtClean="0"/>
              <a:pPr/>
              <a:t>4/3/2023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75C3D-524C-463D-9D71-772A55D9A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i.org/10.23970/AHRQEPCCER24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ffectivehealthcare.ahrq.gov/products?f%5b0%5d=field_product_type:research_report&amp;f%5b1%5d=field_product_type:systematic_review&amp;f%5b2%5d=field_product_type:technical_brief&amp;f%5b3%5d=field_product_type:white_paper&amp;f%5b4%5d=field_product_type:methods_guide_chapter&amp;sort_by=field_product_pub_date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i.org/10.23970/AHRQEPCCER24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ffectivehealthcare.ahrq.gov/products?f%5b0%5d=field_product_type:research_report&amp;f%5b1%5d=field_product_type:systematic_review&amp;f%5b2%5d=field_product_type:technical_brief&amp;f%5b3%5d=field_product_type:white_paper&amp;f%5b4%5d=field_product_type:methods_guide_chapter&amp;sort_by=field_product_pub_date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i.org/10.23970/AHRQEPCCER240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ffectivehealthcare.ahrq.gov/products?f%5b0%5d=field_product_type:research_report&amp;f%5b1%5d=field_product_type:systematic_review&amp;f%5b2%5d=field_product_type:technical_brief&amp;f%5b3%5d=field_product_type:white_paper&amp;f%5b4%5d=field_product_type:methods_guide_chapter&amp;sort_by=field_product_pub_date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</a:t>
            </a:r>
            <a:r>
              <a:rPr lang="en-US"/>
              <a:t>disclosure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5C3D-524C-463D-9D71-772A55D9AFA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3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4D6C0-D4A6-3D46-8557-A047FEB35FD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932" y="4288971"/>
            <a:ext cx="5189214" cy="406234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38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this time at the end of your presentation to review key takeaways and information that audiences should remember in the future.  If practical, apply this to clinical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5C3D-524C-463D-9D71-772A55D9AFA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8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708015" y="4288652"/>
            <a:ext cx="5661046" cy="4061755"/>
          </a:xfrm>
          <a:prstGeom prst="rect">
            <a:avLst/>
          </a:prstGeom>
        </p:spPr>
        <p:txBody>
          <a:bodyPr spcFirstLastPara="1" wrap="square" lIns="87025" tIns="87025" rIns="87025" bIns="8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77863"/>
            <a:ext cx="6019800" cy="3386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Chou R, Wagner J, Ahmed AY,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Blazina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I, Brodt E, Buckley DI, Cheney TP, Choo E, Dana T, Gordon D, Khandelwal S,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Kantner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McDonagh MS, Sedgley C, Skelly AC. Treatments for Acute Pain: A Systematic Review. Comparative Effectiveness Review No. 240. (Prepared by the Pacific Northwest Evidence-based Practice Center under Contract No. 290-2015-00009-I.) AHRQ Publication No. 20(21)-EHC006. Rockville, MD: Agency for Healthcare Research and Quality; December 2020. DOI: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10.23970/AHRQEPCCER240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.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Posted final reports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located on the Effective Health Care Program search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23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Chou R, Wagner J, Ahmed AY,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Blazina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I, Brodt E, Buckley DI, Cheney TP, Choo E, Dana T, Gordon D, Khandelwal S,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Kantner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McDonagh MS, Sedgley C, Skelly AC. Treatments for Acute Pain: A Systematic Review. Comparative Effectiveness Review No. 240. (Prepared by the Pacific Northwest Evidence-based Practice Center under Contract No. 290-2015-00009-I.) AHRQ Publication No. 20(21)-EHC006. Rockville, MD: Agency for Healthcare Research and Quality; December 2020. DOI: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10.23970/AHRQEPCCER240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.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Posted final reports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located on the Effective Health Care Program search page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25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708015" y="4288652"/>
            <a:ext cx="5661046" cy="4061755"/>
          </a:xfrm>
          <a:prstGeom prst="rect">
            <a:avLst/>
          </a:prstGeom>
        </p:spPr>
        <p:txBody>
          <a:bodyPr spcFirstLastPara="1" wrap="square" lIns="87025" tIns="87025" rIns="87025" bIns="8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77863"/>
            <a:ext cx="6019800" cy="3386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708015" y="4288652"/>
            <a:ext cx="5661046" cy="4061755"/>
          </a:xfrm>
          <a:prstGeom prst="rect">
            <a:avLst/>
          </a:prstGeom>
        </p:spPr>
        <p:txBody>
          <a:bodyPr spcFirstLastPara="1" wrap="square" lIns="87025" tIns="87025" rIns="87025" bIns="8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77863"/>
            <a:ext cx="6019800" cy="3386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>
            <a:spLocks noGrp="1"/>
          </p:cNvSpPr>
          <p:nvPr>
            <p:ph type="body" idx="1"/>
          </p:nvPr>
        </p:nvSpPr>
        <p:spPr>
          <a:xfrm>
            <a:off x="708015" y="4288652"/>
            <a:ext cx="5661046" cy="4061755"/>
          </a:xfrm>
          <a:prstGeom prst="rect">
            <a:avLst/>
          </a:prstGeom>
        </p:spPr>
        <p:txBody>
          <a:bodyPr spcFirstLastPara="1" wrap="square" lIns="87025" tIns="87025" rIns="87025" bIns="8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8638" y="677863"/>
            <a:ext cx="6019800" cy="3386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Chou R, Wagner J, Ahmed AY,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Blazina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I, Brodt E, Buckley DI, Cheney TP, Choo E, Dana T, Gordon D, Khandelwal S,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Kantner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McDonagh MS, Sedgley C, Skelly AC. Treatments for Acute Pain: A Systematic Review. Comparative Effectiveness Review No. 240. (Prepared by the Pacific Northwest Evidence-based Practice Center under Contract No. 290-2015-00009-I.) AHRQ Publication No. 20(21)-EHC006. Rockville, MD: Agency for Healthcare Research and Quality; December 2020. DOI: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10.23970/AHRQEPCCER240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.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Posted final reports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located on the Effective Health Care Program search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91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A775DB-55B6-A540-A20A-D49340D467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932" y="4288971"/>
            <a:ext cx="5189214" cy="406234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8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1793EBE2-16B0-4E4A-8318-2837B630BD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752" y="381000"/>
            <a:ext cx="10972800" cy="3200399"/>
          </a:xfrm>
          <a:effectLst/>
        </p:spPr>
        <p:txBody>
          <a:bodyPr t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lang="en-US" sz="5400" b="1" kern="1200" dirty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/>
                <a:latin typeface="Lato" panose="020F050202020403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[INSERT PRESENTATION TITLE]</a:t>
            </a:r>
          </a:p>
        </p:txBody>
      </p:sp>
      <p:sp>
        <p:nvSpPr>
          <p:cNvPr id="4" name="Subtitle 16">
            <a:extLst>
              <a:ext uri="{FF2B5EF4-FFF2-40B4-BE49-F238E27FC236}">
                <a16:creationId xmlns:a16="http://schemas.microsoft.com/office/drawing/2014/main" id="{6F705875-8292-44B2-B528-4475B55DA8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6752" y="3753928"/>
            <a:ext cx="10972800" cy="12192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3600" b="1">
                <a:solidFill>
                  <a:schemeClr val="tx1"/>
                </a:solidFill>
              </a:defRPr>
            </a:lvl1pPr>
            <a:lvl2pPr marL="457178" indent="0" algn="ctr">
              <a:buNone/>
            </a:lvl2pPr>
            <a:lvl3pPr marL="914354" indent="0" algn="ctr">
              <a:buNone/>
            </a:lvl3pPr>
            <a:lvl4pPr marL="1371532" indent="0" algn="ctr">
              <a:buNone/>
            </a:lvl4pPr>
            <a:lvl5pPr marL="1828709" indent="0" algn="ctr">
              <a:buNone/>
            </a:lvl5pPr>
            <a:lvl6pPr marL="2285886" indent="0" algn="ctr">
              <a:buNone/>
            </a:lvl6pPr>
            <a:lvl7pPr marL="2743062" indent="0" algn="ctr">
              <a:buNone/>
            </a:lvl7pPr>
            <a:lvl8pPr marL="3200240" indent="0" algn="ctr">
              <a:buNone/>
            </a:lvl8pPr>
            <a:lvl9pPr marL="3657418" indent="0" algn="ctr">
              <a:buNone/>
            </a:lvl9pPr>
          </a:lstStyle>
          <a:p>
            <a:r>
              <a:rPr lang="en-US" dirty="0"/>
              <a:t>[Insert Speaker Name, Speaker Credentials]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E0A9706-3AF9-4028-AD50-F074E200C5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6750" y="5029200"/>
            <a:ext cx="10972800" cy="914400"/>
          </a:xfrm>
        </p:spPr>
        <p:txBody>
          <a:bodyPr anchor="ctr">
            <a:normAutofit/>
          </a:bodyPr>
          <a:lstStyle>
            <a:lvl1pPr marL="0" indent="0">
              <a:buNone/>
              <a:defRPr sz="2800" baseline="0"/>
            </a:lvl1pPr>
          </a:lstStyle>
          <a:p>
            <a:r>
              <a:rPr lang="en-US" dirty="0"/>
              <a:t>Presented at Name of Event on Date of Event 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64DA5A5-373F-42DE-B3E3-90EDEDFD0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660312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286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ABF65-36B2-4F1B-881C-F9CE1BAA8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28600"/>
            <a:ext cx="10972800" cy="92288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[Click to insert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2FFB7-F684-4907-B700-2BF13B8A61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1295400"/>
            <a:ext cx="5386917" cy="502920"/>
          </a:xfrm>
        </p:spPr>
        <p:txBody>
          <a:bodyPr anchor="b">
            <a:noAutofit/>
          </a:bodyPr>
          <a:lstStyle>
            <a:lvl1pPr marL="320024" indent="-32002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lang="en-US" sz="2800" b="1" kern="1200" dirty="0">
                <a:solidFill>
                  <a:schemeClr val="tx1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Lato" panose="020F0502020204030203" pitchFamily="34" charset="0"/>
                <a:ea typeface="+mn-ea"/>
                <a:cs typeface="+mn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marL="320024" lvl="0" indent="-32002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lang="en-US" dirty="0"/>
              <a:t>[Insert Heading]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BFE5F-C2DA-4CB6-A1B1-3D809CA8F9B5}"/>
              </a:ext>
            </a:extLst>
          </p:cNvPr>
          <p:cNvSpPr>
            <a:spLocks noGrp="1"/>
          </p:cNvSpPr>
          <p:nvPr>
            <p:ph type="body" sz="half" idx="3" hasCustomPrompt="1"/>
          </p:nvPr>
        </p:nvSpPr>
        <p:spPr>
          <a:xfrm>
            <a:off x="6193377" y="1295400"/>
            <a:ext cx="5389033" cy="502920"/>
          </a:xfrm>
        </p:spPr>
        <p:txBody>
          <a:bodyPr anchor="b">
            <a:noAutofit/>
          </a:bodyPr>
          <a:lstStyle>
            <a:lvl1pPr marL="320024" indent="-32002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8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marL="320024" lvl="0" indent="-32002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lang="en-US" dirty="0"/>
              <a:t>[Insert Heading]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A44C07-434C-4581-8A43-8FFFF2ABB0D8}"/>
              </a:ext>
            </a:extLst>
          </p:cNvPr>
          <p:cNvSpPr>
            <a:spLocks noGrp="1"/>
          </p:cNvSpPr>
          <p:nvPr>
            <p:ph sz="quarter" idx="2" hasCustomPrompt="1"/>
          </p:nvPr>
        </p:nvSpPr>
        <p:spPr>
          <a:xfrm>
            <a:off x="609600" y="1942238"/>
            <a:ext cx="5386917" cy="4077562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300"/>
            </a:lvl3pPr>
            <a:lvl4pPr>
              <a:defRPr sz="2200"/>
            </a:lvl4pPr>
            <a:lvl5pPr marL="1197803" indent="0">
              <a:buNone/>
              <a:defRPr sz="24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78093A-43B0-48F9-A10F-7D6F274B8A4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93377" y="1942238"/>
            <a:ext cx="5389033" cy="4077562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3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8939AF1-74B9-4BAE-89DB-6B148E2572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3400" y="6163718"/>
            <a:ext cx="7239000" cy="589471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[Slide Reference:  Author or Agency Name, Reference Number(s)]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64DA5A5-373F-42DE-B3E3-90EDEDFD0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660312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217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hart Layou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802D-8390-4263-84D9-7D676055E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28600"/>
            <a:ext cx="109728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[Click to insert title]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46BA48-3D98-48F8-8C15-89DB373CCC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219200"/>
            <a:ext cx="10972800" cy="609600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356598" indent="0">
              <a:buNone/>
              <a:defRPr sz="3200"/>
            </a:lvl2pPr>
            <a:lvl3pPr marL="649192" indent="0">
              <a:buNone/>
              <a:defRPr sz="3200"/>
            </a:lvl3pPr>
            <a:lvl4pPr marL="960072" indent="0">
              <a:buNone/>
              <a:defRPr sz="3200"/>
            </a:lvl4pPr>
            <a:lvl5pPr marL="1197803" indent="0">
              <a:buNone/>
              <a:defRPr sz="3200"/>
            </a:lvl5pPr>
          </a:lstStyle>
          <a:p>
            <a:pPr lvl="0"/>
            <a:r>
              <a:rPr lang="en-US" dirty="0"/>
              <a:t>[Insert Chart Title]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6753E94-D33B-4EC6-A735-B28D9A1BE7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3400" y="6172200"/>
            <a:ext cx="7239000" cy="589471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[Slide Reference:  Author or Agency Name, Reference Number(s)]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4B957661-4E44-452F-941C-C6A98C1A292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09601" y="1828800"/>
            <a:ext cx="10972800" cy="4152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[Insert or paste in chart]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64DA5A5-373F-42DE-B3E3-90EDEDFD0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660312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8253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rizontal Chart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5DB370-49A6-45E1-AFCA-CCB1AE13F38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09601" y="1295400"/>
            <a:ext cx="10972800" cy="4686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[Insert or paste in chart]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0C802D-8390-4263-84D9-7D676055E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28600"/>
            <a:ext cx="109728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[Click to insert title]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879B10-F719-4601-B36A-5071C9EAC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3400" y="6116129"/>
            <a:ext cx="7239000" cy="589471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[Slide Reference:  Author or Agency Name, Reference Number(s)]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64DA5A5-373F-42DE-B3E3-90EDEDFD0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660312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731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802D-8390-4263-84D9-7D676055E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28600"/>
            <a:ext cx="109728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[Click to insert title]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2BCE3DEF-A2F5-4D68-8C11-63152CF7A8DC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09600" y="1981200"/>
            <a:ext cx="5334000" cy="4038600"/>
          </a:xfrm>
          <a:ln w="12700">
            <a:noFill/>
          </a:ln>
        </p:spPr>
        <p:txBody>
          <a:bodyPr vert="horz" lIns="9144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lang="en-US" dirty="0"/>
            </a:lvl1pPr>
          </a:lstStyle>
          <a:p>
            <a:pPr marL="320024" marR="0" lvl="0" indent="-32002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®"/>
              <a:tabLst/>
              <a:defRPr/>
            </a:pPr>
            <a:r>
              <a:rPr lang="en-US" dirty="0"/>
              <a:t>[click the icon to insert a chart]</a:t>
            </a:r>
          </a:p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46BA48-3D98-48F8-8C15-89DB373CCC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295400"/>
            <a:ext cx="5334000" cy="609600"/>
          </a:xfrm>
        </p:spPr>
        <p:txBody>
          <a:bodyPr>
            <a:noAutofit/>
          </a:bodyPr>
          <a:lstStyle>
            <a:lvl1pPr marL="0" indent="0" algn="ctr">
              <a:buNone/>
              <a:defRPr sz="2600" b="1"/>
            </a:lvl1pPr>
            <a:lvl2pPr marL="356598" indent="0">
              <a:buNone/>
              <a:defRPr sz="3200"/>
            </a:lvl2pPr>
            <a:lvl3pPr marL="649192" indent="0">
              <a:buNone/>
              <a:defRPr sz="3200"/>
            </a:lvl3pPr>
            <a:lvl4pPr marL="960072" indent="0">
              <a:buNone/>
              <a:defRPr sz="3200"/>
            </a:lvl4pPr>
            <a:lvl5pPr marL="1197803" indent="0">
              <a:buNone/>
              <a:defRPr sz="3200"/>
            </a:lvl5pPr>
          </a:lstStyle>
          <a:p>
            <a:pPr lvl="0"/>
            <a:r>
              <a:rPr lang="en-US" dirty="0"/>
              <a:t>[Insert Chart Title]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6753E94-D33B-4EC6-A735-B28D9A1BE7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3400" y="6172200"/>
            <a:ext cx="7239000" cy="589471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[Slide Reference:  Author or Agency Name, Reference Number(s)]</a:t>
            </a:r>
          </a:p>
        </p:txBody>
      </p:sp>
      <p:sp>
        <p:nvSpPr>
          <p:cNvPr id="6" name="Chart Placeholder 4">
            <a:extLst>
              <a:ext uri="{FF2B5EF4-FFF2-40B4-BE49-F238E27FC236}">
                <a16:creationId xmlns:a16="http://schemas.microsoft.com/office/drawing/2014/main" id="{F7CA21EC-1B48-40AB-9966-BA28DCDF08D2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248400" y="1978660"/>
            <a:ext cx="5334000" cy="4038600"/>
          </a:xfrm>
          <a:ln w="12700">
            <a:noFill/>
          </a:ln>
        </p:spPr>
        <p:txBody>
          <a:bodyPr vert="horz" lIns="9144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None/>
              <a:tabLst/>
              <a:defRPr lang="en-US" dirty="0"/>
            </a:lvl1pPr>
          </a:lstStyle>
          <a:p>
            <a:pPr marL="320024" marR="0" lvl="0" indent="-320024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anose="05020102010507070707" pitchFamily="18" charset="2"/>
              <a:buChar char="®"/>
              <a:tabLst/>
              <a:defRPr/>
            </a:pPr>
            <a:r>
              <a:rPr lang="en-US" dirty="0"/>
              <a:t>[click the icon to insert a chart]</a:t>
            </a:r>
          </a:p>
          <a:p>
            <a:pPr lvl="0"/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8828604-0488-4E4E-8B88-0B534FB145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8400" y="1295400"/>
            <a:ext cx="5334000" cy="609600"/>
          </a:xfrm>
        </p:spPr>
        <p:txBody>
          <a:bodyPr>
            <a:noAutofit/>
          </a:bodyPr>
          <a:lstStyle>
            <a:lvl1pPr marL="0" indent="0" algn="ctr">
              <a:buNone/>
              <a:defRPr lang="en-US" sz="2600" b="1" kern="1200" dirty="0" smtClean="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56598" indent="0">
              <a:buNone/>
              <a:defRPr sz="3200"/>
            </a:lvl2pPr>
            <a:lvl3pPr marL="649192" indent="0">
              <a:buNone/>
              <a:defRPr sz="3200"/>
            </a:lvl3pPr>
            <a:lvl4pPr marL="960072" indent="0">
              <a:buNone/>
              <a:defRPr sz="3200"/>
            </a:lvl4pPr>
            <a:lvl5pPr marL="1197803" indent="0">
              <a:buNone/>
              <a:defRPr sz="3200"/>
            </a:lvl5pPr>
          </a:lstStyle>
          <a:p>
            <a:pPr lvl="0"/>
            <a:r>
              <a:rPr lang="en-US" dirty="0"/>
              <a:t>[Insert Chart Title]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64DA5A5-373F-42DE-B3E3-90EDEDFD0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660312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417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hart Layou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802D-8390-4263-84D9-7D676055E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2743200" cy="17526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[Click to insert title]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FE18DB0-9D1C-46BD-8C65-AD9CC7A42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3400" y="6116129"/>
            <a:ext cx="7543800" cy="589471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[Slide Reference:  Author or Agency Name, Reference Number(s)]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46BA48-3D98-48F8-8C15-89DB373CCC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24200" y="228600"/>
            <a:ext cx="8763000" cy="609600"/>
          </a:xfrm>
        </p:spPr>
        <p:txBody>
          <a:bodyPr>
            <a:noAutofit/>
          </a:bodyPr>
          <a:lstStyle>
            <a:lvl1pPr marL="0" indent="0" algn="ctr">
              <a:buNone/>
              <a:defRPr sz="2800" b="1"/>
            </a:lvl1pPr>
            <a:lvl2pPr marL="356598" indent="0">
              <a:buNone/>
              <a:defRPr sz="3200"/>
            </a:lvl2pPr>
            <a:lvl3pPr marL="649192" indent="0">
              <a:buNone/>
              <a:defRPr sz="3200"/>
            </a:lvl3pPr>
            <a:lvl4pPr marL="960072" indent="0">
              <a:buNone/>
              <a:defRPr sz="3200"/>
            </a:lvl4pPr>
            <a:lvl5pPr marL="1197803" indent="0">
              <a:buNone/>
              <a:defRPr sz="3200"/>
            </a:lvl5pPr>
          </a:lstStyle>
          <a:p>
            <a:pPr lvl="0"/>
            <a:r>
              <a:rPr lang="en-US" dirty="0"/>
              <a:t>[Insert Chart Title]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CFD73-7469-4688-8859-FFC3F9DDC0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057400"/>
            <a:ext cx="2743200" cy="39243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AD4D91-4B9A-4892-A207-E648404A0BF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112477" y="876300"/>
            <a:ext cx="8763000" cy="5105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[Insert or paste in chart]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64DA5A5-373F-42DE-B3E3-90EDEDFD0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660312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1698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hart Layout Revers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802D-8390-4263-84D9-7D676055E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32277" y="240323"/>
            <a:ext cx="2743200" cy="17526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[Click to insert title]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FE18DB0-9D1C-46BD-8C65-AD9CC7A42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1677" y="6172200"/>
            <a:ext cx="7543800" cy="589471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[Slide Reference:  Author or Agency Name, Reference Number(s)]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46BA48-3D98-48F8-8C15-89DB373CCC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40323"/>
            <a:ext cx="8763000" cy="609600"/>
          </a:xfrm>
        </p:spPr>
        <p:txBody>
          <a:bodyPr>
            <a:noAutofit/>
          </a:bodyPr>
          <a:lstStyle>
            <a:lvl1pPr marL="0" indent="0" algn="ctr">
              <a:buNone/>
              <a:defRPr sz="2800" b="1"/>
            </a:lvl1pPr>
            <a:lvl2pPr marL="356598" indent="0">
              <a:buNone/>
              <a:defRPr sz="3200"/>
            </a:lvl2pPr>
            <a:lvl3pPr marL="649192" indent="0">
              <a:buNone/>
              <a:defRPr sz="3200"/>
            </a:lvl3pPr>
            <a:lvl4pPr marL="960072" indent="0">
              <a:buNone/>
              <a:defRPr sz="3200"/>
            </a:lvl4pPr>
            <a:lvl5pPr marL="1197803" indent="0">
              <a:buNone/>
              <a:defRPr sz="3200"/>
            </a:lvl5pPr>
          </a:lstStyle>
          <a:p>
            <a:pPr lvl="0"/>
            <a:r>
              <a:rPr lang="en-US" dirty="0"/>
              <a:t>[Insert Chart Title]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CFD73-7469-4688-8859-FFC3F9DDC0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32277" y="2086708"/>
            <a:ext cx="2743200" cy="39243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AD4D91-4B9A-4892-A207-E648404A0BF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077" y="888022"/>
            <a:ext cx="8763000" cy="51229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[Insert or paste in chart]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64DA5A5-373F-42DE-B3E3-90EDEDFD0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660312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8690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1BBC2-4710-41D7-A79F-01972ABCC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28600"/>
            <a:ext cx="109728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[Click to insert title]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072C0345-E024-4C21-B743-731BB51711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600" y="6067964"/>
            <a:ext cx="7543800" cy="589471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[Slide Reference:  Author or Agency Name, Reference Number(s)]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64DA5A5-373F-42DE-B3E3-90EDEDFD0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660312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300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64DA5A5-373F-42DE-B3E3-90EDEDFD0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660312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5331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EF74-2322-4939-A391-425C2628F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228600"/>
            <a:ext cx="110490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EDBAF-7068-484D-B0D5-7A2F4DCC5F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3400" y="1371600"/>
            <a:ext cx="11049000" cy="4495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[Insert takeaway]</a:t>
            </a:r>
          </a:p>
          <a:p>
            <a:pPr lvl="0"/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64DA5A5-373F-42DE-B3E3-90EDEDFD0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660312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269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Dat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C029F-5DBD-4E23-B1F3-FA4A83286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28600"/>
            <a:ext cx="109728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[Click to insert title or table name]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9F5C896-B623-4DDC-A5DA-0D76D8B080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600" y="6172200"/>
            <a:ext cx="7543800" cy="589471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[Slide Reference:  Author or Agency Name, Reference Number(s)]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658924D4-77A4-4D4C-B063-165E40B4B892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09600" y="1447800"/>
            <a:ext cx="10972800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[click the icon to insert your table]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64DA5A5-373F-42DE-B3E3-90EDEDFD0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660312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349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osur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00964-EFF8-49BE-884A-BCD0A02B2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28601"/>
            <a:ext cx="1097280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Disclosure Information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9F4B5D65-2E7E-4980-98FA-463AFCF240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1044186"/>
            <a:ext cx="10972799" cy="744927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/>
            </a:lvl1pPr>
          </a:lstStyle>
          <a:p>
            <a:pPr lvl="0"/>
            <a:r>
              <a:rPr lang="en-US" dirty="0"/>
              <a:t>[Insert Name of Presentation]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D4887183-AD59-426E-95F3-1A97A3F07F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2529277"/>
            <a:ext cx="6858001" cy="465138"/>
          </a:xfrm>
        </p:spPr>
        <p:txBody>
          <a:bodyPr>
            <a:noAutofit/>
          </a:bodyPr>
          <a:lstStyle>
            <a:lvl1pPr marL="0" indent="0" algn="l">
              <a:buNone/>
              <a:defRPr sz="2600"/>
            </a:lvl1pPr>
          </a:lstStyle>
          <a:p>
            <a:pPr lvl="0"/>
            <a:r>
              <a:rPr lang="en-US" dirty="0"/>
              <a:t>[Speaker Name, Credentials]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289C13-3FF3-4B02-96DA-7B234F6EB1D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620000" y="1928307"/>
            <a:ext cx="3962400" cy="4089906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the icon to insert presenter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5C4401C-8650-4366-BDE8-6290777D27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1928813"/>
            <a:ext cx="6858000" cy="465138"/>
          </a:xfrm>
        </p:spPr>
        <p:txBody>
          <a:bodyPr anchor="ctr">
            <a:no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[Insert date and time of activity]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DC340C2-B3EA-45B3-8263-DF147371BF4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9600" y="3124200"/>
            <a:ext cx="6858000" cy="28940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en-US" dirty="0"/>
              <a:t>[Insert Commercial Interest, What was received, For What Role – Put “No Disclosures” if you do not have any]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64DA5A5-373F-42DE-B3E3-90EDEDFD0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660312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586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7"/>
            <a:ext cx="28448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01DF9-1014-421E-B0A3-2252CC9ED2B4}" type="datetimeFigureOut">
              <a:rPr lang="en-US"/>
              <a:pPr>
                <a:defRPr/>
              </a:pPr>
              <a:t>4/3/2023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7"/>
            <a:ext cx="38608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7"/>
            <a:ext cx="28448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00164-9CE4-4C17-A545-60947E9E97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059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7d2fd7310_0_49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973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25" tIns="42400" rIns="84825" bIns="42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c7d2fd7310_0_49"/>
          <p:cNvSpPr txBox="1">
            <a:spLocks noGrp="1"/>
          </p:cNvSpPr>
          <p:nvPr>
            <p:ph type="body" idx="1"/>
          </p:nvPr>
        </p:nvSpPr>
        <p:spPr>
          <a:xfrm>
            <a:off x="1219200" y="1600541"/>
            <a:ext cx="9855200" cy="44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85A9E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12C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85A9E3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512C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85A9E3"/>
              </a:buClr>
              <a:buSzPts val="2400"/>
              <a:buFont typeface="Arial"/>
              <a:buChar char="−"/>
              <a:defRPr sz="2400" b="0" i="0" u="none" strike="noStrike" cap="none">
                <a:solidFill>
                  <a:srgbClr val="512C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85A9E3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rgbClr val="512C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85A9E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12C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823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405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osures Layout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00964-EFF8-49BE-884A-BCD0A02B2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28601"/>
            <a:ext cx="1097280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Disclosure Information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DC340C2-B3EA-45B3-8263-DF147371BF4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9600" y="1295400"/>
            <a:ext cx="10972798" cy="4722814"/>
          </a:xfrm>
        </p:spPr>
        <p:txBody>
          <a:bodyPr>
            <a:normAutofit/>
          </a:bodyPr>
          <a:lstStyle>
            <a:lvl1pPr>
              <a:defRPr sz="2200" baseline="0"/>
            </a:lvl1pPr>
            <a:lvl2pPr>
              <a:defRPr sz="2000"/>
            </a:lvl2pPr>
          </a:lstStyle>
          <a:p>
            <a:pPr lvl="0"/>
            <a:r>
              <a:rPr lang="en-US" dirty="0"/>
              <a:t>Presenter 1: Full Name and Credentials</a:t>
            </a:r>
          </a:p>
          <a:p>
            <a:pPr lvl="1"/>
            <a:r>
              <a:rPr lang="en-US" dirty="0"/>
              <a:t>Presenter 1 Commercial Interests: Name of Company, What was received, For What Role – Put “No Disclosures” if they do not have any</a:t>
            </a:r>
          </a:p>
          <a:p>
            <a:pPr lvl="0"/>
            <a:r>
              <a:rPr lang="en-US" dirty="0"/>
              <a:t>Presenter 2: Full Name and Credentials</a:t>
            </a:r>
          </a:p>
          <a:p>
            <a:pPr lvl="1"/>
            <a:r>
              <a:rPr lang="en-US" dirty="0"/>
              <a:t>Presenter 2 Commercial Interests: Name of Company, What was received, For What Role – Put “No Disclosures” if they do not have any</a:t>
            </a:r>
          </a:p>
          <a:p>
            <a:pPr lvl="0"/>
            <a:r>
              <a:rPr lang="en-US" dirty="0"/>
              <a:t>Presenter 3: Full Name and Credentials</a:t>
            </a:r>
          </a:p>
          <a:p>
            <a:pPr lvl="1"/>
            <a:r>
              <a:rPr lang="en-US" dirty="0"/>
              <a:t>Presenter 3 Commercial Interests: Name of Company, What was received, For What Role – Put “No Disclosures” if they do not have any</a:t>
            </a:r>
          </a:p>
          <a:p>
            <a:pPr lvl="0"/>
            <a:r>
              <a:rPr lang="en-US" dirty="0"/>
              <a:t>Presenter 4: Full Name and Credentials</a:t>
            </a:r>
          </a:p>
          <a:p>
            <a:pPr lvl="1"/>
            <a:r>
              <a:rPr lang="en-US" dirty="0"/>
              <a:t>Presenter 4 Commercial Interests: Name of Company, What was received, For What Role – Put “No Disclosures” if they do not have any</a:t>
            </a:r>
          </a:p>
          <a:p>
            <a:pPr lvl="0"/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64DA5A5-373F-42DE-B3E3-90EDEDFD0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660312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491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arning Objectiv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9D20-5495-47CC-BB63-8B86BF8D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28600"/>
            <a:ext cx="10972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[Click to insert title]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38641F-A841-4651-B0B6-5DB5E10975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524000"/>
            <a:ext cx="109728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64DA5A5-373F-42DE-B3E3-90EDEDFD0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660312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186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erenc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103FD-3CDC-46AD-895D-365162FE73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92850"/>
            <a:ext cx="10972800" cy="4683206"/>
          </a:xfrm>
        </p:spPr>
        <p:txBody>
          <a:bodyPr>
            <a:normAutofit/>
          </a:bodyPr>
          <a:lstStyle>
            <a:lvl1pPr marL="457200" indent="-457200">
              <a:buClr>
                <a:schemeClr val="accent2"/>
              </a:buClr>
              <a:buFont typeface="+mj-lt"/>
              <a:buAutoNum type="arabicPeriod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Reference 1 (press enter to enter a second reference)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827790-E4B7-4DA1-AB88-74DF3BA3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64DA5A5-373F-42DE-B3E3-90EDEDFD0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660312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250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ullet Poi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35DBE-F07E-4C35-8001-82AFDCE69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28600"/>
            <a:ext cx="10972800" cy="914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[Click to insert title]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45B4E-3371-464E-AEC1-E099AA6CB05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" y="1295400"/>
            <a:ext cx="10972800" cy="472440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6B1D92E-0E18-4D7E-88A0-D43A63EB48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3400" y="6172200"/>
            <a:ext cx="7239000" cy="589471"/>
          </a:xfrm>
        </p:spPr>
        <p:txBody>
          <a:bodyPr anchor="ctr">
            <a:noAutofit/>
          </a:bodyPr>
          <a:lstStyle>
            <a:lvl1pPr marL="0" indent="0">
              <a:buNone/>
              <a:defRPr sz="1600" baseline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References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64DA5A5-373F-42DE-B3E3-90EDEDFD0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660312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05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mart 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35DBE-F07E-4C35-8001-82AFDCE69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28600"/>
            <a:ext cx="10972800" cy="914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[Click to insert title]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32352C51-BFD6-4389-9F97-D3F4D281C21B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609600" y="1219200"/>
            <a:ext cx="10972800" cy="48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[insert smart art graphic]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70C9A4E-3F36-46A2-A72C-FAB4085899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3400" y="6116129"/>
            <a:ext cx="7239000" cy="589471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[Slide Reference:  Author or Agency Name, Reference Number(s)]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64DA5A5-373F-42DE-B3E3-90EDEDFD0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660312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203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 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35DBE-F07E-4C35-8001-82AFDCE69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2590800" cy="57912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[Click to insert title]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32352C51-BFD6-4389-9F97-D3F4D281C21B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2895600" y="228600"/>
            <a:ext cx="9067800" cy="5791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[insert smart art graphic]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70C9A4E-3F36-46A2-A72C-FAB4085899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3400" y="6172200"/>
            <a:ext cx="7239000" cy="589471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[Slide Reference:  Author or Agency Name, Reference Number(s)]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64DA5A5-373F-42DE-B3E3-90EDEDFD0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660312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54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1AA8-F5BA-4671-A67A-B90AEF53F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28600"/>
            <a:ext cx="109728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[Click to insert title]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4C73728-AD64-4C8F-840F-17BFD19FEBFA}"/>
              </a:ext>
            </a:extLst>
          </p:cNvPr>
          <p:cNvSpPr>
            <a:spLocks noGrp="1"/>
          </p:cNvSpPr>
          <p:nvPr>
            <p:ph sz="quarter" idx="2" hasCustomPrompt="1"/>
          </p:nvPr>
        </p:nvSpPr>
        <p:spPr>
          <a:xfrm>
            <a:off x="609600" y="1295400"/>
            <a:ext cx="5386917" cy="4724400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3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13B3FAFF-7602-4619-AF1C-F63A286B671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93377" y="1295400"/>
            <a:ext cx="5389033" cy="4724400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300"/>
            </a:lvl3pPr>
            <a:lvl4pPr marL="960072" indent="0">
              <a:buNone/>
              <a:defRPr sz="2200"/>
            </a:lvl4pPr>
            <a:lvl5pPr marL="1197803" indent="0">
              <a:buNone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19B0107-67D6-406F-AD70-3D80614A69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3400" y="6172200"/>
            <a:ext cx="7239000" cy="589471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[Slide Reference:  Author or Agency Name, Reference Number(s)]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64DA5A5-373F-42DE-B3E3-90EDEDFD0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660312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649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2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524000"/>
          </a:xfrm>
          <a:prstGeom prst="rect">
            <a:avLst/>
          </a:prstGeom>
        </p:spPr>
        <p:txBody>
          <a:bodyPr vert="horz" lIns="0" tIns="9144" rIns="0" bIns="9144" anchor="ctr">
            <a:normAutofit/>
          </a:bodyPr>
          <a:lstStyle/>
          <a:p>
            <a:r>
              <a:rPr lang="en-US" dirty="0"/>
              <a:t>Click to insert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828801"/>
            <a:ext cx="10972800" cy="4147256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64DA5A5-373F-42DE-B3E3-90EDEDFD0F7A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660312" cy="685800"/>
          </a:xfrm>
          <a:prstGeom prst="rect">
            <a:avLst/>
          </a:prstGeom>
        </p:spPr>
      </p:pic>
    </p:spTree>
    <p:custDataLst>
      <p:tags r:id="rId24"/>
    </p:custData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82" r:id="rId3"/>
    <p:sldLayoutId id="2147483778" r:id="rId4"/>
    <p:sldLayoutId id="2147483766" r:id="rId5"/>
    <p:sldLayoutId id="2147483767" r:id="rId6"/>
    <p:sldLayoutId id="2147483772" r:id="rId7"/>
    <p:sldLayoutId id="2147483779" r:id="rId8"/>
    <p:sldLayoutId id="2147483768" r:id="rId9"/>
    <p:sldLayoutId id="2147483769" r:id="rId10"/>
    <p:sldLayoutId id="2147483770" r:id="rId11"/>
    <p:sldLayoutId id="2147483771" r:id="rId12"/>
    <p:sldLayoutId id="2147483775" r:id="rId13"/>
    <p:sldLayoutId id="2147483774" r:id="rId14"/>
    <p:sldLayoutId id="2147483780" r:id="rId15"/>
    <p:sldLayoutId id="2147483773" r:id="rId16"/>
    <p:sldLayoutId id="2147483783" r:id="rId17"/>
    <p:sldLayoutId id="2147483777" r:id="rId18"/>
    <p:sldLayoutId id="2147483776" r:id="rId19"/>
    <p:sldLayoutId id="2147483784" r:id="rId20"/>
    <p:sldLayoutId id="2147483785" r:id="rId21"/>
    <p:sldLayoutId id="2147483786" r:id="rId22"/>
  </p:sldLayoutIdLst>
  <p:txStyles>
    <p:titleStyle>
      <a:lvl1pPr algn="ctr" rtl="0" eaLnBrk="1" latinLnBrk="0" hangingPunct="1">
        <a:spcBef>
          <a:spcPct val="0"/>
        </a:spcBef>
        <a:buNone/>
        <a:defRPr lang="en-US" sz="5000" b="1" kern="1200" dirty="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/>
          <a:latin typeface="Lato" panose="020F0502020204030203" pitchFamily="34" charset="0"/>
          <a:ea typeface="+mj-ea"/>
          <a:cs typeface="+mj-cs"/>
        </a:defRPr>
      </a:lvl1pPr>
    </p:titleStyle>
    <p:bodyStyle>
      <a:lvl1pPr marL="320024" indent="-320024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 2" panose="05020102010507070707" pitchFamily="18" charset="2"/>
        <a:buChar char="®"/>
        <a:defRPr sz="3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30904" indent="-274306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 2" panose="05020102010507070707" pitchFamily="18" charset="2"/>
        <a:buChar char="®"/>
        <a:defRPr sz="26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923498" indent="-274306" algn="l" rtl="0" eaLnBrk="1" latinLnBrk="0" hangingPunct="1">
        <a:spcBef>
          <a:spcPct val="20000"/>
        </a:spcBef>
        <a:buClr>
          <a:schemeClr val="accent2"/>
        </a:buClr>
        <a:buSzPct val="80000"/>
        <a:buFont typeface="Wingdings 2" panose="05020102010507070707" pitchFamily="18" charset="2"/>
        <a:buChar char="®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188661" indent="-22858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 pitchFamily="18" charset="2"/>
        <a:buChar char="®"/>
        <a:defRPr sz="22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1426392" indent="-228589" algn="l" rtl="0" eaLnBrk="1" latinLnBrk="0" hangingPunct="1">
        <a:spcBef>
          <a:spcPct val="20000"/>
        </a:spcBef>
        <a:buClr>
          <a:schemeClr val="accent2"/>
        </a:buClr>
        <a:buSzPct val="60000"/>
        <a:buFont typeface="Wingdings 2" panose="05020102010507070707" pitchFamily="18" charset="2"/>
        <a:buChar char="®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1673269" indent="-228589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00" indent="-228589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302" indent="-18287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461" indent="-18287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urbsiders.com/podcast/22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hyperlink" Target="https://thecurbsiders.com/podcast/299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Inpatient &amp; Perioperative Pain Management for Patients with Opioid Use Disorder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581399"/>
            <a:ext cx="10972800" cy="1219200"/>
          </a:xfrm>
        </p:spPr>
        <p:txBody>
          <a:bodyPr>
            <a:normAutofit/>
          </a:bodyPr>
          <a:lstStyle/>
          <a:p>
            <a:r>
              <a:rPr lang="en-US" dirty="0"/>
              <a:t>Melissa B. Weimer, DO, MCR, DFASAM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Pain &amp; Addiction: Common </a:t>
            </a:r>
            <a:r>
              <a:rPr lang="en-US"/>
              <a:t>Threads Course XXIV</a:t>
            </a:r>
            <a:endParaRPr lang="en-US" dirty="0"/>
          </a:p>
          <a:p>
            <a:r>
              <a:rPr lang="en-US" dirty="0"/>
              <a:t>April 13, 2023, 8:55-9:25am</a:t>
            </a:r>
          </a:p>
        </p:txBody>
      </p:sp>
    </p:spTree>
    <p:extLst>
      <p:ext uri="{BB962C8B-B14F-4D97-AF65-F5344CB8AC3E}">
        <p14:creationId xmlns:p14="http://schemas.microsoft.com/office/powerpoint/2010/main" val="2620438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xfrm>
            <a:off x="1371600" y="282146"/>
            <a:ext cx="8230306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4825" tIns="42400" rIns="84825" bIns="42400" anchor="ctr" anchorCtr="0">
            <a:noAutofit/>
          </a:bodyPr>
          <a:lstStyle/>
          <a:p>
            <a:r>
              <a:rPr lang="en-US" dirty="0"/>
              <a:t>Case 2</a:t>
            </a:r>
            <a:endParaRPr dirty="0"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1"/>
          </p:nvPr>
        </p:nvSpPr>
        <p:spPr>
          <a:xfrm>
            <a:off x="990600" y="1447800"/>
            <a:ext cx="10058400" cy="44954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t" anchorCtr="0">
            <a:normAutofit/>
          </a:bodyPr>
          <a:lstStyle/>
          <a:p>
            <a:pPr marL="317734" indent="-317734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+mj-lt"/>
              </a:rPr>
              <a:t>34 year old female with severe opioid use disorder (uses approx. 1g of  IV opioids per day) admitted 24 hours ago for a large abscess on her forearm who is complaining of severe pain and anxiety.</a:t>
            </a:r>
            <a:endParaRPr dirty="0">
              <a:solidFill>
                <a:schemeClr val="tx1"/>
              </a:solidFill>
              <a:latin typeface="+mj-lt"/>
            </a:endParaRPr>
          </a:p>
          <a:p>
            <a:pPr marL="317734" indent="-165334">
              <a:buNone/>
            </a:pPr>
            <a:endParaRPr dirty="0">
              <a:solidFill>
                <a:schemeClr val="tx1"/>
              </a:solidFill>
              <a:latin typeface="+mj-lt"/>
            </a:endParaRPr>
          </a:p>
          <a:p>
            <a:pPr marL="317734" indent="-317734"/>
            <a:r>
              <a:rPr lang="en-US" dirty="0">
                <a:solidFill>
                  <a:schemeClr val="tx1"/>
                </a:solidFill>
                <a:latin typeface="+mj-lt"/>
              </a:rPr>
              <a:t>Exam shows tachycardia, hypertension, diaphoresis, and anxiety. She is rubbing her joints and rocking back and forth. </a:t>
            </a:r>
            <a:endParaRPr dirty="0">
              <a:solidFill>
                <a:schemeClr val="tx1"/>
              </a:solidFill>
              <a:latin typeface="+mj-lt"/>
            </a:endParaRPr>
          </a:p>
          <a:p>
            <a:pPr marL="317734" indent="-165334">
              <a:buNone/>
            </a:pPr>
            <a:endParaRPr dirty="0">
              <a:solidFill>
                <a:schemeClr val="tx1"/>
              </a:solidFill>
              <a:latin typeface="+mj-lt"/>
            </a:endParaRPr>
          </a:p>
          <a:p>
            <a:pPr marL="317734" indent="-317734"/>
            <a:r>
              <a:rPr lang="en-US" dirty="0">
                <a:solidFill>
                  <a:schemeClr val="tx1"/>
                </a:solidFill>
                <a:latin typeface="+mj-lt"/>
              </a:rPr>
              <a:t>Pt is requesting IV opioids.</a:t>
            </a:r>
            <a:endParaRPr dirty="0">
              <a:solidFill>
                <a:schemeClr val="tx1"/>
              </a:solidFill>
              <a:latin typeface="+mj-lt"/>
            </a:endParaRPr>
          </a:p>
          <a:p>
            <a:pPr marL="317734" indent="-165334">
              <a:buNone/>
            </a:pPr>
            <a:endParaRPr dirty="0">
              <a:solidFill>
                <a:schemeClr val="tx1"/>
              </a:solidFill>
              <a:latin typeface="+mj-lt"/>
            </a:endParaRPr>
          </a:p>
          <a:p>
            <a:pPr marL="317734" indent="-317734"/>
            <a:r>
              <a:rPr lang="en-US" dirty="0">
                <a:solidFill>
                  <a:schemeClr val="tx1"/>
                </a:solidFill>
                <a:latin typeface="+mj-lt"/>
              </a:rPr>
              <a:t>Expected discharge in 48 hours.</a:t>
            </a:r>
            <a:endParaRPr dirty="0">
              <a:solidFill>
                <a:schemeClr val="tx1"/>
              </a:solidFill>
              <a:latin typeface="+mj-lt"/>
            </a:endParaRPr>
          </a:p>
          <a:p>
            <a:pPr marL="317734" indent="-165334"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"/>
          <p:cNvSpPr txBox="1">
            <a:spLocks noGrp="1"/>
          </p:cNvSpPr>
          <p:nvPr>
            <p:ph type="title"/>
          </p:nvPr>
        </p:nvSpPr>
        <p:spPr>
          <a:xfrm>
            <a:off x="1981200" y="152400"/>
            <a:ext cx="8230306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4825" tIns="42400" rIns="84825" bIns="42400" anchor="ctr" anchorCtr="0">
            <a:noAutofit/>
          </a:bodyPr>
          <a:lstStyle/>
          <a:p>
            <a:r>
              <a:rPr lang="en-US" dirty="0"/>
              <a:t>General Principles</a:t>
            </a:r>
            <a:endParaRPr dirty="0"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1"/>
          </p:nvPr>
        </p:nvSpPr>
        <p:spPr>
          <a:xfrm>
            <a:off x="1143000" y="1600200"/>
            <a:ext cx="10058400" cy="44954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t" anchorCtr="0">
            <a:normAutofit lnSpcReduction="10000"/>
          </a:bodyPr>
          <a:lstStyle/>
          <a:p>
            <a:pPr marL="317734" indent="-317734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Opioid withdrawal worsens other painful conditions</a:t>
            </a:r>
            <a:endParaRPr sz="2800" dirty="0">
              <a:solidFill>
                <a:schemeClr val="tx1"/>
              </a:solidFill>
              <a:latin typeface="+mn-lt"/>
            </a:endParaRPr>
          </a:p>
          <a:p>
            <a:pPr marL="317734" indent="-317734"/>
            <a:r>
              <a:rPr lang="en-US" sz="2800" dirty="0">
                <a:solidFill>
                  <a:schemeClr val="tx1"/>
                </a:solidFill>
                <a:latin typeface="+mn-lt"/>
              </a:rPr>
              <a:t>Treating opioid withdrawal symptoms can improve pain management</a:t>
            </a:r>
            <a:endParaRPr sz="2800" dirty="0">
              <a:solidFill>
                <a:schemeClr val="tx1"/>
              </a:solidFill>
              <a:latin typeface="+mn-lt"/>
            </a:endParaRPr>
          </a:p>
          <a:p>
            <a:pPr marL="317734" indent="-317734"/>
            <a:r>
              <a:rPr lang="en-US" sz="2800" dirty="0">
                <a:solidFill>
                  <a:schemeClr val="tx1"/>
                </a:solidFill>
                <a:latin typeface="+mn-lt"/>
              </a:rPr>
              <a:t>Giving opioids will not worsen a patient’s substance use disorder</a:t>
            </a:r>
            <a:endParaRPr sz="2800" dirty="0">
              <a:solidFill>
                <a:schemeClr val="tx1"/>
              </a:solidFill>
              <a:latin typeface="+mn-lt"/>
            </a:endParaRPr>
          </a:p>
          <a:p>
            <a:pPr marL="317734" indent="-317734"/>
            <a:r>
              <a:rPr lang="en-US" sz="2800" dirty="0">
                <a:solidFill>
                  <a:schemeClr val="tx1"/>
                </a:solidFill>
                <a:latin typeface="+mn-lt"/>
              </a:rPr>
              <a:t>Patients who use heroin/fentanyl are highly tolerant to opioids</a:t>
            </a:r>
            <a:endParaRPr sz="2800" dirty="0">
              <a:solidFill>
                <a:schemeClr val="tx1"/>
              </a:solidFill>
              <a:latin typeface="+mn-lt"/>
            </a:endParaRPr>
          </a:p>
          <a:p>
            <a:pPr marL="317734" indent="-317734"/>
            <a:r>
              <a:rPr lang="en-US" sz="2800" dirty="0">
                <a:solidFill>
                  <a:schemeClr val="tx1"/>
                </a:solidFill>
                <a:latin typeface="+mn-lt"/>
              </a:rPr>
              <a:t>Important to determine if the patient is currently receiving medication treatment (methadone, buprenorphine or ER naltrexone)</a:t>
            </a:r>
            <a:endParaRPr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>
            <a:spLocks noGrp="1"/>
          </p:cNvSpPr>
          <p:nvPr>
            <p:ph type="title"/>
          </p:nvPr>
        </p:nvSpPr>
        <p:spPr>
          <a:xfrm>
            <a:off x="1981200" y="152400"/>
            <a:ext cx="8230306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4825" tIns="42400" rIns="84825" bIns="42400" anchor="ctr" anchorCtr="0">
            <a:noAutofit/>
          </a:bodyPr>
          <a:lstStyle/>
          <a:p>
            <a:r>
              <a:rPr lang="en-US" dirty="0"/>
              <a:t>General Approach</a:t>
            </a:r>
            <a:endParaRPr dirty="0"/>
          </a:p>
        </p:txBody>
      </p:sp>
      <p:sp>
        <p:nvSpPr>
          <p:cNvPr id="121" name="Google Shape;121;p9"/>
          <p:cNvSpPr txBox="1">
            <a:spLocks noGrp="1"/>
          </p:cNvSpPr>
          <p:nvPr>
            <p:ph type="body" idx="1"/>
          </p:nvPr>
        </p:nvSpPr>
        <p:spPr>
          <a:xfrm>
            <a:off x="1447800" y="1600542"/>
            <a:ext cx="9601200" cy="44954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t" anchorCtr="0">
            <a:normAutofit lnSpcReduction="10000"/>
          </a:bodyPr>
          <a:lstStyle/>
          <a:p>
            <a:pPr marL="317734" indent="-317734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Urine Drug Test (including fentanyl)</a:t>
            </a:r>
            <a:endParaRPr sz="2800" dirty="0">
              <a:solidFill>
                <a:schemeClr val="tx1"/>
              </a:solidFill>
              <a:latin typeface="+mn-lt"/>
            </a:endParaRPr>
          </a:p>
          <a:p>
            <a:pPr marL="317734" indent="-241534">
              <a:spcBef>
                <a:spcPts val="240"/>
              </a:spcBef>
              <a:buSzPts val="1200"/>
              <a:buNone/>
            </a:pPr>
            <a:endParaRPr sz="1400" dirty="0">
              <a:solidFill>
                <a:schemeClr val="tx1"/>
              </a:solidFill>
              <a:latin typeface="+mn-lt"/>
            </a:endParaRPr>
          </a:p>
          <a:p>
            <a:pPr marL="317734" indent="-317734"/>
            <a:r>
              <a:rPr lang="en-US" sz="2800" dirty="0">
                <a:solidFill>
                  <a:schemeClr val="tx1"/>
                </a:solidFill>
                <a:latin typeface="+mn-lt"/>
              </a:rPr>
              <a:t>Treat the opioid “debt”</a:t>
            </a:r>
            <a:endParaRPr sz="2800" dirty="0">
              <a:solidFill>
                <a:schemeClr val="tx1"/>
              </a:solidFill>
              <a:latin typeface="+mn-lt"/>
            </a:endParaRPr>
          </a:p>
          <a:p>
            <a:pPr marL="689291" lvl="1" indent="-263910"/>
            <a:r>
              <a:rPr lang="en-US" sz="2800" dirty="0">
                <a:solidFill>
                  <a:schemeClr val="tx1"/>
                </a:solidFill>
                <a:latin typeface="+mn-lt"/>
              </a:rPr>
              <a:t>Adjuvant treatments</a:t>
            </a:r>
            <a:endParaRPr sz="2800" dirty="0">
              <a:solidFill>
                <a:schemeClr val="tx1"/>
              </a:solidFill>
              <a:latin typeface="+mn-lt"/>
            </a:endParaRPr>
          </a:p>
          <a:p>
            <a:pPr marL="689291" lvl="1" indent="-263910"/>
            <a:r>
              <a:rPr lang="en-US" sz="2800" dirty="0">
                <a:solidFill>
                  <a:schemeClr val="tx1"/>
                </a:solidFill>
                <a:latin typeface="+mn-lt"/>
              </a:rPr>
              <a:t>Offer Buprenorphine or Methadone</a:t>
            </a:r>
            <a:endParaRPr sz="2800" dirty="0">
              <a:solidFill>
                <a:schemeClr val="tx1"/>
              </a:solidFill>
              <a:latin typeface="+mn-lt"/>
            </a:endParaRPr>
          </a:p>
          <a:p>
            <a:pPr marL="317734" indent="-241534">
              <a:spcBef>
                <a:spcPts val="240"/>
              </a:spcBef>
              <a:buSzPts val="1200"/>
              <a:buNone/>
            </a:pPr>
            <a:endParaRPr sz="1400" dirty="0">
              <a:solidFill>
                <a:schemeClr val="tx1"/>
              </a:solidFill>
              <a:latin typeface="+mn-lt"/>
            </a:endParaRPr>
          </a:p>
          <a:p>
            <a:pPr marL="317734" indent="-317734"/>
            <a:r>
              <a:rPr lang="en-US" sz="2800" dirty="0">
                <a:solidFill>
                  <a:schemeClr val="tx1"/>
                </a:solidFill>
                <a:latin typeface="+mn-lt"/>
              </a:rPr>
              <a:t>Use known effective pain treatments</a:t>
            </a:r>
            <a:endParaRPr sz="2800" dirty="0">
              <a:solidFill>
                <a:schemeClr val="tx1"/>
              </a:solidFill>
              <a:latin typeface="+mn-lt"/>
            </a:endParaRPr>
          </a:p>
          <a:p>
            <a:pPr marL="689291" lvl="1" indent="-263910"/>
            <a:r>
              <a:rPr lang="en-US" sz="2800" dirty="0">
                <a:solidFill>
                  <a:schemeClr val="tx1"/>
                </a:solidFill>
                <a:latin typeface="+mn-lt"/>
              </a:rPr>
              <a:t>NSAIDs, acetaminophen, full agonist opioids</a:t>
            </a:r>
            <a:endParaRPr sz="2800" dirty="0">
              <a:solidFill>
                <a:schemeClr val="tx1"/>
              </a:solidFill>
              <a:latin typeface="+mn-lt"/>
            </a:endParaRPr>
          </a:p>
          <a:p>
            <a:pPr marL="317734" indent="-241534">
              <a:spcBef>
                <a:spcPts val="240"/>
              </a:spcBef>
              <a:buSzPts val="1200"/>
              <a:buNone/>
            </a:pPr>
            <a:endParaRPr sz="1400" dirty="0">
              <a:solidFill>
                <a:schemeClr val="tx1"/>
              </a:solidFill>
              <a:latin typeface="+mn-lt"/>
            </a:endParaRPr>
          </a:p>
          <a:p>
            <a:pPr marL="317734" indent="-317734"/>
            <a:r>
              <a:rPr lang="en-US" sz="2800" dirty="0">
                <a:solidFill>
                  <a:schemeClr val="tx1"/>
                </a:solidFill>
                <a:latin typeface="+mn-lt"/>
              </a:rPr>
              <a:t>Recognize that you may need to prescribe higher doses of opioids</a:t>
            </a:r>
            <a:endParaRPr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C7739A-375B-47EA-8305-B2BE3563C3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10972800" cy="914400"/>
          </a:xfrm>
        </p:spPr>
        <p:txBody>
          <a:bodyPr/>
          <a:lstStyle/>
          <a:p>
            <a:r>
              <a:rPr lang="en-US" dirty="0"/>
              <a:t>Opioid Debt + Pain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610387-5139-4009-B8A3-6FDCE945D0BB}"/>
              </a:ext>
            </a:extLst>
          </p:cNvPr>
          <p:cNvSpPr/>
          <p:nvPr/>
        </p:nvSpPr>
        <p:spPr>
          <a:xfrm>
            <a:off x="1981200" y="2514600"/>
            <a:ext cx="1447800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Baseline Opioid Tolerance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CE3F2E-A828-4FDE-80B4-9AB24BFADF7A}"/>
              </a:ext>
            </a:extLst>
          </p:cNvPr>
          <p:cNvSpPr/>
          <p:nvPr/>
        </p:nvSpPr>
        <p:spPr>
          <a:xfrm>
            <a:off x="1981200" y="1371600"/>
            <a:ext cx="1447800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Acute pain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D4D7842-181D-4C81-98C6-B377AC2919A4}"/>
              </a:ext>
            </a:extLst>
          </p:cNvPr>
          <p:cNvSpPr/>
          <p:nvPr/>
        </p:nvSpPr>
        <p:spPr>
          <a:xfrm>
            <a:off x="3733800" y="2971800"/>
            <a:ext cx="1600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Hospital">
            <a:extLst>
              <a:ext uri="{FF2B5EF4-FFF2-40B4-BE49-F238E27FC236}">
                <a16:creationId xmlns:a16="http://schemas.microsoft.com/office/drawing/2014/main" id="{05B099BD-CA58-419B-A931-E88D8EC29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0" y="2057400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D71579-C8CC-4600-85A4-C7CC6A838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454" y="3827695"/>
            <a:ext cx="1475360" cy="93886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D29783-95A7-4F1F-91E0-DE6F45580DB3}"/>
              </a:ext>
            </a:extLst>
          </p:cNvPr>
          <p:cNvCxnSpPr>
            <a:cxnSpLocks/>
          </p:cNvCxnSpPr>
          <p:nvPr/>
        </p:nvCxnSpPr>
        <p:spPr>
          <a:xfrm>
            <a:off x="6225545" y="1499548"/>
            <a:ext cx="0" cy="2030104"/>
          </a:xfrm>
          <a:prstGeom prst="line">
            <a:avLst/>
          </a:prstGeom>
          <a:ln w="73025"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54C378-A321-452E-A0E6-1928D09E0BAE}"/>
              </a:ext>
            </a:extLst>
          </p:cNvPr>
          <p:cNvSpPr txBox="1"/>
          <p:nvPr/>
        </p:nvSpPr>
        <p:spPr>
          <a:xfrm>
            <a:off x="5493283" y="2628238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Opioid Debt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A358FF-3E66-4577-A029-D265FAA61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5096" y="1371600"/>
            <a:ext cx="1755304" cy="43680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8C6CF1-554B-485D-821A-AA72DA7DE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5845" y="2941277"/>
            <a:ext cx="1627773" cy="975445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ED070E1-E76C-43FF-9514-221371EC092C}"/>
              </a:ext>
            </a:extLst>
          </p:cNvPr>
          <p:cNvSpPr/>
          <p:nvPr/>
        </p:nvSpPr>
        <p:spPr>
          <a:xfrm>
            <a:off x="5562600" y="4974027"/>
            <a:ext cx="1438214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Insufficient opioids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2CCA18F-4174-4935-8E2F-2199DF369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068" y="1519304"/>
            <a:ext cx="1475360" cy="9388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9A324AF-90AC-4787-B79F-A25BC0EE1E22}"/>
              </a:ext>
            </a:extLst>
          </p:cNvPr>
          <p:cNvSpPr txBox="1"/>
          <p:nvPr/>
        </p:nvSpPr>
        <p:spPr>
          <a:xfrm>
            <a:off x="9121258" y="2971800"/>
            <a:ext cx="1699141" cy="25853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2"/>
              </a:solidFill>
            </a:endParaRPr>
          </a:p>
          <a:p>
            <a:pPr algn="ctr"/>
            <a:r>
              <a:rPr lang="en-US" dirty="0">
                <a:solidFill>
                  <a:schemeClr val="bg2"/>
                </a:solidFill>
              </a:rPr>
              <a:t>Methadone</a:t>
            </a:r>
          </a:p>
          <a:p>
            <a:pPr algn="ctr"/>
            <a:r>
              <a:rPr lang="en-US" i="1" dirty="0">
                <a:solidFill>
                  <a:schemeClr val="bg2"/>
                </a:solidFill>
              </a:rPr>
              <a:t>or</a:t>
            </a:r>
            <a:r>
              <a:rPr lang="en-US" dirty="0">
                <a:solidFill>
                  <a:schemeClr val="bg2"/>
                </a:solidFill>
              </a:rPr>
              <a:t> Buprenorphine</a:t>
            </a:r>
          </a:p>
          <a:p>
            <a:pPr algn="ctr"/>
            <a:endParaRPr lang="en-US" dirty="0">
              <a:solidFill>
                <a:schemeClr val="bg2"/>
              </a:solidFill>
            </a:endParaRPr>
          </a:p>
          <a:p>
            <a:pPr algn="ctr"/>
            <a:r>
              <a:rPr lang="en-US" dirty="0">
                <a:solidFill>
                  <a:schemeClr val="bg2"/>
                </a:solidFill>
              </a:rPr>
              <a:t>&amp;</a:t>
            </a:r>
          </a:p>
          <a:p>
            <a:pPr algn="ctr"/>
            <a:endParaRPr lang="en-US" dirty="0">
              <a:solidFill>
                <a:schemeClr val="bg2"/>
              </a:solidFill>
            </a:endParaRPr>
          </a:p>
          <a:p>
            <a:pPr algn="ctr"/>
            <a:r>
              <a:rPr lang="en-US" dirty="0">
                <a:solidFill>
                  <a:schemeClr val="bg2"/>
                </a:solidFill>
              </a:rPr>
              <a:t>Full Agonist Opioids</a:t>
            </a:r>
          </a:p>
        </p:txBody>
      </p:sp>
      <p:pic>
        <p:nvPicPr>
          <p:cNvPr id="24" name="Graphic 23" descr="Doctor">
            <a:extLst>
              <a:ext uri="{FF2B5EF4-FFF2-40B4-BE49-F238E27FC236}">
                <a16:creationId xmlns:a16="http://schemas.microsoft.com/office/drawing/2014/main" id="{8E9B0DB4-FCCD-490C-81BB-E83896E248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18737" y="2141413"/>
            <a:ext cx="914400" cy="914400"/>
          </a:xfrm>
          <a:prstGeom prst="rect">
            <a:avLst/>
          </a:prstGeom>
        </p:spPr>
      </p:pic>
      <p:pic>
        <p:nvPicPr>
          <p:cNvPr id="26" name="Graphic 25" descr="Sad face with solid fill">
            <a:extLst>
              <a:ext uri="{FF2B5EF4-FFF2-40B4-BE49-F238E27FC236}">
                <a16:creationId xmlns:a16="http://schemas.microsoft.com/office/drawing/2014/main" id="{B8306435-B1A3-42A8-8A1B-C5DB26897B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68345" y="16223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76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E3219-23E4-4C32-B1FD-8D585AA3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Treatment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0846D-2246-4B14-AD43-97D30D99B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524000"/>
            <a:ext cx="10489627" cy="46479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C000"/>
                </a:solidFill>
                <a:latin typeface="+mn-lt"/>
              </a:rPr>
              <a:t>Option 1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#1 – Address opioid withdrawal – </a:t>
            </a:r>
            <a:r>
              <a:rPr lang="en-US" dirty="0">
                <a:solidFill>
                  <a:srgbClr val="FFC000"/>
                </a:solidFill>
                <a:latin typeface="+mn-lt"/>
              </a:rPr>
              <a:t>methadone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#2 – Treat pain - Ketorolac, acetaminophen, oxycodone 10-15mg every 4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hrs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PRN pain, Ice, Heat</a:t>
            </a:r>
          </a:p>
          <a:p>
            <a:r>
              <a:rPr lang="en-US" dirty="0">
                <a:solidFill>
                  <a:srgbClr val="FFC000"/>
                </a:solidFill>
                <a:latin typeface="+mn-lt"/>
              </a:rPr>
              <a:t>Option 2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#1 – Address opioid withdrawal – </a:t>
            </a:r>
            <a:r>
              <a:rPr lang="en-US" dirty="0">
                <a:solidFill>
                  <a:srgbClr val="FFC000"/>
                </a:solidFill>
                <a:latin typeface="+mn-lt"/>
              </a:rPr>
              <a:t>buprenorphine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#2 – Treat pain – Ketorolac, acetaminophen, hydromorphone 4-6mg every 4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hrs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PRN pain, ice, heat</a:t>
            </a:r>
          </a:p>
          <a:p>
            <a:r>
              <a:rPr lang="en-US" dirty="0">
                <a:solidFill>
                  <a:srgbClr val="FFC000"/>
                </a:solidFill>
                <a:latin typeface="+mn-lt"/>
              </a:rPr>
              <a:t>Option 3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#1 – Address opioid withdrawal – </a:t>
            </a:r>
            <a:r>
              <a:rPr lang="en-US" dirty="0">
                <a:solidFill>
                  <a:srgbClr val="FFC000"/>
                </a:solidFill>
                <a:latin typeface="+mn-lt"/>
              </a:rPr>
              <a:t>scheduled short acting opioids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(relatively high dose, ex. Oxycodone IR 20-30mg every 3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hrs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scheduled)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#2 – Treat pain – Ketorolac, acetaminophen, ice, heat </a:t>
            </a:r>
          </a:p>
        </p:txBody>
      </p:sp>
    </p:spTree>
    <p:extLst>
      <p:ext uri="{BB962C8B-B14F-4D97-AF65-F5344CB8AC3E}">
        <p14:creationId xmlns:p14="http://schemas.microsoft.com/office/powerpoint/2010/main" val="1983559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7259E1-6852-4E76-A925-8443A7DFA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Continued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656846-8CB5-4127-B1F5-DF3BDDC8CE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Patient chooses to start </a:t>
            </a:r>
            <a:r>
              <a:rPr lang="en-US" dirty="0">
                <a:solidFill>
                  <a:srgbClr val="FFC000"/>
                </a:solidFill>
              </a:rPr>
              <a:t>methadone</a:t>
            </a:r>
            <a:r>
              <a:rPr lang="en-US" dirty="0"/>
              <a:t> and stabilizes on multimodal treatment with </a:t>
            </a:r>
            <a:r>
              <a:rPr lang="en-US" dirty="0">
                <a:solidFill>
                  <a:srgbClr val="FFC000"/>
                </a:solidFill>
              </a:rPr>
              <a:t>NSAID, acetaminophen, and PRN hydromorphone</a:t>
            </a:r>
          </a:p>
          <a:p>
            <a:endParaRPr lang="en-US" dirty="0"/>
          </a:p>
          <a:p>
            <a:r>
              <a:rPr lang="en-US" dirty="0"/>
              <a:t>Patient goes on to develop severe sepsis from aortic valve endocarditis</a:t>
            </a:r>
          </a:p>
          <a:p>
            <a:endParaRPr lang="en-US" dirty="0"/>
          </a:p>
          <a:p>
            <a:r>
              <a:rPr lang="en-US" dirty="0"/>
              <a:t>Ends up needing an emergent aortic valve replacement</a:t>
            </a:r>
          </a:p>
          <a:p>
            <a:endParaRPr lang="en-US" dirty="0"/>
          </a:p>
          <a:p>
            <a:r>
              <a:rPr lang="en-US" dirty="0"/>
              <a:t>Complains of severe post op-pain</a:t>
            </a:r>
          </a:p>
        </p:txBody>
      </p:sp>
    </p:spTree>
    <p:extLst>
      <p:ext uri="{BB962C8B-B14F-4D97-AF65-F5344CB8AC3E}">
        <p14:creationId xmlns:p14="http://schemas.microsoft.com/office/powerpoint/2010/main" val="575240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C194D-45AD-418A-90C5-0FB22714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Pre-op and Post-op Pain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C8846-FD41-433C-B491-C2E242E045A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Discuss the case with anesthesia pre-op</a:t>
            </a:r>
          </a:p>
          <a:p>
            <a:r>
              <a:rPr lang="en-US" dirty="0"/>
              <a:t>Ask for a nerve block, if possible</a:t>
            </a:r>
          </a:p>
          <a:p>
            <a:r>
              <a:rPr lang="en-US" dirty="0"/>
              <a:t>Continue methadone – </a:t>
            </a:r>
            <a:r>
              <a:rPr lang="en-US" i="1" dirty="0"/>
              <a:t>consider BID or TID dosing</a:t>
            </a:r>
          </a:p>
          <a:p>
            <a:r>
              <a:rPr lang="en-US" dirty="0"/>
              <a:t>Consider post-operative treatments like</a:t>
            </a:r>
          </a:p>
          <a:p>
            <a:pPr lvl="1"/>
            <a:r>
              <a:rPr lang="en-US" dirty="0"/>
              <a:t>Increased full agonist opioids, use oral &amp; Intravenous (IV)</a:t>
            </a:r>
          </a:p>
          <a:p>
            <a:pPr lvl="1"/>
            <a:r>
              <a:rPr lang="en-US" dirty="0"/>
              <a:t>Patient Controlled Analgesia</a:t>
            </a:r>
          </a:p>
          <a:p>
            <a:pPr lvl="1"/>
            <a:r>
              <a:rPr lang="en-US" dirty="0"/>
              <a:t>Ketamine IV</a:t>
            </a:r>
          </a:p>
          <a:p>
            <a:pPr lvl="1"/>
            <a:r>
              <a:rPr lang="en-US" dirty="0"/>
              <a:t>Gabapentin</a:t>
            </a:r>
          </a:p>
          <a:p>
            <a:pPr lvl="1"/>
            <a:r>
              <a:rPr lang="en-US" dirty="0"/>
              <a:t>Scheduled acetaminophen and/or NSAID</a:t>
            </a:r>
          </a:p>
        </p:txBody>
      </p:sp>
    </p:spTree>
    <p:extLst>
      <p:ext uri="{BB962C8B-B14F-4D97-AF65-F5344CB8AC3E}">
        <p14:creationId xmlns:p14="http://schemas.microsoft.com/office/powerpoint/2010/main" val="4237460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2AE21-23CB-4A1F-B792-C6ED0179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Medications to avoid for acute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AB6D4-CE2E-4465-A5EA-3814CBCD3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Benzodiazepines</a:t>
            </a:r>
          </a:p>
          <a:p>
            <a:r>
              <a:rPr lang="en-US" sz="2800" dirty="0"/>
              <a:t>Carisoprodol</a:t>
            </a:r>
          </a:p>
          <a:p>
            <a:r>
              <a:rPr lang="en-US" sz="2800" dirty="0"/>
              <a:t>Tramadol (aka “</a:t>
            </a:r>
            <a:r>
              <a:rPr lang="en-US" sz="2800" dirty="0" err="1"/>
              <a:t>Tramadon’t</a:t>
            </a:r>
            <a:r>
              <a:rPr lang="en-US" sz="2800" dirty="0"/>
              <a:t>”)</a:t>
            </a:r>
          </a:p>
          <a:p>
            <a:r>
              <a:rPr lang="en-US" sz="2800" dirty="0"/>
              <a:t>Extended release opioids</a:t>
            </a:r>
          </a:p>
        </p:txBody>
      </p:sp>
    </p:spTree>
    <p:extLst>
      <p:ext uri="{BB962C8B-B14F-4D97-AF65-F5344CB8AC3E}">
        <p14:creationId xmlns:p14="http://schemas.microsoft.com/office/powerpoint/2010/main" val="2521692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D2BAF9-0D30-4D61-9C35-F42BB5A7D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Acute pain treatment options – inpatient setting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E6AFA0-092B-4931-9BF4-C5C0302AB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4147256"/>
          </a:xfrm>
        </p:spPr>
        <p:txBody>
          <a:bodyPr/>
          <a:lstStyle/>
          <a:p>
            <a:r>
              <a:rPr lang="en-US" sz="2800" dirty="0"/>
              <a:t>NSAIDs</a:t>
            </a:r>
          </a:p>
          <a:p>
            <a:r>
              <a:rPr lang="en-US" sz="2800" dirty="0"/>
              <a:t>Steroids</a:t>
            </a:r>
          </a:p>
          <a:p>
            <a:r>
              <a:rPr lang="en-US" sz="2800" dirty="0"/>
              <a:t>Acetaminophen</a:t>
            </a:r>
          </a:p>
          <a:p>
            <a:r>
              <a:rPr lang="en-US" sz="2800" dirty="0"/>
              <a:t>Muscle Relaxer</a:t>
            </a:r>
          </a:p>
          <a:p>
            <a:r>
              <a:rPr lang="en-US" sz="2800" dirty="0"/>
              <a:t>Anticonvulsants</a:t>
            </a:r>
          </a:p>
          <a:p>
            <a:r>
              <a:rPr lang="en-US" sz="2800" dirty="0"/>
              <a:t>Opioids, intermittent IV vs PCA vs oral </a:t>
            </a:r>
          </a:p>
          <a:p>
            <a:r>
              <a:rPr lang="en-US" sz="2800" dirty="0"/>
              <a:t>Ketamine</a:t>
            </a:r>
          </a:p>
          <a:p>
            <a:r>
              <a:rPr lang="en-US" sz="2800" dirty="0"/>
              <a:t>Nerve block</a:t>
            </a:r>
          </a:p>
        </p:txBody>
      </p:sp>
    </p:spTree>
    <p:extLst>
      <p:ext uri="{BB962C8B-B14F-4D97-AF65-F5344CB8AC3E}">
        <p14:creationId xmlns:p14="http://schemas.microsoft.com/office/powerpoint/2010/main" val="4045216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reeform 2"/>
          <p:cNvSpPr>
            <a:spLocks/>
          </p:cNvSpPr>
          <p:nvPr/>
        </p:nvSpPr>
        <p:spPr bwMode="auto">
          <a:xfrm>
            <a:off x="2105025" y="762001"/>
            <a:ext cx="7315200" cy="5040313"/>
          </a:xfrm>
          <a:custGeom>
            <a:avLst/>
            <a:gdLst>
              <a:gd name="T0" fmla="*/ 0 w 4608"/>
              <a:gd name="T1" fmla="*/ 3120 h 3175"/>
              <a:gd name="T2" fmla="*/ 98 w 4608"/>
              <a:gd name="T3" fmla="*/ 1579 h 3175"/>
              <a:gd name="T4" fmla="*/ 192 w 4608"/>
              <a:gd name="T5" fmla="*/ 241 h 3175"/>
              <a:gd name="T6" fmla="*/ 460 w 4608"/>
              <a:gd name="T7" fmla="*/ 292 h 3175"/>
              <a:gd name="T8" fmla="*/ 1265 w 4608"/>
              <a:gd name="T9" fmla="*/ 1991 h 3175"/>
              <a:gd name="T10" fmla="*/ 2401 w 4608"/>
              <a:gd name="T11" fmla="*/ 2884 h 3175"/>
              <a:gd name="T12" fmla="*/ 3741 w 4608"/>
              <a:gd name="T13" fmla="*/ 3152 h 3175"/>
              <a:gd name="T14" fmla="*/ 4608 w 4608"/>
              <a:gd name="T15" fmla="*/ 3175 h 31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608"/>
              <a:gd name="T25" fmla="*/ 0 h 3175"/>
              <a:gd name="T26" fmla="*/ 4608 w 4608"/>
              <a:gd name="T27" fmla="*/ 3175 h 31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08" h="3175">
                <a:moveTo>
                  <a:pt x="0" y="3120"/>
                </a:moveTo>
                <a:cubicBezTo>
                  <a:pt x="16" y="2863"/>
                  <a:pt x="66" y="2059"/>
                  <a:pt x="98" y="1579"/>
                </a:cubicBezTo>
                <a:cubicBezTo>
                  <a:pt x="130" y="1099"/>
                  <a:pt x="132" y="455"/>
                  <a:pt x="192" y="241"/>
                </a:cubicBezTo>
                <a:cubicBezTo>
                  <a:pt x="252" y="27"/>
                  <a:pt x="281" y="0"/>
                  <a:pt x="460" y="292"/>
                </a:cubicBezTo>
                <a:cubicBezTo>
                  <a:pt x="639" y="584"/>
                  <a:pt x="942" y="1559"/>
                  <a:pt x="1265" y="1991"/>
                </a:cubicBezTo>
                <a:cubicBezTo>
                  <a:pt x="1588" y="2423"/>
                  <a:pt x="1988" y="2691"/>
                  <a:pt x="2401" y="2884"/>
                </a:cubicBezTo>
                <a:cubicBezTo>
                  <a:pt x="2814" y="3077"/>
                  <a:pt x="3373" y="3104"/>
                  <a:pt x="3741" y="3152"/>
                </a:cubicBezTo>
                <a:lnTo>
                  <a:pt x="4608" y="3175"/>
                </a:ln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>
            <a:outerShdw blurRad="63500" dist="45791" dir="2021404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54626" name="Group 3"/>
          <p:cNvGrpSpPr>
            <a:grpSpLocks/>
          </p:cNvGrpSpPr>
          <p:nvPr/>
        </p:nvGrpSpPr>
        <p:grpSpPr bwMode="auto">
          <a:xfrm>
            <a:off x="2101851" y="881064"/>
            <a:ext cx="7546975" cy="4910137"/>
            <a:chOff x="768" y="576"/>
            <a:chExt cx="4656" cy="3120"/>
          </a:xfrm>
        </p:grpSpPr>
        <p:sp>
          <p:nvSpPr>
            <p:cNvPr id="79876" name="Line 4"/>
            <p:cNvSpPr>
              <a:spLocks noChangeShapeType="1"/>
            </p:cNvSpPr>
            <p:nvPr/>
          </p:nvSpPr>
          <p:spPr bwMode="auto">
            <a:xfrm>
              <a:off x="768" y="576"/>
              <a:ext cx="0" cy="312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>
              <a:outerShdw dist="71842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defTabSz="4572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877" name="Line 5"/>
            <p:cNvSpPr>
              <a:spLocks noChangeShapeType="1"/>
            </p:cNvSpPr>
            <p:nvPr/>
          </p:nvSpPr>
          <p:spPr bwMode="auto">
            <a:xfrm>
              <a:off x="768" y="3696"/>
              <a:ext cx="4656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>
              <a:outerShdw dist="71842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defTabSz="4572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9878" name="Freeform 6"/>
          <p:cNvSpPr>
            <a:spLocks/>
          </p:cNvSpPr>
          <p:nvPr/>
        </p:nvSpPr>
        <p:spPr bwMode="auto">
          <a:xfrm>
            <a:off x="2122488" y="2036763"/>
            <a:ext cx="8355012" cy="3732212"/>
          </a:xfrm>
          <a:custGeom>
            <a:avLst/>
            <a:gdLst>
              <a:gd name="T0" fmla="*/ 0 w 5799"/>
              <a:gd name="T1" fmla="*/ 2351 h 2351"/>
              <a:gd name="T2" fmla="*/ 200 w 5799"/>
              <a:gd name="T3" fmla="*/ 1183 h 2351"/>
              <a:gd name="T4" fmla="*/ 622 w 5799"/>
              <a:gd name="T5" fmla="*/ 193 h 2351"/>
              <a:gd name="T6" fmla="*/ 1200 w 5799"/>
              <a:gd name="T7" fmla="*/ 193 h 2351"/>
              <a:gd name="T8" fmla="*/ 1905 w 5799"/>
              <a:gd name="T9" fmla="*/ 1350 h 2351"/>
              <a:gd name="T10" fmla="*/ 2849 w 5799"/>
              <a:gd name="T11" fmla="*/ 2013 h 2351"/>
              <a:gd name="T12" fmla="*/ 4164 w 5799"/>
              <a:gd name="T13" fmla="*/ 2292 h 2351"/>
              <a:gd name="T14" fmla="*/ 4164 w 5799"/>
              <a:gd name="T15" fmla="*/ 2292 h 2351"/>
              <a:gd name="T16" fmla="*/ 4752 w 5799"/>
              <a:gd name="T17" fmla="*/ 2305 h 2351"/>
              <a:gd name="T18" fmla="*/ 5799 w 5799"/>
              <a:gd name="T19" fmla="*/ 2318 h 23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99"/>
              <a:gd name="T31" fmla="*/ 0 h 2351"/>
              <a:gd name="T32" fmla="*/ 5799 w 5799"/>
              <a:gd name="T33" fmla="*/ 2351 h 23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99" h="2351">
                <a:moveTo>
                  <a:pt x="0" y="2351"/>
                </a:moveTo>
                <a:cubicBezTo>
                  <a:pt x="33" y="2156"/>
                  <a:pt x="96" y="1542"/>
                  <a:pt x="200" y="1183"/>
                </a:cubicBezTo>
                <a:cubicBezTo>
                  <a:pt x="304" y="824"/>
                  <a:pt x="455" y="357"/>
                  <a:pt x="622" y="193"/>
                </a:cubicBezTo>
                <a:cubicBezTo>
                  <a:pt x="789" y="28"/>
                  <a:pt x="986" y="0"/>
                  <a:pt x="1200" y="193"/>
                </a:cubicBezTo>
                <a:cubicBezTo>
                  <a:pt x="1414" y="386"/>
                  <a:pt x="1630" y="1047"/>
                  <a:pt x="1905" y="1350"/>
                </a:cubicBezTo>
                <a:cubicBezTo>
                  <a:pt x="2180" y="1653"/>
                  <a:pt x="2473" y="1856"/>
                  <a:pt x="2849" y="2013"/>
                </a:cubicBezTo>
                <a:cubicBezTo>
                  <a:pt x="3225" y="2170"/>
                  <a:pt x="3945" y="2245"/>
                  <a:pt x="4164" y="2292"/>
                </a:cubicBezTo>
                <a:lnTo>
                  <a:pt x="4752" y="2305"/>
                </a:lnTo>
                <a:lnTo>
                  <a:pt x="5799" y="2318"/>
                </a:lnTo>
              </a:path>
            </a:pathLst>
          </a:custGeom>
          <a:noFill/>
          <a:ln w="63500">
            <a:solidFill>
              <a:srgbClr val="00FFFF"/>
            </a:solidFill>
            <a:round/>
            <a:headEnd/>
            <a:tailEnd/>
          </a:ln>
          <a:effectLst>
            <a:outerShdw blurRad="63500" dist="45791" dir="2021404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879" name="Freeform 7"/>
          <p:cNvSpPr>
            <a:spLocks/>
          </p:cNvSpPr>
          <p:nvPr/>
        </p:nvSpPr>
        <p:spPr bwMode="auto">
          <a:xfrm>
            <a:off x="2181226" y="3276600"/>
            <a:ext cx="8296275" cy="2482850"/>
          </a:xfrm>
          <a:custGeom>
            <a:avLst/>
            <a:gdLst>
              <a:gd name="T0" fmla="*/ 0 w 5774"/>
              <a:gd name="T1" fmla="*/ 1634 h 1634"/>
              <a:gd name="T2" fmla="*/ 564 w 5774"/>
              <a:gd name="T3" fmla="*/ 710 h 1634"/>
              <a:gd name="T4" fmla="*/ 1294 w 5774"/>
              <a:gd name="T5" fmla="*/ 85 h 1634"/>
              <a:gd name="T6" fmla="*/ 2160 w 5774"/>
              <a:gd name="T7" fmla="*/ 202 h 1634"/>
              <a:gd name="T8" fmla="*/ 3243 w 5774"/>
              <a:gd name="T9" fmla="*/ 1134 h 1634"/>
              <a:gd name="T10" fmla="*/ 4287 w 5774"/>
              <a:gd name="T11" fmla="*/ 1543 h 1634"/>
              <a:gd name="T12" fmla="*/ 5034 w 5774"/>
              <a:gd name="T13" fmla="*/ 1594 h 1634"/>
              <a:gd name="T14" fmla="*/ 5774 w 5774"/>
              <a:gd name="T15" fmla="*/ 1607 h 16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74"/>
              <a:gd name="T25" fmla="*/ 0 h 1634"/>
              <a:gd name="T26" fmla="*/ 5774 w 5774"/>
              <a:gd name="T27" fmla="*/ 1634 h 16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74" h="1634">
                <a:moveTo>
                  <a:pt x="0" y="1634"/>
                </a:moveTo>
                <a:cubicBezTo>
                  <a:pt x="95" y="1480"/>
                  <a:pt x="347" y="968"/>
                  <a:pt x="564" y="710"/>
                </a:cubicBezTo>
                <a:cubicBezTo>
                  <a:pt x="780" y="452"/>
                  <a:pt x="1028" y="170"/>
                  <a:pt x="1294" y="85"/>
                </a:cubicBezTo>
                <a:cubicBezTo>
                  <a:pt x="1560" y="0"/>
                  <a:pt x="1835" y="27"/>
                  <a:pt x="2160" y="202"/>
                </a:cubicBezTo>
                <a:cubicBezTo>
                  <a:pt x="2484" y="377"/>
                  <a:pt x="2888" y="910"/>
                  <a:pt x="3243" y="1134"/>
                </a:cubicBezTo>
                <a:cubicBezTo>
                  <a:pt x="3598" y="1358"/>
                  <a:pt x="3989" y="1466"/>
                  <a:pt x="4287" y="1543"/>
                </a:cubicBezTo>
                <a:cubicBezTo>
                  <a:pt x="4585" y="1620"/>
                  <a:pt x="4786" y="1583"/>
                  <a:pt x="5034" y="1594"/>
                </a:cubicBezTo>
                <a:cubicBezTo>
                  <a:pt x="5282" y="1605"/>
                  <a:pt x="5620" y="1604"/>
                  <a:pt x="5774" y="1607"/>
                </a:cubicBezTo>
              </a:path>
            </a:pathLst>
          </a:custGeom>
          <a:noFill/>
          <a:ln w="63500">
            <a:solidFill>
              <a:srgbClr val="FFFF00"/>
            </a:solidFill>
            <a:round/>
            <a:headEnd/>
            <a:tailEnd/>
          </a:ln>
          <a:effectLst>
            <a:outerShdw blurRad="63500" dist="45791" dir="2021404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4632" name="Line 11"/>
          <p:cNvSpPr>
            <a:spLocks noChangeShapeType="1"/>
          </p:cNvSpPr>
          <p:nvPr/>
        </p:nvSpPr>
        <p:spPr bwMode="auto">
          <a:xfrm>
            <a:off x="2105025" y="3276600"/>
            <a:ext cx="708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4633" name="Line 12"/>
          <p:cNvSpPr>
            <a:spLocks noChangeShapeType="1"/>
          </p:cNvSpPr>
          <p:nvPr/>
        </p:nvSpPr>
        <p:spPr bwMode="auto">
          <a:xfrm>
            <a:off x="2181225" y="4191000"/>
            <a:ext cx="701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4572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4634" name="Text Box 13"/>
          <p:cNvSpPr txBox="1">
            <a:spLocks noChangeArrowheads="1"/>
          </p:cNvSpPr>
          <p:nvPr/>
        </p:nvSpPr>
        <p:spPr bwMode="auto">
          <a:xfrm>
            <a:off x="7210425" y="2438401"/>
            <a:ext cx="21336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>
              <a:spcBef>
                <a:spcPct val="50000"/>
              </a:spcBef>
              <a:defRPr/>
            </a:pPr>
            <a:r>
              <a:rPr lang="en-US" sz="1800" dirty="0">
                <a:latin typeface="+mj-lt"/>
              </a:rPr>
              <a:t>CNS side effects</a:t>
            </a:r>
          </a:p>
          <a:p>
            <a:pPr defTabSz="457200">
              <a:spcBef>
                <a:spcPct val="50000"/>
              </a:spcBef>
              <a:defRPr/>
            </a:pPr>
            <a:r>
              <a:rPr lang="en-US" sz="1400" dirty="0">
                <a:latin typeface="+mj-lt"/>
              </a:rPr>
              <a:t>(Reward, sedation, </a:t>
            </a:r>
            <a:r>
              <a:rPr lang="en-US" sz="1400" dirty="0" err="1">
                <a:latin typeface="+mj-lt"/>
              </a:rPr>
              <a:t>etc</a:t>
            </a:r>
            <a:r>
              <a:rPr lang="en-US" sz="1400" dirty="0">
                <a:latin typeface="+mj-lt"/>
              </a:rPr>
              <a:t>)</a:t>
            </a:r>
          </a:p>
        </p:txBody>
      </p:sp>
      <p:sp>
        <p:nvSpPr>
          <p:cNvPr id="154635" name="Text Box 14"/>
          <p:cNvSpPr txBox="1">
            <a:spLocks noChangeArrowheads="1"/>
          </p:cNvSpPr>
          <p:nvPr/>
        </p:nvSpPr>
        <p:spPr bwMode="auto">
          <a:xfrm>
            <a:off x="7515225" y="3505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>
              <a:spcBef>
                <a:spcPct val="50000"/>
              </a:spcBef>
              <a:defRPr/>
            </a:pPr>
            <a:r>
              <a:rPr lang="en-US" sz="1800" dirty="0">
                <a:latin typeface="+mj-lt"/>
              </a:rPr>
              <a:t>Analgesia</a:t>
            </a:r>
          </a:p>
        </p:txBody>
      </p:sp>
      <p:sp>
        <p:nvSpPr>
          <p:cNvPr id="154636" name="Text Box 15"/>
          <p:cNvSpPr txBox="1">
            <a:spLocks noChangeArrowheads="1"/>
          </p:cNvSpPr>
          <p:nvPr/>
        </p:nvSpPr>
        <p:spPr bwMode="auto">
          <a:xfrm>
            <a:off x="7591425" y="4418013"/>
            <a:ext cx="610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>
              <a:defRPr/>
            </a:pPr>
            <a:r>
              <a:rPr lang="en-US" sz="1800" dirty="0">
                <a:latin typeface="+mj-lt"/>
              </a:rPr>
              <a:t>Pain</a:t>
            </a:r>
          </a:p>
        </p:txBody>
      </p:sp>
      <p:sp>
        <p:nvSpPr>
          <p:cNvPr id="154637" name="Text Box 16"/>
          <p:cNvSpPr txBox="1">
            <a:spLocks noChangeArrowheads="1"/>
          </p:cNvSpPr>
          <p:nvPr/>
        </p:nvSpPr>
        <p:spPr bwMode="auto">
          <a:xfrm>
            <a:off x="3246438" y="155575"/>
            <a:ext cx="56880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>
              <a:defRPr/>
            </a:pPr>
            <a:r>
              <a:rPr lang="en-US" sz="3200" dirty="0">
                <a:latin typeface="+mj-lt"/>
              </a:rPr>
              <a:t>Opioid Reward Considerations</a:t>
            </a:r>
          </a:p>
          <a:p>
            <a:pPr algn="ctr" defTabSz="457200">
              <a:defRPr/>
            </a:pPr>
            <a:r>
              <a:rPr lang="en-US" sz="2800" dirty="0">
                <a:latin typeface="+mj-lt"/>
              </a:rPr>
              <a:t>Routes of Administration</a:t>
            </a:r>
          </a:p>
        </p:txBody>
      </p:sp>
      <p:sp>
        <p:nvSpPr>
          <p:cNvPr id="154638" name="Text Box 17"/>
          <p:cNvSpPr txBox="1">
            <a:spLocks noChangeArrowheads="1"/>
          </p:cNvSpPr>
          <p:nvPr/>
        </p:nvSpPr>
        <p:spPr bwMode="auto">
          <a:xfrm>
            <a:off x="4543425" y="1292226"/>
            <a:ext cx="25827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>
              <a:defRPr/>
            </a:pPr>
            <a:r>
              <a:rPr lang="en-US" sz="2000" dirty="0">
                <a:solidFill>
                  <a:srgbClr val="FF3300"/>
                </a:solidFill>
                <a:latin typeface="+mj-lt"/>
              </a:rPr>
              <a:t>IV administration</a:t>
            </a:r>
          </a:p>
          <a:p>
            <a:pPr defTabSz="457200">
              <a:defRPr/>
            </a:pPr>
            <a:r>
              <a:rPr lang="en-US" sz="2000" dirty="0">
                <a:solidFill>
                  <a:srgbClr val="00FFFF"/>
                </a:solidFill>
                <a:latin typeface="+mj-lt"/>
              </a:rPr>
              <a:t>IM/SC administration</a:t>
            </a:r>
          </a:p>
          <a:p>
            <a:pPr defTabSz="457200">
              <a:defRPr/>
            </a:pPr>
            <a:r>
              <a:rPr lang="en-US" sz="2000" dirty="0">
                <a:solidFill>
                  <a:srgbClr val="FFFF00"/>
                </a:solidFill>
                <a:latin typeface="+mj-lt"/>
              </a:rPr>
              <a:t>Oral administration</a:t>
            </a:r>
          </a:p>
        </p:txBody>
      </p:sp>
      <p:sp>
        <p:nvSpPr>
          <p:cNvPr id="2" name="Rectangle 1"/>
          <p:cNvSpPr/>
          <p:nvPr/>
        </p:nvSpPr>
        <p:spPr>
          <a:xfrm rot="16200000">
            <a:off x="255729" y="3167429"/>
            <a:ext cx="3144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Plasma Concentration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389702" y="5999367"/>
            <a:ext cx="745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3756" y="59399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9849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Disclosure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2"/>
          </p:nvPr>
        </p:nvSpPr>
        <p:spPr>
          <a:xfrm>
            <a:off x="609600" y="1295400"/>
            <a:ext cx="10972798" cy="4724400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Presenter 1: Melissa Weimer, DO, MCR, DFASAM</a:t>
            </a:r>
          </a:p>
          <a:p>
            <a:pPr lvl="1"/>
            <a:r>
              <a:rPr lang="en-US" sz="2400" dirty="0"/>
              <a:t>Commercial Interests: Path CCM, Stock Options; CVS Health, Advisor</a:t>
            </a:r>
          </a:p>
        </p:txBody>
      </p:sp>
    </p:spTree>
    <p:extLst>
      <p:ext uri="{BB962C8B-B14F-4D97-AF65-F5344CB8AC3E}">
        <p14:creationId xmlns:p14="http://schemas.microsoft.com/office/powerpoint/2010/main" val="2567045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3" name="Group 2"/>
          <p:cNvGrpSpPr>
            <a:grpSpLocks/>
          </p:cNvGrpSpPr>
          <p:nvPr/>
        </p:nvGrpSpPr>
        <p:grpSpPr bwMode="auto">
          <a:xfrm>
            <a:off x="2178051" y="1176339"/>
            <a:ext cx="7546975" cy="4910137"/>
            <a:chOff x="768" y="576"/>
            <a:chExt cx="4656" cy="3120"/>
          </a:xfrm>
        </p:grpSpPr>
        <p:sp>
          <p:nvSpPr>
            <p:cNvPr id="81923" name="Line 3"/>
            <p:cNvSpPr>
              <a:spLocks noChangeShapeType="1"/>
            </p:cNvSpPr>
            <p:nvPr/>
          </p:nvSpPr>
          <p:spPr bwMode="auto">
            <a:xfrm>
              <a:off x="768" y="576"/>
              <a:ext cx="0" cy="312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>
              <a:outerShdw dist="71842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defTabSz="457200">
                <a:defRPr/>
              </a:pPr>
              <a:endParaRPr lang="en-US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1924" name="Line 4"/>
            <p:cNvSpPr>
              <a:spLocks noChangeShapeType="1"/>
            </p:cNvSpPr>
            <p:nvPr/>
          </p:nvSpPr>
          <p:spPr bwMode="auto">
            <a:xfrm>
              <a:off x="768" y="3696"/>
              <a:ext cx="4656" cy="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>
              <a:outerShdw dist="71842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pPr defTabSz="457200">
                <a:defRPr/>
              </a:pPr>
              <a:endParaRPr lang="en-US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2971800" y="5867401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defTabSz="457200" eaLnBrk="0" hangingPunct="0">
              <a:defRPr/>
            </a:pPr>
            <a:endParaRPr lang="en-US" sz="28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56677" name="Line 8"/>
          <p:cNvSpPr>
            <a:spLocks noChangeShapeType="1"/>
          </p:cNvSpPr>
          <p:nvPr/>
        </p:nvSpPr>
        <p:spPr bwMode="auto">
          <a:xfrm>
            <a:off x="2181225" y="3571875"/>
            <a:ext cx="708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156678" name="Line 9"/>
          <p:cNvSpPr>
            <a:spLocks noChangeShapeType="1"/>
          </p:cNvSpPr>
          <p:nvPr/>
        </p:nvSpPr>
        <p:spPr bwMode="auto">
          <a:xfrm>
            <a:off x="2323381" y="4486275"/>
            <a:ext cx="701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156679" name="Text Box 10"/>
          <p:cNvSpPr txBox="1">
            <a:spLocks noChangeArrowheads="1"/>
          </p:cNvSpPr>
          <p:nvPr/>
        </p:nvSpPr>
        <p:spPr bwMode="auto">
          <a:xfrm>
            <a:off x="7515225" y="2366962"/>
            <a:ext cx="213360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>
              <a:spcBef>
                <a:spcPct val="50000"/>
              </a:spcBef>
              <a:defRPr/>
            </a:pPr>
            <a:r>
              <a:rPr lang="en-US" sz="1800" dirty="0">
                <a:latin typeface="+mj-lt"/>
              </a:rPr>
              <a:t>CNS side effects  </a:t>
            </a:r>
            <a:r>
              <a:rPr lang="en-US" sz="1400" dirty="0">
                <a:latin typeface="+mj-lt"/>
              </a:rPr>
              <a:t>(Reward, sedation, </a:t>
            </a:r>
            <a:r>
              <a:rPr lang="en-US" sz="1400" dirty="0" err="1">
                <a:latin typeface="+mj-lt"/>
              </a:rPr>
              <a:t>etc</a:t>
            </a:r>
            <a:r>
              <a:rPr lang="en-US" sz="1400" dirty="0">
                <a:latin typeface="+mj-lt"/>
              </a:rPr>
              <a:t>)</a:t>
            </a:r>
          </a:p>
          <a:p>
            <a:pPr defTabSz="457200">
              <a:spcBef>
                <a:spcPct val="50000"/>
              </a:spcBef>
              <a:defRPr/>
            </a:pPr>
            <a:endParaRPr lang="en-US" sz="1800" dirty="0">
              <a:latin typeface="+mj-lt"/>
            </a:endParaRPr>
          </a:p>
        </p:txBody>
      </p:sp>
      <p:sp>
        <p:nvSpPr>
          <p:cNvPr id="156680" name="Text Box 11"/>
          <p:cNvSpPr txBox="1">
            <a:spLocks noChangeArrowheads="1"/>
          </p:cNvSpPr>
          <p:nvPr/>
        </p:nvSpPr>
        <p:spPr bwMode="auto">
          <a:xfrm>
            <a:off x="8505825" y="3724276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>
              <a:spcBef>
                <a:spcPct val="50000"/>
              </a:spcBef>
              <a:defRPr/>
            </a:pPr>
            <a:r>
              <a:rPr lang="en-US" sz="1800" dirty="0">
                <a:latin typeface="+mj-lt"/>
              </a:rPr>
              <a:t>Analgesia</a:t>
            </a:r>
          </a:p>
        </p:txBody>
      </p:sp>
      <p:sp>
        <p:nvSpPr>
          <p:cNvPr id="156681" name="Text Box 12"/>
          <p:cNvSpPr txBox="1">
            <a:spLocks noChangeArrowheads="1"/>
          </p:cNvSpPr>
          <p:nvPr/>
        </p:nvSpPr>
        <p:spPr bwMode="auto">
          <a:xfrm>
            <a:off x="7172325" y="4524970"/>
            <a:ext cx="2057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>
              <a:defRPr/>
            </a:pPr>
            <a:r>
              <a:rPr lang="en-US" sz="1800" dirty="0">
                <a:latin typeface="+mj-lt"/>
              </a:rPr>
              <a:t>-Pain</a:t>
            </a:r>
          </a:p>
          <a:p>
            <a:pPr defTabSz="457200">
              <a:defRPr/>
            </a:pPr>
            <a:r>
              <a:rPr lang="en-US" sz="1800" dirty="0">
                <a:latin typeface="+mj-lt"/>
              </a:rPr>
              <a:t>-Withdrawal if opioid dependent</a:t>
            </a:r>
          </a:p>
        </p:txBody>
      </p:sp>
      <p:sp>
        <p:nvSpPr>
          <p:cNvPr id="156682" name="Freeform 13"/>
          <p:cNvSpPr>
            <a:spLocks/>
          </p:cNvSpPr>
          <p:nvPr/>
        </p:nvSpPr>
        <p:spPr bwMode="auto">
          <a:xfrm>
            <a:off x="3552825" y="3800475"/>
            <a:ext cx="762000" cy="546100"/>
          </a:xfrm>
          <a:custGeom>
            <a:avLst/>
            <a:gdLst>
              <a:gd name="T0" fmla="*/ 0 w 480"/>
              <a:gd name="T1" fmla="*/ 2147483647 h 344"/>
              <a:gd name="T2" fmla="*/ 2147483647 w 480"/>
              <a:gd name="T3" fmla="*/ 2147483647 h 344"/>
              <a:gd name="T4" fmla="*/ 2147483647 w 480"/>
              <a:gd name="T5" fmla="*/ 2147483647 h 344"/>
              <a:gd name="T6" fmla="*/ 2147483647 w 480"/>
              <a:gd name="T7" fmla="*/ 2147483647 h 344"/>
              <a:gd name="T8" fmla="*/ 2147483647 w 480"/>
              <a:gd name="T9" fmla="*/ 2147483647 h 344"/>
              <a:gd name="T10" fmla="*/ 2147483647 w 480"/>
              <a:gd name="T11" fmla="*/ 2147483647 h 344"/>
              <a:gd name="T12" fmla="*/ 2147483647 w 480"/>
              <a:gd name="T13" fmla="*/ 2147483647 h 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0"/>
              <a:gd name="T22" fmla="*/ 0 h 344"/>
              <a:gd name="T23" fmla="*/ 480 w 480"/>
              <a:gd name="T24" fmla="*/ 344 h 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0" h="344">
                <a:moveTo>
                  <a:pt x="0" y="344"/>
                </a:moveTo>
                <a:cubicBezTo>
                  <a:pt x="36" y="316"/>
                  <a:pt x="72" y="288"/>
                  <a:pt x="96" y="248"/>
                </a:cubicBezTo>
                <a:cubicBezTo>
                  <a:pt x="120" y="208"/>
                  <a:pt x="120" y="144"/>
                  <a:pt x="144" y="104"/>
                </a:cubicBezTo>
                <a:cubicBezTo>
                  <a:pt x="168" y="64"/>
                  <a:pt x="208" y="16"/>
                  <a:pt x="240" y="8"/>
                </a:cubicBezTo>
                <a:cubicBezTo>
                  <a:pt x="272" y="0"/>
                  <a:pt x="312" y="16"/>
                  <a:pt x="336" y="56"/>
                </a:cubicBezTo>
                <a:cubicBezTo>
                  <a:pt x="360" y="96"/>
                  <a:pt x="360" y="200"/>
                  <a:pt x="384" y="248"/>
                </a:cubicBezTo>
                <a:cubicBezTo>
                  <a:pt x="408" y="296"/>
                  <a:pt x="464" y="336"/>
                  <a:pt x="480" y="344"/>
                </a:cubicBez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defRPr/>
            </a:pPr>
            <a:endParaRPr lang="en-US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56683" name="Freeform 14"/>
          <p:cNvSpPr>
            <a:spLocks/>
          </p:cNvSpPr>
          <p:nvPr/>
        </p:nvSpPr>
        <p:spPr bwMode="auto">
          <a:xfrm>
            <a:off x="4314825" y="3800475"/>
            <a:ext cx="762000" cy="546100"/>
          </a:xfrm>
          <a:custGeom>
            <a:avLst/>
            <a:gdLst>
              <a:gd name="T0" fmla="*/ 0 w 480"/>
              <a:gd name="T1" fmla="*/ 2147483647 h 344"/>
              <a:gd name="T2" fmla="*/ 2147483647 w 480"/>
              <a:gd name="T3" fmla="*/ 2147483647 h 344"/>
              <a:gd name="T4" fmla="*/ 2147483647 w 480"/>
              <a:gd name="T5" fmla="*/ 2147483647 h 344"/>
              <a:gd name="T6" fmla="*/ 2147483647 w 480"/>
              <a:gd name="T7" fmla="*/ 2147483647 h 344"/>
              <a:gd name="T8" fmla="*/ 2147483647 w 480"/>
              <a:gd name="T9" fmla="*/ 2147483647 h 344"/>
              <a:gd name="T10" fmla="*/ 2147483647 w 480"/>
              <a:gd name="T11" fmla="*/ 2147483647 h 344"/>
              <a:gd name="T12" fmla="*/ 2147483647 w 480"/>
              <a:gd name="T13" fmla="*/ 2147483647 h 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0"/>
              <a:gd name="T22" fmla="*/ 0 h 344"/>
              <a:gd name="T23" fmla="*/ 480 w 480"/>
              <a:gd name="T24" fmla="*/ 344 h 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0" h="344">
                <a:moveTo>
                  <a:pt x="0" y="344"/>
                </a:moveTo>
                <a:cubicBezTo>
                  <a:pt x="36" y="316"/>
                  <a:pt x="72" y="288"/>
                  <a:pt x="96" y="248"/>
                </a:cubicBezTo>
                <a:cubicBezTo>
                  <a:pt x="120" y="208"/>
                  <a:pt x="120" y="144"/>
                  <a:pt x="144" y="104"/>
                </a:cubicBezTo>
                <a:cubicBezTo>
                  <a:pt x="168" y="64"/>
                  <a:pt x="208" y="16"/>
                  <a:pt x="240" y="8"/>
                </a:cubicBezTo>
                <a:cubicBezTo>
                  <a:pt x="272" y="0"/>
                  <a:pt x="312" y="16"/>
                  <a:pt x="336" y="56"/>
                </a:cubicBezTo>
                <a:cubicBezTo>
                  <a:pt x="360" y="96"/>
                  <a:pt x="360" y="200"/>
                  <a:pt x="384" y="248"/>
                </a:cubicBezTo>
                <a:cubicBezTo>
                  <a:pt x="408" y="296"/>
                  <a:pt x="464" y="336"/>
                  <a:pt x="480" y="344"/>
                </a:cubicBez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156684" name="Freeform 15"/>
          <p:cNvSpPr>
            <a:spLocks/>
          </p:cNvSpPr>
          <p:nvPr/>
        </p:nvSpPr>
        <p:spPr bwMode="auto">
          <a:xfrm>
            <a:off x="6600825" y="3800475"/>
            <a:ext cx="762000" cy="546100"/>
          </a:xfrm>
          <a:custGeom>
            <a:avLst/>
            <a:gdLst>
              <a:gd name="T0" fmla="*/ 0 w 480"/>
              <a:gd name="T1" fmla="*/ 2147483647 h 344"/>
              <a:gd name="T2" fmla="*/ 2147483647 w 480"/>
              <a:gd name="T3" fmla="*/ 2147483647 h 344"/>
              <a:gd name="T4" fmla="*/ 2147483647 w 480"/>
              <a:gd name="T5" fmla="*/ 2147483647 h 344"/>
              <a:gd name="T6" fmla="*/ 2147483647 w 480"/>
              <a:gd name="T7" fmla="*/ 2147483647 h 344"/>
              <a:gd name="T8" fmla="*/ 2147483647 w 480"/>
              <a:gd name="T9" fmla="*/ 2147483647 h 344"/>
              <a:gd name="T10" fmla="*/ 2147483647 w 480"/>
              <a:gd name="T11" fmla="*/ 2147483647 h 344"/>
              <a:gd name="T12" fmla="*/ 2147483647 w 480"/>
              <a:gd name="T13" fmla="*/ 2147483647 h 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0"/>
              <a:gd name="T22" fmla="*/ 0 h 344"/>
              <a:gd name="T23" fmla="*/ 480 w 480"/>
              <a:gd name="T24" fmla="*/ 344 h 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0" h="344">
                <a:moveTo>
                  <a:pt x="0" y="344"/>
                </a:moveTo>
                <a:cubicBezTo>
                  <a:pt x="36" y="316"/>
                  <a:pt x="72" y="288"/>
                  <a:pt x="96" y="248"/>
                </a:cubicBezTo>
                <a:cubicBezTo>
                  <a:pt x="120" y="208"/>
                  <a:pt x="120" y="144"/>
                  <a:pt x="144" y="104"/>
                </a:cubicBezTo>
                <a:cubicBezTo>
                  <a:pt x="168" y="64"/>
                  <a:pt x="208" y="16"/>
                  <a:pt x="240" y="8"/>
                </a:cubicBezTo>
                <a:cubicBezTo>
                  <a:pt x="272" y="0"/>
                  <a:pt x="312" y="16"/>
                  <a:pt x="336" y="56"/>
                </a:cubicBezTo>
                <a:cubicBezTo>
                  <a:pt x="360" y="96"/>
                  <a:pt x="360" y="200"/>
                  <a:pt x="384" y="248"/>
                </a:cubicBezTo>
                <a:cubicBezTo>
                  <a:pt x="408" y="296"/>
                  <a:pt x="464" y="336"/>
                  <a:pt x="480" y="344"/>
                </a:cubicBez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156685" name="Freeform 16"/>
          <p:cNvSpPr>
            <a:spLocks/>
          </p:cNvSpPr>
          <p:nvPr/>
        </p:nvSpPr>
        <p:spPr bwMode="auto">
          <a:xfrm>
            <a:off x="5076825" y="3800475"/>
            <a:ext cx="762000" cy="546100"/>
          </a:xfrm>
          <a:custGeom>
            <a:avLst/>
            <a:gdLst>
              <a:gd name="T0" fmla="*/ 0 w 480"/>
              <a:gd name="T1" fmla="*/ 2147483647 h 344"/>
              <a:gd name="T2" fmla="*/ 2147483647 w 480"/>
              <a:gd name="T3" fmla="*/ 2147483647 h 344"/>
              <a:gd name="T4" fmla="*/ 2147483647 w 480"/>
              <a:gd name="T5" fmla="*/ 2147483647 h 344"/>
              <a:gd name="T6" fmla="*/ 2147483647 w 480"/>
              <a:gd name="T7" fmla="*/ 2147483647 h 344"/>
              <a:gd name="T8" fmla="*/ 2147483647 w 480"/>
              <a:gd name="T9" fmla="*/ 2147483647 h 344"/>
              <a:gd name="T10" fmla="*/ 2147483647 w 480"/>
              <a:gd name="T11" fmla="*/ 2147483647 h 344"/>
              <a:gd name="T12" fmla="*/ 2147483647 w 480"/>
              <a:gd name="T13" fmla="*/ 2147483647 h 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0"/>
              <a:gd name="T22" fmla="*/ 0 h 344"/>
              <a:gd name="T23" fmla="*/ 480 w 480"/>
              <a:gd name="T24" fmla="*/ 344 h 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0" h="344">
                <a:moveTo>
                  <a:pt x="0" y="344"/>
                </a:moveTo>
                <a:cubicBezTo>
                  <a:pt x="36" y="316"/>
                  <a:pt x="72" y="288"/>
                  <a:pt x="96" y="248"/>
                </a:cubicBezTo>
                <a:cubicBezTo>
                  <a:pt x="120" y="208"/>
                  <a:pt x="120" y="144"/>
                  <a:pt x="144" y="104"/>
                </a:cubicBezTo>
                <a:cubicBezTo>
                  <a:pt x="168" y="64"/>
                  <a:pt x="208" y="16"/>
                  <a:pt x="240" y="8"/>
                </a:cubicBezTo>
                <a:cubicBezTo>
                  <a:pt x="272" y="0"/>
                  <a:pt x="312" y="16"/>
                  <a:pt x="336" y="56"/>
                </a:cubicBezTo>
                <a:cubicBezTo>
                  <a:pt x="360" y="96"/>
                  <a:pt x="360" y="200"/>
                  <a:pt x="384" y="248"/>
                </a:cubicBezTo>
                <a:cubicBezTo>
                  <a:pt x="408" y="296"/>
                  <a:pt x="464" y="336"/>
                  <a:pt x="480" y="344"/>
                </a:cubicBez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156686" name="Freeform 17"/>
          <p:cNvSpPr>
            <a:spLocks/>
          </p:cNvSpPr>
          <p:nvPr/>
        </p:nvSpPr>
        <p:spPr bwMode="auto">
          <a:xfrm>
            <a:off x="5838825" y="3800475"/>
            <a:ext cx="762000" cy="546100"/>
          </a:xfrm>
          <a:custGeom>
            <a:avLst/>
            <a:gdLst>
              <a:gd name="T0" fmla="*/ 0 w 480"/>
              <a:gd name="T1" fmla="*/ 2147483647 h 344"/>
              <a:gd name="T2" fmla="*/ 2147483647 w 480"/>
              <a:gd name="T3" fmla="*/ 2147483647 h 344"/>
              <a:gd name="T4" fmla="*/ 2147483647 w 480"/>
              <a:gd name="T5" fmla="*/ 2147483647 h 344"/>
              <a:gd name="T6" fmla="*/ 2147483647 w 480"/>
              <a:gd name="T7" fmla="*/ 2147483647 h 344"/>
              <a:gd name="T8" fmla="*/ 2147483647 w 480"/>
              <a:gd name="T9" fmla="*/ 2147483647 h 344"/>
              <a:gd name="T10" fmla="*/ 2147483647 w 480"/>
              <a:gd name="T11" fmla="*/ 2147483647 h 344"/>
              <a:gd name="T12" fmla="*/ 2147483647 w 480"/>
              <a:gd name="T13" fmla="*/ 2147483647 h 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0"/>
              <a:gd name="T22" fmla="*/ 0 h 344"/>
              <a:gd name="T23" fmla="*/ 480 w 480"/>
              <a:gd name="T24" fmla="*/ 344 h 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0" h="344">
                <a:moveTo>
                  <a:pt x="0" y="344"/>
                </a:moveTo>
                <a:cubicBezTo>
                  <a:pt x="36" y="316"/>
                  <a:pt x="72" y="288"/>
                  <a:pt x="96" y="248"/>
                </a:cubicBezTo>
                <a:cubicBezTo>
                  <a:pt x="120" y="208"/>
                  <a:pt x="120" y="144"/>
                  <a:pt x="144" y="104"/>
                </a:cubicBezTo>
                <a:cubicBezTo>
                  <a:pt x="168" y="64"/>
                  <a:pt x="208" y="16"/>
                  <a:pt x="240" y="8"/>
                </a:cubicBezTo>
                <a:cubicBezTo>
                  <a:pt x="272" y="0"/>
                  <a:pt x="312" y="16"/>
                  <a:pt x="336" y="56"/>
                </a:cubicBezTo>
                <a:cubicBezTo>
                  <a:pt x="360" y="96"/>
                  <a:pt x="360" y="200"/>
                  <a:pt x="384" y="248"/>
                </a:cubicBezTo>
                <a:cubicBezTo>
                  <a:pt x="408" y="296"/>
                  <a:pt x="464" y="336"/>
                  <a:pt x="480" y="344"/>
                </a:cubicBez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156687" name="Freeform 18"/>
          <p:cNvSpPr>
            <a:spLocks/>
          </p:cNvSpPr>
          <p:nvPr/>
        </p:nvSpPr>
        <p:spPr bwMode="auto">
          <a:xfrm>
            <a:off x="7362825" y="3800475"/>
            <a:ext cx="762000" cy="546100"/>
          </a:xfrm>
          <a:custGeom>
            <a:avLst/>
            <a:gdLst>
              <a:gd name="T0" fmla="*/ 0 w 480"/>
              <a:gd name="T1" fmla="*/ 2147483647 h 344"/>
              <a:gd name="T2" fmla="*/ 2147483647 w 480"/>
              <a:gd name="T3" fmla="*/ 2147483647 h 344"/>
              <a:gd name="T4" fmla="*/ 2147483647 w 480"/>
              <a:gd name="T5" fmla="*/ 2147483647 h 344"/>
              <a:gd name="T6" fmla="*/ 2147483647 w 480"/>
              <a:gd name="T7" fmla="*/ 2147483647 h 344"/>
              <a:gd name="T8" fmla="*/ 2147483647 w 480"/>
              <a:gd name="T9" fmla="*/ 2147483647 h 344"/>
              <a:gd name="T10" fmla="*/ 2147483647 w 480"/>
              <a:gd name="T11" fmla="*/ 2147483647 h 344"/>
              <a:gd name="T12" fmla="*/ 2147483647 w 480"/>
              <a:gd name="T13" fmla="*/ 2147483647 h 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0"/>
              <a:gd name="T22" fmla="*/ 0 h 344"/>
              <a:gd name="T23" fmla="*/ 480 w 480"/>
              <a:gd name="T24" fmla="*/ 344 h 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0" h="344">
                <a:moveTo>
                  <a:pt x="0" y="344"/>
                </a:moveTo>
                <a:cubicBezTo>
                  <a:pt x="36" y="316"/>
                  <a:pt x="72" y="288"/>
                  <a:pt x="96" y="248"/>
                </a:cubicBezTo>
                <a:cubicBezTo>
                  <a:pt x="120" y="208"/>
                  <a:pt x="120" y="144"/>
                  <a:pt x="144" y="104"/>
                </a:cubicBezTo>
                <a:cubicBezTo>
                  <a:pt x="168" y="64"/>
                  <a:pt x="208" y="16"/>
                  <a:pt x="240" y="8"/>
                </a:cubicBezTo>
                <a:cubicBezTo>
                  <a:pt x="272" y="0"/>
                  <a:pt x="312" y="16"/>
                  <a:pt x="336" y="56"/>
                </a:cubicBezTo>
                <a:cubicBezTo>
                  <a:pt x="360" y="96"/>
                  <a:pt x="360" y="200"/>
                  <a:pt x="384" y="248"/>
                </a:cubicBezTo>
                <a:cubicBezTo>
                  <a:pt x="408" y="296"/>
                  <a:pt x="464" y="336"/>
                  <a:pt x="480" y="344"/>
                </a:cubicBez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defRPr/>
            </a:pPr>
            <a:endParaRPr lang="en-US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56688" name="Freeform 19"/>
          <p:cNvSpPr>
            <a:spLocks/>
          </p:cNvSpPr>
          <p:nvPr/>
        </p:nvSpPr>
        <p:spPr bwMode="auto">
          <a:xfrm>
            <a:off x="6829425" y="3038475"/>
            <a:ext cx="2057400" cy="1981200"/>
          </a:xfrm>
          <a:custGeom>
            <a:avLst/>
            <a:gdLst>
              <a:gd name="T0" fmla="*/ 0 w 1296"/>
              <a:gd name="T1" fmla="*/ 2147483647 h 1248"/>
              <a:gd name="T2" fmla="*/ 2147483647 w 1296"/>
              <a:gd name="T3" fmla="*/ 2147483647 h 1248"/>
              <a:gd name="T4" fmla="*/ 2147483647 w 1296"/>
              <a:gd name="T5" fmla="*/ 2147483647 h 1248"/>
              <a:gd name="T6" fmla="*/ 2147483647 w 1296"/>
              <a:gd name="T7" fmla="*/ 2147483647 h 1248"/>
              <a:gd name="T8" fmla="*/ 2147483647 w 1296"/>
              <a:gd name="T9" fmla="*/ 2147483647 h 1248"/>
              <a:gd name="T10" fmla="*/ 2147483647 w 1296"/>
              <a:gd name="T11" fmla="*/ 2147483647 h 1248"/>
              <a:gd name="T12" fmla="*/ 2147483647 w 1296"/>
              <a:gd name="T13" fmla="*/ 2147483647 h 1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6"/>
              <a:gd name="T22" fmla="*/ 0 h 1248"/>
              <a:gd name="T23" fmla="*/ 1296 w 1296"/>
              <a:gd name="T24" fmla="*/ 1248 h 1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6" h="1248">
                <a:moveTo>
                  <a:pt x="0" y="1224"/>
                </a:moveTo>
                <a:cubicBezTo>
                  <a:pt x="36" y="1236"/>
                  <a:pt x="72" y="1248"/>
                  <a:pt x="144" y="1080"/>
                </a:cubicBezTo>
                <a:cubicBezTo>
                  <a:pt x="216" y="912"/>
                  <a:pt x="336" y="392"/>
                  <a:pt x="432" y="216"/>
                </a:cubicBezTo>
                <a:cubicBezTo>
                  <a:pt x="528" y="40"/>
                  <a:pt x="632" y="0"/>
                  <a:pt x="720" y="24"/>
                </a:cubicBezTo>
                <a:cubicBezTo>
                  <a:pt x="808" y="48"/>
                  <a:pt x="896" y="192"/>
                  <a:pt x="960" y="360"/>
                </a:cubicBezTo>
                <a:cubicBezTo>
                  <a:pt x="1024" y="528"/>
                  <a:pt x="1048" y="888"/>
                  <a:pt x="1104" y="1032"/>
                </a:cubicBezTo>
                <a:cubicBezTo>
                  <a:pt x="1160" y="1176"/>
                  <a:pt x="1264" y="1192"/>
                  <a:pt x="1296" y="122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156689" name="Freeform 20"/>
          <p:cNvSpPr>
            <a:spLocks/>
          </p:cNvSpPr>
          <p:nvPr/>
        </p:nvSpPr>
        <p:spPr bwMode="auto">
          <a:xfrm>
            <a:off x="2693988" y="3038475"/>
            <a:ext cx="2057400" cy="1981200"/>
          </a:xfrm>
          <a:custGeom>
            <a:avLst/>
            <a:gdLst>
              <a:gd name="T0" fmla="*/ 0 w 1296"/>
              <a:gd name="T1" fmla="*/ 2147483647 h 1248"/>
              <a:gd name="T2" fmla="*/ 2147483647 w 1296"/>
              <a:gd name="T3" fmla="*/ 2147483647 h 1248"/>
              <a:gd name="T4" fmla="*/ 2147483647 w 1296"/>
              <a:gd name="T5" fmla="*/ 2147483647 h 1248"/>
              <a:gd name="T6" fmla="*/ 2147483647 w 1296"/>
              <a:gd name="T7" fmla="*/ 2147483647 h 1248"/>
              <a:gd name="T8" fmla="*/ 2147483647 w 1296"/>
              <a:gd name="T9" fmla="*/ 2147483647 h 1248"/>
              <a:gd name="T10" fmla="*/ 2147483647 w 1296"/>
              <a:gd name="T11" fmla="*/ 2147483647 h 1248"/>
              <a:gd name="T12" fmla="*/ 2147483647 w 1296"/>
              <a:gd name="T13" fmla="*/ 2147483647 h 1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6"/>
              <a:gd name="T22" fmla="*/ 0 h 1248"/>
              <a:gd name="T23" fmla="*/ 1296 w 1296"/>
              <a:gd name="T24" fmla="*/ 1248 h 1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6" h="1248">
                <a:moveTo>
                  <a:pt x="0" y="1224"/>
                </a:moveTo>
                <a:cubicBezTo>
                  <a:pt x="36" y="1236"/>
                  <a:pt x="72" y="1248"/>
                  <a:pt x="144" y="1080"/>
                </a:cubicBezTo>
                <a:cubicBezTo>
                  <a:pt x="216" y="912"/>
                  <a:pt x="336" y="392"/>
                  <a:pt x="432" y="216"/>
                </a:cubicBezTo>
                <a:cubicBezTo>
                  <a:pt x="528" y="40"/>
                  <a:pt x="632" y="0"/>
                  <a:pt x="720" y="24"/>
                </a:cubicBezTo>
                <a:cubicBezTo>
                  <a:pt x="808" y="48"/>
                  <a:pt x="896" y="192"/>
                  <a:pt x="960" y="360"/>
                </a:cubicBezTo>
                <a:cubicBezTo>
                  <a:pt x="1024" y="528"/>
                  <a:pt x="1048" y="888"/>
                  <a:pt x="1104" y="1032"/>
                </a:cubicBezTo>
                <a:cubicBezTo>
                  <a:pt x="1160" y="1176"/>
                  <a:pt x="1264" y="1192"/>
                  <a:pt x="1296" y="122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156690" name="Freeform 21"/>
          <p:cNvSpPr>
            <a:spLocks/>
          </p:cNvSpPr>
          <p:nvPr/>
        </p:nvSpPr>
        <p:spPr bwMode="auto">
          <a:xfrm>
            <a:off x="4751388" y="3038475"/>
            <a:ext cx="2057400" cy="1981200"/>
          </a:xfrm>
          <a:custGeom>
            <a:avLst/>
            <a:gdLst>
              <a:gd name="T0" fmla="*/ 0 w 1296"/>
              <a:gd name="T1" fmla="*/ 2147483647 h 1248"/>
              <a:gd name="T2" fmla="*/ 2147483647 w 1296"/>
              <a:gd name="T3" fmla="*/ 2147483647 h 1248"/>
              <a:gd name="T4" fmla="*/ 2147483647 w 1296"/>
              <a:gd name="T5" fmla="*/ 2147483647 h 1248"/>
              <a:gd name="T6" fmla="*/ 2147483647 w 1296"/>
              <a:gd name="T7" fmla="*/ 2147483647 h 1248"/>
              <a:gd name="T8" fmla="*/ 2147483647 w 1296"/>
              <a:gd name="T9" fmla="*/ 2147483647 h 1248"/>
              <a:gd name="T10" fmla="*/ 2147483647 w 1296"/>
              <a:gd name="T11" fmla="*/ 2147483647 h 1248"/>
              <a:gd name="T12" fmla="*/ 2147483647 w 1296"/>
              <a:gd name="T13" fmla="*/ 2147483647 h 1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6"/>
              <a:gd name="T22" fmla="*/ 0 h 1248"/>
              <a:gd name="T23" fmla="*/ 1296 w 1296"/>
              <a:gd name="T24" fmla="*/ 1248 h 12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6" h="1248">
                <a:moveTo>
                  <a:pt x="0" y="1224"/>
                </a:moveTo>
                <a:cubicBezTo>
                  <a:pt x="36" y="1236"/>
                  <a:pt x="72" y="1248"/>
                  <a:pt x="144" y="1080"/>
                </a:cubicBezTo>
                <a:cubicBezTo>
                  <a:pt x="216" y="912"/>
                  <a:pt x="336" y="392"/>
                  <a:pt x="432" y="216"/>
                </a:cubicBezTo>
                <a:cubicBezTo>
                  <a:pt x="528" y="40"/>
                  <a:pt x="632" y="0"/>
                  <a:pt x="720" y="24"/>
                </a:cubicBezTo>
                <a:cubicBezTo>
                  <a:pt x="808" y="48"/>
                  <a:pt x="896" y="192"/>
                  <a:pt x="960" y="360"/>
                </a:cubicBezTo>
                <a:cubicBezTo>
                  <a:pt x="1024" y="528"/>
                  <a:pt x="1048" y="888"/>
                  <a:pt x="1104" y="1032"/>
                </a:cubicBezTo>
                <a:cubicBezTo>
                  <a:pt x="1160" y="1176"/>
                  <a:pt x="1264" y="1192"/>
                  <a:pt x="1296" y="122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156691" name="Freeform 22"/>
          <p:cNvSpPr>
            <a:spLocks/>
          </p:cNvSpPr>
          <p:nvPr/>
        </p:nvSpPr>
        <p:spPr bwMode="auto">
          <a:xfrm>
            <a:off x="2333625" y="3851275"/>
            <a:ext cx="7391400" cy="2082800"/>
          </a:xfrm>
          <a:custGeom>
            <a:avLst/>
            <a:gdLst>
              <a:gd name="T0" fmla="*/ 0 w 4656"/>
              <a:gd name="T1" fmla="*/ 2147483647 h 1312"/>
              <a:gd name="T2" fmla="*/ 2147483647 w 4656"/>
              <a:gd name="T3" fmla="*/ 2147483647 h 1312"/>
              <a:gd name="T4" fmla="*/ 2147483647 w 4656"/>
              <a:gd name="T5" fmla="*/ 2147483647 h 1312"/>
              <a:gd name="T6" fmla="*/ 2147483647 w 4656"/>
              <a:gd name="T7" fmla="*/ 2147483647 h 1312"/>
              <a:gd name="T8" fmla="*/ 2147483647 w 4656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6"/>
              <a:gd name="T16" fmla="*/ 0 h 1312"/>
              <a:gd name="T17" fmla="*/ 4656 w 4656"/>
              <a:gd name="T18" fmla="*/ 1312 h 1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6" h="1312">
                <a:moveTo>
                  <a:pt x="0" y="1264"/>
                </a:moveTo>
                <a:cubicBezTo>
                  <a:pt x="176" y="836"/>
                  <a:pt x="352" y="408"/>
                  <a:pt x="576" y="208"/>
                </a:cubicBezTo>
                <a:cubicBezTo>
                  <a:pt x="800" y="8"/>
                  <a:pt x="824" y="64"/>
                  <a:pt x="1344" y="64"/>
                </a:cubicBezTo>
                <a:cubicBezTo>
                  <a:pt x="1864" y="64"/>
                  <a:pt x="3144" y="0"/>
                  <a:pt x="3696" y="208"/>
                </a:cubicBezTo>
                <a:cubicBezTo>
                  <a:pt x="4248" y="416"/>
                  <a:pt x="4496" y="1128"/>
                  <a:pt x="4656" y="1312"/>
                </a:cubicBezTo>
              </a:path>
            </a:pathLst>
          </a:custGeom>
          <a:noFill/>
          <a:ln w="38100" cmpd="sng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defRPr/>
            </a:pPr>
            <a:endParaRPr lang="en-US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56692" name="Freeform 23"/>
          <p:cNvSpPr>
            <a:spLocks/>
          </p:cNvSpPr>
          <p:nvPr/>
        </p:nvSpPr>
        <p:spPr bwMode="auto">
          <a:xfrm>
            <a:off x="8734425" y="4333875"/>
            <a:ext cx="990600" cy="1600200"/>
          </a:xfrm>
          <a:custGeom>
            <a:avLst/>
            <a:gdLst>
              <a:gd name="T0" fmla="*/ 0 w 624"/>
              <a:gd name="T1" fmla="*/ 2147483647 h 1008"/>
              <a:gd name="T2" fmla="*/ 2147483647 w 624"/>
              <a:gd name="T3" fmla="*/ 0 h 1008"/>
              <a:gd name="T4" fmla="*/ 0 60000 65536"/>
              <a:gd name="T5" fmla="*/ 0 60000 65536"/>
              <a:gd name="T6" fmla="*/ 0 w 624"/>
              <a:gd name="T7" fmla="*/ 0 h 1008"/>
              <a:gd name="T8" fmla="*/ 624 w 624"/>
              <a:gd name="T9" fmla="*/ 1008 h 10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4" h="1008">
                <a:moveTo>
                  <a:pt x="0" y="1008"/>
                </a:moveTo>
                <a:cubicBezTo>
                  <a:pt x="260" y="588"/>
                  <a:pt x="520" y="168"/>
                  <a:pt x="624" y="0"/>
                </a:cubicBezTo>
              </a:path>
            </a:pathLst>
          </a:custGeom>
          <a:noFill/>
          <a:ln w="38100" cmpd="sng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>
              <a:defRPr/>
            </a:pPr>
            <a:endParaRPr lang="en-US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56693" name="Text Box 24"/>
          <p:cNvSpPr txBox="1">
            <a:spLocks noChangeArrowheads="1"/>
          </p:cNvSpPr>
          <p:nvPr/>
        </p:nvSpPr>
        <p:spPr bwMode="auto">
          <a:xfrm>
            <a:off x="3324225" y="1743076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>
              <a:defRPr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Intermittent Bolus Administration</a:t>
            </a:r>
          </a:p>
        </p:txBody>
      </p:sp>
      <p:sp>
        <p:nvSpPr>
          <p:cNvPr id="156694" name="Text Box 25"/>
          <p:cNvSpPr txBox="1">
            <a:spLocks noChangeArrowheads="1"/>
          </p:cNvSpPr>
          <p:nvPr/>
        </p:nvSpPr>
        <p:spPr bwMode="auto">
          <a:xfrm>
            <a:off x="3400425" y="2425700"/>
            <a:ext cx="4105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>
              <a:defRPr/>
            </a:pPr>
            <a:r>
              <a:rPr lang="en-US" sz="2000" dirty="0">
                <a:solidFill>
                  <a:srgbClr val="FFFF00"/>
                </a:solidFill>
                <a:latin typeface="+mj-lt"/>
              </a:rPr>
              <a:t>Patient controlled analgesia (PCA)</a:t>
            </a:r>
          </a:p>
        </p:txBody>
      </p:sp>
      <p:sp>
        <p:nvSpPr>
          <p:cNvPr id="156695" name="Text Box 26"/>
          <p:cNvSpPr txBox="1">
            <a:spLocks noChangeArrowheads="1"/>
          </p:cNvSpPr>
          <p:nvPr/>
        </p:nvSpPr>
        <p:spPr bwMode="auto">
          <a:xfrm>
            <a:off x="3400425" y="2047876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>
              <a:defRPr/>
            </a:pPr>
            <a:r>
              <a:rPr lang="en-US" sz="2000" dirty="0">
                <a:solidFill>
                  <a:srgbClr val="00FF00"/>
                </a:solidFill>
                <a:latin typeface="+mj-lt"/>
              </a:rPr>
              <a:t>Long-acting, CR meds</a:t>
            </a:r>
          </a:p>
        </p:txBody>
      </p:sp>
      <p:sp>
        <p:nvSpPr>
          <p:cNvPr id="156696" name="Text Box 27"/>
          <p:cNvSpPr txBox="1">
            <a:spLocks noChangeArrowheads="1"/>
          </p:cNvSpPr>
          <p:nvPr/>
        </p:nvSpPr>
        <p:spPr bwMode="auto">
          <a:xfrm>
            <a:off x="3438525" y="138114"/>
            <a:ext cx="56880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>
              <a:defRPr/>
            </a:pPr>
            <a:r>
              <a:rPr lang="en-US" sz="3200" dirty="0">
                <a:latin typeface="+mj-lt"/>
              </a:rPr>
              <a:t>Opioid Reward Considerations</a:t>
            </a:r>
          </a:p>
          <a:p>
            <a:pPr algn="ctr" defTabSz="457200">
              <a:defRPr/>
            </a:pPr>
            <a:r>
              <a:rPr lang="en-US" sz="2800" dirty="0">
                <a:latin typeface="+mj-lt"/>
              </a:rPr>
              <a:t>Schedules of Administration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389703" y="6191191"/>
            <a:ext cx="745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532055" y="3348035"/>
            <a:ext cx="2707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57200">
              <a:defRPr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Plasma Concentration</a:t>
            </a:r>
          </a:p>
        </p:txBody>
      </p:sp>
    </p:spTree>
    <p:extLst>
      <p:ext uri="{BB962C8B-B14F-4D97-AF65-F5344CB8AC3E}">
        <p14:creationId xmlns:p14="http://schemas.microsoft.com/office/powerpoint/2010/main" val="517031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349B5A-2B2F-4CB9-B5C2-E35B013E6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46"/>
          <a:stretch/>
        </p:blipFill>
        <p:spPr>
          <a:xfrm>
            <a:off x="1447800" y="131928"/>
            <a:ext cx="9509760" cy="659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99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50F1F-9DC8-479A-A53D-642BC9AB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691FE-B043-42CB-91B0-5A40C6B6D48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patient does well on a combination of </a:t>
            </a:r>
          </a:p>
          <a:p>
            <a:pPr lvl="1"/>
            <a:r>
              <a:rPr lang="en-US" dirty="0"/>
              <a:t>Methadone 40mg BID</a:t>
            </a:r>
          </a:p>
          <a:p>
            <a:pPr lvl="1"/>
            <a:r>
              <a:rPr lang="en-US" dirty="0"/>
              <a:t>Scheduled acetaminophen</a:t>
            </a:r>
          </a:p>
          <a:p>
            <a:pPr lvl="1"/>
            <a:r>
              <a:rPr lang="en-US" dirty="0"/>
              <a:t>Scheduled NSAID</a:t>
            </a:r>
          </a:p>
          <a:p>
            <a:pPr lvl="1"/>
            <a:r>
              <a:rPr lang="en-US" dirty="0"/>
              <a:t>Ketamine infusion in the immediate post operative period</a:t>
            </a:r>
          </a:p>
          <a:p>
            <a:pPr lvl="1"/>
            <a:r>
              <a:rPr lang="en-US" dirty="0"/>
              <a:t>Hydromorphone IV 2-4mg every 3-4 hours x 48-72 hours</a:t>
            </a:r>
          </a:p>
          <a:p>
            <a:pPr lvl="1"/>
            <a:r>
              <a:rPr lang="en-US" dirty="0"/>
              <a:t>Hydromorphone PO 8mg every 3 hours scheduled, then transitioned to PRN, eventually fully tapered off</a:t>
            </a:r>
          </a:p>
          <a:p>
            <a:pPr lvl="1"/>
            <a:r>
              <a:rPr lang="en-US" dirty="0"/>
              <a:t>Gabapentin 600mg TID</a:t>
            </a:r>
          </a:p>
          <a:p>
            <a:pPr lvl="1"/>
            <a:r>
              <a:rPr lang="en-US" dirty="0"/>
              <a:t>Hydroxyzine PRN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85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5E07-6F19-4C17-B232-6531D3BD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1664C-3806-47BB-BBCB-C64456B782B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rgbClr val="85A9E3"/>
              </a:buClr>
              <a:buSzPts val="2400"/>
            </a:pPr>
            <a:r>
              <a:rPr lang="en-US" dirty="0"/>
              <a:t>27 </a:t>
            </a:r>
            <a:r>
              <a:rPr lang="en-US" dirty="0" err="1"/>
              <a:t>yo</a:t>
            </a:r>
            <a:r>
              <a:rPr lang="en-US" dirty="0"/>
              <a:t> man with opioid use disorder and sarcoma of the left thigh. He will be undergoing resection of the tumor in the next week. </a:t>
            </a:r>
          </a:p>
          <a:p>
            <a:pPr marL="317734" lvl="0" indent="-165334">
              <a:spcBef>
                <a:spcPts val="480"/>
              </a:spcBef>
              <a:buClr>
                <a:srgbClr val="85A9E3"/>
              </a:buClr>
              <a:buSzPts val="2400"/>
              <a:buNone/>
            </a:pPr>
            <a:endParaRPr lang="en-US" dirty="0"/>
          </a:p>
          <a:p>
            <a:pPr>
              <a:spcBef>
                <a:spcPts val="480"/>
              </a:spcBef>
              <a:buClr>
                <a:srgbClr val="85A9E3"/>
              </a:buClr>
              <a:buSzPts val="2400"/>
            </a:pPr>
            <a:r>
              <a:rPr lang="en-US" dirty="0"/>
              <a:t>He has been taking buprenorphine/naloxone 8/2mg BID for 6 months and is afraid to go off of it. </a:t>
            </a:r>
          </a:p>
          <a:p>
            <a:pPr>
              <a:spcBef>
                <a:spcPts val="480"/>
              </a:spcBef>
              <a:buClr>
                <a:srgbClr val="85A9E3"/>
              </a:buClr>
              <a:buSzPts val="2400"/>
            </a:pPr>
            <a:endParaRPr lang="en-US" dirty="0"/>
          </a:p>
          <a:p>
            <a:pPr marL="0" indent="0" algn="ctr">
              <a:spcBef>
                <a:spcPts val="480"/>
              </a:spcBef>
              <a:buClr>
                <a:srgbClr val="85A9E3"/>
              </a:buClr>
              <a:buSzPts val="2400"/>
              <a:buNone/>
            </a:pPr>
            <a:r>
              <a:rPr lang="en-US" i="1" dirty="0">
                <a:solidFill>
                  <a:srgbClr val="FFC000"/>
                </a:solidFill>
              </a:rPr>
              <a:t>Should his buprenorphine be continued?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13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3A589-AE2C-4F60-BC39-AAAA2395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Buprenorphine Continuation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7DF0-DD00-4BA6-B52B-791D4D4D4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342768"/>
            <a:ext cx="10236200" cy="44955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+mj-lt"/>
              </a:rPr>
              <a:t>Evidence supports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+mj-lt"/>
              </a:rPr>
              <a:t>Buprenorphine alone can provide adequate analgesia for some procedures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+mj-lt"/>
              </a:rPr>
              <a:t>Buprenorphine can be used simultaneously with full agonist opioids for adequate analgesia</a:t>
            </a:r>
          </a:p>
          <a:p>
            <a:pPr lvl="1"/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3200" dirty="0">
                <a:solidFill>
                  <a:srgbClr val="FFC000"/>
                </a:solidFill>
                <a:latin typeface="+mj-lt"/>
              </a:rPr>
              <a:t>Reduces total full agonist use and shortens hospital length of stay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4A1104-0E10-44E4-8662-878901274AEA}"/>
              </a:ext>
            </a:extLst>
          </p:cNvPr>
          <p:cNvSpPr txBox="1"/>
          <p:nvPr/>
        </p:nvSpPr>
        <p:spPr>
          <a:xfrm>
            <a:off x="8153400" y="5947370"/>
            <a:ext cx="3885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Hickey, et al. MCNA, 2022</a:t>
            </a:r>
          </a:p>
          <a:p>
            <a:r>
              <a:rPr lang="en-US" dirty="0"/>
              <a:t>Quaye AN, Zhang Y.  </a:t>
            </a:r>
            <a:r>
              <a:rPr lang="da-DK" dirty="0"/>
              <a:t>Pain Med 2019.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08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F70F30-A5E7-4BD0-A16C-D3CC01C17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 Regimen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66C8B3-7F9B-4897-8D65-D7F1214EA8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Pre-op gabapentin 600mg TID</a:t>
            </a:r>
          </a:p>
          <a:p>
            <a:r>
              <a:rPr lang="en-US" dirty="0"/>
              <a:t>Acetaminophen 650mg QID</a:t>
            </a:r>
          </a:p>
          <a:p>
            <a:r>
              <a:rPr lang="en-US" dirty="0"/>
              <a:t>Change buprenorphine to 4mg QID or continue 8mg BID</a:t>
            </a:r>
          </a:p>
          <a:p>
            <a:endParaRPr lang="en-US" dirty="0"/>
          </a:p>
          <a:p>
            <a:r>
              <a:rPr lang="en-US" dirty="0"/>
              <a:t>Epidural for surgery</a:t>
            </a:r>
          </a:p>
          <a:p>
            <a:r>
              <a:rPr lang="en-US" dirty="0"/>
              <a:t>Hydromorphone and fentanyl in the immediate post-operative period</a:t>
            </a:r>
          </a:p>
        </p:txBody>
      </p:sp>
    </p:spTree>
    <p:extLst>
      <p:ext uri="{BB962C8B-B14F-4D97-AF65-F5344CB8AC3E}">
        <p14:creationId xmlns:p14="http://schemas.microsoft.com/office/powerpoint/2010/main" val="3978420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175FC6-73D9-4F48-8BFE-81EF421F5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3" b="1111"/>
          <a:stretch/>
        </p:blipFill>
        <p:spPr>
          <a:xfrm>
            <a:off x="1066800" y="152400"/>
            <a:ext cx="7493663" cy="655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C860FE-4ACB-4F6E-86B3-39567EF5BFEE}"/>
              </a:ext>
            </a:extLst>
          </p:cNvPr>
          <p:cNvSpPr txBox="1"/>
          <p:nvPr/>
        </p:nvSpPr>
        <p:spPr>
          <a:xfrm>
            <a:off x="8991600" y="6096000"/>
            <a:ext cx="2890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1600" dirty="0">
                <a:latin typeface="Arial" panose="020B0604020202020204" pitchFamily="34" charset="0"/>
              </a:rPr>
              <a:t>Lynn Kohan et al. Reg </a:t>
            </a:r>
            <a:r>
              <a:rPr lang="en-GB" altLang="en-US" sz="1600" dirty="0" err="1">
                <a:latin typeface="Arial" panose="020B0604020202020204" pitchFamily="34" charset="0"/>
              </a:rPr>
              <a:t>Anesth</a:t>
            </a:r>
            <a:endParaRPr lang="en-GB" altLang="en-US" sz="1600" dirty="0">
              <a:latin typeface="Arial" panose="020B0604020202020204" pitchFamily="34" charset="0"/>
            </a:endParaRPr>
          </a:p>
          <a:p>
            <a:r>
              <a:rPr lang="en-GB" altLang="en-US" sz="1600" dirty="0">
                <a:latin typeface="Arial" panose="020B0604020202020204" pitchFamily="34" charset="0"/>
              </a:rPr>
              <a:t> Pain Med 2021;46:840-859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8272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B86927-DD23-405A-9F45-A52767D8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43" y="-114300"/>
            <a:ext cx="11460476" cy="1143000"/>
          </a:xfrm>
        </p:spPr>
        <p:txBody>
          <a:bodyPr>
            <a:noAutofit/>
          </a:bodyPr>
          <a:lstStyle/>
          <a:p>
            <a:r>
              <a:rPr lang="en-US" sz="4000" dirty="0"/>
              <a:t>Perioperative Buprenorphine Management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67ECFB-D913-4B5A-9867-33E48961B35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1643" y="914400"/>
            <a:ext cx="11460476" cy="502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FBAB61-C860-4AE9-A0DF-5CD9368B5A65}"/>
              </a:ext>
            </a:extLst>
          </p:cNvPr>
          <p:cNvSpPr/>
          <p:nvPr/>
        </p:nvSpPr>
        <p:spPr>
          <a:xfrm>
            <a:off x="4267200" y="60960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Modified from Mass General Brigham Substance Use Steering Committee</a:t>
            </a:r>
          </a:p>
          <a:p>
            <a:r>
              <a:rPr lang="en-US" dirty="0"/>
              <a:t>Hickey, et al. Medical Clinics of North America, 2022.</a:t>
            </a:r>
          </a:p>
        </p:txBody>
      </p:sp>
    </p:spTree>
    <p:extLst>
      <p:ext uri="{BB962C8B-B14F-4D97-AF65-F5344CB8AC3E}">
        <p14:creationId xmlns:p14="http://schemas.microsoft.com/office/powerpoint/2010/main" val="3490224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F3853D-92DE-456C-AC63-9B56BEFC6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1" t="646" r="2359" b="1305"/>
          <a:stretch/>
        </p:blipFill>
        <p:spPr>
          <a:xfrm>
            <a:off x="1143000" y="206975"/>
            <a:ext cx="8153401" cy="64440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E4A3FE-F337-4EE1-BD6E-A4B13569FFF1}"/>
              </a:ext>
            </a:extLst>
          </p:cNvPr>
          <p:cNvSpPr txBox="1"/>
          <p:nvPr/>
        </p:nvSpPr>
        <p:spPr>
          <a:xfrm>
            <a:off x="9363019" y="6281692"/>
            <a:ext cx="279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Hickey, et al. MCNA, 2022</a:t>
            </a:r>
          </a:p>
        </p:txBody>
      </p:sp>
    </p:spTree>
    <p:extLst>
      <p:ext uri="{BB962C8B-B14F-4D97-AF65-F5344CB8AC3E}">
        <p14:creationId xmlns:p14="http://schemas.microsoft.com/office/powerpoint/2010/main" val="2992299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047E89-6F38-4AE2-B94A-0336FD520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Takeaways/Summary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FD47F6-CBEC-431C-B4FA-79B900419F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Multiple non-opioid medications and adjuvant therapies are effective for the treatment of acute pain</a:t>
            </a:r>
          </a:p>
          <a:p>
            <a:r>
              <a:rPr lang="en-US" sz="3200" dirty="0"/>
              <a:t>Poorly treated acute pain can lead to ongoing persistent pain </a:t>
            </a:r>
          </a:p>
          <a:p>
            <a:r>
              <a:rPr lang="en-US" sz="3200" dirty="0"/>
              <a:t>Patients with OUD and acute pain should have their opioid withdrawal and pain </a:t>
            </a:r>
            <a:r>
              <a:rPr lang="en-US" sz="3200" i="1" u="sng" dirty="0"/>
              <a:t>treated at the same time</a:t>
            </a:r>
          </a:p>
          <a:p>
            <a:r>
              <a:rPr lang="en-US" sz="3200" dirty="0"/>
              <a:t>Offer all patients with OUD highly effective treatments such as methadone or buprenorphine</a:t>
            </a:r>
          </a:p>
          <a:p>
            <a:r>
              <a:rPr lang="en-US" sz="3200" dirty="0"/>
              <a:t>Continue methadone and buprenorphine in the perioperative setting and use multimodal treatments </a:t>
            </a:r>
          </a:p>
          <a:p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64DA5A5-373F-42DE-B3E3-90EDEDFD0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660312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010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Understand principles that complicate acute pain treatment in individuals with opioid use disorder</a:t>
            </a:r>
          </a:p>
          <a:p>
            <a:r>
              <a:rPr lang="en-US" dirty="0"/>
              <a:t>List multimodal pain treatment options for patients with opioid use disorder and acute pain</a:t>
            </a:r>
          </a:p>
          <a:p>
            <a:pPr lvl="0"/>
            <a:r>
              <a:rPr lang="en-US" dirty="0"/>
              <a:t>Understand how to approach pain treatment in individuals who are prescribed medication treatment for opioid use disorder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41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134600" y="5748338"/>
            <a:ext cx="2057400" cy="261937"/>
          </a:xfrm>
          <a:prstGeom prst="ellipse">
            <a:avLst/>
          </a:prstGeom>
        </p:spPr>
        <p:txBody>
          <a:bodyPr>
            <a:normAutofit fontScale="92500" lnSpcReduction="20000"/>
          </a:bodyPr>
          <a:lstStyle/>
          <a:p>
            <a:pPr defTabSz="342892">
              <a:lnSpc>
                <a:spcPct val="90000"/>
              </a:lnSpc>
              <a:spcAft>
                <a:spcPts val="450"/>
              </a:spcAft>
            </a:pPr>
            <a:fld id="{F55E13C6-A4BF-A842-9635-B1271B30A9E0}" type="slidenum">
              <a:rPr lang="en-US" sz="825">
                <a:solidFill>
                  <a:srgbClr val="898989"/>
                </a:solidFill>
              </a:rPr>
              <a:pPr defTabSz="342892">
                <a:lnSpc>
                  <a:spcPct val="90000"/>
                </a:lnSpc>
                <a:spcAft>
                  <a:spcPts val="450"/>
                </a:spcAft>
              </a:pPr>
              <a:t>30</a:t>
            </a:fld>
            <a:endParaRPr lang="en-US" sz="825">
              <a:solidFill>
                <a:srgbClr val="898989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BB8DAF-6603-4547-8A92-1D9B1969D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12784" b="2275"/>
          <a:stretch/>
        </p:blipFill>
        <p:spPr>
          <a:xfrm>
            <a:off x="762000" y="706462"/>
            <a:ext cx="4186350" cy="30175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EE10C5-10F0-4478-A042-758D1EBBC3B8}"/>
              </a:ext>
            </a:extLst>
          </p:cNvPr>
          <p:cNvSpPr/>
          <p:nvPr/>
        </p:nvSpPr>
        <p:spPr>
          <a:xfrm>
            <a:off x="457200" y="3882321"/>
            <a:ext cx="510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https://thecurbsiders.com/podcast/224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defTabSz="342900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139146-E91A-4387-9A2F-C460E4BE690C}"/>
              </a:ext>
            </a:extLst>
          </p:cNvPr>
          <p:cNvSpPr/>
          <p:nvPr/>
        </p:nvSpPr>
        <p:spPr>
          <a:xfrm>
            <a:off x="6400800" y="3882320"/>
            <a:ext cx="51459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en-US" sz="2400" dirty="0"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https://thecurbsiders.com/podcast/299</a:t>
            </a:r>
            <a:endParaRPr lang="en-US" sz="2400" dirty="0">
              <a:latin typeface="Calibri"/>
            </a:endParaRPr>
          </a:p>
          <a:p>
            <a:pPr defTabSz="342900"/>
            <a:endParaRPr lang="en-US" sz="2400" dirty="0"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E9E984-E505-4FEC-BB19-994521F1FA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63" t="-1" b="2275"/>
          <a:stretch/>
        </p:blipFill>
        <p:spPr>
          <a:xfrm>
            <a:off x="6629399" y="797902"/>
            <a:ext cx="4537074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68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6E91C-E5C7-4B61-BD51-45BE8511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78"/>
            <a:ext cx="10972800" cy="15240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7FACA-2487-4E6D-A26D-9DAEDB61B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Alford, D, et al. (2006) Acute Pain Management for patients receiving maintenance methadone or buprenorphine therapy. Ann Intern Med. 144(2):127-134.</a:t>
            </a:r>
            <a:endParaRPr lang="en-US" dirty="0"/>
          </a:p>
          <a:p>
            <a:r>
              <a:rPr lang="en-US" dirty="0"/>
              <a:t>Hathaway DB, Bhat J, </a:t>
            </a:r>
            <a:r>
              <a:rPr lang="en-US" dirty="0" err="1"/>
              <a:t>Twark</a:t>
            </a:r>
            <a:r>
              <a:rPr lang="en-US" dirty="0"/>
              <a:t> C, Rodriquez C, Suzuki J. Patients’ experiences with continuation or discontinuation of buprenorphine before painful procedures: A brief report. American Journal of Addictions, 2023.</a:t>
            </a:r>
          </a:p>
          <a:p>
            <a:r>
              <a:rPr lang="en-US" dirty="0"/>
              <a:t>Kohan L, Potru S, </a:t>
            </a:r>
            <a:r>
              <a:rPr lang="en-US" dirty="0" err="1"/>
              <a:t>Barreveld</a:t>
            </a:r>
            <a:r>
              <a:rPr lang="en-US" dirty="0"/>
              <a:t> AM, </a:t>
            </a:r>
            <a:r>
              <a:rPr lang="en-US" dirty="0" err="1"/>
              <a:t>Sprintz</a:t>
            </a:r>
            <a:r>
              <a:rPr lang="en-US" dirty="0"/>
              <a:t> M, Lane O, </a:t>
            </a:r>
            <a:r>
              <a:rPr lang="en-US" dirty="0" err="1"/>
              <a:t>Aryal</a:t>
            </a:r>
            <a:r>
              <a:rPr lang="en-US" dirty="0"/>
              <a:t> A, Emerick T, </a:t>
            </a:r>
            <a:r>
              <a:rPr lang="en-US" dirty="0" err="1"/>
              <a:t>Dopp</a:t>
            </a:r>
            <a:r>
              <a:rPr lang="en-US" dirty="0"/>
              <a:t> A, Chhay S, </a:t>
            </a:r>
            <a:r>
              <a:rPr lang="en-US" dirty="0" err="1"/>
              <a:t>Viscusi</a:t>
            </a:r>
            <a:r>
              <a:rPr lang="en-US" dirty="0"/>
              <a:t> E. Buprenorphine management in the perioperative period: educational review and recommendations from a </a:t>
            </a:r>
            <a:r>
              <a:rPr lang="en-US" dirty="0" err="1"/>
              <a:t>multisociety</a:t>
            </a:r>
            <a:r>
              <a:rPr lang="en-US" dirty="0"/>
              <a:t> expert panel. Reg </a:t>
            </a:r>
            <a:r>
              <a:rPr lang="en-US" dirty="0" err="1"/>
              <a:t>Anesth</a:t>
            </a:r>
            <a:r>
              <a:rPr lang="en-US" dirty="0"/>
              <a:t> Pain Med. 2021 Oct;46(10):840-859. </a:t>
            </a:r>
          </a:p>
          <a:p>
            <a:r>
              <a:rPr lang="en-US" dirty="0"/>
              <a:t>Hickey T, </a:t>
            </a:r>
            <a:r>
              <a:rPr lang="en-US" dirty="0" err="1"/>
              <a:t>Abelleira</a:t>
            </a:r>
            <a:r>
              <a:rPr lang="en-US" dirty="0"/>
              <a:t> A, Acampora G, Becker WC, Falker CG, Nazario M, Weimer MB. Perioperative Buprenorphine Management: A Multidisciplinary Approach. Med Clin North Am. 2022 Jan;106(1):169-185. </a:t>
            </a:r>
          </a:p>
          <a:p>
            <a:r>
              <a:rPr lang="en-US" dirty="0"/>
              <a:t>Quaye AN, Zhang Y. Perioperative management of buprenorphine: solving the </a:t>
            </a:r>
            <a:r>
              <a:rPr lang="da-DK" dirty="0"/>
              <a:t>conundrum. Pain Med 2019;20(7):1395–408.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2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>
            <a:spLocks noGrp="1"/>
          </p:cNvSpPr>
          <p:nvPr>
            <p:ph type="title"/>
          </p:nvPr>
        </p:nvSpPr>
        <p:spPr>
          <a:xfrm>
            <a:off x="1981200" y="152400"/>
            <a:ext cx="8230306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4825" tIns="42400" rIns="84825" bIns="42400" anchor="ctr" anchorCtr="0">
            <a:noAutofit/>
          </a:bodyPr>
          <a:lstStyle/>
          <a:p>
            <a:r>
              <a:rPr lang="en-US" dirty="0"/>
              <a:t>Patient Perspective</a:t>
            </a:r>
            <a:endParaRPr dirty="0"/>
          </a:p>
        </p:txBody>
      </p:sp>
      <p:sp>
        <p:nvSpPr>
          <p:cNvPr id="93" name="Google Shape;93;p5"/>
          <p:cNvSpPr txBox="1">
            <a:spLocks noGrp="1"/>
          </p:cNvSpPr>
          <p:nvPr>
            <p:ph type="body" idx="1"/>
          </p:nvPr>
        </p:nvSpPr>
        <p:spPr>
          <a:xfrm>
            <a:off x="1257300" y="1600200"/>
            <a:ext cx="9677400" cy="449545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t" anchorCtr="0">
            <a:normAutofit/>
          </a:bodyPr>
          <a:lstStyle/>
          <a:p>
            <a:pPr marL="317734" indent="-317734"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Patients describe avoiding medical care due to:</a:t>
            </a:r>
            <a:endParaRPr sz="3200" dirty="0">
              <a:solidFill>
                <a:schemeClr val="tx1"/>
              </a:solidFill>
              <a:latin typeface="+mn-lt"/>
            </a:endParaRPr>
          </a:p>
          <a:p>
            <a:pPr marL="689291" lvl="1" indent="-263910"/>
            <a:r>
              <a:rPr lang="en-US" sz="3200" dirty="0">
                <a:solidFill>
                  <a:schemeClr val="tx1"/>
                </a:solidFill>
                <a:latin typeface="+mn-lt"/>
              </a:rPr>
              <a:t>Fear of mistreatment</a:t>
            </a:r>
            <a:endParaRPr sz="3200" dirty="0">
              <a:solidFill>
                <a:schemeClr val="tx1"/>
              </a:solidFill>
              <a:latin typeface="+mn-lt"/>
            </a:endParaRPr>
          </a:p>
          <a:p>
            <a:pPr marL="689291" lvl="1" indent="-263910"/>
            <a:r>
              <a:rPr lang="en-US" sz="3200" dirty="0">
                <a:solidFill>
                  <a:schemeClr val="tx1"/>
                </a:solidFill>
                <a:latin typeface="+mn-lt"/>
              </a:rPr>
              <a:t>Fear of being judged or labeled</a:t>
            </a:r>
            <a:endParaRPr sz="3200" dirty="0">
              <a:solidFill>
                <a:schemeClr val="tx1"/>
              </a:solidFill>
              <a:latin typeface="+mn-lt"/>
            </a:endParaRPr>
          </a:p>
          <a:p>
            <a:pPr marL="689291" lvl="1" indent="-263910"/>
            <a:r>
              <a:rPr lang="en-US" sz="3200" dirty="0">
                <a:solidFill>
                  <a:schemeClr val="tx1"/>
                </a:solidFill>
                <a:latin typeface="+mn-lt"/>
              </a:rPr>
              <a:t>Fear of withdrawal</a:t>
            </a:r>
          </a:p>
          <a:p>
            <a:pPr marL="689291" lvl="1" indent="-263910"/>
            <a:r>
              <a:rPr lang="en-US" sz="3200" dirty="0">
                <a:solidFill>
                  <a:schemeClr val="tx1"/>
                </a:solidFill>
                <a:latin typeface="+mn-lt"/>
              </a:rPr>
              <a:t>Fear of untreated pain</a:t>
            </a:r>
            <a:endParaRPr sz="3200" dirty="0">
              <a:solidFill>
                <a:schemeClr val="tx1"/>
              </a:solidFill>
              <a:latin typeface="+mn-lt"/>
            </a:endParaRPr>
          </a:p>
          <a:p>
            <a:pPr marL="317734" indent="-165334">
              <a:buNone/>
            </a:pPr>
            <a:endParaRPr dirty="0">
              <a:solidFill>
                <a:schemeClr val="tx1"/>
              </a:solidFill>
              <a:latin typeface="+mn-lt"/>
            </a:endParaRPr>
          </a:p>
          <a:p>
            <a:pPr marL="317734" indent="-165334">
              <a:buNone/>
            </a:pP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1524000" y="6581002"/>
            <a:ext cx="5486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-US" sz="12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Velez, C, Nicolaidis C, Korthuis PT, et al. </a:t>
            </a:r>
            <a:endParaRPr sz="12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FA5B87-6BF8-48D0-8427-5EDD2504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D7B0EC-E18A-461B-A0D9-E7B84A20E1B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35 year old man is hospitalized for pneumonia and also has acute low back pain</a:t>
            </a:r>
          </a:p>
          <a:p>
            <a:r>
              <a:rPr lang="en-US" sz="3600" dirty="0"/>
              <a:t>He has a history of OUD and is engaged in durable methadone treatment at a dose of 80mg</a:t>
            </a:r>
          </a:p>
          <a:p>
            <a:r>
              <a:rPr lang="en-US" sz="3600" dirty="0"/>
              <a:t>He would like to avoid opioids and requests the most effective non-opioid treatment</a:t>
            </a:r>
          </a:p>
        </p:txBody>
      </p:sp>
    </p:spTree>
    <p:extLst>
      <p:ext uri="{BB962C8B-B14F-4D97-AF65-F5344CB8AC3E}">
        <p14:creationId xmlns:p14="http://schemas.microsoft.com/office/powerpoint/2010/main" val="152598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683D1E-5EF5-4927-9476-8F3BF8333231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371600" y="182880"/>
            <a:ext cx="890016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8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DD33-2A1F-4C6D-8E2B-F4615EB4A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10972800" cy="1524000"/>
          </a:xfrm>
        </p:spPr>
        <p:txBody>
          <a:bodyPr/>
          <a:lstStyle/>
          <a:p>
            <a:r>
              <a:rPr lang="en-US" sz="3200" dirty="0"/>
              <a:t>Non-medication approaches to acute pain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2A68-1500-4E5B-949F-CC18D3AEE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181" y="1206500"/>
            <a:ext cx="8123237" cy="46609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Heat/ice</a:t>
            </a:r>
          </a:p>
          <a:p>
            <a:r>
              <a:rPr lang="en-US" dirty="0"/>
              <a:t>Acupuncture, Acupressure*</a:t>
            </a:r>
          </a:p>
          <a:p>
            <a:r>
              <a:rPr lang="en-US" dirty="0"/>
              <a:t>Mindfulness</a:t>
            </a:r>
          </a:p>
          <a:p>
            <a:r>
              <a:rPr lang="en-US" dirty="0"/>
              <a:t>Binding or bracing</a:t>
            </a:r>
          </a:p>
          <a:p>
            <a:r>
              <a:rPr lang="en-US" dirty="0"/>
              <a:t>Balneotherapy (aka bath)</a:t>
            </a:r>
          </a:p>
          <a:p>
            <a:r>
              <a:rPr lang="en-US" dirty="0"/>
              <a:t>Transcutaneous electrical nerve stimulation</a:t>
            </a:r>
          </a:p>
          <a:p>
            <a:r>
              <a:rPr lang="en-US" dirty="0"/>
              <a:t>Chiropractic treatment</a:t>
            </a:r>
          </a:p>
          <a:p>
            <a:r>
              <a:rPr lang="en-US" dirty="0"/>
              <a:t>Osteopathic manipulation</a:t>
            </a:r>
          </a:p>
          <a:p>
            <a:r>
              <a:rPr lang="en-US" dirty="0"/>
              <a:t>Massage therapy</a:t>
            </a:r>
          </a:p>
          <a:p>
            <a:r>
              <a:rPr lang="en-US" dirty="0"/>
              <a:t>Physical therapy</a:t>
            </a:r>
          </a:p>
          <a:p>
            <a:r>
              <a:rPr lang="en-US" dirty="0"/>
              <a:t>Yoga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27250-6DE8-4BA3-B181-074254EDAA50}"/>
              </a:ext>
            </a:extLst>
          </p:cNvPr>
          <p:cNvSpPr txBox="1"/>
          <p:nvPr/>
        </p:nvSpPr>
        <p:spPr>
          <a:xfrm>
            <a:off x="1828800" y="5867400"/>
            <a:ext cx="72206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*associated with moderate to large decrease in pain intensity vs sham, </a:t>
            </a:r>
          </a:p>
          <a:p>
            <a:r>
              <a:rPr lang="en-US" i="1" dirty="0"/>
              <a:t>low strength of evidence</a:t>
            </a:r>
          </a:p>
          <a:p>
            <a:r>
              <a:rPr lang="en-US" sz="1400" i="1" dirty="0"/>
              <a:t>Chou, et al. AHRQ publication, December 2020</a:t>
            </a:r>
          </a:p>
        </p:txBody>
      </p:sp>
    </p:spTree>
    <p:extLst>
      <p:ext uri="{BB962C8B-B14F-4D97-AF65-F5344CB8AC3E}">
        <p14:creationId xmlns:p14="http://schemas.microsoft.com/office/powerpoint/2010/main" val="307931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D2BAF9-0D30-4D61-9C35-F42BB5A7D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96" y="2275"/>
            <a:ext cx="10972800" cy="1524000"/>
          </a:xfrm>
        </p:spPr>
        <p:txBody>
          <a:bodyPr/>
          <a:lstStyle/>
          <a:p>
            <a:r>
              <a:rPr lang="en-US" sz="3600" dirty="0"/>
              <a:t>Acute pain treatment options – ambulatory setting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E6AFA0-092B-4931-9BF4-C5C0302AB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32560"/>
            <a:ext cx="9239879" cy="4191000"/>
          </a:xfrm>
        </p:spPr>
        <p:txBody>
          <a:bodyPr/>
          <a:lstStyle/>
          <a:p>
            <a:r>
              <a:rPr lang="en-US" sz="2800" dirty="0"/>
              <a:t>NSAIDs </a:t>
            </a:r>
          </a:p>
          <a:p>
            <a:r>
              <a:rPr lang="en-US" sz="2800" dirty="0"/>
              <a:t>Steroids</a:t>
            </a:r>
          </a:p>
          <a:p>
            <a:r>
              <a:rPr lang="en-US" sz="2800" dirty="0"/>
              <a:t>Acetaminophen</a:t>
            </a:r>
          </a:p>
          <a:p>
            <a:r>
              <a:rPr lang="en-US" sz="2800" dirty="0"/>
              <a:t>Muscle relaxer</a:t>
            </a:r>
          </a:p>
          <a:p>
            <a:r>
              <a:rPr lang="en-US" sz="2800" dirty="0"/>
              <a:t>Anticonvulsants</a:t>
            </a:r>
          </a:p>
          <a:p>
            <a:r>
              <a:rPr lang="en-US" sz="2800" dirty="0"/>
              <a:t>Immediate release opioids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479713-386D-4011-89D3-36CE65AAEE6D}"/>
              </a:ext>
            </a:extLst>
          </p:cNvPr>
          <p:cNvSpPr txBox="1"/>
          <p:nvPr/>
        </p:nvSpPr>
        <p:spPr>
          <a:xfrm>
            <a:off x="2360330" y="4792175"/>
            <a:ext cx="7471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/>
              <a:t>For musculoskeletal pain (excluding back pain), </a:t>
            </a:r>
          </a:p>
          <a:p>
            <a:pPr algn="ctr"/>
            <a:r>
              <a:rPr lang="en-US" sz="2400" b="1" i="1" dirty="0"/>
              <a:t>NSAIDs and acetaminophen have similar efficacy</a:t>
            </a:r>
          </a:p>
          <a:p>
            <a:pPr algn="ctr"/>
            <a:r>
              <a:rPr lang="en-US" sz="2400" b="1" i="1" dirty="0"/>
              <a:t>Insufficient evidence comparing opioids to NSAIDs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D97F3F-12D6-443C-AD85-C1C4ACB1199B}"/>
              </a:ext>
            </a:extLst>
          </p:cNvPr>
          <p:cNvSpPr txBox="1"/>
          <p:nvPr/>
        </p:nvSpPr>
        <p:spPr>
          <a:xfrm>
            <a:off x="8254704" y="6248400"/>
            <a:ext cx="393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Chou, et al. AHRQ Publication, 2020</a:t>
            </a:r>
          </a:p>
        </p:txBody>
      </p:sp>
    </p:spTree>
    <p:extLst>
      <p:ext uri="{BB962C8B-B14F-4D97-AF65-F5344CB8AC3E}">
        <p14:creationId xmlns:p14="http://schemas.microsoft.com/office/powerpoint/2010/main" val="3654036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EC3342-3ADA-45FB-AC95-CC1D22E5A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97"/>
          <a:stretch/>
        </p:blipFill>
        <p:spPr>
          <a:xfrm>
            <a:off x="1402080" y="0"/>
            <a:ext cx="9387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565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FUNDAMENTALS" val="gu7FDFac"/>
  <p:tag name="ARTICULATE_DESIGN_ID_1_FUNDAMENTALS" val="TgHDw6rH"/>
  <p:tag name="ARTICULATE_DESIGN_ID_CUSTOM DESIGN" val="PfxOmXiB"/>
  <p:tag name="ARTICULATE_SLIDE_THUMBNAIL_REFRESH" val="1"/>
  <p:tag name="ARTICULATE_PROJECT_OPEN" val="0"/>
  <p:tag name="ARTICULATE_SLIDE_COUNT" val="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undamentals">
  <a:themeElements>
    <a:clrScheme name="ASAM Colors">
      <a:dk1>
        <a:srgbClr val="06204C"/>
      </a:dk1>
      <a:lt1>
        <a:sysClr val="window" lastClr="FFFFFF"/>
      </a:lt1>
      <a:dk2>
        <a:srgbClr val="06204C"/>
      </a:dk2>
      <a:lt2>
        <a:srgbClr val="5493B2"/>
      </a:lt2>
      <a:accent1>
        <a:srgbClr val="5493B2"/>
      </a:accent1>
      <a:accent2>
        <a:srgbClr val="F6DE55"/>
      </a:accent2>
      <a:accent3>
        <a:srgbClr val="387CEF"/>
      </a:accent3>
      <a:accent4>
        <a:srgbClr val="FFFFFF"/>
      </a:accent4>
      <a:accent5>
        <a:srgbClr val="9D8608"/>
      </a:accent5>
      <a:accent6>
        <a:srgbClr val="C00000"/>
      </a:accent6>
      <a:hlink>
        <a:srgbClr val="00C8C3"/>
      </a:hlink>
      <a:folHlink>
        <a:srgbClr val="009692"/>
      </a:folHlink>
    </a:clrScheme>
    <a:fontScheme name="Lato Font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asam</Template>
  <TotalTime>12029</TotalTime>
  <Words>1728</Words>
  <Application>Microsoft Office PowerPoint</Application>
  <PresentationFormat>Widescreen</PresentationFormat>
  <Paragraphs>215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Lato</vt:lpstr>
      <vt:lpstr>Noto Sans Symbols</vt:lpstr>
      <vt:lpstr>Wingdings 2</vt:lpstr>
      <vt:lpstr>Fundamentals</vt:lpstr>
      <vt:lpstr>Inpatient &amp; Perioperative Pain Management for Patients with Opioid Use Disorder</vt:lpstr>
      <vt:lpstr>Disclosure Information</vt:lpstr>
      <vt:lpstr>Learning Objectives</vt:lpstr>
      <vt:lpstr>Patient Perspective</vt:lpstr>
      <vt:lpstr>Case 1</vt:lpstr>
      <vt:lpstr>PowerPoint Presentation</vt:lpstr>
      <vt:lpstr>Non-medication approaches to acute pain treatment</vt:lpstr>
      <vt:lpstr>Acute pain treatment options – ambulatory setting</vt:lpstr>
      <vt:lpstr>PowerPoint Presentation</vt:lpstr>
      <vt:lpstr>Case 2</vt:lpstr>
      <vt:lpstr>General Principles</vt:lpstr>
      <vt:lpstr>General Approach</vt:lpstr>
      <vt:lpstr>Opioid Debt + Pain</vt:lpstr>
      <vt:lpstr>Options for Treatment</vt:lpstr>
      <vt:lpstr>Case 2: Continued</vt:lpstr>
      <vt:lpstr>Pre-op and Post-op Pain Options</vt:lpstr>
      <vt:lpstr>Medications to avoid for acute pain</vt:lpstr>
      <vt:lpstr>Acute pain treatment options – inpatient setting</vt:lpstr>
      <vt:lpstr>PowerPoint Presentation</vt:lpstr>
      <vt:lpstr>PowerPoint Presentation</vt:lpstr>
      <vt:lpstr>PowerPoint Presentation</vt:lpstr>
      <vt:lpstr>Case Resolution</vt:lpstr>
      <vt:lpstr>Case 3</vt:lpstr>
      <vt:lpstr>Buprenorphine Continuation</vt:lpstr>
      <vt:lpstr>Pain Regimen</vt:lpstr>
      <vt:lpstr>PowerPoint Presentation</vt:lpstr>
      <vt:lpstr>Perioperative Buprenorphine Management</vt:lpstr>
      <vt:lpstr>PowerPoint Presentation</vt:lpstr>
      <vt:lpstr>Final Takeaways/Summary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cglover</dc:creator>
  <cp:lastModifiedBy>Kristin Krancer</cp:lastModifiedBy>
  <cp:revision>231</cp:revision>
  <dcterms:created xsi:type="dcterms:W3CDTF">2012-01-26T19:55:03Z</dcterms:created>
  <dcterms:modified xsi:type="dcterms:W3CDTF">2023-04-03T13:42:34Z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058FAE5F-E0EF-46DF-B248-B261D632DD8B</vt:lpwstr>
  </property>
  <property fmtid="{D5CDD505-2E9C-101B-9397-08002B2CF9AE}" pid="3" name="ArticulatePath">
    <vt:lpwstr>Pain and Addiction Template</vt:lpwstr>
  </property>
</Properties>
</file>