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21" r:id="rId2"/>
  </p:sldMasterIdLst>
  <p:sldIdLst>
    <p:sldId id="320" r:id="rId3"/>
    <p:sldId id="321" r:id="rId4"/>
    <p:sldId id="32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26" d="100"/>
          <a:sy n="26" d="100"/>
        </p:scale>
        <p:origin x="53" y="1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ristin Krancer" userId="b37c61f8-ccb1-4e3d-9821-aa1a2f55428c" providerId="ADAL" clId="{0C7AAA03-68A1-48E5-904C-94F8AAFDB57F}"/>
    <pc:docChg chg="addSld modSld addMainMaster">
      <pc:chgData name="Kristin Krancer" userId="b37c61f8-ccb1-4e3d-9821-aa1a2f55428c" providerId="ADAL" clId="{0C7AAA03-68A1-48E5-904C-94F8AAFDB57F}" dt="2023-04-08T13:44:20.532" v="1"/>
      <pc:docMkLst>
        <pc:docMk/>
      </pc:docMkLst>
      <pc:sldChg chg="add">
        <pc:chgData name="Kristin Krancer" userId="b37c61f8-ccb1-4e3d-9821-aa1a2f55428c" providerId="ADAL" clId="{0C7AAA03-68A1-48E5-904C-94F8AAFDB57F}" dt="2023-04-08T13:44:20.532" v="1"/>
        <pc:sldMkLst>
          <pc:docMk/>
          <pc:sldMk cId="2615748564" sldId="321"/>
        </pc:sldMkLst>
      </pc:sldChg>
      <pc:sldChg chg="add">
        <pc:chgData name="Kristin Krancer" userId="b37c61f8-ccb1-4e3d-9821-aa1a2f55428c" providerId="ADAL" clId="{0C7AAA03-68A1-48E5-904C-94F8AAFDB57F}" dt="2023-04-08T13:44:20.532" v="1"/>
        <pc:sldMkLst>
          <pc:docMk/>
          <pc:sldMk cId="1868692748" sldId="322"/>
        </pc:sldMkLst>
      </pc:sldChg>
      <pc:sldMasterChg chg="add addSldLayout">
        <pc:chgData name="Kristin Krancer" userId="b37c61f8-ccb1-4e3d-9821-aa1a2f55428c" providerId="ADAL" clId="{0C7AAA03-68A1-48E5-904C-94F8AAFDB57F}" dt="2023-04-08T13:44:20.532" v="0" actId="27028"/>
        <pc:sldMasterMkLst>
          <pc:docMk/>
          <pc:sldMasterMk cId="0" sldId="2147483721"/>
        </pc:sldMasterMkLst>
        <pc:sldLayoutChg chg="add">
          <pc:chgData name="Kristin Krancer" userId="b37c61f8-ccb1-4e3d-9821-aa1a2f55428c" providerId="ADAL" clId="{0C7AAA03-68A1-48E5-904C-94F8AAFDB57F}" dt="2023-04-08T13:44:20.532" v="0" actId="27028"/>
          <pc:sldLayoutMkLst>
            <pc:docMk/>
            <pc:sldMasterMk cId="0" sldId="2147483721"/>
            <pc:sldLayoutMk cId="3492172021" sldId="214748376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0FF2F-7291-7A16-56C3-D5E7099A1F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8DA33D-B72E-5BAF-CFD2-214D88272C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225FC4-FAB6-B137-0B8D-5C6418580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52E9F-2CC1-4DC3-AB4A-6B9995FAAAF5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E3717-F594-545B-F198-83D2F6BC3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64FFAD-E9DE-B52C-F0FB-5C6453783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FF483-4E87-4B1F-89AA-423E61E3B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058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AA79E-A855-F035-3626-70EB15405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1D0D3D-1EAD-247D-CF9D-C9BACE35D2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DB3C62-DFC6-469E-8FB4-400A1FD63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52E9F-2CC1-4DC3-AB4A-6B9995FAAAF5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979B9-F949-7EBF-6475-09B84A7B6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C04CEA-AB37-8D54-1AC1-F8F2CA851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FF483-4E87-4B1F-89AA-423E61E3B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89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695FC1-A8CD-8D98-EE73-C2C225D853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6EB83A-8991-4934-56EC-FD17A38048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8713E7-F718-08B8-5ACC-3D657AC1D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52E9F-2CC1-4DC3-AB4A-6B9995FAAAF5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33C0A5-E748-34C4-F9E5-19EF4011B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9E4D76-587D-BF28-1C44-33FF26CAF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FF483-4E87-4B1F-89AA-423E61E3B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002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mparis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ABF65-36B2-4F1B-881C-F9CE1BAA828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28600"/>
            <a:ext cx="10972800" cy="92288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[Click to insert title]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32FFB7-F684-4907-B700-2BF13B8A61A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600" y="1295400"/>
            <a:ext cx="5386917" cy="502920"/>
          </a:xfrm>
        </p:spPr>
        <p:txBody>
          <a:bodyPr anchor="b">
            <a:noAutofit/>
          </a:bodyPr>
          <a:lstStyle>
            <a:lvl1pPr marL="320024" indent="-320024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lang="en-US" sz="2800" b="1" kern="1200" dirty="0">
                <a:solidFill>
                  <a:schemeClr val="tx1"/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Lato" panose="020F0502020204030203" pitchFamily="34" charset="0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marL="320024" lvl="0" indent="-320024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</a:pPr>
            <a:r>
              <a:rPr lang="en-US" dirty="0"/>
              <a:t>[Insert Heading]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1BFE5F-C2DA-4CB6-A1B1-3D809CA8F9B5}"/>
              </a:ext>
            </a:extLst>
          </p:cNvPr>
          <p:cNvSpPr>
            <a:spLocks noGrp="1"/>
          </p:cNvSpPr>
          <p:nvPr>
            <p:ph type="body" sz="half" idx="3" hasCustomPrompt="1"/>
          </p:nvPr>
        </p:nvSpPr>
        <p:spPr>
          <a:xfrm>
            <a:off x="6193377" y="1295400"/>
            <a:ext cx="5389033" cy="502920"/>
          </a:xfrm>
        </p:spPr>
        <p:txBody>
          <a:bodyPr anchor="b">
            <a:noAutofit/>
          </a:bodyPr>
          <a:lstStyle>
            <a:lvl1pPr marL="320024" indent="-320024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8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marL="320024" lvl="0" indent="-320024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</a:pPr>
            <a:r>
              <a:rPr lang="en-US" dirty="0"/>
              <a:t>[Insert Heading]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7A44C07-434C-4581-8A43-8FFFF2ABB0D8}"/>
              </a:ext>
            </a:extLst>
          </p:cNvPr>
          <p:cNvSpPr>
            <a:spLocks noGrp="1"/>
          </p:cNvSpPr>
          <p:nvPr>
            <p:ph sz="quarter" idx="2" hasCustomPrompt="1"/>
          </p:nvPr>
        </p:nvSpPr>
        <p:spPr>
          <a:xfrm>
            <a:off x="609600" y="1942238"/>
            <a:ext cx="5386917" cy="4077562"/>
          </a:xfrm>
        </p:spPr>
        <p:txBody>
          <a:bodyPr/>
          <a:lstStyle>
            <a:lvl1pPr>
              <a:defRPr sz="2500"/>
            </a:lvl1pPr>
            <a:lvl2pPr>
              <a:defRPr sz="2400"/>
            </a:lvl2pPr>
            <a:lvl3pPr>
              <a:defRPr sz="2300"/>
            </a:lvl3pPr>
            <a:lvl4pPr>
              <a:defRPr sz="2200"/>
            </a:lvl4pPr>
            <a:lvl5pPr marL="1197803" indent="0">
              <a:buNone/>
              <a:defRPr sz="24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78093A-43B0-48F9-A10F-7D6F274B8A47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93377" y="1942238"/>
            <a:ext cx="5389033" cy="4077562"/>
          </a:xfrm>
        </p:spPr>
        <p:txBody>
          <a:bodyPr/>
          <a:lstStyle>
            <a:lvl1pPr>
              <a:defRPr sz="2500"/>
            </a:lvl1pPr>
            <a:lvl2pPr>
              <a:defRPr sz="2400"/>
            </a:lvl2pPr>
            <a:lvl3pPr>
              <a:defRPr sz="2300"/>
            </a:lvl3pPr>
            <a:lvl4pPr>
              <a:defRPr sz="2200"/>
            </a:lvl4pPr>
            <a:lvl5pPr>
              <a:defRPr sz="20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48939AF1-74B9-4BAE-89DB-6B148E2572B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43400" y="6163718"/>
            <a:ext cx="7239000" cy="589471"/>
          </a:xfrm>
        </p:spPr>
        <p:txBody>
          <a:bodyPr anchor="ctr">
            <a:no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[Slide Reference:  Author or Agency Name, Reference Number(s)]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A64DA5A5-373F-42DE-B3E3-90EDEDFD0F7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19800"/>
            <a:ext cx="660312" cy="685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34732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6ABF65-36B2-4F1B-881C-F9CE1BAA828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28600"/>
            <a:ext cx="10972800" cy="92288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[Click to insert title]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32FFB7-F684-4907-B700-2BF13B8A61A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600" y="1295400"/>
            <a:ext cx="5386917" cy="502920"/>
          </a:xfrm>
        </p:spPr>
        <p:txBody>
          <a:bodyPr anchor="b">
            <a:noAutofit/>
          </a:bodyPr>
          <a:lstStyle>
            <a:lvl1pPr marL="320024" indent="-320024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lang="en-US" sz="2800" b="1" kern="1200" dirty="0">
                <a:solidFill>
                  <a:schemeClr val="tx1"/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Lato" panose="020F0502020204030203" pitchFamily="34" charset="0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marL="320024" lvl="0" indent="-320024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</a:pPr>
            <a:r>
              <a:rPr lang="en-US" dirty="0"/>
              <a:t>[Insert Heading]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1BFE5F-C2DA-4CB6-A1B1-3D809CA8F9B5}"/>
              </a:ext>
            </a:extLst>
          </p:cNvPr>
          <p:cNvSpPr>
            <a:spLocks noGrp="1"/>
          </p:cNvSpPr>
          <p:nvPr>
            <p:ph type="body" sz="half" idx="3" hasCustomPrompt="1"/>
          </p:nvPr>
        </p:nvSpPr>
        <p:spPr>
          <a:xfrm>
            <a:off x="6193377" y="1295400"/>
            <a:ext cx="5389033" cy="502920"/>
          </a:xfrm>
        </p:spPr>
        <p:txBody>
          <a:bodyPr anchor="b">
            <a:noAutofit/>
          </a:bodyPr>
          <a:lstStyle>
            <a:lvl1pPr marL="320024" indent="-320024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  <a:defRPr sz="28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marL="320024" lvl="0" indent="-320024" algn="l" rtl="0" eaLnBrk="1" latinLnBrk="0" hangingPunct="1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None/>
            </a:pPr>
            <a:r>
              <a:rPr lang="en-US" dirty="0"/>
              <a:t>[Insert Heading]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7A44C07-434C-4581-8A43-8FFFF2ABB0D8}"/>
              </a:ext>
            </a:extLst>
          </p:cNvPr>
          <p:cNvSpPr>
            <a:spLocks noGrp="1"/>
          </p:cNvSpPr>
          <p:nvPr>
            <p:ph sz="quarter" idx="2" hasCustomPrompt="1"/>
          </p:nvPr>
        </p:nvSpPr>
        <p:spPr>
          <a:xfrm>
            <a:off x="609600" y="1942238"/>
            <a:ext cx="5386917" cy="4077562"/>
          </a:xfrm>
        </p:spPr>
        <p:txBody>
          <a:bodyPr/>
          <a:lstStyle>
            <a:lvl1pPr>
              <a:defRPr sz="2500"/>
            </a:lvl1pPr>
            <a:lvl2pPr>
              <a:defRPr sz="2400"/>
            </a:lvl2pPr>
            <a:lvl3pPr>
              <a:defRPr sz="2300"/>
            </a:lvl3pPr>
            <a:lvl4pPr>
              <a:defRPr sz="2200"/>
            </a:lvl4pPr>
            <a:lvl5pPr marL="1197803" indent="0">
              <a:buNone/>
              <a:defRPr sz="24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78093A-43B0-48F9-A10F-7D6F274B8A47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93377" y="1942238"/>
            <a:ext cx="5389033" cy="4077562"/>
          </a:xfrm>
        </p:spPr>
        <p:txBody>
          <a:bodyPr/>
          <a:lstStyle>
            <a:lvl1pPr>
              <a:defRPr sz="2500"/>
            </a:lvl1pPr>
            <a:lvl2pPr>
              <a:defRPr sz="2400"/>
            </a:lvl2pPr>
            <a:lvl3pPr>
              <a:defRPr sz="2300"/>
            </a:lvl3pPr>
            <a:lvl4pPr>
              <a:defRPr sz="2200"/>
            </a:lvl4pPr>
            <a:lvl5pPr>
              <a:defRPr sz="20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48939AF1-74B9-4BAE-89DB-6B148E2572B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43400" y="6163718"/>
            <a:ext cx="7239000" cy="589471"/>
          </a:xfrm>
        </p:spPr>
        <p:txBody>
          <a:bodyPr anchor="ctr">
            <a:no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[Slide Reference:  Author or Agency Name, Reference Number(s)]</a:t>
            </a: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A64DA5A5-373F-42DE-B3E3-90EDEDFD0F7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19800"/>
            <a:ext cx="660312" cy="685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92172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7BB2C-65F1-204B-8209-1AB4D0692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30299-FFBB-AA52-239B-0DB7C3703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5DECE-8F70-D11D-2A71-B0A6C000C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52E9F-2CC1-4DC3-AB4A-6B9995FAAAF5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2DD3A8-F1E9-440A-B000-23DC40353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54876-FA29-28F8-7BCA-A219836BC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FF483-4E87-4B1F-89AA-423E61E3B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520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D80F5-FB09-DACA-7624-7D0AF13BB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EFD301-2A49-FC30-0B8C-CA699C18A3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E1753D-37AC-A9AC-00E4-8B312304E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52E9F-2CC1-4DC3-AB4A-6B9995FAAAF5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CC16F-A55A-A11B-15E4-110B38E9F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96381C-FF34-9649-8FB5-B8260EDBD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FF483-4E87-4B1F-89AA-423E61E3B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65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B026D-7160-BC81-6F93-1AE4592F9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D4A82-C498-3CF2-9DA5-8F2B7C513A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368CF4-93FA-ED99-7F93-31818802F7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3B2948-AFCD-2FC9-0428-EE5AEA5B0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52E9F-2CC1-4DC3-AB4A-6B9995FAAAF5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B522AD-6D5F-DB9D-DFB1-C915E6101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16FCBD-0E09-E191-EDFE-676A18937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FF483-4E87-4B1F-89AA-423E61E3B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50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CBB11-734C-0627-7715-0DB246B9F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FF2785-A4BF-05AB-5CAD-C5B8091CFD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2E0DB3-DDBD-C503-6BB7-C29457B0E2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196E200-6875-A412-D0AC-1089D567F3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5B4127-0BB9-AD8E-9017-C63885A0BD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B41F1F-B3A5-E8FD-DB61-6085FD4A4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52E9F-2CC1-4DC3-AB4A-6B9995FAAAF5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5BDBD8-C629-95C1-2E54-17F040524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49E375-D219-EA51-C88C-4671C5B92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FF483-4E87-4B1F-89AA-423E61E3B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826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B2BFB-F10F-4EC8-1270-43861F9F1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EEB9AA-3E70-9D0D-3316-CC4FCB317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52E9F-2CC1-4DC3-AB4A-6B9995FAAAF5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ADFE5E-F929-192C-EDC8-B0050E53A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AA0871-7D3F-F5FB-653F-35B38C478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FF483-4E87-4B1F-89AA-423E61E3B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90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268396-B2D2-C5D5-42C0-1F9D7D869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52E9F-2CC1-4DC3-AB4A-6B9995FAAAF5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AFD942-1246-557A-CAF6-290E20C9D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F07CDB-BAA7-DCC8-748F-838B920BA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FF483-4E87-4B1F-89AA-423E61E3B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86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E0E74-9555-688D-A5A0-D8FCCBF70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2DC84-1E55-5B82-42A6-9EBE528D6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3E65A5-52B2-AAA2-CABD-CDF41D9C11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0FE9E7-9057-7957-8D08-6FD7C00AE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52E9F-2CC1-4DC3-AB4A-6B9995FAAAF5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42D24E-B92D-41BD-0F4B-3B5BB3907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A6A7A9-37B2-59DA-36D7-5E3BAFC76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FF483-4E87-4B1F-89AA-423E61E3B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985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DAB3B-67FF-C4FC-981C-5039659EE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5B0480-FB45-9F7F-95E9-CAE1A7B6CE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5995E2-2EAA-1D0D-B210-E77B017C28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FB9453-DFEC-6E54-0425-9E6DE43E1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52E9F-2CC1-4DC3-AB4A-6B9995FAAAF5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DCC87F-1F1C-54B6-3840-6949D720F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1E1216-6DC2-F8CE-F4DA-3D699D17C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FF483-4E87-4B1F-89AA-423E61E3B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427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0C7ECB-0E80-42F3-E9CA-D50AA3BB6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8CCE76-4A48-F7C5-2E6E-C48627D51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57FFED-1DC6-66AC-6622-0E1CFD8963B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52E9F-2CC1-4DC3-AB4A-6B9995FAAAF5}" type="datetimeFigureOut">
              <a:rPr lang="en-US" smtClean="0"/>
              <a:t>4/8/2023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D0337D-84CB-8640-9EFE-89EA57FD87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CD7C1-7CBE-F97C-374F-52BF1038B9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FF483-4E87-4B1F-89AA-423E61E3B9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629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620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1524000"/>
          </a:xfrm>
          <a:prstGeom prst="rect">
            <a:avLst/>
          </a:prstGeom>
        </p:spPr>
        <p:txBody>
          <a:bodyPr vert="horz" lIns="0" tIns="9144" rIns="0" bIns="9144" anchor="ctr">
            <a:normAutofit/>
          </a:bodyPr>
          <a:lstStyle/>
          <a:p>
            <a:r>
              <a:rPr lang="en-US" dirty="0"/>
              <a:t>Click to insert title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828801"/>
            <a:ext cx="10972800" cy="4147256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A64DA5A5-373F-42DE-B3E3-90EDEDFD0F7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19800"/>
            <a:ext cx="660312" cy="685800"/>
          </a:xfrm>
          <a:prstGeom prst="rect">
            <a:avLst/>
          </a:prstGeom>
        </p:spPr>
      </p:pic>
    </p:spTree>
    <p:custDataLst>
      <p:tags r:id="rId3"/>
    </p:custData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</p:sldLayoutIdLst>
  <p:txStyles>
    <p:titleStyle>
      <a:lvl1pPr algn="ctr" rtl="0" eaLnBrk="1" latinLnBrk="0" hangingPunct="1">
        <a:spcBef>
          <a:spcPct val="0"/>
        </a:spcBef>
        <a:buNone/>
        <a:defRPr lang="en-US" sz="5000" b="1" kern="1200" dirty="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/>
          <a:latin typeface="Lato" panose="020F0502020204030203" pitchFamily="34" charset="0"/>
          <a:ea typeface="+mj-ea"/>
          <a:cs typeface="+mj-cs"/>
        </a:defRPr>
      </a:lvl1pPr>
    </p:titleStyle>
    <p:bodyStyle>
      <a:lvl1pPr marL="320024" indent="-320024" algn="l" rtl="0" eaLnBrk="1" latinLnBrk="0" hangingPunct="1">
        <a:spcBef>
          <a:spcPct val="20000"/>
        </a:spcBef>
        <a:buClr>
          <a:schemeClr val="accent2"/>
        </a:buClr>
        <a:buSzPct val="100000"/>
        <a:buFont typeface="Wingdings 2" panose="05020102010507070707" pitchFamily="18" charset="2"/>
        <a:buChar char="®"/>
        <a:defRPr sz="30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1pPr>
      <a:lvl2pPr marL="630904" indent="-274306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 2" panose="05020102010507070707" pitchFamily="18" charset="2"/>
        <a:buChar char="®"/>
        <a:defRPr sz="26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2pPr>
      <a:lvl3pPr marL="923498" indent="-274306" algn="l" rtl="0" eaLnBrk="1" latinLnBrk="0" hangingPunct="1">
        <a:spcBef>
          <a:spcPct val="20000"/>
        </a:spcBef>
        <a:buClr>
          <a:schemeClr val="accent2"/>
        </a:buClr>
        <a:buSzPct val="80000"/>
        <a:buFont typeface="Wingdings 2" panose="05020102010507070707" pitchFamily="18" charset="2"/>
        <a:buChar char="®"/>
        <a:defRPr sz="24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3pPr>
      <a:lvl4pPr marL="1188661" indent="-228589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 panose="05020102010507070707" pitchFamily="18" charset="2"/>
        <a:buChar char="®"/>
        <a:defRPr sz="22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4pPr>
      <a:lvl5pPr marL="1426392" indent="-228589" algn="l" rtl="0" eaLnBrk="1" latinLnBrk="0" hangingPunct="1">
        <a:spcBef>
          <a:spcPct val="20000"/>
        </a:spcBef>
        <a:buClr>
          <a:schemeClr val="accent2"/>
        </a:buClr>
        <a:buSzPct val="60000"/>
        <a:buFont typeface="Wingdings 2" panose="05020102010507070707" pitchFamily="18" charset="2"/>
        <a:buChar char="®"/>
        <a:defRPr sz="20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5pPr>
      <a:lvl6pPr marL="1673269" indent="-228589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00" indent="-228589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302" indent="-18287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461" indent="-18287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8976F-3C29-90B7-20D2-B7DE04D25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Patient Case: Jenny</a:t>
            </a:r>
            <a:endParaRPr lang="en-US" sz="3200" b="1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142468C-9C61-B82C-8DD9-576F64F2D7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295400"/>
            <a:ext cx="10820400" cy="502920"/>
          </a:xfrm>
        </p:spPr>
        <p:txBody>
          <a:bodyPr/>
          <a:lstStyle/>
          <a:p>
            <a:pPr algn="ctr"/>
            <a:r>
              <a:rPr lang="en-US" dirty="0"/>
              <a:t>Emergency Department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492F7-91A1-0CEC-923B-CD2E57A86600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09600" y="1942238"/>
            <a:ext cx="10972800" cy="407756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 evaluates Jenny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itchFamily="2" charset="2"/>
              </a:rPr>
              <a:t> naloxone given again about 90 min after 1</a:t>
            </a:r>
            <a:r>
              <a:rPr lang="en-US" sz="2400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itchFamily="2" charset="2"/>
              </a:rPr>
              <a:t>st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itchFamily="2" charset="2"/>
              </a:rPr>
              <a:t> dose. Decision was made to give IV hydromorphone rather than buprenorphine due to presence of acute pain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itchFamily="2" charset="2"/>
            </a:endParaRPr>
          </a:p>
          <a:p>
            <a:pPr>
              <a:spcBef>
                <a:spcPts val="0"/>
              </a:spcBef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ospitalist service called for admission for:</a:t>
            </a:r>
          </a:p>
          <a:p>
            <a:pPr lvl="1">
              <a:spcBef>
                <a:spcPts val="0"/>
              </a:spcBef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observation due to ongoing overdose risk</a:t>
            </a:r>
          </a:p>
          <a:p>
            <a:pPr lvl="1">
              <a:spcBef>
                <a:spcPts val="0"/>
              </a:spcBef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pain control </a:t>
            </a:r>
          </a:p>
          <a:p>
            <a:pPr lvl="1">
              <a:spcBef>
                <a:spcPts val="0"/>
              </a:spcBef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medical stabilization</a:t>
            </a:r>
          </a:p>
          <a:p>
            <a:pPr lvl="1">
              <a:spcBef>
                <a:spcPts val="0"/>
              </a:spcBef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possible surgery (Xray in ED confirms displaced radial fracture)</a:t>
            </a:r>
          </a:p>
          <a:p>
            <a:pPr>
              <a:spcBef>
                <a:spcPts val="0"/>
              </a:spcBef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Consults ordered for orthopedic surgery, psychiatry, social work, pain medicine, and addiction medicine</a:t>
            </a:r>
          </a:p>
          <a:p>
            <a:endParaRPr lang="en-U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C0A83B98-0096-361E-C763-1C9970FB5D2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965F411-2588-455F-4C66-B74556070E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02458" y="-28817"/>
            <a:ext cx="12294458" cy="6915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915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B91BD-9113-E1F5-5A62-17AE30C88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Patient Case: Jenny</a:t>
            </a:r>
            <a:endParaRPr lang="en-US" sz="3200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ADDCE2-F578-01CB-BA2C-ED8AC7DAE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1295400"/>
            <a:ext cx="10058400" cy="502920"/>
          </a:xfrm>
        </p:spPr>
        <p:txBody>
          <a:bodyPr/>
          <a:lstStyle/>
          <a:p>
            <a:pPr algn="ctr"/>
            <a:r>
              <a:rPr lang="en-US" dirty="0"/>
              <a:t>Hospital Care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636746-B636-31F5-2C5D-F2A6B67FF23E}"/>
              </a:ext>
            </a:extLst>
          </p:cNvPr>
          <p:cNvSpPr>
            <a:spLocks noGrp="1"/>
          </p:cNvSpPr>
          <p:nvPr>
            <p:ph sz="quarter" idx="2"/>
          </p:nvPr>
        </p:nvSpPr>
        <p:spPr>
          <a:xfrm>
            <a:off x="609600" y="1942238"/>
            <a:ext cx="10972800" cy="407756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Orthopedics </a:t>
            </a:r>
            <a:r>
              <a:rPr lang="en-US" sz="22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recommends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surgery, and is scheduled for following morning</a:t>
            </a:r>
          </a:p>
          <a:p>
            <a:pPr>
              <a:spcBef>
                <a:spcPts val="0"/>
              </a:spcBef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Pain service recommends continuing IV hydromorphone and considering starting methadone in addition at the post-op stage, or “eventually” potentially buprenorphine</a:t>
            </a:r>
          </a:p>
          <a:p>
            <a:pPr>
              <a:spcBef>
                <a:spcPts val="0"/>
              </a:spcBef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Addiction medicine recommends adding buprenorphine by low dose initiation right away (before surgery)</a:t>
            </a:r>
          </a:p>
          <a:p>
            <a:pPr>
              <a:spcBef>
                <a:spcPts val="0"/>
              </a:spcBef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Social work is going to investigate housing/discharge options and plans to communicate daily with addiction medicine on any updates</a:t>
            </a:r>
          </a:p>
          <a:p>
            <a:pPr>
              <a:spcBef>
                <a:spcPts val="0"/>
              </a:spcBef>
            </a:pP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Psychiatry is unable to do a useful assessment due to pain and distress. Plans to return for mental health assessment following surgery</a:t>
            </a:r>
          </a:p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7390C39-DFEA-ACE2-99FB-B7984175D53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748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DFD1D-FAB6-0C6A-A801-1FF652BAE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Patient Case: Jenny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E11AE8-527B-7085-8CCC-1CC30D01C5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295400"/>
            <a:ext cx="10972800" cy="502920"/>
          </a:xfrm>
        </p:spPr>
        <p:txBody>
          <a:bodyPr/>
          <a:lstStyle/>
          <a:p>
            <a:pPr algn="ctr"/>
            <a:r>
              <a:rPr lang="en-US" dirty="0"/>
              <a:t>Hospital Care (cont.)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DF7FD-DD45-98E7-8F3F-6758BA0AE5DF}"/>
              </a:ext>
            </a:extLst>
          </p:cNvPr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Surgery appears to be performed successfully, but pain control is poor even with high dose hydromorphone PCA and multimodal analgesia</a:t>
            </a:r>
          </a:p>
          <a:p>
            <a:pPr lvl="1">
              <a:spcBef>
                <a:spcPts val="0"/>
              </a:spcBef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pain medicine adds IV ketamine</a:t>
            </a:r>
          </a:p>
          <a:p>
            <a:pPr lvl="1">
              <a:spcBef>
                <a:spcPts val="0"/>
              </a:spcBef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addiction medicine recommends switching to lower dose oral hydromorphone and increasing buprenorphine dose (from 1mg twice daily to 4mg QID)</a:t>
            </a:r>
          </a:p>
          <a:p>
            <a:endParaRPr lang="en-US" dirty="0"/>
          </a:p>
        </p:txBody>
      </p:sp>
      <p:pic>
        <p:nvPicPr>
          <p:cNvPr id="10" name="Content Placeholder 9" descr="A person with her hand on her head&#10;&#10;Description automatically generated with medium confidence">
            <a:extLst>
              <a:ext uri="{FF2B5EF4-FFF2-40B4-BE49-F238E27FC236}">
                <a16:creationId xmlns:a16="http://schemas.microsoft.com/office/drawing/2014/main" id="{21B11C26-FFC8-33A3-4C95-57C7E0E33286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2838" y="2116831"/>
            <a:ext cx="5389562" cy="3727650"/>
          </a:xfrm>
        </p:spPr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DC0E747-A823-44BA-8654-347BFCD0152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69274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undamentals">
  <a:themeElements>
    <a:clrScheme name="ASAM Colors">
      <a:dk1>
        <a:srgbClr val="06204C"/>
      </a:dk1>
      <a:lt1>
        <a:sysClr val="window" lastClr="FFFFFF"/>
      </a:lt1>
      <a:dk2>
        <a:srgbClr val="06204C"/>
      </a:dk2>
      <a:lt2>
        <a:srgbClr val="5493B2"/>
      </a:lt2>
      <a:accent1>
        <a:srgbClr val="5493B2"/>
      </a:accent1>
      <a:accent2>
        <a:srgbClr val="F6DE55"/>
      </a:accent2>
      <a:accent3>
        <a:srgbClr val="387CEF"/>
      </a:accent3>
      <a:accent4>
        <a:srgbClr val="FFFFFF"/>
      </a:accent4>
      <a:accent5>
        <a:srgbClr val="9D8608"/>
      </a:accent5>
      <a:accent6>
        <a:srgbClr val="C00000"/>
      </a:accent6>
      <a:hlink>
        <a:srgbClr val="00C8C3"/>
      </a:hlink>
      <a:folHlink>
        <a:srgbClr val="009692"/>
      </a:folHlink>
    </a:clrScheme>
    <a:fontScheme name="Lato Font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237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Lato</vt:lpstr>
      <vt:lpstr>Wingdings 2</vt:lpstr>
      <vt:lpstr>Office Theme</vt:lpstr>
      <vt:lpstr>Fundamentals</vt:lpstr>
      <vt:lpstr>Patient Case: Jenny</vt:lpstr>
      <vt:lpstr>Patient Case: Jenny</vt:lpstr>
      <vt:lpstr>Patient Case: Jenny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Case: Jenny</dc:title>
  <dc:creator>Kristin Krancer</dc:creator>
  <cp:lastModifiedBy>Kristin Krancer</cp:lastModifiedBy>
  <cp:revision>1</cp:revision>
  <dcterms:created xsi:type="dcterms:W3CDTF">2023-04-03T18:35:24Z</dcterms:created>
  <dcterms:modified xsi:type="dcterms:W3CDTF">2023-04-08T13:44:25Z</dcterms:modified>
</cp:coreProperties>
</file>