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30"/>
  </p:notesMasterIdLst>
  <p:handoutMasterIdLst>
    <p:handoutMasterId r:id="rId31"/>
  </p:handoutMasterIdLst>
  <p:sldIdLst>
    <p:sldId id="310" r:id="rId2"/>
    <p:sldId id="315" r:id="rId3"/>
    <p:sldId id="312" r:id="rId4"/>
    <p:sldId id="1351" r:id="rId5"/>
    <p:sldId id="316" r:id="rId6"/>
    <p:sldId id="1342" r:id="rId7"/>
    <p:sldId id="323" r:id="rId8"/>
    <p:sldId id="1347" r:id="rId9"/>
    <p:sldId id="1330" r:id="rId10"/>
    <p:sldId id="318" r:id="rId11"/>
    <p:sldId id="1344" r:id="rId12"/>
    <p:sldId id="1346" r:id="rId13"/>
    <p:sldId id="1355" r:id="rId14"/>
    <p:sldId id="1333" r:id="rId15"/>
    <p:sldId id="1332" r:id="rId16"/>
    <p:sldId id="1331" r:id="rId17"/>
    <p:sldId id="1274" r:id="rId18"/>
    <p:sldId id="272" r:id="rId19"/>
    <p:sldId id="1353" r:id="rId20"/>
    <p:sldId id="319" r:id="rId21"/>
    <p:sldId id="1348" r:id="rId22"/>
    <p:sldId id="1337" r:id="rId23"/>
    <p:sldId id="1334" r:id="rId24"/>
    <p:sldId id="1352" r:id="rId25"/>
    <p:sldId id="309" r:id="rId26"/>
    <p:sldId id="1341" r:id="rId27"/>
    <p:sldId id="1338" r:id="rId28"/>
    <p:sldId id="1339"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04C"/>
    <a:srgbClr val="5493B2"/>
    <a:srgbClr val="FFF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7" autoAdjust="0"/>
    <p:restoredTop sz="72109" autoAdjust="0"/>
  </p:normalViewPr>
  <p:slideViewPr>
    <p:cSldViewPr>
      <p:cViewPr varScale="1">
        <p:scale>
          <a:sx n="90" d="100"/>
          <a:sy n="90" d="100"/>
        </p:scale>
        <p:origin x="552"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315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65836298932385E-2"/>
          <c:y val="0.13604311230290711"/>
          <c:w val="0.92212336892052194"/>
          <c:h val="0.65859151104280678"/>
        </c:manualLayout>
      </c:layout>
      <c:barChart>
        <c:barDir val="col"/>
        <c:grouping val="stacked"/>
        <c:varyColors val="0"/>
        <c:ser>
          <c:idx val="0"/>
          <c:order val="0"/>
          <c:tx>
            <c:strRef>
              <c:f>Sheet1!$B$1</c:f>
              <c:strCache>
                <c:ptCount val="1"/>
                <c:pt idx="0">
                  <c:v>On Bupe at Referral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Referred for Treatment</c:v>
                </c:pt>
                <c:pt idx="1">
                  <c:v>Initial Visit Scheduled</c:v>
                </c:pt>
                <c:pt idx="2">
                  <c:v>Initial Visit Completed</c:v>
                </c:pt>
                <c:pt idx="3">
                  <c:v>Treatment Initiated</c:v>
                </c:pt>
                <c:pt idx="4">
                  <c:v>Treatment Retained at 90 Days</c:v>
                </c:pt>
              </c:strCache>
            </c:strRef>
          </c:cat>
          <c:val>
            <c:numRef>
              <c:f>Sheet1!$B$2:$B$6</c:f>
              <c:numCache>
                <c:formatCode>General</c:formatCode>
                <c:ptCount val="5"/>
                <c:pt idx="0">
                  <c:v>226</c:v>
                </c:pt>
                <c:pt idx="1">
                  <c:v>182</c:v>
                </c:pt>
                <c:pt idx="2">
                  <c:v>142</c:v>
                </c:pt>
                <c:pt idx="3">
                  <c:v>134</c:v>
                </c:pt>
                <c:pt idx="4">
                  <c:v>95</c:v>
                </c:pt>
              </c:numCache>
            </c:numRef>
          </c:val>
          <c:extLst>
            <c:ext xmlns:c16="http://schemas.microsoft.com/office/drawing/2014/chart" uri="{C3380CC4-5D6E-409C-BE32-E72D297353CC}">
              <c16:uniqueId val="{00000000-DB28-124C-85F5-195967A5DBDF}"/>
            </c:ext>
          </c:extLst>
        </c:ser>
        <c:dLbls>
          <c:dLblPos val="ctr"/>
          <c:showLegendKey val="0"/>
          <c:showVal val="1"/>
          <c:showCatName val="0"/>
          <c:showSerName val="0"/>
          <c:showPercent val="0"/>
          <c:showBubbleSize val="0"/>
        </c:dLbls>
        <c:gapWidth val="150"/>
        <c:overlap val="100"/>
        <c:axId val="192990592"/>
        <c:axId val="270674960"/>
      </c:barChart>
      <c:catAx>
        <c:axId val="19299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0674960"/>
        <c:crosses val="autoZero"/>
        <c:auto val="1"/>
        <c:lblAlgn val="ctr"/>
        <c:lblOffset val="100"/>
        <c:noMultiLvlLbl val="0"/>
      </c:catAx>
      <c:valAx>
        <c:axId val="2706749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990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D9673-9849-EC40-9447-FE56B777BBE7}"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1BA13103-6886-F945-B942-18EA2C00517A}">
      <dgm:prSet phldrT="[Text]"/>
      <dgm:spPr/>
      <dgm:t>
        <a:bodyPr/>
        <a:lstStyle/>
        <a:p>
          <a:r>
            <a:rPr lang="en-US" dirty="0"/>
            <a:t>Wrist fracture s/p surgical repair with acute pain</a:t>
          </a:r>
        </a:p>
      </dgm:t>
    </dgm:pt>
    <dgm:pt modelId="{A76C492D-A44B-EF42-8E72-A1601DF61FF8}" type="parTrans" cxnId="{1AF5774F-E1DD-1746-9EB2-BECB26C42185}">
      <dgm:prSet/>
      <dgm:spPr/>
      <dgm:t>
        <a:bodyPr/>
        <a:lstStyle/>
        <a:p>
          <a:endParaRPr lang="en-US"/>
        </a:p>
      </dgm:t>
    </dgm:pt>
    <dgm:pt modelId="{E3B051E8-D76C-6E43-A6DC-5C7F6E2CEABB}" type="sibTrans" cxnId="{1AF5774F-E1DD-1746-9EB2-BECB26C42185}">
      <dgm:prSet/>
      <dgm:spPr/>
      <dgm:t>
        <a:bodyPr/>
        <a:lstStyle/>
        <a:p>
          <a:endParaRPr lang="en-US"/>
        </a:p>
      </dgm:t>
    </dgm:pt>
    <dgm:pt modelId="{45616FBE-AC33-3845-B24E-F7FE32D18617}">
      <dgm:prSet phldrT="[Text]"/>
      <dgm:spPr/>
      <dgm:t>
        <a:bodyPr/>
        <a:lstStyle/>
        <a:p>
          <a:r>
            <a:rPr lang="en-US" dirty="0"/>
            <a:t>Opioid use disorder initiated on buprenorphine treatment</a:t>
          </a:r>
        </a:p>
      </dgm:t>
    </dgm:pt>
    <dgm:pt modelId="{E270ECE6-5B72-7647-9F63-A9A549145D88}" type="parTrans" cxnId="{D06BA392-5F9A-934E-AEAE-8F338964B230}">
      <dgm:prSet/>
      <dgm:spPr/>
      <dgm:t>
        <a:bodyPr/>
        <a:lstStyle/>
        <a:p>
          <a:endParaRPr lang="en-US"/>
        </a:p>
      </dgm:t>
    </dgm:pt>
    <dgm:pt modelId="{19C876AF-28D6-A346-A225-A55D53FBBB71}" type="sibTrans" cxnId="{D06BA392-5F9A-934E-AEAE-8F338964B230}">
      <dgm:prSet/>
      <dgm:spPr/>
      <dgm:t>
        <a:bodyPr/>
        <a:lstStyle/>
        <a:p>
          <a:endParaRPr lang="en-US"/>
        </a:p>
      </dgm:t>
    </dgm:pt>
    <dgm:pt modelId="{274F7A0F-1075-2340-9420-91156ED94D19}">
      <dgm:prSet phldrT="[Text]"/>
      <dgm:spPr/>
      <dgm:t>
        <a:bodyPr/>
        <a:lstStyle/>
        <a:p>
          <a:r>
            <a:rPr lang="en-US" dirty="0"/>
            <a:t>Multiple substance use with increased overdose risk after period of abstinence</a:t>
          </a:r>
        </a:p>
      </dgm:t>
    </dgm:pt>
    <dgm:pt modelId="{59F247C8-A205-B848-87F8-4B71DA56996C}" type="parTrans" cxnId="{241CD96B-4C1C-0A47-984A-597A3703AD9F}">
      <dgm:prSet/>
      <dgm:spPr/>
      <dgm:t>
        <a:bodyPr/>
        <a:lstStyle/>
        <a:p>
          <a:endParaRPr lang="en-US"/>
        </a:p>
      </dgm:t>
    </dgm:pt>
    <dgm:pt modelId="{FC9086CE-1FB0-EC40-AFAE-42E95D0C10EC}" type="sibTrans" cxnId="{241CD96B-4C1C-0A47-984A-597A3703AD9F}">
      <dgm:prSet/>
      <dgm:spPr/>
      <dgm:t>
        <a:bodyPr/>
        <a:lstStyle/>
        <a:p>
          <a:endParaRPr lang="en-US"/>
        </a:p>
      </dgm:t>
    </dgm:pt>
    <dgm:pt modelId="{89E60E75-799D-7246-9BC8-DF5D7822F027}">
      <dgm:prSet phldrT="[Text]"/>
      <dgm:spPr/>
      <dgm:t>
        <a:bodyPr/>
        <a:lstStyle/>
        <a:p>
          <a:r>
            <a:rPr lang="en-US" dirty="0"/>
            <a:t>Unsheltered homelessness and intimate partner violence</a:t>
          </a:r>
        </a:p>
      </dgm:t>
    </dgm:pt>
    <dgm:pt modelId="{708069EB-815C-4C43-8928-0997C143ECA7}" type="parTrans" cxnId="{78EF635B-74AE-F14A-80C6-73A4EA0926CD}">
      <dgm:prSet/>
      <dgm:spPr/>
      <dgm:t>
        <a:bodyPr/>
        <a:lstStyle/>
        <a:p>
          <a:endParaRPr lang="en-US"/>
        </a:p>
      </dgm:t>
    </dgm:pt>
    <dgm:pt modelId="{7824A6E5-69DB-D640-A116-C28CFA89D98B}" type="sibTrans" cxnId="{78EF635B-74AE-F14A-80C6-73A4EA0926CD}">
      <dgm:prSet/>
      <dgm:spPr/>
      <dgm:t>
        <a:bodyPr/>
        <a:lstStyle/>
        <a:p>
          <a:endParaRPr lang="en-US"/>
        </a:p>
      </dgm:t>
    </dgm:pt>
    <dgm:pt modelId="{8305FDC5-F688-BA4E-92D3-4073EF843D1E}" type="pres">
      <dgm:prSet presAssocID="{465D9673-9849-EC40-9447-FE56B777BBE7}" presName="matrix" presStyleCnt="0">
        <dgm:presLayoutVars>
          <dgm:chMax val="1"/>
          <dgm:dir/>
          <dgm:resizeHandles val="exact"/>
        </dgm:presLayoutVars>
      </dgm:prSet>
      <dgm:spPr/>
    </dgm:pt>
    <dgm:pt modelId="{EF2AE416-C940-6D41-AD84-D3B8E614352A}" type="pres">
      <dgm:prSet presAssocID="{465D9673-9849-EC40-9447-FE56B777BBE7}" presName="axisShape" presStyleLbl="bgShp" presStyleIdx="0" presStyleCnt="1"/>
      <dgm:spPr/>
    </dgm:pt>
    <dgm:pt modelId="{828FBA31-9C9D-0348-8206-BFBD73223A99}" type="pres">
      <dgm:prSet presAssocID="{465D9673-9849-EC40-9447-FE56B777BBE7}" presName="rect1" presStyleLbl="node1" presStyleIdx="0" presStyleCnt="4">
        <dgm:presLayoutVars>
          <dgm:chMax val="0"/>
          <dgm:chPref val="0"/>
          <dgm:bulletEnabled val="1"/>
        </dgm:presLayoutVars>
      </dgm:prSet>
      <dgm:spPr/>
    </dgm:pt>
    <dgm:pt modelId="{6F1C8DC9-86A5-D544-93CF-3088C082C200}" type="pres">
      <dgm:prSet presAssocID="{465D9673-9849-EC40-9447-FE56B777BBE7}" presName="rect2" presStyleLbl="node1" presStyleIdx="1" presStyleCnt="4">
        <dgm:presLayoutVars>
          <dgm:chMax val="0"/>
          <dgm:chPref val="0"/>
          <dgm:bulletEnabled val="1"/>
        </dgm:presLayoutVars>
      </dgm:prSet>
      <dgm:spPr/>
    </dgm:pt>
    <dgm:pt modelId="{AE0BFB7D-AAE9-E143-A1DF-82CE288CC783}" type="pres">
      <dgm:prSet presAssocID="{465D9673-9849-EC40-9447-FE56B777BBE7}" presName="rect3" presStyleLbl="node1" presStyleIdx="2" presStyleCnt="4">
        <dgm:presLayoutVars>
          <dgm:chMax val="0"/>
          <dgm:chPref val="0"/>
          <dgm:bulletEnabled val="1"/>
        </dgm:presLayoutVars>
      </dgm:prSet>
      <dgm:spPr/>
    </dgm:pt>
    <dgm:pt modelId="{3DEDBFAF-FFBA-AD47-984B-BF925BBA92E7}" type="pres">
      <dgm:prSet presAssocID="{465D9673-9849-EC40-9447-FE56B777BBE7}" presName="rect4" presStyleLbl="node1" presStyleIdx="3" presStyleCnt="4">
        <dgm:presLayoutVars>
          <dgm:chMax val="0"/>
          <dgm:chPref val="0"/>
          <dgm:bulletEnabled val="1"/>
        </dgm:presLayoutVars>
      </dgm:prSet>
      <dgm:spPr/>
    </dgm:pt>
  </dgm:ptLst>
  <dgm:cxnLst>
    <dgm:cxn modelId="{1AF5774F-E1DD-1746-9EB2-BECB26C42185}" srcId="{465D9673-9849-EC40-9447-FE56B777BBE7}" destId="{1BA13103-6886-F945-B942-18EA2C00517A}" srcOrd="0" destOrd="0" parTransId="{A76C492D-A44B-EF42-8E72-A1601DF61FF8}" sibTransId="{E3B051E8-D76C-6E43-A6DC-5C7F6E2CEABB}"/>
    <dgm:cxn modelId="{78EF635B-74AE-F14A-80C6-73A4EA0926CD}" srcId="{465D9673-9849-EC40-9447-FE56B777BBE7}" destId="{89E60E75-799D-7246-9BC8-DF5D7822F027}" srcOrd="3" destOrd="0" parTransId="{708069EB-815C-4C43-8928-0997C143ECA7}" sibTransId="{7824A6E5-69DB-D640-A116-C28CFA89D98B}"/>
    <dgm:cxn modelId="{2857945B-2E48-2F43-9F5D-FF79C62CF819}" type="presOf" srcId="{465D9673-9849-EC40-9447-FE56B777BBE7}" destId="{8305FDC5-F688-BA4E-92D3-4073EF843D1E}" srcOrd="0" destOrd="0" presId="urn:microsoft.com/office/officeart/2005/8/layout/matrix2"/>
    <dgm:cxn modelId="{765D6569-605D-0147-ADE2-024FF334D7F3}" type="presOf" srcId="{45616FBE-AC33-3845-B24E-F7FE32D18617}" destId="{6F1C8DC9-86A5-D544-93CF-3088C082C200}" srcOrd="0" destOrd="0" presId="urn:microsoft.com/office/officeart/2005/8/layout/matrix2"/>
    <dgm:cxn modelId="{241CD96B-4C1C-0A47-984A-597A3703AD9F}" srcId="{465D9673-9849-EC40-9447-FE56B777BBE7}" destId="{274F7A0F-1075-2340-9420-91156ED94D19}" srcOrd="2" destOrd="0" parTransId="{59F247C8-A205-B848-87F8-4B71DA56996C}" sibTransId="{FC9086CE-1FB0-EC40-AFAE-42E95D0C10EC}"/>
    <dgm:cxn modelId="{D06BA392-5F9A-934E-AEAE-8F338964B230}" srcId="{465D9673-9849-EC40-9447-FE56B777BBE7}" destId="{45616FBE-AC33-3845-B24E-F7FE32D18617}" srcOrd="1" destOrd="0" parTransId="{E270ECE6-5B72-7647-9F63-A9A549145D88}" sibTransId="{19C876AF-28D6-A346-A225-A55D53FBBB71}"/>
    <dgm:cxn modelId="{A133B0CF-65C6-2F4F-BAF2-326815B17A43}" type="presOf" srcId="{1BA13103-6886-F945-B942-18EA2C00517A}" destId="{828FBA31-9C9D-0348-8206-BFBD73223A99}" srcOrd="0" destOrd="0" presId="urn:microsoft.com/office/officeart/2005/8/layout/matrix2"/>
    <dgm:cxn modelId="{77679BD0-71BF-6248-B15C-68B81D048143}" type="presOf" srcId="{274F7A0F-1075-2340-9420-91156ED94D19}" destId="{AE0BFB7D-AAE9-E143-A1DF-82CE288CC783}" srcOrd="0" destOrd="0" presId="urn:microsoft.com/office/officeart/2005/8/layout/matrix2"/>
    <dgm:cxn modelId="{74D0B8F6-5CEF-5E4C-8675-A7FAB3DA9A9B}" type="presOf" srcId="{89E60E75-799D-7246-9BC8-DF5D7822F027}" destId="{3DEDBFAF-FFBA-AD47-984B-BF925BBA92E7}" srcOrd="0" destOrd="0" presId="urn:microsoft.com/office/officeart/2005/8/layout/matrix2"/>
    <dgm:cxn modelId="{8D7C8E5A-22D5-D440-B5CF-8E00CCE76CA3}" type="presParOf" srcId="{8305FDC5-F688-BA4E-92D3-4073EF843D1E}" destId="{EF2AE416-C940-6D41-AD84-D3B8E614352A}" srcOrd="0" destOrd="0" presId="urn:microsoft.com/office/officeart/2005/8/layout/matrix2"/>
    <dgm:cxn modelId="{C1A9BCFF-651D-DD4D-82CC-464CEC0FAB92}" type="presParOf" srcId="{8305FDC5-F688-BA4E-92D3-4073EF843D1E}" destId="{828FBA31-9C9D-0348-8206-BFBD73223A99}" srcOrd="1" destOrd="0" presId="urn:microsoft.com/office/officeart/2005/8/layout/matrix2"/>
    <dgm:cxn modelId="{FA93E34E-07C8-2B41-9D80-18F7C7AA0BFE}" type="presParOf" srcId="{8305FDC5-F688-BA4E-92D3-4073EF843D1E}" destId="{6F1C8DC9-86A5-D544-93CF-3088C082C200}" srcOrd="2" destOrd="0" presId="urn:microsoft.com/office/officeart/2005/8/layout/matrix2"/>
    <dgm:cxn modelId="{9B6B4C92-C79B-474A-9CE2-625104FC97B3}" type="presParOf" srcId="{8305FDC5-F688-BA4E-92D3-4073EF843D1E}" destId="{AE0BFB7D-AAE9-E143-A1DF-82CE288CC783}" srcOrd="3" destOrd="0" presId="urn:microsoft.com/office/officeart/2005/8/layout/matrix2"/>
    <dgm:cxn modelId="{AB9027B1-CEC3-2D41-BBE6-F44B05D6FECA}" type="presParOf" srcId="{8305FDC5-F688-BA4E-92D3-4073EF843D1E}" destId="{3DEDBFAF-FFBA-AD47-984B-BF925BBA92E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C471E-AA36-C541-8C29-31435B97161E}"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BEAFC14A-C482-5743-868A-B5003249AB4A}">
      <dgm:prSet phldrT="[Text]"/>
      <dgm:spPr/>
      <dgm:t>
        <a:bodyPr/>
        <a:lstStyle/>
        <a:p>
          <a:r>
            <a:rPr lang="en-US" dirty="0"/>
            <a:t>Initiate medication treatment for SUDs</a:t>
          </a:r>
        </a:p>
      </dgm:t>
    </dgm:pt>
    <dgm:pt modelId="{11AAB644-E828-B546-B2D7-5AC43311C9EA}" type="parTrans" cxnId="{8982A42C-0788-BF4B-A2A4-4C8E60C0058D}">
      <dgm:prSet/>
      <dgm:spPr/>
      <dgm:t>
        <a:bodyPr/>
        <a:lstStyle/>
        <a:p>
          <a:endParaRPr lang="en-US"/>
        </a:p>
      </dgm:t>
    </dgm:pt>
    <dgm:pt modelId="{3A95FF69-8A2D-E045-AB75-5ED1B12DAAC3}" type="sibTrans" cxnId="{8982A42C-0788-BF4B-A2A4-4C8E60C0058D}">
      <dgm:prSet/>
      <dgm:spPr/>
      <dgm:t>
        <a:bodyPr/>
        <a:lstStyle/>
        <a:p>
          <a:endParaRPr lang="en-US"/>
        </a:p>
      </dgm:t>
    </dgm:pt>
    <dgm:pt modelId="{EDF9A2F5-ABAC-AD4A-BCDE-7E7C951FC81C}">
      <dgm:prSet phldrT="[Text]"/>
      <dgm:spPr/>
      <dgm:t>
        <a:bodyPr/>
        <a:lstStyle/>
        <a:p>
          <a:r>
            <a:rPr lang="en-US" dirty="0"/>
            <a:t>Formalize referral pathways to post-hospital SUD care</a:t>
          </a:r>
        </a:p>
      </dgm:t>
    </dgm:pt>
    <dgm:pt modelId="{ACCFDD0F-8BF6-064B-8834-9F0F6BA17DE9}" type="parTrans" cxnId="{19568E55-6C88-354A-977A-77B10B359D49}">
      <dgm:prSet/>
      <dgm:spPr/>
      <dgm:t>
        <a:bodyPr/>
        <a:lstStyle/>
        <a:p>
          <a:endParaRPr lang="en-US"/>
        </a:p>
      </dgm:t>
    </dgm:pt>
    <dgm:pt modelId="{5A4C9BA0-428A-0D46-942F-A54B8C9F3224}" type="sibTrans" cxnId="{19568E55-6C88-354A-977A-77B10B359D49}">
      <dgm:prSet/>
      <dgm:spPr/>
      <dgm:t>
        <a:bodyPr/>
        <a:lstStyle/>
        <a:p>
          <a:endParaRPr lang="en-US"/>
        </a:p>
      </dgm:t>
    </dgm:pt>
    <dgm:pt modelId="{B9221C8E-F050-D741-97F1-25CCB25CC7CC}">
      <dgm:prSet phldrT="[Text]"/>
      <dgm:spPr/>
      <dgm:t>
        <a:bodyPr/>
        <a:lstStyle/>
        <a:p>
          <a:r>
            <a:rPr lang="en-US" dirty="0"/>
            <a:t>Offer appt at low-threshold post-discharge bridge clinic</a:t>
          </a:r>
        </a:p>
      </dgm:t>
    </dgm:pt>
    <dgm:pt modelId="{7E764ED0-0A1C-BF41-B7EF-2124D30D599E}" type="parTrans" cxnId="{E80AD78C-1C9C-4B43-8B97-9FC537A66F9F}">
      <dgm:prSet/>
      <dgm:spPr/>
      <dgm:t>
        <a:bodyPr/>
        <a:lstStyle/>
        <a:p>
          <a:endParaRPr lang="en-US"/>
        </a:p>
      </dgm:t>
    </dgm:pt>
    <dgm:pt modelId="{638A63B9-297C-C84B-882D-791360F23F80}" type="sibTrans" cxnId="{E80AD78C-1C9C-4B43-8B97-9FC537A66F9F}">
      <dgm:prSet/>
      <dgm:spPr/>
      <dgm:t>
        <a:bodyPr/>
        <a:lstStyle/>
        <a:p>
          <a:endParaRPr lang="en-US"/>
        </a:p>
      </dgm:t>
    </dgm:pt>
    <dgm:pt modelId="{01C8E49E-92DB-624D-A3EE-3CF1E62FF097}" type="pres">
      <dgm:prSet presAssocID="{FA2C471E-AA36-C541-8C29-31435B97161E}" presName="outerComposite" presStyleCnt="0">
        <dgm:presLayoutVars>
          <dgm:chMax val="5"/>
          <dgm:dir/>
          <dgm:resizeHandles val="exact"/>
        </dgm:presLayoutVars>
      </dgm:prSet>
      <dgm:spPr/>
    </dgm:pt>
    <dgm:pt modelId="{BD871478-060E-AF45-AACB-B5031F1B071D}" type="pres">
      <dgm:prSet presAssocID="{FA2C471E-AA36-C541-8C29-31435B97161E}" presName="dummyMaxCanvas" presStyleCnt="0">
        <dgm:presLayoutVars/>
      </dgm:prSet>
      <dgm:spPr/>
    </dgm:pt>
    <dgm:pt modelId="{E7EB7793-0BD7-824D-9379-2E05CA4DDC39}" type="pres">
      <dgm:prSet presAssocID="{FA2C471E-AA36-C541-8C29-31435B97161E}" presName="ThreeNodes_1" presStyleLbl="node1" presStyleIdx="0" presStyleCnt="3">
        <dgm:presLayoutVars>
          <dgm:bulletEnabled val="1"/>
        </dgm:presLayoutVars>
      </dgm:prSet>
      <dgm:spPr/>
    </dgm:pt>
    <dgm:pt modelId="{53388BEC-582D-0C46-830A-CA9124828A38}" type="pres">
      <dgm:prSet presAssocID="{FA2C471E-AA36-C541-8C29-31435B97161E}" presName="ThreeNodes_2" presStyleLbl="node1" presStyleIdx="1" presStyleCnt="3">
        <dgm:presLayoutVars>
          <dgm:bulletEnabled val="1"/>
        </dgm:presLayoutVars>
      </dgm:prSet>
      <dgm:spPr/>
    </dgm:pt>
    <dgm:pt modelId="{77B5C3BC-894E-9743-99F2-69715DEF91B0}" type="pres">
      <dgm:prSet presAssocID="{FA2C471E-AA36-C541-8C29-31435B97161E}" presName="ThreeNodes_3" presStyleLbl="node1" presStyleIdx="2" presStyleCnt="3">
        <dgm:presLayoutVars>
          <dgm:bulletEnabled val="1"/>
        </dgm:presLayoutVars>
      </dgm:prSet>
      <dgm:spPr/>
    </dgm:pt>
    <dgm:pt modelId="{C1C211E6-F6E8-4D4D-99DE-A1F1D6B2258B}" type="pres">
      <dgm:prSet presAssocID="{FA2C471E-AA36-C541-8C29-31435B97161E}" presName="ThreeConn_1-2" presStyleLbl="fgAccFollowNode1" presStyleIdx="0" presStyleCnt="2">
        <dgm:presLayoutVars>
          <dgm:bulletEnabled val="1"/>
        </dgm:presLayoutVars>
      </dgm:prSet>
      <dgm:spPr/>
    </dgm:pt>
    <dgm:pt modelId="{AA1DEBEA-24DA-804E-8E7E-45D4C6755FF1}" type="pres">
      <dgm:prSet presAssocID="{FA2C471E-AA36-C541-8C29-31435B97161E}" presName="ThreeConn_2-3" presStyleLbl="fgAccFollowNode1" presStyleIdx="1" presStyleCnt="2">
        <dgm:presLayoutVars>
          <dgm:bulletEnabled val="1"/>
        </dgm:presLayoutVars>
      </dgm:prSet>
      <dgm:spPr/>
    </dgm:pt>
    <dgm:pt modelId="{71658795-F293-924D-8ABD-9BB690008678}" type="pres">
      <dgm:prSet presAssocID="{FA2C471E-AA36-C541-8C29-31435B97161E}" presName="ThreeNodes_1_text" presStyleLbl="node1" presStyleIdx="2" presStyleCnt="3">
        <dgm:presLayoutVars>
          <dgm:bulletEnabled val="1"/>
        </dgm:presLayoutVars>
      </dgm:prSet>
      <dgm:spPr/>
    </dgm:pt>
    <dgm:pt modelId="{A41A9769-0CAE-724C-BAB8-B8A3B2ADAB37}" type="pres">
      <dgm:prSet presAssocID="{FA2C471E-AA36-C541-8C29-31435B97161E}" presName="ThreeNodes_2_text" presStyleLbl="node1" presStyleIdx="2" presStyleCnt="3">
        <dgm:presLayoutVars>
          <dgm:bulletEnabled val="1"/>
        </dgm:presLayoutVars>
      </dgm:prSet>
      <dgm:spPr/>
    </dgm:pt>
    <dgm:pt modelId="{8DB9156E-C2C1-0A42-8257-312146C065DA}" type="pres">
      <dgm:prSet presAssocID="{FA2C471E-AA36-C541-8C29-31435B97161E}" presName="ThreeNodes_3_text" presStyleLbl="node1" presStyleIdx="2" presStyleCnt="3">
        <dgm:presLayoutVars>
          <dgm:bulletEnabled val="1"/>
        </dgm:presLayoutVars>
      </dgm:prSet>
      <dgm:spPr/>
    </dgm:pt>
  </dgm:ptLst>
  <dgm:cxnLst>
    <dgm:cxn modelId="{7A116B1E-7700-D042-98AD-295A816F1321}" type="presOf" srcId="{B9221C8E-F050-D741-97F1-25CCB25CC7CC}" destId="{8DB9156E-C2C1-0A42-8257-312146C065DA}" srcOrd="1" destOrd="0" presId="urn:microsoft.com/office/officeart/2005/8/layout/vProcess5"/>
    <dgm:cxn modelId="{99A43021-D581-7749-9955-0756CAF376CF}" type="presOf" srcId="{EDF9A2F5-ABAC-AD4A-BCDE-7E7C951FC81C}" destId="{A41A9769-0CAE-724C-BAB8-B8A3B2ADAB37}" srcOrd="1" destOrd="0" presId="urn:microsoft.com/office/officeart/2005/8/layout/vProcess5"/>
    <dgm:cxn modelId="{7432F62A-B855-9C44-8FE0-4D245D6436BA}" type="presOf" srcId="{5A4C9BA0-428A-0D46-942F-A54B8C9F3224}" destId="{AA1DEBEA-24DA-804E-8E7E-45D4C6755FF1}" srcOrd="0" destOrd="0" presId="urn:microsoft.com/office/officeart/2005/8/layout/vProcess5"/>
    <dgm:cxn modelId="{8982A42C-0788-BF4B-A2A4-4C8E60C0058D}" srcId="{FA2C471E-AA36-C541-8C29-31435B97161E}" destId="{BEAFC14A-C482-5743-868A-B5003249AB4A}" srcOrd="0" destOrd="0" parTransId="{11AAB644-E828-B546-B2D7-5AC43311C9EA}" sibTransId="{3A95FF69-8A2D-E045-AB75-5ED1B12DAAC3}"/>
    <dgm:cxn modelId="{2905A242-DE0E-5042-A023-EB435F50F3A7}" type="presOf" srcId="{B9221C8E-F050-D741-97F1-25CCB25CC7CC}" destId="{77B5C3BC-894E-9743-99F2-69715DEF91B0}" srcOrd="0" destOrd="0" presId="urn:microsoft.com/office/officeart/2005/8/layout/vProcess5"/>
    <dgm:cxn modelId="{19568E55-6C88-354A-977A-77B10B359D49}" srcId="{FA2C471E-AA36-C541-8C29-31435B97161E}" destId="{EDF9A2F5-ABAC-AD4A-BCDE-7E7C951FC81C}" srcOrd="1" destOrd="0" parTransId="{ACCFDD0F-8BF6-064B-8834-9F0F6BA17DE9}" sibTransId="{5A4C9BA0-428A-0D46-942F-A54B8C9F3224}"/>
    <dgm:cxn modelId="{D1A99E5A-14F6-8E42-AA57-3360453C75A7}" type="presOf" srcId="{EDF9A2F5-ABAC-AD4A-BCDE-7E7C951FC81C}" destId="{53388BEC-582D-0C46-830A-CA9124828A38}" srcOrd="0" destOrd="0" presId="urn:microsoft.com/office/officeart/2005/8/layout/vProcess5"/>
    <dgm:cxn modelId="{E80AD78C-1C9C-4B43-8B97-9FC537A66F9F}" srcId="{FA2C471E-AA36-C541-8C29-31435B97161E}" destId="{B9221C8E-F050-D741-97F1-25CCB25CC7CC}" srcOrd="2" destOrd="0" parTransId="{7E764ED0-0A1C-BF41-B7EF-2124D30D599E}" sibTransId="{638A63B9-297C-C84B-882D-791360F23F80}"/>
    <dgm:cxn modelId="{0D1D04C4-E3AD-414E-9BE9-927979505E37}" type="presOf" srcId="{FA2C471E-AA36-C541-8C29-31435B97161E}" destId="{01C8E49E-92DB-624D-A3EE-3CF1E62FF097}" srcOrd="0" destOrd="0" presId="urn:microsoft.com/office/officeart/2005/8/layout/vProcess5"/>
    <dgm:cxn modelId="{1DB3D4D8-A7E5-CC46-A313-80F3DE972A40}" type="presOf" srcId="{3A95FF69-8A2D-E045-AB75-5ED1B12DAAC3}" destId="{C1C211E6-F6E8-4D4D-99DE-A1F1D6B2258B}" srcOrd="0" destOrd="0" presId="urn:microsoft.com/office/officeart/2005/8/layout/vProcess5"/>
    <dgm:cxn modelId="{30457CE5-C928-0D46-80D3-C35901B3548C}" type="presOf" srcId="{BEAFC14A-C482-5743-868A-B5003249AB4A}" destId="{71658795-F293-924D-8ABD-9BB690008678}" srcOrd="1" destOrd="0" presId="urn:microsoft.com/office/officeart/2005/8/layout/vProcess5"/>
    <dgm:cxn modelId="{CD41CCFA-BB52-A745-A7F5-D2F09AE3B6E2}" type="presOf" srcId="{BEAFC14A-C482-5743-868A-B5003249AB4A}" destId="{E7EB7793-0BD7-824D-9379-2E05CA4DDC39}" srcOrd="0" destOrd="0" presId="urn:microsoft.com/office/officeart/2005/8/layout/vProcess5"/>
    <dgm:cxn modelId="{16A87ECF-39D7-1649-8184-8B444ACF2785}" type="presParOf" srcId="{01C8E49E-92DB-624D-A3EE-3CF1E62FF097}" destId="{BD871478-060E-AF45-AACB-B5031F1B071D}" srcOrd="0" destOrd="0" presId="urn:microsoft.com/office/officeart/2005/8/layout/vProcess5"/>
    <dgm:cxn modelId="{768FD5FC-3101-3148-B74B-21A085449DA3}" type="presParOf" srcId="{01C8E49E-92DB-624D-A3EE-3CF1E62FF097}" destId="{E7EB7793-0BD7-824D-9379-2E05CA4DDC39}" srcOrd="1" destOrd="0" presId="urn:microsoft.com/office/officeart/2005/8/layout/vProcess5"/>
    <dgm:cxn modelId="{7E5B5241-DFE8-E244-8804-AF77188219F0}" type="presParOf" srcId="{01C8E49E-92DB-624D-A3EE-3CF1E62FF097}" destId="{53388BEC-582D-0C46-830A-CA9124828A38}" srcOrd="2" destOrd="0" presId="urn:microsoft.com/office/officeart/2005/8/layout/vProcess5"/>
    <dgm:cxn modelId="{4575CD3E-3BEC-B340-94E6-26C015E6AC62}" type="presParOf" srcId="{01C8E49E-92DB-624D-A3EE-3CF1E62FF097}" destId="{77B5C3BC-894E-9743-99F2-69715DEF91B0}" srcOrd="3" destOrd="0" presId="urn:microsoft.com/office/officeart/2005/8/layout/vProcess5"/>
    <dgm:cxn modelId="{C22F241E-0F92-3947-AF01-04F023863314}" type="presParOf" srcId="{01C8E49E-92DB-624D-A3EE-3CF1E62FF097}" destId="{C1C211E6-F6E8-4D4D-99DE-A1F1D6B2258B}" srcOrd="4" destOrd="0" presId="urn:microsoft.com/office/officeart/2005/8/layout/vProcess5"/>
    <dgm:cxn modelId="{10FA0BBC-1A7A-DB40-8D12-C13E9A0456DF}" type="presParOf" srcId="{01C8E49E-92DB-624D-A3EE-3CF1E62FF097}" destId="{AA1DEBEA-24DA-804E-8E7E-45D4C6755FF1}" srcOrd="5" destOrd="0" presId="urn:microsoft.com/office/officeart/2005/8/layout/vProcess5"/>
    <dgm:cxn modelId="{8BA73B04-E738-E74F-8E6C-4C8449007BE8}" type="presParOf" srcId="{01C8E49E-92DB-624D-A3EE-3CF1E62FF097}" destId="{71658795-F293-924D-8ABD-9BB690008678}" srcOrd="6" destOrd="0" presId="urn:microsoft.com/office/officeart/2005/8/layout/vProcess5"/>
    <dgm:cxn modelId="{C2608A39-394F-9F4B-901B-BC9E619D7018}" type="presParOf" srcId="{01C8E49E-92DB-624D-A3EE-3CF1E62FF097}" destId="{A41A9769-0CAE-724C-BAB8-B8A3B2ADAB37}" srcOrd="7" destOrd="0" presId="urn:microsoft.com/office/officeart/2005/8/layout/vProcess5"/>
    <dgm:cxn modelId="{3DF7DA7B-9159-8449-8362-000EDB0CCE78}" type="presParOf" srcId="{01C8E49E-92DB-624D-A3EE-3CF1E62FF097}" destId="{8DB9156E-C2C1-0A42-8257-312146C065D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5D9673-9849-EC40-9447-FE56B777BBE7}"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1BA13103-6886-F945-B942-18EA2C00517A}">
      <dgm:prSet phldrT="[Text]"/>
      <dgm:spPr/>
      <dgm:t>
        <a:bodyPr/>
        <a:lstStyle/>
        <a:p>
          <a:r>
            <a:rPr lang="en-US" dirty="0"/>
            <a:t>Wrist fracture s/p surgical repair with acute pain</a:t>
          </a:r>
        </a:p>
      </dgm:t>
    </dgm:pt>
    <dgm:pt modelId="{A76C492D-A44B-EF42-8E72-A1601DF61FF8}" type="parTrans" cxnId="{1AF5774F-E1DD-1746-9EB2-BECB26C42185}">
      <dgm:prSet/>
      <dgm:spPr/>
      <dgm:t>
        <a:bodyPr/>
        <a:lstStyle/>
        <a:p>
          <a:endParaRPr lang="en-US"/>
        </a:p>
      </dgm:t>
    </dgm:pt>
    <dgm:pt modelId="{E3B051E8-D76C-6E43-A6DC-5C7F6E2CEABB}" type="sibTrans" cxnId="{1AF5774F-E1DD-1746-9EB2-BECB26C42185}">
      <dgm:prSet/>
      <dgm:spPr/>
      <dgm:t>
        <a:bodyPr/>
        <a:lstStyle/>
        <a:p>
          <a:endParaRPr lang="en-US"/>
        </a:p>
      </dgm:t>
    </dgm:pt>
    <dgm:pt modelId="{45616FBE-AC33-3845-B24E-F7FE32D18617}">
      <dgm:prSet phldrT="[Text]"/>
      <dgm:spPr/>
      <dgm:t>
        <a:bodyPr/>
        <a:lstStyle/>
        <a:p>
          <a:r>
            <a:rPr lang="en-US" dirty="0"/>
            <a:t>Opioid use disorder initiated on buprenorphine treatment</a:t>
          </a:r>
        </a:p>
      </dgm:t>
    </dgm:pt>
    <dgm:pt modelId="{E270ECE6-5B72-7647-9F63-A9A549145D88}" type="parTrans" cxnId="{D06BA392-5F9A-934E-AEAE-8F338964B230}">
      <dgm:prSet/>
      <dgm:spPr/>
      <dgm:t>
        <a:bodyPr/>
        <a:lstStyle/>
        <a:p>
          <a:endParaRPr lang="en-US"/>
        </a:p>
      </dgm:t>
    </dgm:pt>
    <dgm:pt modelId="{19C876AF-28D6-A346-A225-A55D53FBBB71}" type="sibTrans" cxnId="{D06BA392-5F9A-934E-AEAE-8F338964B230}">
      <dgm:prSet/>
      <dgm:spPr/>
      <dgm:t>
        <a:bodyPr/>
        <a:lstStyle/>
        <a:p>
          <a:endParaRPr lang="en-US"/>
        </a:p>
      </dgm:t>
    </dgm:pt>
    <dgm:pt modelId="{274F7A0F-1075-2340-9420-91156ED94D19}">
      <dgm:prSet phldrT="[Text]"/>
      <dgm:spPr/>
      <dgm:t>
        <a:bodyPr/>
        <a:lstStyle/>
        <a:p>
          <a:r>
            <a:rPr lang="en-US" dirty="0"/>
            <a:t>Multiple substance use with increased overdose risk after period of abstinence</a:t>
          </a:r>
        </a:p>
      </dgm:t>
    </dgm:pt>
    <dgm:pt modelId="{59F247C8-A205-B848-87F8-4B71DA56996C}" type="parTrans" cxnId="{241CD96B-4C1C-0A47-984A-597A3703AD9F}">
      <dgm:prSet/>
      <dgm:spPr/>
      <dgm:t>
        <a:bodyPr/>
        <a:lstStyle/>
        <a:p>
          <a:endParaRPr lang="en-US"/>
        </a:p>
      </dgm:t>
    </dgm:pt>
    <dgm:pt modelId="{FC9086CE-1FB0-EC40-AFAE-42E95D0C10EC}" type="sibTrans" cxnId="{241CD96B-4C1C-0A47-984A-597A3703AD9F}">
      <dgm:prSet/>
      <dgm:spPr/>
      <dgm:t>
        <a:bodyPr/>
        <a:lstStyle/>
        <a:p>
          <a:endParaRPr lang="en-US"/>
        </a:p>
      </dgm:t>
    </dgm:pt>
    <dgm:pt modelId="{89E60E75-799D-7246-9BC8-DF5D7822F027}">
      <dgm:prSet phldrT="[Text]"/>
      <dgm:spPr/>
      <dgm:t>
        <a:bodyPr/>
        <a:lstStyle/>
        <a:p>
          <a:r>
            <a:rPr lang="en-US" dirty="0"/>
            <a:t>Unsheltered homelessness and intimate partner violence</a:t>
          </a:r>
        </a:p>
      </dgm:t>
    </dgm:pt>
    <dgm:pt modelId="{708069EB-815C-4C43-8928-0997C143ECA7}" type="parTrans" cxnId="{78EF635B-74AE-F14A-80C6-73A4EA0926CD}">
      <dgm:prSet/>
      <dgm:spPr/>
      <dgm:t>
        <a:bodyPr/>
        <a:lstStyle/>
        <a:p>
          <a:endParaRPr lang="en-US"/>
        </a:p>
      </dgm:t>
    </dgm:pt>
    <dgm:pt modelId="{7824A6E5-69DB-D640-A116-C28CFA89D98B}" type="sibTrans" cxnId="{78EF635B-74AE-F14A-80C6-73A4EA0926CD}">
      <dgm:prSet/>
      <dgm:spPr/>
      <dgm:t>
        <a:bodyPr/>
        <a:lstStyle/>
        <a:p>
          <a:endParaRPr lang="en-US"/>
        </a:p>
      </dgm:t>
    </dgm:pt>
    <dgm:pt modelId="{8305FDC5-F688-BA4E-92D3-4073EF843D1E}" type="pres">
      <dgm:prSet presAssocID="{465D9673-9849-EC40-9447-FE56B777BBE7}" presName="matrix" presStyleCnt="0">
        <dgm:presLayoutVars>
          <dgm:chMax val="1"/>
          <dgm:dir/>
          <dgm:resizeHandles val="exact"/>
        </dgm:presLayoutVars>
      </dgm:prSet>
      <dgm:spPr/>
    </dgm:pt>
    <dgm:pt modelId="{EF2AE416-C940-6D41-AD84-D3B8E614352A}" type="pres">
      <dgm:prSet presAssocID="{465D9673-9849-EC40-9447-FE56B777BBE7}" presName="axisShape" presStyleLbl="bgShp" presStyleIdx="0" presStyleCnt="1"/>
      <dgm:spPr/>
    </dgm:pt>
    <dgm:pt modelId="{828FBA31-9C9D-0348-8206-BFBD73223A99}" type="pres">
      <dgm:prSet presAssocID="{465D9673-9849-EC40-9447-FE56B777BBE7}" presName="rect1" presStyleLbl="node1" presStyleIdx="0" presStyleCnt="4">
        <dgm:presLayoutVars>
          <dgm:chMax val="0"/>
          <dgm:chPref val="0"/>
          <dgm:bulletEnabled val="1"/>
        </dgm:presLayoutVars>
      </dgm:prSet>
      <dgm:spPr/>
    </dgm:pt>
    <dgm:pt modelId="{6F1C8DC9-86A5-D544-93CF-3088C082C200}" type="pres">
      <dgm:prSet presAssocID="{465D9673-9849-EC40-9447-FE56B777BBE7}" presName="rect2" presStyleLbl="node1" presStyleIdx="1" presStyleCnt="4">
        <dgm:presLayoutVars>
          <dgm:chMax val="0"/>
          <dgm:chPref val="0"/>
          <dgm:bulletEnabled val="1"/>
        </dgm:presLayoutVars>
      </dgm:prSet>
      <dgm:spPr/>
    </dgm:pt>
    <dgm:pt modelId="{AE0BFB7D-AAE9-E143-A1DF-82CE288CC783}" type="pres">
      <dgm:prSet presAssocID="{465D9673-9849-EC40-9447-FE56B777BBE7}" presName="rect3" presStyleLbl="node1" presStyleIdx="2" presStyleCnt="4">
        <dgm:presLayoutVars>
          <dgm:chMax val="0"/>
          <dgm:chPref val="0"/>
          <dgm:bulletEnabled val="1"/>
        </dgm:presLayoutVars>
      </dgm:prSet>
      <dgm:spPr/>
    </dgm:pt>
    <dgm:pt modelId="{3DEDBFAF-FFBA-AD47-984B-BF925BBA92E7}" type="pres">
      <dgm:prSet presAssocID="{465D9673-9849-EC40-9447-FE56B777BBE7}" presName="rect4" presStyleLbl="node1" presStyleIdx="3" presStyleCnt="4">
        <dgm:presLayoutVars>
          <dgm:chMax val="0"/>
          <dgm:chPref val="0"/>
          <dgm:bulletEnabled val="1"/>
        </dgm:presLayoutVars>
      </dgm:prSet>
      <dgm:spPr/>
    </dgm:pt>
  </dgm:ptLst>
  <dgm:cxnLst>
    <dgm:cxn modelId="{1AF5774F-E1DD-1746-9EB2-BECB26C42185}" srcId="{465D9673-9849-EC40-9447-FE56B777BBE7}" destId="{1BA13103-6886-F945-B942-18EA2C00517A}" srcOrd="0" destOrd="0" parTransId="{A76C492D-A44B-EF42-8E72-A1601DF61FF8}" sibTransId="{E3B051E8-D76C-6E43-A6DC-5C7F6E2CEABB}"/>
    <dgm:cxn modelId="{78EF635B-74AE-F14A-80C6-73A4EA0926CD}" srcId="{465D9673-9849-EC40-9447-FE56B777BBE7}" destId="{89E60E75-799D-7246-9BC8-DF5D7822F027}" srcOrd="3" destOrd="0" parTransId="{708069EB-815C-4C43-8928-0997C143ECA7}" sibTransId="{7824A6E5-69DB-D640-A116-C28CFA89D98B}"/>
    <dgm:cxn modelId="{2857945B-2E48-2F43-9F5D-FF79C62CF819}" type="presOf" srcId="{465D9673-9849-EC40-9447-FE56B777BBE7}" destId="{8305FDC5-F688-BA4E-92D3-4073EF843D1E}" srcOrd="0" destOrd="0" presId="urn:microsoft.com/office/officeart/2005/8/layout/matrix2"/>
    <dgm:cxn modelId="{765D6569-605D-0147-ADE2-024FF334D7F3}" type="presOf" srcId="{45616FBE-AC33-3845-B24E-F7FE32D18617}" destId="{6F1C8DC9-86A5-D544-93CF-3088C082C200}" srcOrd="0" destOrd="0" presId="urn:microsoft.com/office/officeart/2005/8/layout/matrix2"/>
    <dgm:cxn modelId="{241CD96B-4C1C-0A47-984A-597A3703AD9F}" srcId="{465D9673-9849-EC40-9447-FE56B777BBE7}" destId="{274F7A0F-1075-2340-9420-91156ED94D19}" srcOrd="2" destOrd="0" parTransId="{59F247C8-A205-B848-87F8-4B71DA56996C}" sibTransId="{FC9086CE-1FB0-EC40-AFAE-42E95D0C10EC}"/>
    <dgm:cxn modelId="{D06BA392-5F9A-934E-AEAE-8F338964B230}" srcId="{465D9673-9849-EC40-9447-FE56B777BBE7}" destId="{45616FBE-AC33-3845-B24E-F7FE32D18617}" srcOrd="1" destOrd="0" parTransId="{E270ECE6-5B72-7647-9F63-A9A549145D88}" sibTransId="{19C876AF-28D6-A346-A225-A55D53FBBB71}"/>
    <dgm:cxn modelId="{A133B0CF-65C6-2F4F-BAF2-326815B17A43}" type="presOf" srcId="{1BA13103-6886-F945-B942-18EA2C00517A}" destId="{828FBA31-9C9D-0348-8206-BFBD73223A99}" srcOrd="0" destOrd="0" presId="urn:microsoft.com/office/officeart/2005/8/layout/matrix2"/>
    <dgm:cxn modelId="{77679BD0-71BF-6248-B15C-68B81D048143}" type="presOf" srcId="{274F7A0F-1075-2340-9420-91156ED94D19}" destId="{AE0BFB7D-AAE9-E143-A1DF-82CE288CC783}" srcOrd="0" destOrd="0" presId="urn:microsoft.com/office/officeart/2005/8/layout/matrix2"/>
    <dgm:cxn modelId="{74D0B8F6-5CEF-5E4C-8675-A7FAB3DA9A9B}" type="presOf" srcId="{89E60E75-799D-7246-9BC8-DF5D7822F027}" destId="{3DEDBFAF-FFBA-AD47-984B-BF925BBA92E7}" srcOrd="0" destOrd="0" presId="urn:microsoft.com/office/officeart/2005/8/layout/matrix2"/>
    <dgm:cxn modelId="{8D7C8E5A-22D5-D440-B5CF-8E00CCE76CA3}" type="presParOf" srcId="{8305FDC5-F688-BA4E-92D3-4073EF843D1E}" destId="{EF2AE416-C940-6D41-AD84-D3B8E614352A}" srcOrd="0" destOrd="0" presId="urn:microsoft.com/office/officeart/2005/8/layout/matrix2"/>
    <dgm:cxn modelId="{C1A9BCFF-651D-DD4D-82CC-464CEC0FAB92}" type="presParOf" srcId="{8305FDC5-F688-BA4E-92D3-4073EF843D1E}" destId="{828FBA31-9C9D-0348-8206-BFBD73223A99}" srcOrd="1" destOrd="0" presId="urn:microsoft.com/office/officeart/2005/8/layout/matrix2"/>
    <dgm:cxn modelId="{FA93E34E-07C8-2B41-9D80-18F7C7AA0BFE}" type="presParOf" srcId="{8305FDC5-F688-BA4E-92D3-4073EF843D1E}" destId="{6F1C8DC9-86A5-D544-93CF-3088C082C200}" srcOrd="2" destOrd="0" presId="urn:microsoft.com/office/officeart/2005/8/layout/matrix2"/>
    <dgm:cxn modelId="{9B6B4C92-C79B-474A-9CE2-625104FC97B3}" type="presParOf" srcId="{8305FDC5-F688-BA4E-92D3-4073EF843D1E}" destId="{AE0BFB7D-AAE9-E143-A1DF-82CE288CC783}" srcOrd="3" destOrd="0" presId="urn:microsoft.com/office/officeart/2005/8/layout/matrix2"/>
    <dgm:cxn modelId="{AB9027B1-CEC3-2D41-BBE6-F44B05D6FECA}" type="presParOf" srcId="{8305FDC5-F688-BA4E-92D3-4073EF843D1E}" destId="{3DEDBFAF-FFBA-AD47-984B-BF925BBA92E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69C81E-112F-4A79-BEAF-601826EB89D5}"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1BCA52D8-D55B-4D46-A8F2-54E223167894}">
      <dgm:prSet/>
      <dgm:spPr/>
      <dgm:t>
        <a:bodyPr/>
        <a:lstStyle/>
        <a:p>
          <a:r>
            <a:rPr lang="en-US" dirty="0"/>
            <a:t>Goal</a:t>
          </a:r>
        </a:p>
      </dgm:t>
    </dgm:pt>
    <dgm:pt modelId="{08491BA2-08D9-4B01-9817-11A69217325C}" type="parTrans" cxnId="{8A1E0FA2-B262-47DC-AC81-6B0A0797B6AC}">
      <dgm:prSet/>
      <dgm:spPr/>
      <dgm:t>
        <a:bodyPr/>
        <a:lstStyle/>
        <a:p>
          <a:endParaRPr lang="en-US"/>
        </a:p>
      </dgm:t>
    </dgm:pt>
    <dgm:pt modelId="{1CDC56E5-5390-4E26-A459-B955CB3B4B36}" type="sibTrans" cxnId="{8A1E0FA2-B262-47DC-AC81-6B0A0797B6AC}">
      <dgm:prSet/>
      <dgm:spPr/>
      <dgm:t>
        <a:bodyPr/>
        <a:lstStyle/>
        <a:p>
          <a:endParaRPr lang="en-US"/>
        </a:p>
      </dgm:t>
    </dgm:pt>
    <dgm:pt modelId="{E5BE1D35-0E39-45D3-B4A7-8542722CFBB1}">
      <dgm:prSet/>
      <dgm:spPr/>
      <dgm:t>
        <a:bodyPr/>
        <a:lstStyle/>
        <a:p>
          <a:r>
            <a:rPr lang="en-US" dirty="0"/>
            <a:t>“Bridge Clinic” - Facilitate rapid access to and engagement in care for patients with OUD and co-occurring conditions</a:t>
          </a:r>
        </a:p>
      </dgm:t>
    </dgm:pt>
    <dgm:pt modelId="{6FBBA639-0E46-4230-A29C-41DA0EB082AE}" type="parTrans" cxnId="{F2E4E4CB-570D-46D0-87AE-DBC9E023A248}">
      <dgm:prSet/>
      <dgm:spPr/>
      <dgm:t>
        <a:bodyPr/>
        <a:lstStyle/>
        <a:p>
          <a:endParaRPr lang="en-US"/>
        </a:p>
      </dgm:t>
    </dgm:pt>
    <dgm:pt modelId="{FB775C5C-7923-48CF-ABF7-0815ABA38A03}" type="sibTrans" cxnId="{F2E4E4CB-570D-46D0-87AE-DBC9E023A248}">
      <dgm:prSet/>
      <dgm:spPr/>
      <dgm:t>
        <a:bodyPr/>
        <a:lstStyle/>
        <a:p>
          <a:endParaRPr lang="en-US"/>
        </a:p>
      </dgm:t>
    </dgm:pt>
    <dgm:pt modelId="{2C0C6843-2716-4719-949B-CF5B4B4E82FC}">
      <dgm:prSet/>
      <dgm:spPr/>
      <dgm:t>
        <a:bodyPr/>
        <a:lstStyle/>
        <a:p>
          <a:r>
            <a:rPr lang="en-US" dirty="0"/>
            <a:t>Evaluate</a:t>
          </a:r>
        </a:p>
      </dgm:t>
    </dgm:pt>
    <dgm:pt modelId="{0CA05E2A-E5BF-4935-8B6F-97DA617A92F6}" type="parTrans" cxnId="{A65682F1-88C5-44D2-85FD-CB0D1EEE3FA4}">
      <dgm:prSet/>
      <dgm:spPr/>
      <dgm:t>
        <a:bodyPr/>
        <a:lstStyle/>
        <a:p>
          <a:endParaRPr lang="en-US"/>
        </a:p>
      </dgm:t>
    </dgm:pt>
    <dgm:pt modelId="{364C6A34-E129-4936-943D-94A7CCEB8DE1}" type="sibTrans" cxnId="{A65682F1-88C5-44D2-85FD-CB0D1EEE3FA4}">
      <dgm:prSet/>
      <dgm:spPr/>
      <dgm:t>
        <a:bodyPr/>
        <a:lstStyle/>
        <a:p>
          <a:endParaRPr lang="en-US"/>
        </a:p>
      </dgm:t>
    </dgm:pt>
    <dgm:pt modelId="{FB76E6A5-04AE-43D5-849C-4A66604ECBF8}">
      <dgm:prSet custT="1"/>
      <dgm:spPr/>
      <dgm:t>
        <a:bodyPr/>
        <a:lstStyle/>
        <a:p>
          <a:r>
            <a:rPr lang="en-US" sz="2000" dirty="0"/>
            <a:t>OUD treatment goals and stabilization</a:t>
          </a:r>
        </a:p>
        <a:p>
          <a:r>
            <a:rPr lang="en-US" sz="2000" dirty="0"/>
            <a:t>Other substance use patterns and risks</a:t>
          </a:r>
        </a:p>
      </dgm:t>
    </dgm:pt>
    <dgm:pt modelId="{48F8929F-BF28-4D72-B6EE-C9A9D6B9A83E}" type="parTrans" cxnId="{CD85F82E-0930-4C1A-B615-BC696685A0D0}">
      <dgm:prSet/>
      <dgm:spPr/>
      <dgm:t>
        <a:bodyPr/>
        <a:lstStyle/>
        <a:p>
          <a:endParaRPr lang="en-US"/>
        </a:p>
      </dgm:t>
    </dgm:pt>
    <dgm:pt modelId="{29042E99-C1A7-45BB-ACC5-6E6C2C6298DF}" type="sibTrans" cxnId="{CD85F82E-0930-4C1A-B615-BC696685A0D0}">
      <dgm:prSet/>
      <dgm:spPr/>
      <dgm:t>
        <a:bodyPr/>
        <a:lstStyle/>
        <a:p>
          <a:endParaRPr lang="en-US"/>
        </a:p>
      </dgm:t>
    </dgm:pt>
    <dgm:pt modelId="{A269BBE8-1BC1-4C28-966D-670FC2A6384C}">
      <dgm:prSet custT="1"/>
      <dgm:spPr/>
      <dgm:t>
        <a:bodyPr/>
        <a:lstStyle/>
        <a:p>
          <a:r>
            <a:rPr lang="en-US" sz="2000" dirty="0"/>
            <a:t>Acute medical and mental health concerns</a:t>
          </a:r>
        </a:p>
        <a:p>
          <a:r>
            <a:rPr lang="en-US" sz="2000" dirty="0"/>
            <a:t>Acute psychosocial needs</a:t>
          </a:r>
        </a:p>
      </dgm:t>
    </dgm:pt>
    <dgm:pt modelId="{37EF139E-1734-44DF-ABFA-8CC61F20793C}" type="parTrans" cxnId="{8B271792-F20C-4568-A575-AA33BF478272}">
      <dgm:prSet/>
      <dgm:spPr/>
      <dgm:t>
        <a:bodyPr/>
        <a:lstStyle/>
        <a:p>
          <a:endParaRPr lang="en-US"/>
        </a:p>
      </dgm:t>
    </dgm:pt>
    <dgm:pt modelId="{F851FF8E-5C35-471A-9773-87D6517C6E85}" type="sibTrans" cxnId="{8B271792-F20C-4568-A575-AA33BF478272}">
      <dgm:prSet/>
      <dgm:spPr/>
      <dgm:t>
        <a:bodyPr/>
        <a:lstStyle/>
        <a:p>
          <a:endParaRPr lang="en-US"/>
        </a:p>
      </dgm:t>
    </dgm:pt>
    <dgm:pt modelId="{0AB75ADE-F9C4-4EB6-88DB-5523FB9F50BF}">
      <dgm:prSet/>
      <dgm:spPr/>
      <dgm:t>
        <a:bodyPr/>
        <a:lstStyle/>
        <a:p>
          <a:r>
            <a:rPr lang="en-US" dirty="0"/>
            <a:t>Offer</a:t>
          </a:r>
        </a:p>
      </dgm:t>
    </dgm:pt>
    <dgm:pt modelId="{CFDBC2D4-D76E-4D95-8B7F-9EC2EFFACCF2}" type="parTrans" cxnId="{414C2318-49E3-4011-8E70-4B2A969CCE53}">
      <dgm:prSet/>
      <dgm:spPr/>
      <dgm:t>
        <a:bodyPr/>
        <a:lstStyle/>
        <a:p>
          <a:endParaRPr lang="en-US"/>
        </a:p>
      </dgm:t>
    </dgm:pt>
    <dgm:pt modelId="{E416DFEF-0F97-4B02-978D-3A2DC15F7D67}" type="sibTrans" cxnId="{414C2318-49E3-4011-8E70-4B2A969CCE53}">
      <dgm:prSet/>
      <dgm:spPr/>
      <dgm:t>
        <a:bodyPr/>
        <a:lstStyle/>
        <a:p>
          <a:endParaRPr lang="en-US"/>
        </a:p>
      </dgm:t>
    </dgm:pt>
    <dgm:pt modelId="{7CF2A832-E58F-4C5F-B870-79E6C6C43477}">
      <dgm:prSet custT="1"/>
      <dgm:spPr/>
      <dgm:t>
        <a:bodyPr/>
        <a:lstStyle/>
        <a:p>
          <a:r>
            <a:rPr lang="en-US" sz="2000" dirty="0"/>
            <a:t>Medications for OUD and co-occurring conditions</a:t>
          </a:r>
        </a:p>
        <a:p>
          <a:r>
            <a:rPr lang="en-US" sz="2000" dirty="0"/>
            <a:t>Harm reduction education and tools</a:t>
          </a:r>
        </a:p>
        <a:p>
          <a:r>
            <a:rPr lang="en-US" sz="2000" dirty="0"/>
            <a:t>Referral to counseling, case management, and community services</a:t>
          </a:r>
        </a:p>
        <a:p>
          <a:r>
            <a:rPr lang="en-US" sz="2000" dirty="0"/>
            <a:t>Follow-up until transition to long-term treatment providers</a:t>
          </a:r>
        </a:p>
      </dgm:t>
    </dgm:pt>
    <dgm:pt modelId="{6025D5D1-7575-4265-9CC3-322CA230E9EB}" type="parTrans" cxnId="{5F2F9563-02F7-4A5D-B96A-996210DB64A2}">
      <dgm:prSet/>
      <dgm:spPr/>
      <dgm:t>
        <a:bodyPr/>
        <a:lstStyle/>
        <a:p>
          <a:endParaRPr lang="en-US"/>
        </a:p>
      </dgm:t>
    </dgm:pt>
    <dgm:pt modelId="{03F99A28-A558-4750-A082-1D885D41B377}" type="sibTrans" cxnId="{5F2F9563-02F7-4A5D-B96A-996210DB64A2}">
      <dgm:prSet/>
      <dgm:spPr/>
      <dgm:t>
        <a:bodyPr/>
        <a:lstStyle/>
        <a:p>
          <a:endParaRPr lang="en-US"/>
        </a:p>
      </dgm:t>
    </dgm:pt>
    <dgm:pt modelId="{D634ED22-74EF-874A-9D31-30E58D6B0D8B}" type="pres">
      <dgm:prSet presAssocID="{B869C81E-112F-4A79-BEAF-601826EB89D5}" presName="Name0" presStyleCnt="0">
        <dgm:presLayoutVars>
          <dgm:dir/>
          <dgm:animLvl val="lvl"/>
          <dgm:resizeHandles val="exact"/>
        </dgm:presLayoutVars>
      </dgm:prSet>
      <dgm:spPr/>
    </dgm:pt>
    <dgm:pt modelId="{7393102F-D4F9-B84F-A01E-0AC9DFC3C299}" type="pres">
      <dgm:prSet presAssocID="{1BCA52D8-D55B-4D46-A8F2-54E223167894}" presName="linNode" presStyleCnt="0"/>
      <dgm:spPr/>
    </dgm:pt>
    <dgm:pt modelId="{170E21C5-E63C-6C41-847F-D0293B7D178B}" type="pres">
      <dgm:prSet presAssocID="{1BCA52D8-D55B-4D46-A8F2-54E223167894}" presName="parentText" presStyleLbl="alignNode1" presStyleIdx="0" presStyleCnt="3">
        <dgm:presLayoutVars>
          <dgm:chMax val="1"/>
          <dgm:bulletEnabled/>
        </dgm:presLayoutVars>
      </dgm:prSet>
      <dgm:spPr/>
    </dgm:pt>
    <dgm:pt modelId="{AC008DA6-12C0-D24D-9646-FBA1F078A61D}" type="pres">
      <dgm:prSet presAssocID="{1BCA52D8-D55B-4D46-A8F2-54E223167894}" presName="descendantText" presStyleLbl="alignAccFollowNode1" presStyleIdx="0" presStyleCnt="3" custLinFactNeighborX="694" custLinFactNeighborY="-8161">
        <dgm:presLayoutVars>
          <dgm:bulletEnabled/>
        </dgm:presLayoutVars>
      </dgm:prSet>
      <dgm:spPr/>
    </dgm:pt>
    <dgm:pt modelId="{2ACE4894-29D2-3648-8080-E3B07F26D264}" type="pres">
      <dgm:prSet presAssocID="{1CDC56E5-5390-4E26-A459-B955CB3B4B36}" presName="sp" presStyleCnt="0"/>
      <dgm:spPr/>
    </dgm:pt>
    <dgm:pt modelId="{C231DA1D-4F0D-5F48-8914-8EB490B340A6}" type="pres">
      <dgm:prSet presAssocID="{2C0C6843-2716-4719-949B-CF5B4B4E82FC}" presName="linNode" presStyleCnt="0"/>
      <dgm:spPr/>
    </dgm:pt>
    <dgm:pt modelId="{177D27D7-AFBE-624A-98C5-11A113E4667C}" type="pres">
      <dgm:prSet presAssocID="{2C0C6843-2716-4719-949B-CF5B4B4E82FC}" presName="parentText" presStyleLbl="alignNode1" presStyleIdx="1" presStyleCnt="3">
        <dgm:presLayoutVars>
          <dgm:chMax val="1"/>
          <dgm:bulletEnabled/>
        </dgm:presLayoutVars>
      </dgm:prSet>
      <dgm:spPr/>
    </dgm:pt>
    <dgm:pt modelId="{97F91D9C-F6F9-F342-BB17-70DF6EC58317}" type="pres">
      <dgm:prSet presAssocID="{2C0C6843-2716-4719-949B-CF5B4B4E82FC}" presName="descendantText" presStyleLbl="alignAccFollowNode1" presStyleIdx="1" presStyleCnt="3">
        <dgm:presLayoutVars>
          <dgm:bulletEnabled/>
        </dgm:presLayoutVars>
      </dgm:prSet>
      <dgm:spPr/>
    </dgm:pt>
    <dgm:pt modelId="{5BBAB1DD-76E9-BF4B-8172-04532DC70555}" type="pres">
      <dgm:prSet presAssocID="{364C6A34-E129-4936-943D-94A7CCEB8DE1}" presName="sp" presStyleCnt="0"/>
      <dgm:spPr/>
    </dgm:pt>
    <dgm:pt modelId="{375BF58E-FE7D-764C-B0A3-F56621D2C8A9}" type="pres">
      <dgm:prSet presAssocID="{0AB75ADE-F9C4-4EB6-88DB-5523FB9F50BF}" presName="linNode" presStyleCnt="0"/>
      <dgm:spPr/>
    </dgm:pt>
    <dgm:pt modelId="{E0751EC5-9854-A345-8A58-EAF5CCE4EF49}" type="pres">
      <dgm:prSet presAssocID="{0AB75ADE-F9C4-4EB6-88DB-5523FB9F50BF}" presName="parentText" presStyleLbl="alignNode1" presStyleIdx="2" presStyleCnt="3">
        <dgm:presLayoutVars>
          <dgm:chMax val="1"/>
          <dgm:bulletEnabled/>
        </dgm:presLayoutVars>
      </dgm:prSet>
      <dgm:spPr/>
    </dgm:pt>
    <dgm:pt modelId="{B43E4657-F8D8-0F49-A2EF-640DBD779D1B}" type="pres">
      <dgm:prSet presAssocID="{0AB75ADE-F9C4-4EB6-88DB-5523FB9F50BF}" presName="descendantText" presStyleLbl="alignAccFollowNode1" presStyleIdx="2" presStyleCnt="3">
        <dgm:presLayoutVars>
          <dgm:bulletEnabled/>
        </dgm:presLayoutVars>
      </dgm:prSet>
      <dgm:spPr/>
    </dgm:pt>
  </dgm:ptLst>
  <dgm:cxnLst>
    <dgm:cxn modelId="{414C2318-49E3-4011-8E70-4B2A969CCE53}" srcId="{B869C81E-112F-4A79-BEAF-601826EB89D5}" destId="{0AB75ADE-F9C4-4EB6-88DB-5523FB9F50BF}" srcOrd="2" destOrd="0" parTransId="{CFDBC2D4-D76E-4D95-8B7F-9EC2EFFACCF2}" sibTransId="{E416DFEF-0F97-4B02-978D-3A2DC15F7D67}"/>
    <dgm:cxn modelId="{B1BE4420-EFC8-2D43-A469-F2DC0F2C4C49}" type="presOf" srcId="{1BCA52D8-D55B-4D46-A8F2-54E223167894}" destId="{170E21C5-E63C-6C41-847F-D0293B7D178B}" srcOrd="0" destOrd="0" presId="urn:microsoft.com/office/officeart/2016/7/layout/VerticalSolidActionList"/>
    <dgm:cxn modelId="{CD85F82E-0930-4C1A-B615-BC696685A0D0}" srcId="{2C0C6843-2716-4719-949B-CF5B4B4E82FC}" destId="{FB76E6A5-04AE-43D5-849C-4A66604ECBF8}" srcOrd="0" destOrd="0" parTransId="{48F8929F-BF28-4D72-B6EE-C9A9D6B9A83E}" sibTransId="{29042E99-C1A7-45BB-ACC5-6E6C2C6298DF}"/>
    <dgm:cxn modelId="{E2B8AB4F-3F58-E244-A1E7-B177754C9526}" type="presOf" srcId="{A269BBE8-1BC1-4C28-966D-670FC2A6384C}" destId="{97F91D9C-F6F9-F342-BB17-70DF6EC58317}" srcOrd="0" destOrd="1" presId="urn:microsoft.com/office/officeart/2016/7/layout/VerticalSolidActionList"/>
    <dgm:cxn modelId="{DE4F565D-363E-6A4B-963D-8B42A81F638C}" type="presOf" srcId="{0AB75ADE-F9C4-4EB6-88DB-5523FB9F50BF}" destId="{E0751EC5-9854-A345-8A58-EAF5CCE4EF49}" srcOrd="0" destOrd="0" presId="urn:microsoft.com/office/officeart/2016/7/layout/VerticalSolidActionList"/>
    <dgm:cxn modelId="{5F2F9563-02F7-4A5D-B96A-996210DB64A2}" srcId="{0AB75ADE-F9C4-4EB6-88DB-5523FB9F50BF}" destId="{7CF2A832-E58F-4C5F-B870-79E6C6C43477}" srcOrd="0" destOrd="0" parTransId="{6025D5D1-7575-4265-9CC3-322CA230E9EB}" sibTransId="{03F99A28-A558-4750-A082-1D885D41B377}"/>
    <dgm:cxn modelId="{38B04D78-FB31-E54A-A15C-E04E24206EF8}" type="presOf" srcId="{2C0C6843-2716-4719-949B-CF5B4B4E82FC}" destId="{177D27D7-AFBE-624A-98C5-11A113E4667C}" srcOrd="0" destOrd="0" presId="urn:microsoft.com/office/officeart/2016/7/layout/VerticalSolidActionList"/>
    <dgm:cxn modelId="{74B2538A-2278-214D-8F08-3BDE540681AE}" type="presOf" srcId="{FB76E6A5-04AE-43D5-849C-4A66604ECBF8}" destId="{97F91D9C-F6F9-F342-BB17-70DF6EC58317}" srcOrd="0" destOrd="0" presId="urn:microsoft.com/office/officeart/2016/7/layout/VerticalSolidActionList"/>
    <dgm:cxn modelId="{8B271792-F20C-4568-A575-AA33BF478272}" srcId="{2C0C6843-2716-4719-949B-CF5B4B4E82FC}" destId="{A269BBE8-1BC1-4C28-966D-670FC2A6384C}" srcOrd="1" destOrd="0" parTransId="{37EF139E-1734-44DF-ABFA-8CC61F20793C}" sibTransId="{F851FF8E-5C35-471A-9773-87D6517C6E85}"/>
    <dgm:cxn modelId="{8A1E0FA2-B262-47DC-AC81-6B0A0797B6AC}" srcId="{B869C81E-112F-4A79-BEAF-601826EB89D5}" destId="{1BCA52D8-D55B-4D46-A8F2-54E223167894}" srcOrd="0" destOrd="0" parTransId="{08491BA2-08D9-4B01-9817-11A69217325C}" sibTransId="{1CDC56E5-5390-4E26-A459-B955CB3B4B36}"/>
    <dgm:cxn modelId="{D560B0A8-B363-614E-A691-FE7888097230}" type="presOf" srcId="{7CF2A832-E58F-4C5F-B870-79E6C6C43477}" destId="{B43E4657-F8D8-0F49-A2EF-640DBD779D1B}" srcOrd="0" destOrd="0" presId="urn:microsoft.com/office/officeart/2016/7/layout/VerticalSolidActionList"/>
    <dgm:cxn modelId="{5578EEBE-8A00-0146-97E4-F7F6040C6680}" type="presOf" srcId="{E5BE1D35-0E39-45D3-B4A7-8542722CFBB1}" destId="{AC008DA6-12C0-D24D-9646-FBA1F078A61D}" srcOrd="0" destOrd="0" presId="urn:microsoft.com/office/officeart/2016/7/layout/VerticalSolidActionList"/>
    <dgm:cxn modelId="{F5E06BC7-C305-0243-B0AE-90E2C0FE042D}" type="presOf" srcId="{B869C81E-112F-4A79-BEAF-601826EB89D5}" destId="{D634ED22-74EF-874A-9D31-30E58D6B0D8B}" srcOrd="0" destOrd="0" presId="urn:microsoft.com/office/officeart/2016/7/layout/VerticalSolidActionList"/>
    <dgm:cxn modelId="{F2E4E4CB-570D-46D0-87AE-DBC9E023A248}" srcId="{1BCA52D8-D55B-4D46-A8F2-54E223167894}" destId="{E5BE1D35-0E39-45D3-B4A7-8542722CFBB1}" srcOrd="0" destOrd="0" parTransId="{6FBBA639-0E46-4230-A29C-41DA0EB082AE}" sibTransId="{FB775C5C-7923-48CF-ABF7-0815ABA38A03}"/>
    <dgm:cxn modelId="{A65682F1-88C5-44D2-85FD-CB0D1EEE3FA4}" srcId="{B869C81E-112F-4A79-BEAF-601826EB89D5}" destId="{2C0C6843-2716-4719-949B-CF5B4B4E82FC}" srcOrd="1" destOrd="0" parTransId="{0CA05E2A-E5BF-4935-8B6F-97DA617A92F6}" sibTransId="{364C6A34-E129-4936-943D-94A7CCEB8DE1}"/>
    <dgm:cxn modelId="{4EC18F3B-B38A-9A42-9D36-BDE097640F99}" type="presParOf" srcId="{D634ED22-74EF-874A-9D31-30E58D6B0D8B}" destId="{7393102F-D4F9-B84F-A01E-0AC9DFC3C299}" srcOrd="0" destOrd="0" presId="urn:microsoft.com/office/officeart/2016/7/layout/VerticalSolidActionList"/>
    <dgm:cxn modelId="{0E996D64-BB6B-8244-9199-488EB17B5634}" type="presParOf" srcId="{7393102F-D4F9-B84F-A01E-0AC9DFC3C299}" destId="{170E21C5-E63C-6C41-847F-D0293B7D178B}" srcOrd="0" destOrd="0" presId="urn:microsoft.com/office/officeart/2016/7/layout/VerticalSolidActionList"/>
    <dgm:cxn modelId="{BF2907A0-7586-674E-AC0F-B52637DC6133}" type="presParOf" srcId="{7393102F-D4F9-B84F-A01E-0AC9DFC3C299}" destId="{AC008DA6-12C0-D24D-9646-FBA1F078A61D}" srcOrd="1" destOrd="0" presId="urn:microsoft.com/office/officeart/2016/7/layout/VerticalSolidActionList"/>
    <dgm:cxn modelId="{2D45D9CA-81F4-FD43-AF34-A7DEE84EE3CB}" type="presParOf" srcId="{D634ED22-74EF-874A-9D31-30E58D6B0D8B}" destId="{2ACE4894-29D2-3648-8080-E3B07F26D264}" srcOrd="1" destOrd="0" presId="urn:microsoft.com/office/officeart/2016/7/layout/VerticalSolidActionList"/>
    <dgm:cxn modelId="{F9134E75-A3BF-F747-AF73-7D5BE51B65B9}" type="presParOf" srcId="{D634ED22-74EF-874A-9D31-30E58D6B0D8B}" destId="{C231DA1D-4F0D-5F48-8914-8EB490B340A6}" srcOrd="2" destOrd="0" presId="urn:microsoft.com/office/officeart/2016/7/layout/VerticalSolidActionList"/>
    <dgm:cxn modelId="{ACF58870-DC99-A14E-8C86-CD8DF72E6FC7}" type="presParOf" srcId="{C231DA1D-4F0D-5F48-8914-8EB490B340A6}" destId="{177D27D7-AFBE-624A-98C5-11A113E4667C}" srcOrd="0" destOrd="0" presId="urn:microsoft.com/office/officeart/2016/7/layout/VerticalSolidActionList"/>
    <dgm:cxn modelId="{A719E079-2A2A-8B4A-8963-9C33E32173A1}" type="presParOf" srcId="{C231DA1D-4F0D-5F48-8914-8EB490B340A6}" destId="{97F91D9C-F6F9-F342-BB17-70DF6EC58317}" srcOrd="1" destOrd="0" presId="urn:microsoft.com/office/officeart/2016/7/layout/VerticalSolidActionList"/>
    <dgm:cxn modelId="{3A4044FC-6054-5F4A-94BC-693CE6175A17}" type="presParOf" srcId="{D634ED22-74EF-874A-9D31-30E58D6B0D8B}" destId="{5BBAB1DD-76E9-BF4B-8172-04532DC70555}" srcOrd="3" destOrd="0" presId="urn:microsoft.com/office/officeart/2016/7/layout/VerticalSolidActionList"/>
    <dgm:cxn modelId="{634EA98A-0439-F64A-B83E-D96C3A04B92F}" type="presParOf" srcId="{D634ED22-74EF-874A-9D31-30E58D6B0D8B}" destId="{375BF58E-FE7D-764C-B0A3-F56621D2C8A9}" srcOrd="4" destOrd="0" presId="urn:microsoft.com/office/officeart/2016/7/layout/VerticalSolidActionList"/>
    <dgm:cxn modelId="{A8094135-FFE9-8344-869D-C114DE55B270}" type="presParOf" srcId="{375BF58E-FE7D-764C-B0A3-F56621D2C8A9}" destId="{E0751EC5-9854-A345-8A58-EAF5CCE4EF49}" srcOrd="0" destOrd="0" presId="urn:microsoft.com/office/officeart/2016/7/layout/VerticalSolidActionList"/>
    <dgm:cxn modelId="{BB461F51-7769-AA4B-8B7F-8AE2EC978E74}" type="presParOf" srcId="{375BF58E-FE7D-764C-B0A3-F56621D2C8A9}" destId="{B43E4657-F8D8-0F49-A2EF-640DBD779D1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AE416-C940-6D41-AD84-D3B8E614352A}">
      <dsp:nvSpPr>
        <dsp:cNvPr id="0" name=""/>
        <dsp:cNvSpPr/>
      </dsp:nvSpPr>
      <dsp:spPr>
        <a:xfrm>
          <a:off x="1354666"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FBA31-9C9D-0348-8206-BFBD73223A99}">
      <dsp:nvSpPr>
        <dsp:cNvPr id="0" name=""/>
        <dsp:cNvSpPr/>
      </dsp:nvSpPr>
      <dsp:spPr>
        <a:xfrm>
          <a:off x="1706879" y="352213"/>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Wrist fracture s/p surgical repair with acute pain</a:t>
          </a:r>
        </a:p>
      </dsp:txBody>
      <dsp:txXfrm>
        <a:off x="1812686" y="458020"/>
        <a:ext cx="1955852" cy="1955852"/>
      </dsp:txXfrm>
    </dsp:sp>
    <dsp:sp modelId="{6F1C8DC9-86A5-D544-93CF-3088C082C200}">
      <dsp:nvSpPr>
        <dsp:cNvPr id="0" name=""/>
        <dsp:cNvSpPr/>
      </dsp:nvSpPr>
      <dsp:spPr>
        <a:xfrm>
          <a:off x="4253653" y="352213"/>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Opioid use disorder initiated on buprenorphine treatment</a:t>
          </a:r>
        </a:p>
      </dsp:txBody>
      <dsp:txXfrm>
        <a:off x="4359460" y="458020"/>
        <a:ext cx="1955852" cy="1955852"/>
      </dsp:txXfrm>
    </dsp:sp>
    <dsp:sp modelId="{AE0BFB7D-AAE9-E143-A1DF-82CE288CC783}">
      <dsp:nvSpPr>
        <dsp:cNvPr id="0" name=""/>
        <dsp:cNvSpPr/>
      </dsp:nvSpPr>
      <dsp:spPr>
        <a:xfrm>
          <a:off x="1706879" y="2898986"/>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Multiple substance use with increased overdose risk after period of abstinence</a:t>
          </a:r>
        </a:p>
      </dsp:txBody>
      <dsp:txXfrm>
        <a:off x="1812686" y="3004793"/>
        <a:ext cx="1955852" cy="1955852"/>
      </dsp:txXfrm>
    </dsp:sp>
    <dsp:sp modelId="{3DEDBFAF-FFBA-AD47-984B-BF925BBA92E7}">
      <dsp:nvSpPr>
        <dsp:cNvPr id="0" name=""/>
        <dsp:cNvSpPr/>
      </dsp:nvSpPr>
      <dsp:spPr>
        <a:xfrm>
          <a:off x="4253653" y="2898986"/>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Unsheltered homelessness and intimate partner violence</a:t>
          </a:r>
        </a:p>
      </dsp:txBody>
      <dsp:txXfrm>
        <a:off x="4359460" y="3004793"/>
        <a:ext cx="1955852"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B7793-0BD7-824D-9379-2E05CA4DDC39}">
      <dsp:nvSpPr>
        <dsp:cNvPr id="0" name=""/>
        <dsp:cNvSpPr/>
      </dsp:nvSpPr>
      <dsp:spPr>
        <a:xfrm>
          <a:off x="0" y="0"/>
          <a:ext cx="7966710" cy="78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Initiate medication treatment for SUDs</a:t>
          </a:r>
        </a:p>
      </dsp:txBody>
      <dsp:txXfrm>
        <a:off x="23137" y="23137"/>
        <a:ext cx="7114302" cy="743665"/>
      </dsp:txXfrm>
    </dsp:sp>
    <dsp:sp modelId="{53388BEC-582D-0C46-830A-CA9124828A38}">
      <dsp:nvSpPr>
        <dsp:cNvPr id="0" name=""/>
        <dsp:cNvSpPr/>
      </dsp:nvSpPr>
      <dsp:spPr>
        <a:xfrm>
          <a:off x="702944" y="921596"/>
          <a:ext cx="7966710" cy="78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Formalize referral pathways to post-hospital SUD care</a:t>
          </a:r>
        </a:p>
      </dsp:txBody>
      <dsp:txXfrm>
        <a:off x="726081" y="944733"/>
        <a:ext cx="6704030" cy="743665"/>
      </dsp:txXfrm>
    </dsp:sp>
    <dsp:sp modelId="{77B5C3BC-894E-9743-99F2-69715DEF91B0}">
      <dsp:nvSpPr>
        <dsp:cNvPr id="0" name=""/>
        <dsp:cNvSpPr/>
      </dsp:nvSpPr>
      <dsp:spPr>
        <a:xfrm>
          <a:off x="1405889" y="1843193"/>
          <a:ext cx="7966710" cy="78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Offer appt at low-threshold post-discharge bridge clinic</a:t>
          </a:r>
        </a:p>
      </dsp:txBody>
      <dsp:txXfrm>
        <a:off x="1429026" y="1866330"/>
        <a:ext cx="6704030" cy="743665"/>
      </dsp:txXfrm>
    </dsp:sp>
    <dsp:sp modelId="{C1C211E6-F6E8-4D4D-99DE-A1F1D6B2258B}">
      <dsp:nvSpPr>
        <dsp:cNvPr id="0" name=""/>
        <dsp:cNvSpPr/>
      </dsp:nvSpPr>
      <dsp:spPr>
        <a:xfrm>
          <a:off x="7453249" y="599037"/>
          <a:ext cx="513460" cy="51346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568778" y="599037"/>
        <a:ext cx="282403" cy="386379"/>
      </dsp:txXfrm>
    </dsp:sp>
    <dsp:sp modelId="{AA1DEBEA-24DA-804E-8E7E-45D4C6755FF1}">
      <dsp:nvSpPr>
        <dsp:cNvPr id="0" name=""/>
        <dsp:cNvSpPr/>
      </dsp:nvSpPr>
      <dsp:spPr>
        <a:xfrm>
          <a:off x="8156194" y="1515368"/>
          <a:ext cx="513460" cy="51346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271723" y="1515368"/>
        <a:ext cx="282403" cy="386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AE416-C940-6D41-AD84-D3B8E614352A}">
      <dsp:nvSpPr>
        <dsp:cNvPr id="0" name=""/>
        <dsp:cNvSpPr/>
      </dsp:nvSpPr>
      <dsp:spPr>
        <a:xfrm>
          <a:off x="1523999" y="0"/>
          <a:ext cx="4953000" cy="4953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FBA31-9C9D-0348-8206-BFBD73223A99}">
      <dsp:nvSpPr>
        <dsp:cNvPr id="0" name=""/>
        <dsp:cNvSpPr/>
      </dsp:nvSpPr>
      <dsp:spPr>
        <a:xfrm>
          <a:off x="1845945" y="321945"/>
          <a:ext cx="1981200" cy="198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Wrist fracture s/p surgical repair with acute pain</a:t>
          </a:r>
        </a:p>
      </dsp:txBody>
      <dsp:txXfrm>
        <a:off x="1942659" y="418659"/>
        <a:ext cx="1787772" cy="1787772"/>
      </dsp:txXfrm>
    </dsp:sp>
    <dsp:sp modelId="{6F1C8DC9-86A5-D544-93CF-3088C082C200}">
      <dsp:nvSpPr>
        <dsp:cNvPr id="0" name=""/>
        <dsp:cNvSpPr/>
      </dsp:nvSpPr>
      <dsp:spPr>
        <a:xfrm>
          <a:off x="4173855" y="321945"/>
          <a:ext cx="1981200" cy="198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Opioid use disorder initiated on buprenorphine treatment</a:t>
          </a:r>
        </a:p>
      </dsp:txBody>
      <dsp:txXfrm>
        <a:off x="4270569" y="418659"/>
        <a:ext cx="1787772" cy="1787772"/>
      </dsp:txXfrm>
    </dsp:sp>
    <dsp:sp modelId="{AE0BFB7D-AAE9-E143-A1DF-82CE288CC783}">
      <dsp:nvSpPr>
        <dsp:cNvPr id="0" name=""/>
        <dsp:cNvSpPr/>
      </dsp:nvSpPr>
      <dsp:spPr>
        <a:xfrm>
          <a:off x="1845945" y="2649855"/>
          <a:ext cx="1981200" cy="198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Multiple substance use with increased overdose risk after period of abstinence</a:t>
          </a:r>
        </a:p>
      </dsp:txBody>
      <dsp:txXfrm>
        <a:off x="1942659" y="2746569"/>
        <a:ext cx="1787772" cy="1787772"/>
      </dsp:txXfrm>
    </dsp:sp>
    <dsp:sp modelId="{3DEDBFAF-FFBA-AD47-984B-BF925BBA92E7}">
      <dsp:nvSpPr>
        <dsp:cNvPr id="0" name=""/>
        <dsp:cNvSpPr/>
      </dsp:nvSpPr>
      <dsp:spPr>
        <a:xfrm>
          <a:off x="4173855" y="2649855"/>
          <a:ext cx="1981200" cy="198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Unsheltered homelessness and intimate partner violence</a:t>
          </a:r>
        </a:p>
      </dsp:txBody>
      <dsp:txXfrm>
        <a:off x="4270569" y="2746569"/>
        <a:ext cx="1787772" cy="1787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08DA6-12C0-D24D-9646-FBA1F078A61D}">
      <dsp:nvSpPr>
        <dsp:cNvPr id="0" name=""/>
        <dsp:cNvSpPr/>
      </dsp:nvSpPr>
      <dsp:spPr>
        <a:xfrm>
          <a:off x="2194559" y="0"/>
          <a:ext cx="8778238" cy="1635323"/>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322" tIns="415372" rIns="170322" bIns="415372" numCol="1" spcCol="1270" anchor="ctr" anchorCtr="0">
          <a:noAutofit/>
        </a:bodyPr>
        <a:lstStyle/>
        <a:p>
          <a:pPr marL="0" lvl="0" indent="0" algn="l" defTabSz="1066800">
            <a:lnSpc>
              <a:spcPct val="90000"/>
            </a:lnSpc>
            <a:spcBef>
              <a:spcPct val="0"/>
            </a:spcBef>
            <a:spcAft>
              <a:spcPct val="35000"/>
            </a:spcAft>
            <a:buNone/>
          </a:pPr>
          <a:r>
            <a:rPr lang="en-US" sz="2400" kern="1200" dirty="0"/>
            <a:t>“Bridge Clinic” - Facilitate rapid access to and engagement in care for patients with OUD and co-occurring conditions</a:t>
          </a:r>
        </a:p>
      </dsp:txBody>
      <dsp:txXfrm>
        <a:off x="2194559" y="0"/>
        <a:ext cx="8778238" cy="1635323"/>
      </dsp:txXfrm>
    </dsp:sp>
    <dsp:sp modelId="{170E21C5-E63C-6C41-847F-D0293B7D178B}">
      <dsp:nvSpPr>
        <dsp:cNvPr id="0" name=""/>
        <dsp:cNvSpPr/>
      </dsp:nvSpPr>
      <dsp:spPr>
        <a:xfrm>
          <a:off x="0" y="1595"/>
          <a:ext cx="2194559" cy="163532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508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6129" tIns="161534" rIns="116129" bIns="161534" numCol="1" spcCol="1270" anchor="ctr" anchorCtr="0">
          <a:noAutofit/>
        </a:bodyPr>
        <a:lstStyle/>
        <a:p>
          <a:pPr marL="0" lvl="0" indent="0" algn="ctr" defTabSz="1244600">
            <a:lnSpc>
              <a:spcPct val="90000"/>
            </a:lnSpc>
            <a:spcBef>
              <a:spcPct val="0"/>
            </a:spcBef>
            <a:spcAft>
              <a:spcPct val="35000"/>
            </a:spcAft>
            <a:buNone/>
          </a:pPr>
          <a:r>
            <a:rPr lang="en-US" sz="2800" kern="1200" dirty="0"/>
            <a:t>Goal</a:t>
          </a:r>
        </a:p>
      </dsp:txBody>
      <dsp:txXfrm>
        <a:off x="0" y="1595"/>
        <a:ext cx="2194559" cy="1635323"/>
      </dsp:txXfrm>
    </dsp:sp>
    <dsp:sp modelId="{97F91D9C-F6F9-F342-BB17-70DF6EC58317}">
      <dsp:nvSpPr>
        <dsp:cNvPr id="0" name=""/>
        <dsp:cNvSpPr/>
      </dsp:nvSpPr>
      <dsp:spPr>
        <a:xfrm>
          <a:off x="2194559" y="1735038"/>
          <a:ext cx="8778238" cy="1635323"/>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322" tIns="415372" rIns="170322" bIns="415372" numCol="1" spcCol="1270" anchor="ctr" anchorCtr="0">
          <a:noAutofit/>
        </a:bodyPr>
        <a:lstStyle/>
        <a:p>
          <a:pPr marL="0" lvl="0" indent="0" algn="l" defTabSz="889000">
            <a:lnSpc>
              <a:spcPct val="90000"/>
            </a:lnSpc>
            <a:spcBef>
              <a:spcPct val="0"/>
            </a:spcBef>
            <a:spcAft>
              <a:spcPct val="35000"/>
            </a:spcAft>
            <a:buNone/>
          </a:pPr>
          <a:r>
            <a:rPr lang="en-US" sz="2000" kern="1200" dirty="0"/>
            <a:t>OUD treatment goals and stabilization</a:t>
          </a:r>
        </a:p>
        <a:p>
          <a:pPr marL="0" lvl="0" indent="0" algn="l" defTabSz="889000">
            <a:lnSpc>
              <a:spcPct val="90000"/>
            </a:lnSpc>
            <a:spcBef>
              <a:spcPct val="0"/>
            </a:spcBef>
            <a:spcAft>
              <a:spcPct val="35000"/>
            </a:spcAft>
            <a:buNone/>
          </a:pPr>
          <a:r>
            <a:rPr lang="en-US" sz="2000" kern="1200" dirty="0"/>
            <a:t>Other substance use patterns and risks</a:t>
          </a:r>
        </a:p>
        <a:p>
          <a:pPr marL="0" lvl="0" indent="0" algn="l" defTabSz="889000">
            <a:lnSpc>
              <a:spcPct val="90000"/>
            </a:lnSpc>
            <a:spcBef>
              <a:spcPct val="0"/>
            </a:spcBef>
            <a:spcAft>
              <a:spcPct val="35000"/>
            </a:spcAft>
            <a:buNone/>
          </a:pPr>
          <a:r>
            <a:rPr lang="en-US" sz="2000" kern="1200" dirty="0"/>
            <a:t>Acute medical and mental health concerns</a:t>
          </a:r>
        </a:p>
        <a:p>
          <a:pPr marL="0" lvl="0" indent="0" algn="l" defTabSz="889000">
            <a:lnSpc>
              <a:spcPct val="90000"/>
            </a:lnSpc>
            <a:spcBef>
              <a:spcPct val="0"/>
            </a:spcBef>
            <a:spcAft>
              <a:spcPct val="35000"/>
            </a:spcAft>
            <a:buNone/>
          </a:pPr>
          <a:r>
            <a:rPr lang="en-US" sz="2000" kern="1200" dirty="0"/>
            <a:t>Acute psychosocial needs</a:t>
          </a:r>
        </a:p>
      </dsp:txBody>
      <dsp:txXfrm>
        <a:off x="2194559" y="1735038"/>
        <a:ext cx="8778238" cy="1635323"/>
      </dsp:txXfrm>
    </dsp:sp>
    <dsp:sp modelId="{177D27D7-AFBE-624A-98C5-11A113E4667C}">
      <dsp:nvSpPr>
        <dsp:cNvPr id="0" name=""/>
        <dsp:cNvSpPr/>
      </dsp:nvSpPr>
      <dsp:spPr>
        <a:xfrm>
          <a:off x="0" y="1735038"/>
          <a:ext cx="2194559" cy="163532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508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6129" tIns="161534" rIns="116129" bIns="161534" numCol="1" spcCol="1270" anchor="ctr" anchorCtr="0">
          <a:noAutofit/>
        </a:bodyPr>
        <a:lstStyle/>
        <a:p>
          <a:pPr marL="0" lvl="0" indent="0" algn="ctr" defTabSz="1244600">
            <a:lnSpc>
              <a:spcPct val="90000"/>
            </a:lnSpc>
            <a:spcBef>
              <a:spcPct val="0"/>
            </a:spcBef>
            <a:spcAft>
              <a:spcPct val="35000"/>
            </a:spcAft>
            <a:buNone/>
          </a:pPr>
          <a:r>
            <a:rPr lang="en-US" sz="2800" kern="1200" dirty="0"/>
            <a:t>Evaluate</a:t>
          </a:r>
        </a:p>
      </dsp:txBody>
      <dsp:txXfrm>
        <a:off x="0" y="1735038"/>
        <a:ext cx="2194559" cy="1635323"/>
      </dsp:txXfrm>
    </dsp:sp>
    <dsp:sp modelId="{B43E4657-F8D8-0F49-A2EF-640DBD779D1B}">
      <dsp:nvSpPr>
        <dsp:cNvPr id="0" name=""/>
        <dsp:cNvSpPr/>
      </dsp:nvSpPr>
      <dsp:spPr>
        <a:xfrm>
          <a:off x="2194559" y="3468481"/>
          <a:ext cx="8778238" cy="1635323"/>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322" tIns="415372" rIns="170322" bIns="415372" numCol="1" spcCol="1270" anchor="ctr" anchorCtr="0">
          <a:noAutofit/>
        </a:bodyPr>
        <a:lstStyle/>
        <a:p>
          <a:pPr marL="0" lvl="0" indent="0" algn="l" defTabSz="889000">
            <a:lnSpc>
              <a:spcPct val="90000"/>
            </a:lnSpc>
            <a:spcBef>
              <a:spcPct val="0"/>
            </a:spcBef>
            <a:spcAft>
              <a:spcPct val="35000"/>
            </a:spcAft>
            <a:buNone/>
          </a:pPr>
          <a:r>
            <a:rPr lang="en-US" sz="2000" kern="1200" dirty="0"/>
            <a:t>Medications for OUD and co-occurring conditions</a:t>
          </a:r>
        </a:p>
        <a:p>
          <a:pPr marL="0" lvl="0" indent="0" algn="l" defTabSz="889000">
            <a:lnSpc>
              <a:spcPct val="90000"/>
            </a:lnSpc>
            <a:spcBef>
              <a:spcPct val="0"/>
            </a:spcBef>
            <a:spcAft>
              <a:spcPct val="35000"/>
            </a:spcAft>
            <a:buNone/>
          </a:pPr>
          <a:r>
            <a:rPr lang="en-US" sz="2000" kern="1200" dirty="0"/>
            <a:t>Harm reduction education and tools</a:t>
          </a:r>
        </a:p>
        <a:p>
          <a:pPr marL="0" lvl="0" indent="0" algn="l" defTabSz="889000">
            <a:lnSpc>
              <a:spcPct val="90000"/>
            </a:lnSpc>
            <a:spcBef>
              <a:spcPct val="0"/>
            </a:spcBef>
            <a:spcAft>
              <a:spcPct val="35000"/>
            </a:spcAft>
            <a:buNone/>
          </a:pPr>
          <a:r>
            <a:rPr lang="en-US" sz="2000" kern="1200" dirty="0"/>
            <a:t>Referral to counseling, case management, and community services</a:t>
          </a:r>
        </a:p>
        <a:p>
          <a:pPr marL="0" lvl="0" indent="0" algn="l" defTabSz="889000">
            <a:lnSpc>
              <a:spcPct val="90000"/>
            </a:lnSpc>
            <a:spcBef>
              <a:spcPct val="0"/>
            </a:spcBef>
            <a:spcAft>
              <a:spcPct val="35000"/>
            </a:spcAft>
            <a:buNone/>
          </a:pPr>
          <a:r>
            <a:rPr lang="en-US" sz="2000" kern="1200" dirty="0"/>
            <a:t>Follow-up until transition to long-term treatment providers</a:t>
          </a:r>
        </a:p>
      </dsp:txBody>
      <dsp:txXfrm>
        <a:off x="2194559" y="3468481"/>
        <a:ext cx="8778238" cy="1635323"/>
      </dsp:txXfrm>
    </dsp:sp>
    <dsp:sp modelId="{E0751EC5-9854-A345-8A58-EAF5CCE4EF49}">
      <dsp:nvSpPr>
        <dsp:cNvPr id="0" name=""/>
        <dsp:cNvSpPr/>
      </dsp:nvSpPr>
      <dsp:spPr>
        <a:xfrm>
          <a:off x="0" y="3468481"/>
          <a:ext cx="2194559" cy="163532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508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6129" tIns="161534" rIns="116129" bIns="161534" numCol="1" spcCol="1270" anchor="ctr" anchorCtr="0">
          <a:noAutofit/>
        </a:bodyPr>
        <a:lstStyle/>
        <a:p>
          <a:pPr marL="0" lvl="0" indent="0" algn="ctr" defTabSz="1244600">
            <a:lnSpc>
              <a:spcPct val="90000"/>
            </a:lnSpc>
            <a:spcBef>
              <a:spcPct val="0"/>
            </a:spcBef>
            <a:spcAft>
              <a:spcPct val="35000"/>
            </a:spcAft>
            <a:buNone/>
          </a:pPr>
          <a:r>
            <a:rPr lang="en-US" sz="2800" kern="1200" dirty="0"/>
            <a:t>Offer</a:t>
          </a:r>
        </a:p>
      </dsp:txBody>
      <dsp:txXfrm>
        <a:off x="0" y="3468481"/>
        <a:ext cx="2194559" cy="1635323"/>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0.19343</cdr:x>
      <cdr:y>0.20018</cdr:y>
    </cdr:from>
    <cdr:to>
      <cdr:x>0.57598</cdr:x>
      <cdr:y>0.20018</cdr:y>
    </cdr:to>
    <cdr:cxnSp macro="">
      <cdr:nvCxnSpPr>
        <cdr:cNvPr id="2" name="Straight Connector 1">
          <a:extLst xmlns:a="http://schemas.openxmlformats.org/drawingml/2006/main">
            <a:ext uri="{FF2B5EF4-FFF2-40B4-BE49-F238E27FC236}">
              <a16:creationId xmlns:a16="http://schemas.microsoft.com/office/drawing/2014/main" id="{4A507299-F6F2-E05F-128B-A5A4FB921DE2}"/>
            </a:ext>
          </a:extLst>
        </cdr:cNvPr>
        <cdr:cNvCxnSpPr>
          <a:cxnSpLocks xmlns:a="http://schemas.openxmlformats.org/drawingml/2006/main"/>
        </cdr:cNvCxnSpPr>
      </cdr:nvCxnSpPr>
      <cdr:spPr bwMode="auto">
        <a:xfrm xmlns:a="http://schemas.openxmlformats.org/drawingml/2006/main">
          <a:off x="2196120" y="1064290"/>
          <a:ext cx="4343400" cy="0"/>
        </a:xfrm>
        <a:prstGeom xmlns:a="http://schemas.openxmlformats.org/drawingml/2006/main" prst="line">
          <a:avLst/>
        </a:prstGeom>
        <a:ln xmlns:a="http://schemas.openxmlformats.org/drawingml/2006/main" w="25400">
          <a:headEnd type="none" w="med" len="med"/>
          <a:tailEnd type="non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0.57581</cdr:x>
      <cdr:y>0.12109</cdr:y>
    </cdr:from>
    <cdr:to>
      <cdr:x>0.96666</cdr:x>
      <cdr:y>0.35167</cdr:y>
    </cdr:to>
    <cdr:sp macro="" textlink="">
      <cdr:nvSpPr>
        <cdr:cNvPr id="4" name="TextBox 8">
          <a:extLst xmlns:a="http://schemas.openxmlformats.org/drawingml/2006/main">
            <a:ext uri="{FF2B5EF4-FFF2-40B4-BE49-F238E27FC236}">
              <a16:creationId xmlns:a16="http://schemas.microsoft.com/office/drawing/2014/main" id="{571BCDA3-7D60-6548-0ADF-1A3625745980}"/>
            </a:ext>
          </a:extLst>
        </cdr:cNvPr>
        <cdr:cNvSpPr txBox="1"/>
      </cdr:nvSpPr>
      <cdr:spPr>
        <a:xfrm xmlns:a="http://schemas.openxmlformats.org/drawingml/2006/main">
          <a:off x="6537632" y="533381"/>
          <a:ext cx="4437632" cy="1015663"/>
        </a:xfrm>
        <a:prstGeom xmlns:a="http://schemas.openxmlformats.org/drawingml/2006/main" prst="rect">
          <a:avLst/>
        </a:prstGeom>
        <a:solidFill xmlns:a="http://schemas.openxmlformats.org/drawingml/2006/main">
          <a:schemeClr val="bg1"/>
        </a:solidFill>
        <a:ln xmlns:a="http://schemas.openxmlformats.org/drawingml/2006/main" w="25400">
          <a:solidFill>
            <a:schemeClr val="accent2">
              <a:shade val="95000"/>
              <a:satMod val="105000"/>
            </a:schemeClr>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a:lstStyle>
        <a:p xmlns:a="http://schemas.openxmlformats.org/drawingml/2006/main">
          <a:r>
            <a:rPr lang="en-US" sz="2000" dirty="0">
              <a:latin typeface="Lato" panose="020F0502020204030203" pitchFamily="34" charset="0"/>
              <a:ea typeface="Lato" panose="020F0502020204030203" pitchFamily="34" charset="0"/>
              <a:cs typeface="Lato" panose="020F0502020204030203" pitchFamily="34" charset="0"/>
            </a:rPr>
            <a:t>37% did not complete initial visit</a:t>
          </a:r>
          <a:endParaRPr lang="en-US" sz="2000" dirty="0">
            <a:latin typeface="Lato" panose="020F0502020204030203" pitchFamily="34" charset="0"/>
            <a:ea typeface="Lato" panose="020F0502020204030203" pitchFamily="34" charset="0"/>
            <a:cs typeface="Lato" panose="020F0502020204030203" pitchFamily="34" charset="0"/>
            <a:sym typeface="Wingdings" pitchFamily="2" charset="2"/>
          </a:endParaRPr>
        </a:p>
        <a:p xmlns:a="http://schemas.openxmlformats.org/drawingml/2006/main">
          <a:pPr marL="285750" indent="-285750">
            <a:buFont typeface="Wingdings" pitchFamily="2" charset="2"/>
            <a:buChar char="à"/>
          </a:pPr>
          <a:r>
            <a:rPr lang="en-US" sz="2000" dirty="0">
              <a:solidFill>
                <a:srgbClr val="FF0000"/>
              </a:solidFill>
              <a:latin typeface="Lato" panose="020F0502020204030203" pitchFamily="34" charset="0"/>
              <a:ea typeface="Lato" panose="020F0502020204030203" pitchFamily="34" charset="0"/>
              <a:cs typeface="Lato" panose="020F0502020204030203" pitchFamily="34" charset="0"/>
              <a:sym typeface="Wingdings" pitchFamily="2" charset="2"/>
            </a:rPr>
            <a:t>4</a:t>
          </a:r>
          <a:r>
            <a:rPr lang="en-US" sz="2000" dirty="0">
              <a:solidFill>
                <a:srgbClr val="FF0000"/>
              </a:solidFill>
              <a:latin typeface="Lato" panose="020F0502020204030203" pitchFamily="34" charset="0"/>
              <a:ea typeface="Lato" panose="020F0502020204030203" pitchFamily="34" charset="0"/>
              <a:cs typeface="Lato" panose="020F0502020204030203" pitchFamily="34" charset="0"/>
            </a:rPr>
            <a:t>7% with no response to calls</a:t>
          </a:r>
        </a:p>
        <a:p xmlns:a="http://schemas.openxmlformats.org/drawingml/2006/main">
          <a:pPr marL="285750" indent="-285750">
            <a:buFont typeface="Wingdings" pitchFamily="2" charset="2"/>
            <a:buChar char="à"/>
          </a:pPr>
          <a:r>
            <a:rPr lang="en-US" sz="2000" dirty="0">
              <a:solidFill>
                <a:srgbClr val="FF0000"/>
              </a:solidFill>
              <a:latin typeface="Lato" panose="020F0502020204030203" pitchFamily="34" charset="0"/>
              <a:ea typeface="Lato" panose="020F0502020204030203" pitchFamily="34" charset="0"/>
              <a:cs typeface="Lato" panose="020F0502020204030203" pitchFamily="34" charset="0"/>
            </a:rPr>
            <a:t>12% with incorrect contact info</a:t>
          </a:r>
        </a:p>
      </cdr:txBody>
    </cdr:sp>
  </cdr:relSizeAnchor>
  <cdr:relSizeAnchor xmlns:cdr="http://schemas.openxmlformats.org/drawingml/2006/chartDrawing">
    <cdr:from>
      <cdr:x>0.52229</cdr:x>
      <cdr:y>0.20018</cdr:y>
    </cdr:from>
    <cdr:to>
      <cdr:x>0.52229</cdr:x>
      <cdr:y>0.39127</cdr:y>
    </cdr:to>
    <cdr:cxnSp macro="">
      <cdr:nvCxnSpPr>
        <cdr:cNvPr id="5" name="Straight Connector 4">
          <a:extLst xmlns:a="http://schemas.openxmlformats.org/drawingml/2006/main">
            <a:ext uri="{FF2B5EF4-FFF2-40B4-BE49-F238E27FC236}">
              <a16:creationId xmlns:a16="http://schemas.microsoft.com/office/drawing/2014/main" id="{DEF445E8-B519-347D-D744-355945ADBC8A}"/>
            </a:ext>
          </a:extLst>
        </cdr:cNvPr>
        <cdr:cNvCxnSpPr>
          <a:cxnSpLocks xmlns:a="http://schemas.openxmlformats.org/drawingml/2006/main"/>
        </cdr:cNvCxnSpPr>
      </cdr:nvCxnSpPr>
      <cdr:spPr bwMode="auto">
        <a:xfrm xmlns:a="http://schemas.openxmlformats.org/drawingml/2006/main">
          <a:off x="5929920" y="1064290"/>
          <a:ext cx="0" cy="1016000"/>
        </a:xfrm>
        <a:prstGeom xmlns:a="http://schemas.openxmlformats.org/drawingml/2006/main" prst="line">
          <a:avLst/>
        </a:prstGeom>
        <a:ln xmlns:a="http://schemas.openxmlformats.org/drawingml/2006/main" w="25400">
          <a:headEnd type="none" w="med" len="med"/>
          <a:tailEnd type="triangl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BA6C04-CD80-40BF-983F-2074A173FFF4}" type="datetimeFigureOut">
              <a:rPr lang="en-US" smtClean="0"/>
              <a:t>4/12/23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928A66-05DF-42F1-9E7A-78FD68DB1FE1}" type="slidenum">
              <a:rPr lang="en-US" smtClean="0"/>
              <a:t>‹#›</a:t>
            </a:fld>
            <a:endParaRPr lang="en-US"/>
          </a:p>
        </p:txBody>
      </p:sp>
    </p:spTree>
    <p:extLst>
      <p:ext uri="{BB962C8B-B14F-4D97-AF65-F5344CB8AC3E}">
        <p14:creationId xmlns:p14="http://schemas.microsoft.com/office/powerpoint/2010/main" val="1668770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5E9D37-16B0-49F1-BE9D-29C9BE8D3201}" type="datetimeFigureOut">
              <a:rPr lang="en-US" smtClean="0"/>
              <a:pPr/>
              <a:t>4/12/23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075C3D-524C-463D-9D71-772A55D9AFAC}" type="slidenum">
              <a:rPr lang="en-US" smtClean="0"/>
              <a:pPr/>
              <a:t>‹#›</a:t>
            </a:fld>
            <a:endParaRPr lang="en-US"/>
          </a:p>
        </p:txBody>
      </p:sp>
    </p:spTree>
    <p:extLst>
      <p:ext uri="{BB962C8B-B14F-4D97-AF65-F5344CB8AC3E}">
        <p14:creationId xmlns:p14="http://schemas.microsoft.com/office/powerpoint/2010/main" val="341429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Lato" panose="020F0502020204030203" pitchFamily="34" charset="0"/>
              <a:buChar char="-"/>
            </a:pPr>
            <a:r>
              <a:rPr lang="en-US" sz="12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15 min on inpatient services communicating among themselves, and coordinating “warm handoff” to outpatient providers</a:t>
            </a:r>
            <a:endParaRPr lang="en-US"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Lato" panose="020F0502020204030203" pitchFamily="34" charset="0"/>
              <a:buChar char="-"/>
            </a:pPr>
            <a:r>
              <a:rPr lang="en-US" sz="12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15 min on receiving the </a:t>
            </a:r>
            <a:r>
              <a:rPr lang="en-US" sz="1200" dirty="0" err="1">
                <a:solidFill>
                  <a:srgbClr val="000000"/>
                </a:solidFill>
                <a:effectLst/>
                <a:latin typeface="Lato" panose="020F0502020204030203" pitchFamily="34" charset="0"/>
                <a:ea typeface="Times New Roman" panose="02020603050405020304" pitchFamily="18" charset="0"/>
                <a:cs typeface="Calibri" panose="020F0502020204030204" pitchFamily="34" charset="0"/>
              </a:rPr>
              <a:t>pt</a:t>
            </a:r>
            <a:r>
              <a:rPr lang="en-US" sz="12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 as an outpatient provider (addiction medicine, pain)</a:t>
            </a:r>
            <a:r>
              <a:rPr lang="en-US" dirty="0">
                <a:effectLst/>
              </a:rPr>
              <a:t> </a:t>
            </a:r>
          </a:p>
          <a:p>
            <a:endParaRPr lang="en-US" dirty="0">
              <a:effectLst/>
            </a:endParaRPr>
          </a:p>
          <a:p>
            <a:endParaRPr lang="en-US" dirty="0">
              <a:effectLst/>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Patients who are hospitalized with pain and addiction often have active medical and psychosocial needs that require coordinated discharge planning. We will identify common barriers that impact transitions of care and examine practical strategies to facilitate discharge planning for patients with pain and addiction. We will also discuss the need for a low-threshold approach when engaging in patients with pain and addiction in post-hospital care.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Identify </a:t>
            </a:r>
            <a:r>
              <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common </a:t>
            </a:r>
            <a:r>
              <a:rPr lang="en-US" sz="1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barriers </a:t>
            </a:r>
            <a:r>
              <a:rPr lang="en-US" sz="1200" dirty="0">
                <a:latin typeface="Calibri" panose="020F0502020204030204" pitchFamily="34" charset="0"/>
                <a:ea typeface="Calibri" panose="020F0502020204030204" pitchFamily="34" charset="0"/>
                <a:cs typeface="Times New Roman" panose="02020603050405020304" pitchFamily="18" charset="0"/>
              </a:rPr>
              <a:t>that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impact transitions in care from hospital to community for patients with OUD and pain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Examine </a:t>
            </a:r>
            <a:r>
              <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evidence-based </a:t>
            </a:r>
            <a:r>
              <a:rPr lang="en-US" sz="1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strategies </a:t>
            </a:r>
            <a:r>
              <a:rPr lang="en-US" sz="1200" dirty="0">
                <a:latin typeface="Calibri" panose="020F0502020204030204" pitchFamily="34" charset="0"/>
                <a:ea typeface="Calibri" panose="020F0502020204030204" pitchFamily="34" charset="0"/>
                <a:cs typeface="Times New Roman" panose="02020603050405020304" pitchFamily="18" charset="0"/>
              </a:rPr>
              <a:t>to optimize linkage to post-hospital</a:t>
            </a:r>
            <a:r>
              <a:rPr lang="en-US" sz="1200" dirty="0">
                <a:effectLst/>
                <a:latin typeface="Calibri" panose="020F0502020204030204" pitchFamily="34" charset="0"/>
                <a:ea typeface="Calibri" panose="020F0502020204030204" pitchFamily="34" charset="0"/>
                <a:cs typeface="Times New Roman" panose="02020603050405020304" pitchFamily="18" charset="0"/>
              </a:rPr>
              <a:t> care for patients with OUD and pain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Discuss a </a:t>
            </a:r>
            <a:r>
              <a:rPr lang="en-US" sz="1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low-threshold approach </a:t>
            </a:r>
            <a:r>
              <a:rPr lang="en-US" sz="1200" dirty="0">
                <a:latin typeface="Calibri" panose="020F0502020204030204" pitchFamily="34" charset="0"/>
                <a:ea typeface="Calibri" panose="020F0502020204030204" pitchFamily="34" charset="0"/>
                <a:cs typeface="Times New Roman" panose="02020603050405020304" pitchFamily="18" charset="0"/>
              </a:rPr>
              <a:t>when engaging patients with OUD and pain in post-hospital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1</a:t>
            </a:fld>
            <a:endParaRPr lang="en-US"/>
          </a:p>
        </p:txBody>
      </p:sp>
    </p:spTree>
    <p:extLst>
      <p:ext uri="{BB962C8B-B14F-4D97-AF65-F5344CB8AC3E}">
        <p14:creationId xmlns:p14="http://schemas.microsoft.com/office/powerpoint/2010/main" val="84086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Interprofessional – addiction specialists, social worker, peer recovery coach</a:t>
            </a:r>
          </a:p>
        </p:txBody>
      </p:sp>
      <p:sp>
        <p:nvSpPr>
          <p:cNvPr id="4" name="Slide Number Placeholder 3"/>
          <p:cNvSpPr>
            <a:spLocks noGrp="1"/>
          </p:cNvSpPr>
          <p:nvPr>
            <p:ph type="sldNum" sz="quarter" idx="5"/>
          </p:nvPr>
        </p:nvSpPr>
        <p:spPr/>
        <p:txBody>
          <a:bodyPr/>
          <a:lstStyle/>
          <a:p>
            <a:fld id="{58075C3D-524C-463D-9D71-772A55D9AFAC}" type="slidenum">
              <a:rPr lang="en-US" smtClean="0"/>
              <a:pPr/>
              <a:t>10</a:t>
            </a:fld>
            <a:endParaRPr lang="en-US"/>
          </a:p>
        </p:txBody>
      </p:sp>
    </p:spTree>
    <p:extLst>
      <p:ext uri="{BB962C8B-B14F-4D97-AF65-F5344CB8AC3E}">
        <p14:creationId xmlns:p14="http://schemas.microsoft.com/office/powerpoint/2010/main" val="90411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wait-time to </a:t>
            </a:r>
            <a:r>
              <a:rPr lang="en-US" baseline="0" dirty="0"/>
              <a:t>post-discharge appointment (0-1 days)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DON”T GET INTO OTHER PARTS LIKE DISTACE</a:t>
            </a:r>
          </a:p>
          <a:p>
            <a:endParaRPr lang="en-US" dirty="0"/>
          </a:p>
          <a:p>
            <a:r>
              <a:rPr lang="en-US" dirty="0"/>
              <a:t>JUST TALK ABOUT OBSERVATION OF OFFERED APPTS AND THE POINT THEY LINKED SO DIFFERENTLY</a:t>
            </a:r>
          </a:p>
        </p:txBody>
      </p:sp>
      <p:sp>
        <p:nvSpPr>
          <p:cNvPr id="4" name="Slide Number Placeholder 3"/>
          <p:cNvSpPr>
            <a:spLocks noGrp="1"/>
          </p:cNvSpPr>
          <p:nvPr>
            <p:ph type="sldNum" sz="quarter" idx="5"/>
          </p:nvPr>
        </p:nvSpPr>
        <p:spPr/>
        <p:txBody>
          <a:bodyPr/>
          <a:lstStyle/>
          <a:p>
            <a:fld id="{58075C3D-524C-463D-9D71-772A55D9AFAC}" type="slidenum">
              <a:rPr lang="en-US" smtClean="0"/>
              <a:pPr/>
              <a:t>11</a:t>
            </a:fld>
            <a:endParaRPr lang="en-US"/>
          </a:p>
        </p:txBody>
      </p:sp>
    </p:spTree>
    <p:extLst>
      <p:ext uri="{BB962C8B-B14F-4D97-AF65-F5344CB8AC3E}">
        <p14:creationId xmlns:p14="http://schemas.microsoft.com/office/powerpoint/2010/main" val="381466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Interprofessional team to work on all of this is great</a:t>
            </a:r>
          </a:p>
          <a:p>
            <a:r>
              <a:rPr lang="en-US" dirty="0"/>
              <a:t>If you don’t, then this is how you can break it down</a:t>
            </a:r>
          </a:p>
          <a:p>
            <a:r>
              <a:rPr lang="en-US" dirty="0"/>
              <a:t>Involve different stakeholders in the system to do this</a:t>
            </a:r>
          </a:p>
          <a:p>
            <a:r>
              <a:rPr lang="en-US" dirty="0"/>
              <a:t>Use the existing structure/system, don’t have to radicalize it to start somewhere!</a:t>
            </a:r>
          </a:p>
          <a:p>
            <a:endParaRPr lang="en-US" dirty="0"/>
          </a:p>
          <a:p>
            <a:r>
              <a:rPr lang="en-US" dirty="0"/>
              <a:t>Hospital pharmacy and nurses vs social workers</a:t>
            </a:r>
          </a:p>
          <a:p>
            <a:r>
              <a:rPr lang="en-US" dirty="0"/>
              <a:t>Much of these can be achieved in the hospital without an interprofessional addition consult service team</a:t>
            </a:r>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12</a:t>
            </a:fld>
            <a:endParaRPr lang="en-US"/>
          </a:p>
        </p:txBody>
      </p:sp>
    </p:spTree>
    <p:extLst>
      <p:ext uri="{BB962C8B-B14F-4D97-AF65-F5344CB8AC3E}">
        <p14:creationId xmlns:p14="http://schemas.microsoft.com/office/powerpoint/2010/main" val="386149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ANIMATION –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WARM OFF SMARTPHRASE, referral pathway, put it in the note, copy and paste in AVS</a:t>
            </a:r>
          </a:p>
        </p:txBody>
      </p:sp>
      <p:sp>
        <p:nvSpPr>
          <p:cNvPr id="4" name="Slide Number Placeholder 3"/>
          <p:cNvSpPr>
            <a:spLocks noGrp="1"/>
          </p:cNvSpPr>
          <p:nvPr>
            <p:ph type="sldNum" sz="quarter" idx="5"/>
          </p:nvPr>
        </p:nvSpPr>
        <p:spPr/>
        <p:txBody>
          <a:bodyPr/>
          <a:lstStyle/>
          <a:p>
            <a:fld id="{58075C3D-524C-463D-9D71-772A55D9AFAC}" type="slidenum">
              <a:rPr lang="en-US" smtClean="0"/>
              <a:pPr/>
              <a:t>13</a:t>
            </a:fld>
            <a:endParaRPr lang="en-US"/>
          </a:p>
        </p:txBody>
      </p:sp>
    </p:spTree>
    <p:extLst>
      <p:ext uri="{BB962C8B-B14F-4D97-AF65-F5344CB8AC3E}">
        <p14:creationId xmlns:p14="http://schemas.microsoft.com/office/powerpoint/2010/main" val="1905503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ANIMATION –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WARM OFF SMARTPHRASE, referral pathway, put it in the note, copy and paste in AVS</a:t>
            </a:r>
          </a:p>
        </p:txBody>
      </p:sp>
      <p:sp>
        <p:nvSpPr>
          <p:cNvPr id="4" name="Slide Number Placeholder 3"/>
          <p:cNvSpPr>
            <a:spLocks noGrp="1"/>
          </p:cNvSpPr>
          <p:nvPr>
            <p:ph type="sldNum" sz="quarter" idx="5"/>
          </p:nvPr>
        </p:nvSpPr>
        <p:spPr/>
        <p:txBody>
          <a:bodyPr/>
          <a:lstStyle/>
          <a:p>
            <a:fld id="{58075C3D-524C-463D-9D71-772A55D9AFAC}" type="slidenum">
              <a:rPr lang="en-US" smtClean="0"/>
              <a:pPr/>
              <a:t>14</a:t>
            </a:fld>
            <a:endParaRPr lang="en-US"/>
          </a:p>
        </p:txBody>
      </p:sp>
    </p:spTree>
    <p:extLst>
      <p:ext uri="{BB962C8B-B14F-4D97-AF65-F5344CB8AC3E}">
        <p14:creationId xmlns:p14="http://schemas.microsoft.com/office/powerpoint/2010/main" val="233619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15</a:t>
            </a:fld>
            <a:endParaRPr lang="en-US"/>
          </a:p>
        </p:txBody>
      </p:sp>
    </p:spTree>
    <p:extLst>
      <p:ext uri="{BB962C8B-B14F-4D97-AF65-F5344CB8AC3E}">
        <p14:creationId xmlns:p14="http://schemas.microsoft.com/office/powerpoint/2010/main" val="2452230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dirty="0"/>
              <a:t>We are about to discharge at a vulnerable time – pain, hospitalized and lost tolerance, need harm reduction</a:t>
            </a:r>
            <a:endParaRPr lang="en-US" sz="1200" dirty="0"/>
          </a:p>
          <a:p>
            <a:endParaRPr lang="en-US" dirty="0"/>
          </a:p>
        </p:txBody>
      </p:sp>
      <p:sp>
        <p:nvSpPr>
          <p:cNvPr id="4" name="Slide Number Placeholder 3"/>
          <p:cNvSpPr>
            <a:spLocks noGrp="1"/>
          </p:cNvSpPr>
          <p:nvPr>
            <p:ph type="sldNum" sz="quarter" idx="5"/>
          </p:nvPr>
        </p:nvSpPr>
        <p:spPr/>
        <p:txBody>
          <a:bodyPr/>
          <a:lstStyle/>
          <a:p>
            <a:fld id="{55622B32-040B-5B44-B428-3860244877EB}" type="slidenum">
              <a:rPr lang="en-US" smtClean="0"/>
              <a:t>16</a:t>
            </a:fld>
            <a:endParaRPr lang="en-US"/>
          </a:p>
        </p:txBody>
      </p:sp>
    </p:spTree>
    <p:extLst>
      <p:ext uri="{BB962C8B-B14F-4D97-AF65-F5344CB8AC3E}">
        <p14:creationId xmlns:p14="http://schemas.microsoft.com/office/powerpoint/2010/main" val="277525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live in an area where you have access to free naloxone kits perhaps through local health department, you can give them directly to patients</a:t>
            </a:r>
          </a:p>
        </p:txBody>
      </p:sp>
      <p:sp>
        <p:nvSpPr>
          <p:cNvPr id="4" name="Slide Number Placeholder 3"/>
          <p:cNvSpPr>
            <a:spLocks noGrp="1"/>
          </p:cNvSpPr>
          <p:nvPr>
            <p:ph type="sldNum" sz="quarter" idx="5"/>
          </p:nvPr>
        </p:nvSpPr>
        <p:spPr/>
        <p:txBody>
          <a:bodyPr/>
          <a:lstStyle/>
          <a:p>
            <a:fld id="{55622B32-040B-5B44-B428-3860244877EB}" type="slidenum">
              <a:rPr lang="en-US" smtClean="0"/>
              <a:t>17</a:t>
            </a:fld>
            <a:endParaRPr lang="en-US"/>
          </a:p>
        </p:txBody>
      </p:sp>
    </p:spTree>
    <p:extLst>
      <p:ext uri="{BB962C8B-B14F-4D97-AF65-F5344CB8AC3E}">
        <p14:creationId xmlns:p14="http://schemas.microsoft.com/office/powerpoint/2010/main" val="1065127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 OF BAG!!! Builds good will, helps therapeutic relationship</a:t>
            </a:r>
          </a:p>
        </p:txBody>
      </p:sp>
      <p:sp>
        <p:nvSpPr>
          <p:cNvPr id="4" name="Slide Number Placeholder 3"/>
          <p:cNvSpPr>
            <a:spLocks noGrp="1"/>
          </p:cNvSpPr>
          <p:nvPr>
            <p:ph type="sldNum" sz="quarter" idx="5"/>
          </p:nvPr>
        </p:nvSpPr>
        <p:spPr/>
        <p:txBody>
          <a:bodyPr/>
          <a:lstStyle/>
          <a:p>
            <a:fld id="{55622B32-040B-5B44-B428-3860244877EB}" type="slidenum">
              <a:rPr lang="en-US" smtClean="0"/>
              <a:t>18</a:t>
            </a:fld>
            <a:endParaRPr lang="en-US"/>
          </a:p>
        </p:txBody>
      </p:sp>
    </p:spTree>
    <p:extLst>
      <p:ext uri="{BB962C8B-B14F-4D97-AF65-F5344CB8AC3E}">
        <p14:creationId xmlns:p14="http://schemas.microsoft.com/office/powerpoint/2010/main" val="316294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Builds good will, helps therapeutic relationship, helps staff experience</a:t>
            </a:r>
          </a:p>
        </p:txBody>
      </p:sp>
      <p:sp>
        <p:nvSpPr>
          <p:cNvPr id="4" name="Slide Number Placeholder 3"/>
          <p:cNvSpPr>
            <a:spLocks noGrp="1"/>
          </p:cNvSpPr>
          <p:nvPr>
            <p:ph type="sldNum" sz="quarter" idx="5"/>
          </p:nvPr>
        </p:nvSpPr>
        <p:spPr/>
        <p:txBody>
          <a:bodyPr/>
          <a:lstStyle/>
          <a:p>
            <a:fld id="{55622B32-040B-5B44-B428-3860244877EB}" type="slidenum">
              <a:rPr lang="en-US" smtClean="0"/>
              <a:t>19</a:t>
            </a:fld>
            <a:endParaRPr lang="en-US"/>
          </a:p>
        </p:txBody>
      </p:sp>
    </p:spTree>
    <p:extLst>
      <p:ext uri="{BB962C8B-B14F-4D97-AF65-F5344CB8AC3E}">
        <p14:creationId xmlns:p14="http://schemas.microsoft.com/office/powerpoint/2010/main" val="66311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Tiffany Lu and I am a general internist and addiction medicine specialist in Bronx, New York. I direct Montefiore’s Buprenorphine Treatment Network, which consists of 7 community clinics providing OUD treatment in the primary care setting. Over the last two years, I have also had the rich experience of attending on a new inpatient Addiction Consult Service at Montefiore and established a new outpatient Addiction Medicine Bridge Clinic to facilitate post-discharge care for patients are initiated on medications for addiction treatment. I have no conflict of interest disclosures, though I want to take the opportunity to acknowledge the work of my colleagues at Montefiore-Einstein that inform my presentation today.</a:t>
            </a:r>
          </a:p>
        </p:txBody>
      </p:sp>
      <p:sp>
        <p:nvSpPr>
          <p:cNvPr id="4" name="Slide Number Placeholder 3"/>
          <p:cNvSpPr>
            <a:spLocks noGrp="1"/>
          </p:cNvSpPr>
          <p:nvPr>
            <p:ph type="sldNum" sz="quarter" idx="5"/>
          </p:nvPr>
        </p:nvSpPr>
        <p:spPr/>
        <p:txBody>
          <a:bodyPr/>
          <a:lstStyle/>
          <a:p>
            <a:fld id="{58075C3D-524C-463D-9D71-772A55D9AFAC}" type="slidenum">
              <a:rPr lang="en-US" smtClean="0"/>
              <a:pPr/>
              <a:t>2</a:t>
            </a:fld>
            <a:endParaRPr lang="en-US"/>
          </a:p>
        </p:txBody>
      </p:sp>
    </p:spTree>
    <p:extLst>
      <p:ext uri="{BB962C8B-B14F-4D97-AF65-F5344CB8AC3E}">
        <p14:creationId xmlns:p14="http://schemas.microsoft.com/office/powerpoint/2010/main" val="1374918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low-threshold approach – what to do if someone is late?</a:t>
            </a:r>
          </a:p>
          <a:p>
            <a:r>
              <a:rPr lang="en-US" dirty="0"/>
              <a:t>Patient provider relationship</a:t>
            </a:r>
          </a:p>
        </p:txBody>
      </p:sp>
      <p:sp>
        <p:nvSpPr>
          <p:cNvPr id="4" name="Slide Number Placeholder 3"/>
          <p:cNvSpPr>
            <a:spLocks noGrp="1"/>
          </p:cNvSpPr>
          <p:nvPr>
            <p:ph type="sldNum" sz="quarter" idx="5"/>
          </p:nvPr>
        </p:nvSpPr>
        <p:spPr/>
        <p:txBody>
          <a:bodyPr/>
          <a:lstStyle/>
          <a:p>
            <a:fld id="{58075C3D-524C-463D-9D71-772A55D9AFAC}" type="slidenum">
              <a:rPr lang="en-US" smtClean="0"/>
              <a:pPr/>
              <a:t>20</a:t>
            </a:fld>
            <a:endParaRPr lang="en-US"/>
          </a:p>
        </p:txBody>
      </p:sp>
    </p:spTree>
    <p:extLst>
      <p:ext uri="{BB962C8B-B14F-4D97-AF65-F5344CB8AC3E}">
        <p14:creationId xmlns:p14="http://schemas.microsoft.com/office/powerpoint/2010/main" val="301805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WHY DO IT: PRESENT STUDY ON SHORT WAIT TIME (quant) and PATIENT EXPERIENCES (qual data)</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21</a:t>
            </a:fld>
            <a:endParaRPr lang="en-US"/>
          </a:p>
        </p:txBody>
      </p:sp>
    </p:spTree>
    <p:extLst>
      <p:ext uri="{BB962C8B-B14F-4D97-AF65-F5344CB8AC3E}">
        <p14:creationId xmlns:p14="http://schemas.microsoft.com/office/powerpoint/2010/main" val="152763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22</a:t>
            </a:fld>
            <a:endParaRPr lang="en-US"/>
          </a:p>
        </p:txBody>
      </p:sp>
    </p:spTree>
    <p:extLst>
      <p:ext uri="{BB962C8B-B14F-4D97-AF65-F5344CB8AC3E}">
        <p14:creationId xmlns:p14="http://schemas.microsoft.com/office/powerpoint/2010/main" val="65657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Prioritize needs and address </a:t>
            </a:r>
            <a:r>
              <a:rPr lang="en-US"/>
              <a:t>acute issue</a:t>
            </a:r>
            <a:endParaRPr lang="en-US" dirty="0"/>
          </a:p>
          <a:p>
            <a:endParaRPr lang="en-US" dirty="0"/>
          </a:p>
          <a:p>
            <a:r>
              <a:rPr lang="en-US" dirty="0"/>
              <a:t>SCREENSHOT OF TEMPLATE</a:t>
            </a:r>
          </a:p>
        </p:txBody>
      </p:sp>
      <p:sp>
        <p:nvSpPr>
          <p:cNvPr id="4" name="Slide Number Placeholder 3"/>
          <p:cNvSpPr>
            <a:spLocks noGrp="1"/>
          </p:cNvSpPr>
          <p:nvPr>
            <p:ph type="sldNum" sz="quarter" idx="5"/>
          </p:nvPr>
        </p:nvSpPr>
        <p:spPr/>
        <p:txBody>
          <a:bodyPr/>
          <a:lstStyle/>
          <a:p>
            <a:fld id="{58075C3D-524C-463D-9D71-772A55D9AFAC}" type="slidenum">
              <a:rPr lang="en-US" smtClean="0"/>
              <a:pPr/>
              <a:t>23</a:t>
            </a:fld>
            <a:endParaRPr lang="en-US"/>
          </a:p>
        </p:txBody>
      </p:sp>
    </p:spTree>
    <p:extLst>
      <p:ext uri="{BB962C8B-B14F-4D97-AF65-F5344CB8AC3E}">
        <p14:creationId xmlns:p14="http://schemas.microsoft.com/office/powerpoint/2010/main" val="222020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24</a:t>
            </a:fld>
            <a:endParaRPr lang="en-US"/>
          </a:p>
        </p:txBody>
      </p:sp>
    </p:spTree>
    <p:extLst>
      <p:ext uri="{BB962C8B-B14F-4D97-AF65-F5344CB8AC3E}">
        <p14:creationId xmlns:p14="http://schemas.microsoft.com/office/powerpoint/2010/main" val="3789770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MODIFY THIS TO SHORTEN WORDS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 WAITING TO START</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MAKING POINT TO SCHEDULE SOON APPT</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DON”T LET THE PERFECT BE ENEMY OF GOOD</a:t>
            </a:r>
          </a:p>
        </p:txBody>
      </p:sp>
      <p:sp>
        <p:nvSpPr>
          <p:cNvPr id="4" name="Slide Number Placeholder 3"/>
          <p:cNvSpPr>
            <a:spLocks noGrp="1"/>
          </p:cNvSpPr>
          <p:nvPr>
            <p:ph type="sldNum" sz="quarter" idx="5"/>
          </p:nvPr>
        </p:nvSpPr>
        <p:spPr/>
        <p:txBody>
          <a:bodyPr/>
          <a:lstStyle/>
          <a:p>
            <a:fld id="{58075C3D-524C-463D-9D71-772A55D9AFAC}" type="slidenum">
              <a:rPr lang="en-US" smtClean="0"/>
              <a:pPr/>
              <a:t>25</a:t>
            </a:fld>
            <a:endParaRPr lang="en-US"/>
          </a:p>
        </p:txBody>
      </p:sp>
    </p:spTree>
    <p:extLst>
      <p:ext uri="{BB962C8B-B14F-4D97-AF65-F5344CB8AC3E}">
        <p14:creationId xmlns:p14="http://schemas.microsoft.com/office/powerpoint/2010/main" val="1142580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26</a:t>
            </a:fld>
            <a:endParaRPr lang="en-US"/>
          </a:p>
        </p:txBody>
      </p:sp>
    </p:spTree>
    <p:extLst>
      <p:ext uri="{BB962C8B-B14F-4D97-AF65-F5344CB8AC3E}">
        <p14:creationId xmlns:p14="http://schemas.microsoft.com/office/powerpoint/2010/main" val="1020712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effectLst/>
              </a:rPr>
              <a:t>ASAM requests the APA citation format</a:t>
            </a:r>
          </a:p>
          <a:p>
            <a:pPr marL="0" indent="0">
              <a:buFont typeface="Arial" panose="020B0604020202020204" pitchFamily="34" charset="0"/>
              <a:buNone/>
            </a:pPr>
            <a:r>
              <a:rPr lang="en-US" dirty="0">
                <a:effectLst/>
              </a:rPr>
              <a:t>Link: https://owl.purdue.edu/owl/research_and_citation/apa_style/apa_formatting_and_style_guide/</a:t>
            </a:r>
            <a:r>
              <a:rPr lang="en-US" dirty="0" err="1">
                <a:effectLst/>
              </a:rPr>
              <a:t>general_format.html</a:t>
            </a:r>
            <a:r>
              <a:rPr lang="en-US" dirty="0">
                <a:effectLst/>
              </a:rPr>
              <a:t> </a:t>
            </a:r>
          </a:p>
          <a:p>
            <a:pPr marL="0" indent="0">
              <a:buFont typeface="Arial" panose="020B0604020202020204" pitchFamily="34" charset="0"/>
              <a:buNone/>
            </a:pPr>
            <a:endParaRPr lang="en-US" dirty="0">
              <a:effectLst/>
            </a:endParaRPr>
          </a:p>
          <a:p>
            <a:pPr marL="0" indent="0">
              <a:buFont typeface="Arial" panose="020B0604020202020204" pitchFamily="34" charset="0"/>
              <a:buNone/>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a:p>
            <a:pPr marL="0" indent="0">
              <a:buFont typeface="Arial" panose="020B0604020202020204" pitchFamily="34" charset="0"/>
              <a:buNone/>
            </a:pPr>
            <a:endParaRPr lang="en-US" dirty="0">
              <a:effectLst/>
            </a:endParaRPr>
          </a:p>
        </p:txBody>
      </p:sp>
      <p:sp>
        <p:nvSpPr>
          <p:cNvPr id="4" name="Slide Number Placeholder 3"/>
          <p:cNvSpPr>
            <a:spLocks noGrp="1"/>
          </p:cNvSpPr>
          <p:nvPr>
            <p:ph type="sldNum" sz="quarter" idx="5"/>
          </p:nvPr>
        </p:nvSpPr>
        <p:spPr/>
        <p:txBody>
          <a:bodyPr/>
          <a:lstStyle/>
          <a:p>
            <a:fld id="{58075C3D-524C-463D-9D71-772A55D9AFAC}" type="slidenum">
              <a:rPr lang="en-US" smtClean="0"/>
              <a:pPr/>
              <a:t>27</a:t>
            </a:fld>
            <a:endParaRPr lang="en-US"/>
          </a:p>
        </p:txBody>
      </p:sp>
    </p:spTree>
    <p:extLst>
      <p:ext uri="{BB962C8B-B14F-4D97-AF65-F5344CB8AC3E}">
        <p14:creationId xmlns:p14="http://schemas.microsoft.com/office/powerpoint/2010/main" val="1468615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effectLst/>
              </a:rPr>
              <a:t>ASAM requests the APA citation format</a:t>
            </a:r>
          </a:p>
          <a:p>
            <a:pPr marL="0" indent="0">
              <a:buFont typeface="Arial" panose="020B0604020202020204" pitchFamily="34" charset="0"/>
              <a:buNone/>
            </a:pPr>
            <a:r>
              <a:rPr lang="en-US" dirty="0">
                <a:effectLst/>
              </a:rPr>
              <a:t>Link: https://owl.purdue.edu/owl/research_and_citation/apa_style/apa_formatting_and_style_guide/</a:t>
            </a:r>
            <a:r>
              <a:rPr lang="en-US" dirty="0" err="1">
                <a:effectLst/>
              </a:rPr>
              <a:t>general_format.html</a:t>
            </a:r>
            <a:r>
              <a:rPr lang="en-US" dirty="0">
                <a:effectLst/>
              </a:rPr>
              <a:t> </a:t>
            </a:r>
          </a:p>
          <a:p>
            <a:pPr marL="0" indent="0">
              <a:buFont typeface="Arial" panose="020B0604020202020204" pitchFamily="34" charset="0"/>
              <a:buNone/>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dirty="0">
              <a:effectLst/>
            </a:endParaRPr>
          </a:p>
        </p:txBody>
      </p:sp>
      <p:sp>
        <p:nvSpPr>
          <p:cNvPr id="4" name="Slide Number Placeholder 3"/>
          <p:cNvSpPr>
            <a:spLocks noGrp="1"/>
          </p:cNvSpPr>
          <p:nvPr>
            <p:ph type="sldNum" sz="quarter" idx="5"/>
          </p:nvPr>
        </p:nvSpPr>
        <p:spPr/>
        <p:txBody>
          <a:bodyPr/>
          <a:lstStyle/>
          <a:p>
            <a:fld id="{58075C3D-524C-463D-9D71-772A55D9AFAC}" type="slidenum">
              <a:rPr lang="en-US" smtClean="0"/>
              <a:pPr/>
              <a:t>28</a:t>
            </a:fld>
            <a:endParaRPr lang="en-US"/>
          </a:p>
        </p:txBody>
      </p:sp>
    </p:spTree>
    <p:extLst>
      <p:ext uri="{BB962C8B-B14F-4D97-AF65-F5344CB8AC3E}">
        <p14:creationId xmlns:p14="http://schemas.microsoft.com/office/powerpoint/2010/main" val="394441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this half-hour presentation, we will identify common barriers that impact transitions of care from hospital to community and examine evidence based strategies to optimize linkage to post-discharge care for patients with OUD, and discuss a low-threshold approach when engaging patients with OUD and pain in post-discharge care</a:t>
            </a:r>
          </a:p>
        </p:txBody>
      </p:sp>
      <p:sp>
        <p:nvSpPr>
          <p:cNvPr id="4" name="Slide Number Placeholder 3"/>
          <p:cNvSpPr>
            <a:spLocks noGrp="1"/>
          </p:cNvSpPr>
          <p:nvPr>
            <p:ph type="sldNum" sz="quarter" idx="5"/>
          </p:nvPr>
        </p:nvSpPr>
        <p:spPr/>
        <p:txBody>
          <a:bodyPr/>
          <a:lstStyle/>
          <a:p>
            <a:fld id="{58075C3D-524C-463D-9D71-772A55D9AFAC}" type="slidenum">
              <a:rPr lang="en-US" smtClean="0"/>
              <a:pPr/>
              <a:t>3</a:t>
            </a:fld>
            <a:endParaRPr lang="en-US"/>
          </a:p>
        </p:txBody>
      </p:sp>
    </p:spTree>
    <p:extLst>
      <p:ext uri="{BB962C8B-B14F-4D97-AF65-F5344CB8AC3E}">
        <p14:creationId xmlns:p14="http://schemas.microsoft.com/office/powerpoint/2010/main" val="421345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FFFFFF"/>
                </a:solidFill>
                <a:effectLst/>
                <a:latin typeface="Lato" panose="020F0502020204030203" pitchFamily="34" charset="0"/>
              </a:rPr>
              <a:t>Let’s review the transitions of care needs for patient X that Dr Rudolf just presented to you. Taking an inventory of transitions of care needs is a critical step before we can target our interventions.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800" b="0" i="0" u="none" strike="noStrike" kern="1200" dirty="0">
              <a:solidFill>
                <a:srgbClr val="FFFFFF"/>
              </a:solidFill>
              <a:effectLst/>
              <a:latin typeface="Lato" panose="020F0502020204030203" pitchFamily="34" charset="0"/>
            </a:endParaRPr>
          </a:p>
          <a:p>
            <a:pPr marL="0" algn="l" rtl="0" eaLnBrk="1" fontAlgn="t" hangingPunct="1">
              <a:spcBef>
                <a:spcPts val="0"/>
              </a:spcBef>
              <a:spcAft>
                <a:spcPts val="0"/>
              </a:spcAft>
            </a:pPr>
            <a:r>
              <a:rPr lang="en-US" sz="1800" b="0" i="0" u="none" strike="noStrike" kern="1200" dirty="0">
                <a:solidFill>
                  <a:srgbClr val="FFFFFF"/>
                </a:solidFill>
                <a:effectLst/>
                <a:latin typeface="Lato" panose="020F0502020204030203" pitchFamily="34" charset="0"/>
              </a:rPr>
              <a:t>Where do we start?</a:t>
            </a:r>
          </a:p>
          <a:p>
            <a:pPr marL="0" algn="l" rtl="0" eaLnBrk="1" fontAlgn="t" hangingPunct="1">
              <a:spcBef>
                <a:spcPts val="0"/>
              </a:spcBef>
              <a:spcAft>
                <a:spcPts val="0"/>
              </a:spcAft>
            </a:pPr>
            <a:endParaRPr lang="en-US" sz="1800" b="0" i="0" u="none" strike="noStrike" kern="1200" dirty="0">
              <a:solidFill>
                <a:srgbClr val="FFFFFF"/>
              </a:solidFill>
              <a:effectLst/>
              <a:latin typeface="Lato" panose="020F0502020204030203" pitchFamily="34" charset="0"/>
            </a:endParaRPr>
          </a:p>
          <a:p>
            <a:pPr marL="342900" indent="-342900" algn="l" rtl="0" eaLnBrk="1" fontAlgn="t" hangingPunct="1">
              <a:spcBef>
                <a:spcPts val="0"/>
              </a:spcBef>
              <a:spcAft>
                <a:spcPts val="0"/>
              </a:spcAft>
              <a:buAutoNum type="arabicParenR"/>
            </a:pPr>
            <a:r>
              <a:rPr lang="en-US" sz="1800" b="0" i="0" u="none" strike="noStrike" kern="1200" dirty="0">
                <a:solidFill>
                  <a:srgbClr val="FFFFFF"/>
                </a:solidFill>
                <a:effectLst/>
                <a:latin typeface="Lato" panose="020F0502020204030203" pitchFamily="34" charset="0"/>
              </a:rPr>
              <a:t>Traumatic injury resulting in acute pain from wrist fracture that required surgical repair</a:t>
            </a:r>
          </a:p>
          <a:p>
            <a:pPr marL="342900" indent="-342900" algn="l" rtl="0" eaLnBrk="1" fontAlgn="t" hangingPunct="1">
              <a:spcBef>
                <a:spcPts val="0"/>
              </a:spcBef>
              <a:spcAft>
                <a:spcPts val="0"/>
              </a:spcAft>
              <a:buAutoNum type="arabicParenR"/>
            </a:pPr>
            <a:r>
              <a:rPr lang="en-US" sz="1800" b="0" i="0" u="none" strike="noStrike" kern="1200" dirty="0">
                <a:solidFill>
                  <a:srgbClr val="FFFFFF"/>
                </a:solidFill>
                <a:effectLst/>
                <a:latin typeface="Lato" panose="020F0502020204030203" pitchFamily="34" charset="0"/>
              </a:rPr>
              <a:t>Opioid use disorder diagnosis with buprenorphine treatment initiation and titration</a:t>
            </a:r>
          </a:p>
          <a:p>
            <a:pPr marL="342900" indent="-342900" algn="l" rtl="0" eaLnBrk="1" fontAlgn="t" hangingPunct="1">
              <a:spcBef>
                <a:spcPts val="0"/>
              </a:spcBef>
              <a:spcAft>
                <a:spcPts val="0"/>
              </a:spcAft>
              <a:buAutoNum type="arabicParenR"/>
            </a:pPr>
            <a:r>
              <a:rPr lang="en-US" sz="1800" b="0" i="0" u="none" strike="noStrike" kern="1200" dirty="0">
                <a:solidFill>
                  <a:srgbClr val="FFFFFF"/>
                </a:solidFill>
                <a:effectLst/>
                <a:latin typeface="Lato" panose="020F0502020204030203" pitchFamily="34" charset="0"/>
              </a:rPr>
              <a:t>Multiple substance use (methamphetamine) with period of abstinence and reduced tolerance while in hospital, which poses an increased risk for overdose post hospital discharge</a:t>
            </a:r>
          </a:p>
          <a:p>
            <a:pPr marL="342900" indent="-342900" algn="l" rtl="0" eaLnBrk="1" fontAlgn="t" hangingPunct="1">
              <a:spcBef>
                <a:spcPts val="0"/>
              </a:spcBef>
              <a:spcAft>
                <a:spcPts val="0"/>
              </a:spcAft>
              <a:buAutoNum type="arabicParenR"/>
            </a:pPr>
            <a:r>
              <a:rPr lang="en-US" sz="1800" b="0" i="0" u="none" strike="noStrike" kern="1200" dirty="0">
                <a:solidFill>
                  <a:srgbClr val="FFFFFF"/>
                </a:solidFill>
                <a:effectLst/>
                <a:latin typeface="Lato" panose="020F0502020204030203" pitchFamily="34" charset="0"/>
              </a:rPr>
              <a:t>Psychosocial Unsheltered homeless and intimate partner violence</a:t>
            </a:r>
          </a:p>
          <a:p>
            <a:pPr marL="342900" indent="-342900" algn="l" rtl="0" eaLnBrk="1" fontAlgn="t" hangingPunct="1">
              <a:spcBef>
                <a:spcPts val="0"/>
              </a:spcBef>
              <a:spcAft>
                <a:spcPts val="0"/>
              </a:spcAft>
              <a:buAutoNum type="arabicParenR"/>
            </a:pPr>
            <a:endParaRPr lang="en-US" sz="1800" b="0" i="0" u="none" strike="noStrike" kern="1200" dirty="0">
              <a:solidFill>
                <a:srgbClr val="FFFFFF"/>
              </a:solidFill>
              <a:effectLst/>
              <a:latin typeface="Lato" panose="020F0502020204030203" pitchFamily="34" charset="0"/>
            </a:endParaRPr>
          </a:p>
          <a:p>
            <a:pPr marL="342900" indent="-342900" algn="l" rtl="0" eaLnBrk="1" fontAlgn="t" hangingPunct="1">
              <a:spcBef>
                <a:spcPts val="0"/>
              </a:spcBef>
              <a:spcAft>
                <a:spcPts val="0"/>
              </a:spcAft>
              <a:buAutoNum type="arabicParenR"/>
            </a:pPr>
            <a:endParaRPr lang="en-US" sz="1800" b="0" i="0" u="none" strike="noStrike" kern="1200" dirty="0">
              <a:solidFill>
                <a:srgbClr val="FFFFFF"/>
              </a:solidFill>
              <a:effectLst/>
              <a:latin typeface="Lato" panose="020F0502020204030203" pitchFamily="34" charset="0"/>
            </a:endParaRPr>
          </a:p>
          <a:p>
            <a:pPr marL="0" algn="l" rtl="0" eaLnBrk="1" fontAlgn="t" hangingPunct="1">
              <a:spcBef>
                <a:spcPts val="0"/>
              </a:spcBef>
              <a:spcAft>
                <a:spcPts val="0"/>
              </a:spcAft>
            </a:pPr>
            <a:endParaRPr lang="en-US" sz="1800" b="1" i="0" u="none" strike="noStrike" kern="1200" dirty="0">
              <a:solidFill>
                <a:srgbClr val="FFFFFF"/>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4</a:t>
            </a:fld>
            <a:endParaRPr lang="en-US"/>
          </a:p>
        </p:txBody>
      </p:sp>
    </p:spTree>
    <p:extLst>
      <p:ext uri="{BB962C8B-B14F-4D97-AF65-F5344CB8AC3E}">
        <p14:creationId xmlns:p14="http://schemas.microsoft.com/office/powerpoint/2010/main" val="260507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US" dirty="0"/>
              <a:t>Transitions of care can be a vulnerable period for patients with OUD and pain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persons with OUD who are out of treatment at the time of hospitalization, linkage to post-hospitalization OUD treatment are widely variable</a:t>
            </a:r>
          </a:p>
          <a:p>
            <a:pPr marL="285750" indent="-285750">
              <a:buFont typeface="Arial" panose="020B0604020202020204" pitchFamily="34" charset="0"/>
              <a:buChar char="•"/>
            </a:pPr>
            <a:r>
              <a:rPr lang="en-US" dirty="0"/>
              <a:t>A study from 2016 reported that ﻿only 17% of privately insured patients who had an opioid-related hospitalization engaged in post-discharge OUD treatment services within 30 days of their discharge.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are many barriers that impact transitions of care between hospital and community for patients with OUD and pain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 the patient level, having active severe medical and psychiatric conditions, including infective endocarditis, schizophrenia and other psychotic disorders, can pose challenges for a successful transitions of care; other barriers that can make it difficult for the patient to engage in care include unstable housing, lack of transportation, and poor social supports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 the clinician level, discomfort with managing opioid agonist for pain and OUD, lack of experience with buprenorphine, and unfamiliarity with community-based treatment options can all negatively impact the patient’s hospital discharge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 the system level, lack of hospital-wide protocols for coordinating post-discharge OUD care make it hard for both hospital and community clinicians to optimize transitions of care. At the pharmacy level, the stocking/availability of buprenorphine can vary and not be readily accessible to the patient even if they have an active prescription. Insurance limitations</a:t>
            </a:r>
          </a:p>
          <a:p>
            <a:pPr marL="596630" lvl="1" indent="-285750">
              <a:buFont typeface="Arial" panose="020B0604020202020204" pitchFamily="34" charset="0"/>
              <a:buChar char="•"/>
            </a:pPr>
            <a:r>
              <a:rPr lang="en-US" dirty="0"/>
              <a:t>Full agonist opioid </a:t>
            </a:r>
            <a:r>
              <a:rPr lang="en-US" dirty="0" err="1"/>
              <a:t>rx</a:t>
            </a:r>
            <a:r>
              <a:rPr lang="en-US" dirty="0"/>
              <a:t> for acute pain typically limited to &lt;7 days</a:t>
            </a:r>
          </a:p>
          <a:p>
            <a:pPr marL="596630" lvl="1"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5</a:t>
            </a:fld>
            <a:endParaRPr lang="en-US"/>
          </a:p>
        </p:txBody>
      </p:sp>
    </p:spTree>
    <p:extLst>
      <p:ext uri="{BB962C8B-B14F-4D97-AF65-F5344CB8AC3E}">
        <p14:creationId xmlns:p14="http://schemas.microsoft.com/office/powerpoint/2010/main" val="1974194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ANIMATE TO READ QUOTES WHEN READY</a:t>
            </a:r>
          </a:p>
        </p:txBody>
      </p:sp>
      <p:sp>
        <p:nvSpPr>
          <p:cNvPr id="4" name="Slide Number Placeholder 3"/>
          <p:cNvSpPr>
            <a:spLocks noGrp="1"/>
          </p:cNvSpPr>
          <p:nvPr>
            <p:ph type="sldNum" sz="quarter" idx="5"/>
          </p:nvPr>
        </p:nvSpPr>
        <p:spPr/>
        <p:txBody>
          <a:bodyPr/>
          <a:lstStyle/>
          <a:p>
            <a:fld id="{58075C3D-524C-463D-9D71-772A55D9AFAC}" type="slidenum">
              <a:rPr lang="en-US" smtClean="0"/>
              <a:pPr/>
              <a:t>6</a:t>
            </a:fld>
            <a:endParaRPr lang="en-US"/>
          </a:p>
        </p:txBody>
      </p:sp>
    </p:spTree>
    <p:extLst>
      <p:ext uri="{BB962C8B-B14F-4D97-AF65-F5344CB8AC3E}">
        <p14:creationId xmlns:p14="http://schemas.microsoft.com/office/powerpoint/2010/main" val="1996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Appointments typically coordinated via treatment coordinators via centralized phone number or email</a:t>
            </a:r>
          </a:p>
          <a:p>
            <a:endParaRPr lang="en-US" dirty="0"/>
          </a:p>
          <a:p>
            <a:endParaRPr lang="en-US" dirty="0"/>
          </a:p>
          <a:p>
            <a:r>
              <a:rPr lang="en-US" dirty="0"/>
              <a:t>WARM HAND OFF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ea typeface="Lato" panose="020F0502020204030203" pitchFamily="34" charset="0"/>
                <a:cs typeface="Lato" panose="020F0502020204030203" pitchFamily="34" charset="0"/>
              </a:rPr>
              <a:t>Pts were referred from a variety of settings, including hospitals, substance use disorder treatment programs (e.g. inpatient rehab, outpatient programs without MOUD capacity), community-based orgs (SEPs, re-entry programs), self-referrals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ea typeface="Lato" panose="020F0502020204030203" pitchFamily="34" charset="0"/>
                <a:cs typeface="Lato" panose="020F0502020204030203" pitchFamily="34" charset="0"/>
              </a:rPr>
              <a:t>25% referred from hospitals</a:t>
            </a:r>
          </a:p>
          <a:p>
            <a:endParaRPr lang="en-US" dirty="0"/>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7</a:t>
            </a:fld>
            <a:endParaRPr lang="en-US"/>
          </a:p>
        </p:txBody>
      </p:sp>
    </p:spTree>
    <p:extLst>
      <p:ext uri="{BB962C8B-B14F-4D97-AF65-F5344CB8AC3E}">
        <p14:creationId xmlns:p14="http://schemas.microsoft.com/office/powerpoint/2010/main" val="377550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8</a:t>
            </a:fld>
            <a:endParaRPr lang="en-US"/>
          </a:p>
        </p:txBody>
      </p:sp>
    </p:spTree>
    <p:extLst>
      <p:ext uri="{BB962C8B-B14F-4D97-AF65-F5344CB8AC3E}">
        <p14:creationId xmlns:p14="http://schemas.microsoft.com/office/powerpoint/2010/main" val="302637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Trauma related injuries to MVA, falls, other traumas</a:t>
            </a:r>
          </a:p>
          <a:p>
            <a:pPr lvl="0"/>
            <a:r>
              <a:rPr lang="en-US" dirty="0"/>
              <a:t>Trauma pts were younger in age, more likely to be employed, less likely to inject drugs, less likely to have experience with methadone treatment, more likely to have longer hospitalizations</a:t>
            </a:r>
          </a:p>
          <a:p>
            <a:pPr lvl="0"/>
            <a:r>
              <a:rPr lang="en-US" dirty="0"/>
              <a:t>Initiating BUP in </a:t>
            </a:r>
            <a:r>
              <a:rPr lang="en-US" dirty="0" err="1"/>
              <a:t>pt</a:t>
            </a:r>
            <a:r>
              <a:rPr lang="en-US" dirty="0"/>
              <a:t> with trauma/acute pain not associated with linkage to outpatient BUP treatment</a:t>
            </a:r>
          </a:p>
          <a:p>
            <a:pPr lvl="0"/>
            <a:r>
              <a:rPr lang="en-US" dirty="0"/>
              <a:t>History of buprenorphine treatment associated with nearly 3x increased odds of linkage to outpatient BUP treatment</a:t>
            </a:r>
          </a:p>
          <a:p>
            <a:pPr lvl="0"/>
            <a:r>
              <a:rPr lang="en-US" dirty="0"/>
              <a:t>History of injection drug use associated with decreased odds of linkage to linkage to outpatient BUP treatment (which is typically a risk factor for worse treatment outcomes)</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Partial opioid agonist use in acute pain among pts with OUD was not associated with worse linkage to care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“Reachable moment” to help initiate BUP for OUD after traumatic injury especially among pts who have prior history of BUP treatment</a:t>
            </a:r>
          </a:p>
          <a:p>
            <a:pPr lvl="0"/>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9</a:t>
            </a:fld>
            <a:endParaRPr lang="en-US"/>
          </a:p>
        </p:txBody>
      </p:sp>
    </p:spTree>
    <p:extLst>
      <p:ext uri="{BB962C8B-B14F-4D97-AF65-F5344CB8AC3E}">
        <p14:creationId xmlns:p14="http://schemas.microsoft.com/office/powerpoint/2010/main" val="3093401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1793EBE2-16B0-4E4A-8318-2837B630BDAB}"/>
              </a:ext>
            </a:extLst>
          </p:cNvPr>
          <p:cNvSpPr>
            <a:spLocks noGrp="1"/>
          </p:cNvSpPr>
          <p:nvPr>
            <p:ph type="ctrTitle" hasCustomPrompt="1"/>
          </p:nvPr>
        </p:nvSpPr>
        <p:spPr>
          <a:xfrm>
            <a:off x="666752" y="381000"/>
            <a:ext cx="10972800" cy="3200399"/>
          </a:xfrm>
          <a:effectLst/>
        </p:spPr>
        <p:txBody>
          <a:bodyPr tIns="0" bIns="0" anchor="ctr">
            <a:normAutofit/>
          </a:bodyPr>
          <a:lstStyle>
            <a:lvl1pPr algn="l" rtl="0" eaLnBrk="1" latinLnBrk="0" hangingPunct="1">
              <a:spcBef>
                <a:spcPct val="0"/>
              </a:spcBef>
              <a:buNone/>
              <a:defRPr lang="en-US" sz="5400" b="1" kern="1200" dirty="0">
                <a:ln w="500">
                  <a:solidFill>
                    <a:schemeClr val="tx2">
                      <a:shade val="20000"/>
                      <a:satMod val="350000"/>
                    </a:schemeClr>
                  </a:solidFill>
                </a:ln>
                <a:solidFill>
                  <a:schemeClr val="tx2">
                    <a:tint val="100000"/>
                    <a:satMod val="250000"/>
                  </a:schemeClr>
                </a:solidFill>
                <a:effectLst/>
                <a:latin typeface="Lato" panose="020F0502020204030203" pitchFamily="34" charset="0"/>
                <a:ea typeface="+mj-ea"/>
                <a:cs typeface="+mj-cs"/>
              </a:defRPr>
            </a:lvl1pPr>
          </a:lstStyle>
          <a:p>
            <a:r>
              <a:rPr lang="en-US" dirty="0"/>
              <a:t>[INSERT PRESENTATION TITLE]</a:t>
            </a:r>
          </a:p>
        </p:txBody>
      </p:sp>
      <p:sp>
        <p:nvSpPr>
          <p:cNvPr id="4" name="Subtitle 16">
            <a:extLst>
              <a:ext uri="{FF2B5EF4-FFF2-40B4-BE49-F238E27FC236}">
                <a16:creationId xmlns:a16="http://schemas.microsoft.com/office/drawing/2014/main" id="{6F705875-8292-44B2-B528-4475B55DA823}"/>
              </a:ext>
            </a:extLst>
          </p:cNvPr>
          <p:cNvSpPr>
            <a:spLocks noGrp="1"/>
          </p:cNvSpPr>
          <p:nvPr>
            <p:ph type="subTitle" idx="1" hasCustomPrompt="1"/>
          </p:nvPr>
        </p:nvSpPr>
        <p:spPr>
          <a:xfrm>
            <a:off x="666752" y="3753928"/>
            <a:ext cx="10972800" cy="1219200"/>
          </a:xfrm>
        </p:spPr>
        <p:txBody>
          <a:bodyPr lIns="0" tIns="0" rIns="0" bIns="0" anchor="ctr">
            <a:normAutofit/>
          </a:bodyPr>
          <a:lstStyle>
            <a:lvl1pPr marL="0" indent="0" algn="l">
              <a:buNone/>
              <a:defRPr sz="3600" b="1">
                <a:solidFill>
                  <a:schemeClr val="tx1"/>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lang="en-US" dirty="0"/>
              <a:t>[Insert Speaker Name, Speaker Credentials]</a:t>
            </a:r>
          </a:p>
        </p:txBody>
      </p:sp>
      <p:sp>
        <p:nvSpPr>
          <p:cNvPr id="5" name="Text Placeholder 2">
            <a:extLst>
              <a:ext uri="{FF2B5EF4-FFF2-40B4-BE49-F238E27FC236}">
                <a16:creationId xmlns:a16="http://schemas.microsoft.com/office/drawing/2014/main" id="{BE0A9706-3AF9-4028-AD50-F074E200C598}"/>
              </a:ext>
            </a:extLst>
          </p:cNvPr>
          <p:cNvSpPr>
            <a:spLocks noGrp="1"/>
          </p:cNvSpPr>
          <p:nvPr>
            <p:ph type="body" sz="quarter" idx="10" hasCustomPrompt="1"/>
          </p:nvPr>
        </p:nvSpPr>
        <p:spPr>
          <a:xfrm>
            <a:off x="666750" y="5029200"/>
            <a:ext cx="10972800" cy="914400"/>
          </a:xfrm>
        </p:spPr>
        <p:txBody>
          <a:bodyPr anchor="ctr">
            <a:normAutofit/>
          </a:bodyPr>
          <a:lstStyle>
            <a:lvl1pPr marL="0" indent="0">
              <a:buNone/>
              <a:defRPr sz="2800" baseline="0"/>
            </a:lvl1pPr>
          </a:lstStyle>
          <a:p>
            <a:r>
              <a:rPr lang="en-US" dirty="0"/>
              <a:t>Presented at Name of Event on Date of Event </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86286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BF65-36B2-4F1B-881C-F9CE1BAA828E}"/>
              </a:ext>
            </a:extLst>
          </p:cNvPr>
          <p:cNvSpPr>
            <a:spLocks noGrp="1"/>
          </p:cNvSpPr>
          <p:nvPr>
            <p:ph type="title" hasCustomPrompt="1"/>
          </p:nvPr>
        </p:nvSpPr>
        <p:spPr>
          <a:xfrm>
            <a:off x="609600" y="228600"/>
            <a:ext cx="10972800" cy="922882"/>
          </a:xfrm>
        </p:spPr>
        <p:txBody>
          <a:bodyPr/>
          <a:lstStyle>
            <a:lvl1pPr algn="ctr">
              <a:defRPr/>
            </a:lvl1pPr>
          </a:lstStyle>
          <a:p>
            <a:r>
              <a:rPr lang="en-US" dirty="0"/>
              <a:t>[Click to insert title]</a:t>
            </a:r>
          </a:p>
        </p:txBody>
      </p:sp>
      <p:sp>
        <p:nvSpPr>
          <p:cNvPr id="3" name="Text Placeholder 2">
            <a:extLst>
              <a:ext uri="{FF2B5EF4-FFF2-40B4-BE49-F238E27FC236}">
                <a16:creationId xmlns:a16="http://schemas.microsoft.com/office/drawing/2014/main" id="{A732FFB7-F684-4907-B700-2BF13B8A61A5}"/>
              </a:ext>
            </a:extLst>
          </p:cNvPr>
          <p:cNvSpPr>
            <a:spLocks noGrp="1"/>
          </p:cNvSpPr>
          <p:nvPr>
            <p:ph type="body" idx="1" hasCustomPrompt="1"/>
          </p:nvPr>
        </p:nvSpPr>
        <p:spPr>
          <a:xfrm>
            <a:off x="609600" y="1295400"/>
            <a:ext cx="5386917" cy="502920"/>
          </a:xfrm>
        </p:spPr>
        <p:txBody>
          <a:bodyPr anchor="b">
            <a:noAutofit/>
          </a:bodyPr>
          <a:lstStyle>
            <a:lvl1pPr marL="320024" indent="-320024" algn="l" rtl="0" eaLnBrk="1" latinLnBrk="0" hangingPunct="1">
              <a:spcBef>
                <a:spcPct val="20000"/>
              </a:spcBef>
              <a:buClr>
                <a:schemeClr val="accent1"/>
              </a:buClr>
              <a:buSzPct val="70000"/>
              <a:buFont typeface="Wingdings 2"/>
              <a:buNone/>
              <a:defRPr lang="en-US" sz="2800" b="1" kern="1200" dirty="0">
                <a:solidFill>
                  <a:schemeClr val="tx1"/>
                </a:solidFill>
                <a:effectLst>
                  <a:outerShdw blurRad="30000" dist="30000" dir="2700000" algn="tl" rotWithShape="0">
                    <a:schemeClr val="bg2">
                      <a:shade val="45000"/>
                      <a:satMod val="150000"/>
                      <a:alpha val="90000"/>
                    </a:schemeClr>
                  </a:outerShdw>
                </a:effectLst>
                <a:latin typeface="Lato" panose="020F0502020204030203" pitchFamily="34" charset="0"/>
                <a:ea typeface="+mn-ea"/>
                <a:cs typeface="+mn-cs"/>
              </a:defRPr>
            </a:lvl1pPr>
            <a:lvl2pPr>
              <a:buNone/>
              <a:defRPr sz="2000" b="1"/>
            </a:lvl2pPr>
            <a:lvl3pPr>
              <a:buNone/>
              <a:defRPr sz="1800" b="1"/>
            </a:lvl3pPr>
            <a:lvl4pPr>
              <a:buNone/>
              <a:defRPr sz="1600" b="1"/>
            </a:lvl4pPr>
            <a:lvl5pPr>
              <a:buNone/>
              <a:defRPr sz="1600" b="1"/>
            </a:lvl5pPr>
          </a:lstStyle>
          <a:p>
            <a:pPr marL="320024" lvl="0" indent="-320024" algn="l" rtl="0" eaLnBrk="1" latinLnBrk="0" hangingPunct="1">
              <a:spcBef>
                <a:spcPct val="20000"/>
              </a:spcBef>
              <a:buClr>
                <a:schemeClr val="accent1"/>
              </a:buClr>
              <a:buSzPct val="70000"/>
              <a:buFont typeface="Wingdings 2"/>
              <a:buNone/>
            </a:pPr>
            <a:r>
              <a:rPr lang="en-US" dirty="0"/>
              <a:t>[Insert Heading]</a:t>
            </a:r>
          </a:p>
        </p:txBody>
      </p:sp>
      <p:sp>
        <p:nvSpPr>
          <p:cNvPr id="4" name="Text Placeholder 3">
            <a:extLst>
              <a:ext uri="{FF2B5EF4-FFF2-40B4-BE49-F238E27FC236}">
                <a16:creationId xmlns:a16="http://schemas.microsoft.com/office/drawing/2014/main" id="{581BFE5F-C2DA-4CB6-A1B1-3D809CA8F9B5}"/>
              </a:ext>
            </a:extLst>
          </p:cNvPr>
          <p:cNvSpPr>
            <a:spLocks noGrp="1"/>
          </p:cNvSpPr>
          <p:nvPr>
            <p:ph type="body" sz="half" idx="3" hasCustomPrompt="1"/>
          </p:nvPr>
        </p:nvSpPr>
        <p:spPr>
          <a:xfrm>
            <a:off x="6193377" y="1295400"/>
            <a:ext cx="5389033" cy="502920"/>
          </a:xfrm>
        </p:spPr>
        <p:txBody>
          <a:bodyPr anchor="b">
            <a:noAutofit/>
          </a:bodyPr>
          <a:lstStyle>
            <a:lvl1pPr marL="320024" indent="-320024" algn="l" rtl="0" eaLnBrk="1" latinLnBrk="0" hangingPunct="1">
              <a:spcBef>
                <a:spcPct val="20000"/>
              </a:spcBef>
              <a:buClr>
                <a:schemeClr val="accent1"/>
              </a:buClr>
              <a:buSzPct val="70000"/>
              <a:buFont typeface="Wingdings 2"/>
              <a:buNone/>
              <a:defRPr sz="28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marL="320024" lvl="0" indent="-320024" algn="l" rtl="0" eaLnBrk="1" latinLnBrk="0" hangingPunct="1">
              <a:spcBef>
                <a:spcPct val="20000"/>
              </a:spcBef>
              <a:buClr>
                <a:schemeClr val="accent1"/>
              </a:buClr>
              <a:buSzPct val="70000"/>
              <a:buFont typeface="Wingdings 2"/>
              <a:buNone/>
            </a:pPr>
            <a:r>
              <a:rPr lang="en-US" dirty="0"/>
              <a:t>[Insert Heading]</a:t>
            </a:r>
          </a:p>
        </p:txBody>
      </p:sp>
      <p:sp>
        <p:nvSpPr>
          <p:cNvPr id="5" name="Content Placeholder 4">
            <a:extLst>
              <a:ext uri="{FF2B5EF4-FFF2-40B4-BE49-F238E27FC236}">
                <a16:creationId xmlns:a16="http://schemas.microsoft.com/office/drawing/2014/main" id="{D7A44C07-434C-4581-8A43-8FFFF2ABB0D8}"/>
              </a:ext>
            </a:extLst>
          </p:cNvPr>
          <p:cNvSpPr>
            <a:spLocks noGrp="1"/>
          </p:cNvSpPr>
          <p:nvPr>
            <p:ph sz="quarter" idx="2" hasCustomPrompt="1"/>
          </p:nvPr>
        </p:nvSpPr>
        <p:spPr>
          <a:xfrm>
            <a:off x="609600" y="1942238"/>
            <a:ext cx="5386917" cy="4077562"/>
          </a:xfrm>
        </p:spPr>
        <p:txBody>
          <a:bodyPr/>
          <a:lstStyle>
            <a:lvl1pPr>
              <a:defRPr sz="2500"/>
            </a:lvl1pPr>
            <a:lvl2pPr>
              <a:defRPr sz="2400"/>
            </a:lvl2pPr>
            <a:lvl3pPr>
              <a:defRPr sz="2300"/>
            </a:lvl3pPr>
            <a:lvl4pPr>
              <a:defRPr sz="2200"/>
            </a:lvl4pPr>
            <a:lvl5pPr marL="1197803" indent="0">
              <a:buNone/>
              <a:defRPr sz="2400"/>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6" name="Content Placeholder 5">
            <a:extLst>
              <a:ext uri="{FF2B5EF4-FFF2-40B4-BE49-F238E27FC236}">
                <a16:creationId xmlns:a16="http://schemas.microsoft.com/office/drawing/2014/main" id="{AB78093A-43B0-48F9-A10F-7D6F274B8A47}"/>
              </a:ext>
            </a:extLst>
          </p:cNvPr>
          <p:cNvSpPr>
            <a:spLocks noGrp="1"/>
          </p:cNvSpPr>
          <p:nvPr>
            <p:ph sz="quarter" idx="4" hasCustomPrompt="1"/>
          </p:nvPr>
        </p:nvSpPr>
        <p:spPr>
          <a:xfrm>
            <a:off x="6193377" y="1942238"/>
            <a:ext cx="5389033" cy="4077562"/>
          </a:xfrm>
        </p:spPr>
        <p:txBody>
          <a:bodyPr/>
          <a:lstStyle>
            <a:lvl1pPr>
              <a:defRPr sz="2500"/>
            </a:lvl1pPr>
            <a:lvl2pPr>
              <a:defRPr sz="2400"/>
            </a:lvl2pPr>
            <a:lvl3pPr>
              <a:defRPr sz="2300"/>
            </a:lvl3pPr>
            <a:lvl4pPr>
              <a:defRPr sz="2200"/>
            </a:lvl4pPr>
            <a:lvl5pPr>
              <a:defRPr sz="2000"/>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48939AF1-74B9-4BAE-89DB-6B148E2572BA}"/>
              </a:ext>
            </a:extLst>
          </p:cNvPr>
          <p:cNvSpPr>
            <a:spLocks noGrp="1"/>
          </p:cNvSpPr>
          <p:nvPr>
            <p:ph type="body" sz="quarter" idx="11" hasCustomPrompt="1"/>
          </p:nvPr>
        </p:nvSpPr>
        <p:spPr>
          <a:xfrm>
            <a:off x="4343400" y="6163718"/>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492172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609600" y="1219200"/>
            <a:ext cx="10972800" cy="609600"/>
          </a:xfrm>
        </p:spPr>
        <p:txBody>
          <a:bodyPr>
            <a:noAutofit/>
          </a:bodyPr>
          <a:lstStyle>
            <a:lvl1pPr marL="0" indent="0" algn="ctr">
              <a:buNone/>
              <a:defRPr sz="32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11" name="Text Placeholder 6">
            <a:extLst>
              <a:ext uri="{FF2B5EF4-FFF2-40B4-BE49-F238E27FC236}">
                <a16:creationId xmlns:a16="http://schemas.microsoft.com/office/drawing/2014/main" id="{26753E94-D33B-4EC6-A735-B28D9A1BE762}"/>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12" name="Content Placeholder 7">
            <a:extLst>
              <a:ext uri="{FF2B5EF4-FFF2-40B4-BE49-F238E27FC236}">
                <a16:creationId xmlns:a16="http://schemas.microsoft.com/office/drawing/2014/main" id="{4B957661-4E44-452F-941C-C6A98C1A2926}"/>
              </a:ext>
            </a:extLst>
          </p:cNvPr>
          <p:cNvSpPr>
            <a:spLocks noGrp="1"/>
          </p:cNvSpPr>
          <p:nvPr>
            <p:ph sz="quarter" idx="15" hasCustomPrompt="1"/>
          </p:nvPr>
        </p:nvSpPr>
        <p:spPr>
          <a:xfrm>
            <a:off x="609601" y="1828800"/>
            <a:ext cx="10972800" cy="4152900"/>
          </a:xfrm>
        </p:spPr>
        <p:txBody>
          <a:bodyPr/>
          <a:lstStyle>
            <a:lvl1pPr marL="0" indent="0">
              <a:buNone/>
              <a:defRPr/>
            </a:lvl1pPr>
          </a:lstStyle>
          <a:p>
            <a:pPr lvl="0"/>
            <a:r>
              <a:rPr lang="en-US" dirty="0"/>
              <a:t>[Insert or paste in chart]</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938253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orizontal Chart Layout Option 2">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85DB370-49A6-45E1-AFCA-CCB1AE13F388}"/>
              </a:ext>
            </a:extLst>
          </p:cNvPr>
          <p:cNvSpPr>
            <a:spLocks noGrp="1"/>
          </p:cNvSpPr>
          <p:nvPr>
            <p:ph sz="quarter" idx="15" hasCustomPrompt="1"/>
          </p:nvPr>
        </p:nvSpPr>
        <p:spPr>
          <a:xfrm>
            <a:off x="609601" y="1295400"/>
            <a:ext cx="10972800" cy="4686300"/>
          </a:xfrm>
        </p:spPr>
        <p:txBody>
          <a:bodyPr/>
          <a:lstStyle>
            <a:lvl1pPr marL="0" indent="0">
              <a:buNone/>
              <a:defRPr/>
            </a:lvl1pPr>
          </a:lstStyle>
          <a:p>
            <a:pPr lvl="0"/>
            <a:r>
              <a:rPr lang="en-US" dirty="0"/>
              <a:t>[Insert or paste in chart]</a:t>
            </a:r>
          </a:p>
        </p:txBody>
      </p:sp>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7" name="Text Placeholder 6">
            <a:extLst>
              <a:ext uri="{FF2B5EF4-FFF2-40B4-BE49-F238E27FC236}">
                <a16:creationId xmlns:a16="http://schemas.microsoft.com/office/drawing/2014/main" id="{E9879B10-F719-4601-B36A-5071C9EAC6F4}"/>
              </a:ext>
            </a:extLst>
          </p:cNvPr>
          <p:cNvSpPr>
            <a:spLocks noGrp="1"/>
          </p:cNvSpPr>
          <p:nvPr>
            <p:ph type="body" sz="quarter" idx="11" hasCustomPrompt="1"/>
          </p:nvPr>
        </p:nvSpPr>
        <p:spPr>
          <a:xfrm>
            <a:off x="4343400" y="6116129"/>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17731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ultiple Cha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5" name="Chart Placeholder 4">
            <a:extLst>
              <a:ext uri="{FF2B5EF4-FFF2-40B4-BE49-F238E27FC236}">
                <a16:creationId xmlns:a16="http://schemas.microsoft.com/office/drawing/2014/main" id="{2BCE3DEF-A2F5-4D68-8C11-63152CF7A8DC}"/>
              </a:ext>
            </a:extLst>
          </p:cNvPr>
          <p:cNvSpPr>
            <a:spLocks noGrp="1"/>
          </p:cNvSpPr>
          <p:nvPr>
            <p:ph type="chart" sz="quarter" idx="12" hasCustomPrompt="1"/>
          </p:nvPr>
        </p:nvSpPr>
        <p:spPr>
          <a:xfrm>
            <a:off x="609600" y="1981200"/>
            <a:ext cx="5334000" cy="4038600"/>
          </a:xfrm>
          <a:ln w="12700">
            <a:noFill/>
          </a:ln>
        </p:spPr>
        <p:txBody>
          <a:bodyPr vert="horz" lIns="91440">
            <a:normAutofit/>
          </a:bodyPr>
          <a:lstStyle>
            <a:lvl1pPr marL="0" marR="0" indent="0" algn="l" defTabSz="914400" rtl="0" eaLnBrk="1" fontAlgn="auto" latinLnBrk="0" hangingPunct="1">
              <a:lnSpc>
                <a:spcPct val="100000"/>
              </a:lnSpc>
              <a:spcBef>
                <a:spcPct val="20000"/>
              </a:spcBef>
              <a:spcAft>
                <a:spcPts val="0"/>
              </a:spcAft>
              <a:buClr>
                <a:schemeClr val="accent1"/>
              </a:buClr>
              <a:buSzPct val="100000"/>
              <a:buFontTx/>
              <a:buNone/>
              <a:tabLst/>
              <a:defRPr lang="en-US" dirty="0"/>
            </a:lvl1pPr>
          </a:lstStyle>
          <a:p>
            <a:pPr marL="320024" marR="0" lvl="0" indent="-320024" algn="l" defTabSz="914400" rtl="0" eaLnBrk="1" fontAlgn="auto" latinLnBrk="0" hangingPunct="1">
              <a:lnSpc>
                <a:spcPct val="100000"/>
              </a:lnSpc>
              <a:spcBef>
                <a:spcPct val="20000"/>
              </a:spcBef>
              <a:spcAft>
                <a:spcPts val="0"/>
              </a:spcAft>
              <a:buClr>
                <a:schemeClr val="accent1"/>
              </a:buClr>
              <a:buSzPct val="100000"/>
              <a:buFont typeface="Wingdings 2" panose="05020102010507070707" pitchFamily="18" charset="2"/>
              <a:buChar char="®"/>
              <a:tabLst/>
              <a:defRPr/>
            </a:pPr>
            <a:r>
              <a:rPr lang="en-US" dirty="0"/>
              <a:t>[click the icon to insert a chart]</a:t>
            </a:r>
          </a:p>
          <a:p>
            <a:pPr lvl="0"/>
            <a:endParaRPr lang="en-US" dirty="0"/>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609600" y="1295400"/>
            <a:ext cx="5334000" cy="609600"/>
          </a:xfrm>
        </p:spPr>
        <p:txBody>
          <a:bodyPr>
            <a:noAutofit/>
          </a:bodyPr>
          <a:lstStyle>
            <a:lvl1pPr marL="0" indent="0" algn="ctr">
              <a:buNone/>
              <a:defRPr sz="26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11" name="Text Placeholder 6">
            <a:extLst>
              <a:ext uri="{FF2B5EF4-FFF2-40B4-BE49-F238E27FC236}">
                <a16:creationId xmlns:a16="http://schemas.microsoft.com/office/drawing/2014/main" id="{26753E94-D33B-4EC6-A735-B28D9A1BE762}"/>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6" name="Chart Placeholder 4">
            <a:extLst>
              <a:ext uri="{FF2B5EF4-FFF2-40B4-BE49-F238E27FC236}">
                <a16:creationId xmlns:a16="http://schemas.microsoft.com/office/drawing/2014/main" id="{F7CA21EC-1B48-40AB-9966-BA28DCDF08D2}"/>
              </a:ext>
            </a:extLst>
          </p:cNvPr>
          <p:cNvSpPr>
            <a:spLocks noGrp="1"/>
          </p:cNvSpPr>
          <p:nvPr>
            <p:ph type="chart" sz="quarter" idx="14" hasCustomPrompt="1"/>
          </p:nvPr>
        </p:nvSpPr>
        <p:spPr>
          <a:xfrm>
            <a:off x="6248400" y="1978660"/>
            <a:ext cx="5334000" cy="4038600"/>
          </a:xfrm>
          <a:ln w="12700">
            <a:noFill/>
          </a:ln>
        </p:spPr>
        <p:txBody>
          <a:bodyPr vert="horz" lIns="91440">
            <a:normAutofit/>
          </a:bodyPr>
          <a:lstStyle>
            <a:lvl1pPr marL="0" marR="0" indent="0" algn="l" defTabSz="914400" rtl="0" eaLnBrk="1" fontAlgn="auto" latinLnBrk="0" hangingPunct="1">
              <a:lnSpc>
                <a:spcPct val="100000"/>
              </a:lnSpc>
              <a:spcBef>
                <a:spcPct val="20000"/>
              </a:spcBef>
              <a:spcAft>
                <a:spcPts val="0"/>
              </a:spcAft>
              <a:buClr>
                <a:schemeClr val="accent1"/>
              </a:buClr>
              <a:buSzPct val="100000"/>
              <a:buFontTx/>
              <a:buNone/>
              <a:tabLst/>
              <a:defRPr lang="en-US" dirty="0"/>
            </a:lvl1pPr>
          </a:lstStyle>
          <a:p>
            <a:pPr marL="320024" marR="0" lvl="0" indent="-320024" algn="l" defTabSz="914400" rtl="0" eaLnBrk="1" fontAlgn="auto" latinLnBrk="0" hangingPunct="1">
              <a:lnSpc>
                <a:spcPct val="100000"/>
              </a:lnSpc>
              <a:spcBef>
                <a:spcPct val="20000"/>
              </a:spcBef>
              <a:spcAft>
                <a:spcPts val="0"/>
              </a:spcAft>
              <a:buClr>
                <a:schemeClr val="accent1"/>
              </a:buClr>
              <a:buSzPct val="100000"/>
              <a:buFont typeface="Wingdings 2" panose="05020102010507070707" pitchFamily="18" charset="2"/>
              <a:buChar char="®"/>
              <a:tabLst/>
              <a:defRPr/>
            </a:pPr>
            <a:r>
              <a:rPr lang="en-US" dirty="0"/>
              <a:t>[click the icon to insert a chart]</a:t>
            </a:r>
          </a:p>
          <a:p>
            <a:pPr lvl="0"/>
            <a:endParaRPr lang="en-US" dirty="0"/>
          </a:p>
        </p:txBody>
      </p:sp>
      <p:sp>
        <p:nvSpPr>
          <p:cNvPr id="7" name="Text Placeholder 8">
            <a:extLst>
              <a:ext uri="{FF2B5EF4-FFF2-40B4-BE49-F238E27FC236}">
                <a16:creationId xmlns:a16="http://schemas.microsoft.com/office/drawing/2014/main" id="{B8828604-0488-4E4E-8B88-0B534FB14531}"/>
              </a:ext>
            </a:extLst>
          </p:cNvPr>
          <p:cNvSpPr>
            <a:spLocks noGrp="1"/>
          </p:cNvSpPr>
          <p:nvPr>
            <p:ph type="body" sz="quarter" idx="15" hasCustomPrompt="1"/>
          </p:nvPr>
        </p:nvSpPr>
        <p:spPr>
          <a:xfrm>
            <a:off x="6248400" y="1295400"/>
            <a:ext cx="5334000" cy="609600"/>
          </a:xfrm>
        </p:spPr>
        <p:txBody>
          <a:bodyPr>
            <a:noAutofit/>
          </a:bodyPr>
          <a:lstStyle>
            <a:lvl1pPr marL="0" indent="0" algn="ctr">
              <a:buNone/>
              <a:defRPr lang="en-US" sz="2600" b="1" kern="1200" dirty="0" smtClean="0">
                <a:solidFill>
                  <a:schemeClr val="tx1"/>
                </a:solidFill>
                <a:latin typeface="Lato" panose="020F0502020204030203" pitchFamily="34" charset="0"/>
                <a:ea typeface="+mn-ea"/>
                <a:cs typeface="+mn-cs"/>
              </a:defRPr>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14417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304800" y="228600"/>
            <a:ext cx="2743200" cy="1752600"/>
          </a:xfrm>
        </p:spPr>
        <p:txBody>
          <a:bodyPr>
            <a:normAutofit/>
          </a:bodyPr>
          <a:lstStyle>
            <a:lvl1pPr algn="ctr">
              <a:defRPr sz="4000"/>
            </a:lvl1pPr>
          </a:lstStyle>
          <a:p>
            <a:r>
              <a:rPr lang="en-US" dirty="0"/>
              <a:t>[Click to insert title]</a:t>
            </a:r>
          </a:p>
        </p:txBody>
      </p:sp>
      <p:sp>
        <p:nvSpPr>
          <p:cNvPr id="6" name="Text Placeholder 6">
            <a:extLst>
              <a:ext uri="{FF2B5EF4-FFF2-40B4-BE49-F238E27FC236}">
                <a16:creationId xmlns:a16="http://schemas.microsoft.com/office/drawing/2014/main" id="{AFE18DB0-9D1C-46BD-8C65-AD9CC7A42846}"/>
              </a:ext>
            </a:extLst>
          </p:cNvPr>
          <p:cNvSpPr>
            <a:spLocks noGrp="1"/>
          </p:cNvSpPr>
          <p:nvPr>
            <p:ph type="body" sz="quarter" idx="11" hasCustomPrompt="1"/>
          </p:nvPr>
        </p:nvSpPr>
        <p:spPr>
          <a:xfrm>
            <a:off x="4343400" y="6116129"/>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3124200" y="228600"/>
            <a:ext cx="8763000" cy="609600"/>
          </a:xfrm>
        </p:spPr>
        <p:txBody>
          <a:bodyPr>
            <a:noAutofit/>
          </a:bodyPr>
          <a:lstStyle>
            <a:lvl1pPr marL="0" indent="0" algn="ctr">
              <a:buNone/>
              <a:defRPr sz="28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4" name="Text Placeholder 3">
            <a:extLst>
              <a:ext uri="{FF2B5EF4-FFF2-40B4-BE49-F238E27FC236}">
                <a16:creationId xmlns:a16="http://schemas.microsoft.com/office/drawing/2014/main" id="{304CFD73-7469-4688-8859-FFC3F9DDC011}"/>
              </a:ext>
            </a:extLst>
          </p:cNvPr>
          <p:cNvSpPr>
            <a:spLocks noGrp="1"/>
          </p:cNvSpPr>
          <p:nvPr>
            <p:ph type="body" sz="quarter" idx="14" hasCustomPrompt="1"/>
          </p:nvPr>
        </p:nvSpPr>
        <p:spPr>
          <a:xfrm>
            <a:off x="304800" y="2057400"/>
            <a:ext cx="2743200" cy="3924300"/>
          </a:xfrm>
        </p:spPr>
        <p:txBody>
          <a:bodyPr>
            <a:normAutofit/>
          </a:bodyPr>
          <a:lstStyle>
            <a:lvl1pPr>
              <a:defRPr sz="2400"/>
            </a:lvl1pPr>
          </a:lstStyle>
          <a:p>
            <a:pPr lvl="0"/>
            <a:r>
              <a:rPr lang="en-US" dirty="0"/>
              <a:t>Description</a:t>
            </a:r>
          </a:p>
        </p:txBody>
      </p:sp>
      <p:sp>
        <p:nvSpPr>
          <p:cNvPr id="8" name="Content Placeholder 7">
            <a:extLst>
              <a:ext uri="{FF2B5EF4-FFF2-40B4-BE49-F238E27FC236}">
                <a16:creationId xmlns:a16="http://schemas.microsoft.com/office/drawing/2014/main" id="{1BAD4D91-4B9A-4892-A207-E648404A0BFD}"/>
              </a:ext>
            </a:extLst>
          </p:cNvPr>
          <p:cNvSpPr>
            <a:spLocks noGrp="1"/>
          </p:cNvSpPr>
          <p:nvPr>
            <p:ph sz="quarter" idx="15" hasCustomPrompt="1"/>
          </p:nvPr>
        </p:nvSpPr>
        <p:spPr>
          <a:xfrm>
            <a:off x="3112477" y="876300"/>
            <a:ext cx="8763000" cy="5105400"/>
          </a:xfrm>
        </p:spPr>
        <p:txBody>
          <a:bodyPr/>
          <a:lstStyle>
            <a:lvl1pPr marL="0" indent="0">
              <a:buNone/>
              <a:defRPr/>
            </a:lvl1pPr>
          </a:lstStyle>
          <a:p>
            <a:pPr lvl="0"/>
            <a:r>
              <a:rPr lang="en-US" dirty="0"/>
              <a:t>[Insert or paste in chart]</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56169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ngle Chart Layout Reverse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802D-8390-4263-84D9-7D676055ED88}"/>
              </a:ext>
            </a:extLst>
          </p:cNvPr>
          <p:cNvSpPr>
            <a:spLocks noGrp="1"/>
          </p:cNvSpPr>
          <p:nvPr>
            <p:ph type="title" hasCustomPrompt="1"/>
          </p:nvPr>
        </p:nvSpPr>
        <p:spPr>
          <a:xfrm>
            <a:off x="9132277" y="240323"/>
            <a:ext cx="2743200" cy="1752600"/>
          </a:xfrm>
        </p:spPr>
        <p:txBody>
          <a:bodyPr>
            <a:normAutofit/>
          </a:bodyPr>
          <a:lstStyle>
            <a:lvl1pPr algn="ctr">
              <a:defRPr sz="4000"/>
            </a:lvl1pPr>
          </a:lstStyle>
          <a:p>
            <a:r>
              <a:rPr lang="en-US" dirty="0"/>
              <a:t>[Click to insert title]</a:t>
            </a:r>
          </a:p>
        </p:txBody>
      </p:sp>
      <p:sp>
        <p:nvSpPr>
          <p:cNvPr id="6" name="Text Placeholder 6">
            <a:extLst>
              <a:ext uri="{FF2B5EF4-FFF2-40B4-BE49-F238E27FC236}">
                <a16:creationId xmlns:a16="http://schemas.microsoft.com/office/drawing/2014/main" id="{AFE18DB0-9D1C-46BD-8C65-AD9CC7A42846}"/>
              </a:ext>
            </a:extLst>
          </p:cNvPr>
          <p:cNvSpPr>
            <a:spLocks noGrp="1"/>
          </p:cNvSpPr>
          <p:nvPr>
            <p:ph type="body" sz="quarter" idx="11" hasCustomPrompt="1"/>
          </p:nvPr>
        </p:nvSpPr>
        <p:spPr>
          <a:xfrm>
            <a:off x="4331677" y="6172200"/>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9" name="Text Placeholder 8">
            <a:extLst>
              <a:ext uri="{FF2B5EF4-FFF2-40B4-BE49-F238E27FC236}">
                <a16:creationId xmlns:a16="http://schemas.microsoft.com/office/drawing/2014/main" id="{1546BA48-3D98-48F8-8C15-89DB373CCCD4}"/>
              </a:ext>
            </a:extLst>
          </p:cNvPr>
          <p:cNvSpPr>
            <a:spLocks noGrp="1"/>
          </p:cNvSpPr>
          <p:nvPr>
            <p:ph type="body" sz="quarter" idx="13" hasCustomPrompt="1"/>
          </p:nvPr>
        </p:nvSpPr>
        <p:spPr>
          <a:xfrm>
            <a:off x="304800" y="240323"/>
            <a:ext cx="8763000" cy="609600"/>
          </a:xfrm>
        </p:spPr>
        <p:txBody>
          <a:bodyPr>
            <a:noAutofit/>
          </a:bodyPr>
          <a:lstStyle>
            <a:lvl1pPr marL="0" indent="0" algn="ctr">
              <a:buNone/>
              <a:defRPr sz="2800" b="1"/>
            </a:lvl1pPr>
            <a:lvl2pPr marL="356598" indent="0">
              <a:buNone/>
              <a:defRPr sz="3200"/>
            </a:lvl2pPr>
            <a:lvl3pPr marL="649192" indent="0">
              <a:buNone/>
              <a:defRPr sz="3200"/>
            </a:lvl3pPr>
            <a:lvl4pPr marL="960072" indent="0">
              <a:buNone/>
              <a:defRPr sz="3200"/>
            </a:lvl4pPr>
            <a:lvl5pPr marL="1197803" indent="0">
              <a:buNone/>
              <a:defRPr sz="3200"/>
            </a:lvl5pPr>
          </a:lstStyle>
          <a:p>
            <a:pPr lvl="0"/>
            <a:r>
              <a:rPr lang="en-US" dirty="0"/>
              <a:t>[Insert Chart Title]</a:t>
            </a:r>
          </a:p>
        </p:txBody>
      </p:sp>
      <p:sp>
        <p:nvSpPr>
          <p:cNvPr id="4" name="Text Placeholder 3">
            <a:extLst>
              <a:ext uri="{FF2B5EF4-FFF2-40B4-BE49-F238E27FC236}">
                <a16:creationId xmlns:a16="http://schemas.microsoft.com/office/drawing/2014/main" id="{304CFD73-7469-4688-8859-FFC3F9DDC011}"/>
              </a:ext>
            </a:extLst>
          </p:cNvPr>
          <p:cNvSpPr>
            <a:spLocks noGrp="1"/>
          </p:cNvSpPr>
          <p:nvPr>
            <p:ph type="body" sz="quarter" idx="14"/>
          </p:nvPr>
        </p:nvSpPr>
        <p:spPr>
          <a:xfrm>
            <a:off x="9132277" y="2086708"/>
            <a:ext cx="2743200" cy="3924300"/>
          </a:xfrm>
        </p:spPr>
        <p:txBody>
          <a:bodyPr>
            <a:normAutofit/>
          </a:bodyPr>
          <a:lstStyle>
            <a:lvl1pPr>
              <a:defRPr sz="2400"/>
            </a:lvl1pPr>
          </a:lstStyle>
          <a:p>
            <a:pPr lvl="0"/>
            <a:r>
              <a:rPr lang="en-US" dirty="0"/>
              <a:t>Edit Master text styles</a:t>
            </a:r>
          </a:p>
        </p:txBody>
      </p:sp>
      <p:sp>
        <p:nvSpPr>
          <p:cNvPr id="8" name="Content Placeholder 7">
            <a:extLst>
              <a:ext uri="{FF2B5EF4-FFF2-40B4-BE49-F238E27FC236}">
                <a16:creationId xmlns:a16="http://schemas.microsoft.com/office/drawing/2014/main" id="{1BAD4D91-4B9A-4892-A207-E648404A0BFD}"/>
              </a:ext>
            </a:extLst>
          </p:cNvPr>
          <p:cNvSpPr>
            <a:spLocks noGrp="1"/>
          </p:cNvSpPr>
          <p:nvPr>
            <p:ph sz="quarter" idx="15" hasCustomPrompt="1"/>
          </p:nvPr>
        </p:nvSpPr>
        <p:spPr>
          <a:xfrm>
            <a:off x="293077" y="888022"/>
            <a:ext cx="8763000" cy="5122985"/>
          </a:xfrm>
        </p:spPr>
        <p:txBody>
          <a:bodyPr/>
          <a:lstStyle>
            <a:lvl1pPr marL="0" indent="0">
              <a:buNone/>
              <a:defRPr/>
            </a:lvl1pPr>
          </a:lstStyle>
          <a:p>
            <a:pPr lvl="0"/>
            <a:r>
              <a:rPr lang="en-US" dirty="0"/>
              <a:t>[Insert or paste in chart]</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49869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BBC2-4710-41D7-A79F-01972ABCCF55}"/>
              </a:ext>
            </a:extLst>
          </p:cNvPr>
          <p:cNvSpPr>
            <a:spLocks noGrp="1"/>
          </p:cNvSpPr>
          <p:nvPr>
            <p:ph type="title" hasCustomPrompt="1"/>
          </p:nvPr>
        </p:nvSpPr>
        <p:spPr>
          <a:xfrm>
            <a:off x="609600" y="228600"/>
            <a:ext cx="10972800" cy="1066800"/>
          </a:xfrm>
        </p:spPr>
        <p:txBody>
          <a:bodyPr/>
          <a:lstStyle>
            <a:lvl1pPr algn="ctr">
              <a:defRPr/>
            </a:lvl1pPr>
          </a:lstStyle>
          <a:p>
            <a:r>
              <a:rPr lang="en-US" dirty="0"/>
              <a:t>[Click to insert title]</a:t>
            </a:r>
          </a:p>
        </p:txBody>
      </p:sp>
      <p:sp>
        <p:nvSpPr>
          <p:cNvPr id="3" name="Text Placeholder 6">
            <a:extLst>
              <a:ext uri="{FF2B5EF4-FFF2-40B4-BE49-F238E27FC236}">
                <a16:creationId xmlns:a16="http://schemas.microsoft.com/office/drawing/2014/main" id="{072C0345-E024-4C21-B743-731BB517112F}"/>
              </a:ext>
            </a:extLst>
          </p:cNvPr>
          <p:cNvSpPr>
            <a:spLocks noGrp="1"/>
          </p:cNvSpPr>
          <p:nvPr>
            <p:ph type="body" sz="quarter" idx="11" hasCustomPrompt="1"/>
          </p:nvPr>
        </p:nvSpPr>
        <p:spPr>
          <a:xfrm>
            <a:off x="4038600" y="6067964"/>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4" name="Picture 3"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03300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37533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mmary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F74-2322-4939-A391-425C2628FF22}"/>
              </a:ext>
            </a:extLst>
          </p:cNvPr>
          <p:cNvSpPr>
            <a:spLocks noGrp="1"/>
          </p:cNvSpPr>
          <p:nvPr>
            <p:ph type="title" hasCustomPrompt="1"/>
          </p:nvPr>
        </p:nvSpPr>
        <p:spPr>
          <a:xfrm>
            <a:off x="533400" y="228600"/>
            <a:ext cx="11049000" cy="990600"/>
          </a:xfrm>
        </p:spPr>
        <p:txBody>
          <a:bodyPr/>
          <a:lstStyle>
            <a:lvl1pPr>
              <a:defRPr/>
            </a:lvl1pPr>
          </a:lstStyle>
          <a:p>
            <a:r>
              <a:rPr lang="en-US" dirty="0"/>
              <a:t>In Summary</a:t>
            </a:r>
          </a:p>
        </p:txBody>
      </p:sp>
      <p:sp>
        <p:nvSpPr>
          <p:cNvPr id="4" name="Content Placeholder 3">
            <a:extLst>
              <a:ext uri="{FF2B5EF4-FFF2-40B4-BE49-F238E27FC236}">
                <a16:creationId xmlns:a16="http://schemas.microsoft.com/office/drawing/2014/main" id="{114EDBAF-7068-484D-B0D5-7A2F4DCC5F32}"/>
              </a:ext>
            </a:extLst>
          </p:cNvPr>
          <p:cNvSpPr>
            <a:spLocks noGrp="1"/>
          </p:cNvSpPr>
          <p:nvPr>
            <p:ph sz="quarter" idx="10" hasCustomPrompt="1"/>
          </p:nvPr>
        </p:nvSpPr>
        <p:spPr>
          <a:xfrm>
            <a:off x="533400" y="1371600"/>
            <a:ext cx="11049000" cy="4495800"/>
          </a:xfrm>
        </p:spPr>
        <p:txBody>
          <a:bodyPr/>
          <a:lstStyle>
            <a:lvl1pPr>
              <a:defRPr/>
            </a:lvl1pPr>
          </a:lstStyle>
          <a:p>
            <a:pPr lvl="0"/>
            <a:r>
              <a:rPr lang="en-US" dirty="0"/>
              <a:t>[Insert takeaway]</a:t>
            </a:r>
          </a:p>
          <a:p>
            <a:pPr lvl="0"/>
            <a:endParaRPr lang="en-US" dirty="0"/>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8026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 of Dat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029F-5DBD-4E23-B1F3-FA4A83286BA0}"/>
              </a:ext>
            </a:extLst>
          </p:cNvPr>
          <p:cNvSpPr>
            <a:spLocks noGrp="1"/>
          </p:cNvSpPr>
          <p:nvPr>
            <p:ph type="title" hasCustomPrompt="1"/>
          </p:nvPr>
        </p:nvSpPr>
        <p:spPr>
          <a:xfrm>
            <a:off x="609600" y="228600"/>
            <a:ext cx="10972800" cy="1066800"/>
          </a:xfrm>
        </p:spPr>
        <p:txBody>
          <a:bodyPr/>
          <a:lstStyle>
            <a:lvl1pPr algn="ctr">
              <a:defRPr/>
            </a:lvl1pPr>
          </a:lstStyle>
          <a:p>
            <a:r>
              <a:rPr lang="en-US" dirty="0"/>
              <a:t>[Click to insert title or table name]</a:t>
            </a:r>
          </a:p>
        </p:txBody>
      </p:sp>
      <p:sp>
        <p:nvSpPr>
          <p:cNvPr id="3" name="Text Placeholder 6">
            <a:extLst>
              <a:ext uri="{FF2B5EF4-FFF2-40B4-BE49-F238E27FC236}">
                <a16:creationId xmlns:a16="http://schemas.microsoft.com/office/drawing/2014/main" id="{69F5C896-B623-4DDC-A5DA-0D76D8B08047}"/>
              </a:ext>
            </a:extLst>
          </p:cNvPr>
          <p:cNvSpPr>
            <a:spLocks noGrp="1"/>
          </p:cNvSpPr>
          <p:nvPr>
            <p:ph type="body" sz="quarter" idx="11" hasCustomPrompt="1"/>
          </p:nvPr>
        </p:nvSpPr>
        <p:spPr>
          <a:xfrm>
            <a:off x="4038600" y="6172200"/>
            <a:ext cx="75438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sp>
        <p:nvSpPr>
          <p:cNvPr id="5" name="Table Placeholder 4">
            <a:extLst>
              <a:ext uri="{FF2B5EF4-FFF2-40B4-BE49-F238E27FC236}">
                <a16:creationId xmlns:a16="http://schemas.microsoft.com/office/drawing/2014/main" id="{658924D4-77A4-4D4C-B063-165E40B4B892}"/>
              </a:ext>
            </a:extLst>
          </p:cNvPr>
          <p:cNvSpPr>
            <a:spLocks noGrp="1"/>
          </p:cNvSpPr>
          <p:nvPr>
            <p:ph type="tbl" sz="quarter" idx="12" hasCustomPrompt="1"/>
          </p:nvPr>
        </p:nvSpPr>
        <p:spPr>
          <a:xfrm>
            <a:off x="609600" y="1447800"/>
            <a:ext cx="10972800" cy="4572000"/>
          </a:xfrm>
        </p:spPr>
        <p:txBody>
          <a:bodyPr/>
          <a:lstStyle>
            <a:lvl1pPr>
              <a:defRPr/>
            </a:lvl1pPr>
          </a:lstStyle>
          <a:p>
            <a:r>
              <a:rPr lang="en-US" dirty="0"/>
              <a:t>[click the icon to insert your table]</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93349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sclosur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964-EFF8-49BE-884A-BCD0A02B21C3}"/>
              </a:ext>
            </a:extLst>
          </p:cNvPr>
          <p:cNvSpPr>
            <a:spLocks noGrp="1"/>
          </p:cNvSpPr>
          <p:nvPr>
            <p:ph type="title" hasCustomPrompt="1"/>
          </p:nvPr>
        </p:nvSpPr>
        <p:spPr>
          <a:xfrm>
            <a:off x="609600" y="228601"/>
            <a:ext cx="10972800" cy="685800"/>
          </a:xfrm>
        </p:spPr>
        <p:txBody>
          <a:bodyPr/>
          <a:lstStyle>
            <a:lvl1pPr algn="ctr">
              <a:defRPr/>
            </a:lvl1pPr>
          </a:lstStyle>
          <a:p>
            <a:r>
              <a:rPr lang="en-US" dirty="0"/>
              <a:t>Disclosure Information</a:t>
            </a:r>
          </a:p>
        </p:txBody>
      </p:sp>
      <p:sp>
        <p:nvSpPr>
          <p:cNvPr id="5" name="Text Placeholder 23">
            <a:extLst>
              <a:ext uri="{FF2B5EF4-FFF2-40B4-BE49-F238E27FC236}">
                <a16:creationId xmlns:a16="http://schemas.microsoft.com/office/drawing/2014/main" id="{9F4B5D65-2E7E-4980-98FA-463AFCF2409A}"/>
              </a:ext>
            </a:extLst>
          </p:cNvPr>
          <p:cNvSpPr>
            <a:spLocks noGrp="1"/>
          </p:cNvSpPr>
          <p:nvPr>
            <p:ph type="body" sz="quarter" idx="18" hasCustomPrompt="1"/>
          </p:nvPr>
        </p:nvSpPr>
        <p:spPr>
          <a:xfrm>
            <a:off x="609600" y="1044186"/>
            <a:ext cx="10972799" cy="744927"/>
          </a:xfrm>
        </p:spPr>
        <p:txBody>
          <a:bodyPr anchor="ctr">
            <a:noAutofit/>
          </a:bodyPr>
          <a:lstStyle>
            <a:lvl1pPr marL="0" indent="0" algn="l">
              <a:buNone/>
              <a:defRPr sz="3200" b="1"/>
            </a:lvl1pPr>
          </a:lstStyle>
          <a:p>
            <a:pPr lvl="0"/>
            <a:r>
              <a:rPr lang="en-US" dirty="0"/>
              <a:t>[Insert Name of Presentation]</a:t>
            </a:r>
          </a:p>
        </p:txBody>
      </p:sp>
      <p:sp>
        <p:nvSpPr>
          <p:cNvPr id="6" name="Text Placeholder 25">
            <a:extLst>
              <a:ext uri="{FF2B5EF4-FFF2-40B4-BE49-F238E27FC236}">
                <a16:creationId xmlns:a16="http://schemas.microsoft.com/office/drawing/2014/main" id="{D4887183-AD59-426E-95F3-1A97A3F07F7E}"/>
              </a:ext>
            </a:extLst>
          </p:cNvPr>
          <p:cNvSpPr>
            <a:spLocks noGrp="1"/>
          </p:cNvSpPr>
          <p:nvPr>
            <p:ph type="body" sz="quarter" idx="19" hasCustomPrompt="1"/>
          </p:nvPr>
        </p:nvSpPr>
        <p:spPr>
          <a:xfrm>
            <a:off x="609599" y="2529277"/>
            <a:ext cx="6858001" cy="465138"/>
          </a:xfrm>
        </p:spPr>
        <p:txBody>
          <a:bodyPr>
            <a:noAutofit/>
          </a:bodyPr>
          <a:lstStyle>
            <a:lvl1pPr marL="0" indent="0" algn="l">
              <a:buNone/>
              <a:defRPr sz="2600"/>
            </a:lvl1pPr>
          </a:lstStyle>
          <a:p>
            <a:pPr lvl="0"/>
            <a:r>
              <a:rPr lang="en-US" dirty="0"/>
              <a:t>[Speaker Name, Credentials]</a:t>
            </a:r>
          </a:p>
        </p:txBody>
      </p:sp>
      <p:sp>
        <p:nvSpPr>
          <p:cNvPr id="9" name="Picture Placeholder 8">
            <a:extLst>
              <a:ext uri="{FF2B5EF4-FFF2-40B4-BE49-F238E27FC236}">
                <a16:creationId xmlns:a16="http://schemas.microsoft.com/office/drawing/2014/main" id="{DD289C13-3FF3-4B02-96DA-7B234F6EB1D6}"/>
              </a:ext>
            </a:extLst>
          </p:cNvPr>
          <p:cNvSpPr>
            <a:spLocks noGrp="1"/>
          </p:cNvSpPr>
          <p:nvPr>
            <p:ph type="pic" sz="quarter" idx="20" hasCustomPrompt="1"/>
          </p:nvPr>
        </p:nvSpPr>
        <p:spPr>
          <a:xfrm>
            <a:off x="7620000" y="1928307"/>
            <a:ext cx="3962400" cy="4089906"/>
          </a:xfrm>
          <a:prstGeom prst="rect">
            <a:avLst/>
          </a:prstGeom>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lvl1pPr marL="0" indent="0">
              <a:buNone/>
              <a:defRPr>
                <a:solidFill>
                  <a:schemeClr val="tx1"/>
                </a:solidFill>
              </a:defRPr>
            </a:lvl1pPr>
          </a:lstStyle>
          <a:p>
            <a:r>
              <a:rPr lang="en-US" dirty="0"/>
              <a:t>Click the icon to insert presenter photo</a:t>
            </a:r>
          </a:p>
        </p:txBody>
      </p:sp>
      <p:sp>
        <p:nvSpPr>
          <p:cNvPr id="11" name="Text Placeholder 10">
            <a:extLst>
              <a:ext uri="{FF2B5EF4-FFF2-40B4-BE49-F238E27FC236}">
                <a16:creationId xmlns:a16="http://schemas.microsoft.com/office/drawing/2014/main" id="{05C4401C-8650-4366-BDE8-6290777D278B}"/>
              </a:ext>
            </a:extLst>
          </p:cNvPr>
          <p:cNvSpPr>
            <a:spLocks noGrp="1"/>
          </p:cNvSpPr>
          <p:nvPr>
            <p:ph type="body" sz="quarter" idx="21" hasCustomPrompt="1"/>
          </p:nvPr>
        </p:nvSpPr>
        <p:spPr>
          <a:xfrm>
            <a:off x="609600" y="1928813"/>
            <a:ext cx="6858000" cy="465138"/>
          </a:xfrm>
        </p:spPr>
        <p:txBody>
          <a:bodyPr anchor="ctr">
            <a:noAutofit/>
          </a:bodyPr>
          <a:lstStyle>
            <a:lvl1pPr marL="0" indent="0">
              <a:buNone/>
              <a:defRPr sz="2800"/>
            </a:lvl1pPr>
          </a:lstStyle>
          <a:p>
            <a:pPr lvl="0"/>
            <a:r>
              <a:rPr lang="en-US" dirty="0"/>
              <a:t>[Insert date and time of activity]</a:t>
            </a:r>
          </a:p>
        </p:txBody>
      </p:sp>
      <p:sp>
        <p:nvSpPr>
          <p:cNvPr id="13" name="Content Placeholder 12">
            <a:extLst>
              <a:ext uri="{FF2B5EF4-FFF2-40B4-BE49-F238E27FC236}">
                <a16:creationId xmlns:a16="http://schemas.microsoft.com/office/drawing/2014/main" id="{4DC340C2-B3EA-45B3-8263-DF147371BF41}"/>
              </a:ext>
            </a:extLst>
          </p:cNvPr>
          <p:cNvSpPr>
            <a:spLocks noGrp="1"/>
          </p:cNvSpPr>
          <p:nvPr>
            <p:ph sz="quarter" idx="22" hasCustomPrompt="1"/>
          </p:nvPr>
        </p:nvSpPr>
        <p:spPr>
          <a:xfrm>
            <a:off x="609600" y="3124200"/>
            <a:ext cx="6858000" cy="2894013"/>
          </a:xfrm>
        </p:spPr>
        <p:txBody>
          <a:bodyPr>
            <a:normAutofit/>
          </a:bodyPr>
          <a:lstStyle>
            <a:lvl1pPr>
              <a:defRPr sz="2200"/>
            </a:lvl1pPr>
          </a:lstStyle>
          <a:p>
            <a:pPr lvl="0"/>
            <a:r>
              <a:rPr lang="en-US" dirty="0"/>
              <a:t>[Insert Commercial Interest, What was received, For What Role – Put “No Disclosures” if you do not have any]</a:t>
            </a:r>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17586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8C18E0-D3A4-0062-0877-3DAE64C9BC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47142CD-82B9-3746-3AD0-650F76D723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250364C-4C0E-2C1B-C67C-9882459F1BF1}"/>
              </a:ext>
            </a:extLst>
          </p:cNvPr>
          <p:cNvSpPr>
            <a:spLocks noGrp="1" noChangeArrowheads="1"/>
          </p:cNvSpPr>
          <p:nvPr>
            <p:ph type="sldNum" sz="quarter" idx="12"/>
          </p:nvPr>
        </p:nvSpPr>
        <p:spPr>
          <a:ln/>
        </p:spPr>
        <p:txBody>
          <a:bodyPr/>
          <a:lstStyle>
            <a:lvl1pPr>
              <a:defRPr/>
            </a:lvl1pPr>
          </a:lstStyle>
          <a:p>
            <a:pPr>
              <a:defRPr/>
            </a:pPr>
            <a:fld id="{22D4EE99-B3FF-BE4B-8DEF-30066ADB94D5}" type="slidenum">
              <a:rPr lang="en-US" altLang="en-US"/>
              <a:pPr>
                <a:defRPr/>
              </a:pPr>
              <a:t>‹#›</a:t>
            </a:fld>
            <a:endParaRPr lang="en-US" altLang="en-US"/>
          </a:p>
        </p:txBody>
      </p:sp>
    </p:spTree>
    <p:extLst>
      <p:ext uri="{BB962C8B-B14F-4D97-AF65-F5344CB8AC3E}">
        <p14:creationId xmlns:p14="http://schemas.microsoft.com/office/powerpoint/2010/main" val="323092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sclosures Layout -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964-EFF8-49BE-884A-BCD0A02B21C3}"/>
              </a:ext>
            </a:extLst>
          </p:cNvPr>
          <p:cNvSpPr>
            <a:spLocks noGrp="1"/>
          </p:cNvSpPr>
          <p:nvPr>
            <p:ph type="title" hasCustomPrompt="1"/>
          </p:nvPr>
        </p:nvSpPr>
        <p:spPr>
          <a:xfrm>
            <a:off x="609600" y="228601"/>
            <a:ext cx="10972800" cy="685800"/>
          </a:xfrm>
        </p:spPr>
        <p:txBody>
          <a:bodyPr/>
          <a:lstStyle>
            <a:lvl1pPr algn="ctr">
              <a:defRPr/>
            </a:lvl1pPr>
          </a:lstStyle>
          <a:p>
            <a:r>
              <a:rPr lang="en-US" dirty="0"/>
              <a:t>Disclosure Information</a:t>
            </a:r>
          </a:p>
        </p:txBody>
      </p:sp>
      <p:sp>
        <p:nvSpPr>
          <p:cNvPr id="13" name="Content Placeholder 12">
            <a:extLst>
              <a:ext uri="{FF2B5EF4-FFF2-40B4-BE49-F238E27FC236}">
                <a16:creationId xmlns:a16="http://schemas.microsoft.com/office/drawing/2014/main" id="{4DC340C2-B3EA-45B3-8263-DF147371BF41}"/>
              </a:ext>
            </a:extLst>
          </p:cNvPr>
          <p:cNvSpPr>
            <a:spLocks noGrp="1"/>
          </p:cNvSpPr>
          <p:nvPr>
            <p:ph sz="quarter" idx="22" hasCustomPrompt="1"/>
          </p:nvPr>
        </p:nvSpPr>
        <p:spPr>
          <a:xfrm>
            <a:off x="609600" y="1295400"/>
            <a:ext cx="10972798" cy="4722814"/>
          </a:xfrm>
        </p:spPr>
        <p:txBody>
          <a:bodyPr>
            <a:normAutofit/>
          </a:bodyPr>
          <a:lstStyle>
            <a:lvl1pPr>
              <a:defRPr sz="2200" baseline="0"/>
            </a:lvl1pPr>
            <a:lvl2pPr>
              <a:defRPr sz="2000"/>
            </a:lvl2pPr>
          </a:lstStyle>
          <a:p>
            <a:pPr lvl="0"/>
            <a:r>
              <a:rPr lang="en-US" dirty="0"/>
              <a:t>Presenter 1: Full Name and Credentials</a:t>
            </a:r>
          </a:p>
          <a:p>
            <a:pPr lvl="1"/>
            <a:r>
              <a:rPr lang="en-US" dirty="0"/>
              <a:t>Presenter 1 Commercial Interests: Name of Company, What was received, For What Role – Put “No Disclosures” if they do not have any</a:t>
            </a:r>
          </a:p>
          <a:p>
            <a:pPr lvl="0"/>
            <a:r>
              <a:rPr lang="en-US" dirty="0"/>
              <a:t>Presenter 2: Full Name and Credentials</a:t>
            </a:r>
          </a:p>
          <a:p>
            <a:pPr lvl="1"/>
            <a:r>
              <a:rPr lang="en-US" dirty="0"/>
              <a:t>Presenter 2 Commercial Interests: Name of Company, What was received, For What Role – Put “No Disclosures” if they do not have any</a:t>
            </a:r>
          </a:p>
          <a:p>
            <a:pPr lvl="0"/>
            <a:r>
              <a:rPr lang="en-US" dirty="0"/>
              <a:t>Presenter 3: Full Name and Credentials</a:t>
            </a:r>
          </a:p>
          <a:p>
            <a:pPr lvl="1"/>
            <a:r>
              <a:rPr lang="en-US" dirty="0"/>
              <a:t>Presenter 3 Commercial Interests: Name of Company, What was received, For What Role – Put “No Disclosures” if they do not have any</a:t>
            </a:r>
          </a:p>
          <a:p>
            <a:pPr lvl="0"/>
            <a:r>
              <a:rPr lang="en-US" dirty="0"/>
              <a:t>Presenter 4: Full Name and Credentials</a:t>
            </a:r>
          </a:p>
          <a:p>
            <a:pPr lvl="1"/>
            <a:r>
              <a:rPr lang="en-US" dirty="0"/>
              <a:t>Presenter 4 Commercial Interests: Name of Company, What was received, For What Role – Put “No Disclosures” if they do not have any</a:t>
            </a:r>
          </a:p>
          <a:p>
            <a:pPr lvl="0"/>
            <a:endParaRPr lang="en-US" dirty="0"/>
          </a:p>
        </p:txBody>
      </p:sp>
      <p:pic>
        <p:nvPicPr>
          <p:cNvPr id="8" name="Picture 7"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98491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arning Objectiv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9D20-5495-47CC-BB63-8B86BF8DA6BC}"/>
              </a:ext>
            </a:extLst>
          </p:cNvPr>
          <p:cNvSpPr>
            <a:spLocks noGrp="1"/>
          </p:cNvSpPr>
          <p:nvPr>
            <p:ph type="title" hasCustomPrompt="1"/>
          </p:nvPr>
        </p:nvSpPr>
        <p:spPr>
          <a:xfrm>
            <a:off x="609600" y="228600"/>
            <a:ext cx="10972800" cy="1143000"/>
          </a:xfrm>
        </p:spPr>
        <p:txBody>
          <a:bodyPr/>
          <a:lstStyle>
            <a:lvl1pPr algn="ctr">
              <a:defRPr/>
            </a:lvl1pPr>
          </a:lstStyle>
          <a:p>
            <a:r>
              <a:rPr lang="en-US" dirty="0"/>
              <a:t>[Click to insert title]</a:t>
            </a:r>
          </a:p>
        </p:txBody>
      </p:sp>
      <p:sp>
        <p:nvSpPr>
          <p:cNvPr id="4" name="Content Placeholder 3">
            <a:extLst>
              <a:ext uri="{FF2B5EF4-FFF2-40B4-BE49-F238E27FC236}">
                <a16:creationId xmlns:a16="http://schemas.microsoft.com/office/drawing/2014/main" id="{9A38641F-A841-4651-B0B6-5DB5E1097527}"/>
              </a:ext>
            </a:extLst>
          </p:cNvPr>
          <p:cNvSpPr>
            <a:spLocks noGrp="1"/>
          </p:cNvSpPr>
          <p:nvPr>
            <p:ph sz="quarter" idx="10"/>
          </p:nvPr>
        </p:nvSpPr>
        <p:spPr>
          <a:xfrm>
            <a:off x="609600" y="1524000"/>
            <a:ext cx="109728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192186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eferences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3103FD-3CDC-46AD-895D-365162FE730A}"/>
              </a:ext>
            </a:extLst>
          </p:cNvPr>
          <p:cNvSpPr>
            <a:spLocks noGrp="1"/>
          </p:cNvSpPr>
          <p:nvPr>
            <p:ph idx="1" hasCustomPrompt="1"/>
          </p:nvPr>
        </p:nvSpPr>
        <p:spPr>
          <a:xfrm>
            <a:off x="609600" y="1292850"/>
            <a:ext cx="10972800" cy="4683206"/>
          </a:xfrm>
        </p:spPr>
        <p:txBody>
          <a:bodyPr>
            <a:normAutofit/>
          </a:bodyPr>
          <a:lstStyle>
            <a:lvl1pPr marL="457200" indent="-457200">
              <a:buClr>
                <a:schemeClr val="accent2"/>
              </a:buClr>
              <a:buFont typeface="+mj-lt"/>
              <a:buAutoNum type="arabicPeriod"/>
              <a:defRPr sz="2400">
                <a:solidFill>
                  <a:schemeClr val="tx1"/>
                </a:solidFill>
              </a:defRPr>
            </a:lvl1pPr>
          </a:lstStyle>
          <a:p>
            <a:pPr lvl="0"/>
            <a:r>
              <a:rPr lang="en-US" dirty="0"/>
              <a:t>Reference 1 (press enter to enter a second reference)</a:t>
            </a:r>
          </a:p>
        </p:txBody>
      </p:sp>
      <p:sp>
        <p:nvSpPr>
          <p:cNvPr id="4" name="Title 3">
            <a:extLst>
              <a:ext uri="{FF2B5EF4-FFF2-40B4-BE49-F238E27FC236}">
                <a16:creationId xmlns:a16="http://schemas.microsoft.com/office/drawing/2014/main" id="{47827790-E4B7-4DA1-AB88-74DF3BA35E2A}"/>
              </a:ext>
            </a:extLst>
          </p:cNvPr>
          <p:cNvSpPr>
            <a:spLocks noGrp="1"/>
          </p:cNvSpPr>
          <p:nvPr>
            <p:ph type="title"/>
          </p:nvPr>
        </p:nvSpPr>
        <p:spPr/>
        <p:txBody>
          <a:bodyPr/>
          <a:lstStyle/>
          <a:p>
            <a:r>
              <a:rPr lang="en-US"/>
              <a:t>Click to edit Master title style</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68250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mp; Bullet Poi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609600" y="228600"/>
            <a:ext cx="10972800" cy="914400"/>
          </a:xfrm>
        </p:spPr>
        <p:txBody>
          <a:bodyPr/>
          <a:lstStyle>
            <a:lvl1pPr algn="ctr">
              <a:defRPr/>
            </a:lvl1pPr>
          </a:lstStyle>
          <a:p>
            <a:r>
              <a:rPr lang="en-US" dirty="0"/>
              <a:t>[Click to insert title]</a:t>
            </a:r>
          </a:p>
        </p:txBody>
      </p:sp>
      <p:sp>
        <p:nvSpPr>
          <p:cNvPr id="4" name="Content Placeholder 3">
            <a:extLst>
              <a:ext uri="{FF2B5EF4-FFF2-40B4-BE49-F238E27FC236}">
                <a16:creationId xmlns:a16="http://schemas.microsoft.com/office/drawing/2014/main" id="{6AC45B4E-3371-464E-AEC1-E099AA6CB057}"/>
              </a:ext>
            </a:extLst>
          </p:cNvPr>
          <p:cNvSpPr>
            <a:spLocks noGrp="1"/>
          </p:cNvSpPr>
          <p:nvPr>
            <p:ph sz="quarter" idx="10" hasCustomPrompt="1"/>
          </p:nvPr>
        </p:nvSpPr>
        <p:spPr>
          <a:xfrm>
            <a:off x="609600" y="1295400"/>
            <a:ext cx="10972800" cy="472440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06B1D92E-0E18-4D7E-88A0-D43A63EB48B5}"/>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baseline="0">
                <a:ln>
                  <a:noFill/>
                </a:ln>
                <a:solidFill>
                  <a:schemeClr val="tx1"/>
                </a:solidFill>
              </a:defRPr>
            </a:lvl1pPr>
          </a:lstStyle>
          <a:p>
            <a:pPr lvl="0"/>
            <a:r>
              <a:rPr lang="en-US" dirty="0"/>
              <a:t>Slide References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11505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mart Art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609600" y="228600"/>
            <a:ext cx="10972800" cy="914400"/>
          </a:xfrm>
        </p:spPr>
        <p:txBody>
          <a:bodyPr/>
          <a:lstStyle>
            <a:lvl1pPr algn="ctr">
              <a:defRPr/>
            </a:lvl1pPr>
          </a:lstStyle>
          <a:p>
            <a:r>
              <a:rPr lang="en-US" dirty="0"/>
              <a:t>[Click to insert title]</a:t>
            </a:r>
          </a:p>
        </p:txBody>
      </p:sp>
      <p:sp>
        <p:nvSpPr>
          <p:cNvPr id="7" name="SmartArt Placeholder 6">
            <a:extLst>
              <a:ext uri="{FF2B5EF4-FFF2-40B4-BE49-F238E27FC236}">
                <a16:creationId xmlns:a16="http://schemas.microsoft.com/office/drawing/2014/main" id="{32352C51-BFD6-4389-9F97-D3F4D281C21B}"/>
              </a:ext>
            </a:extLst>
          </p:cNvPr>
          <p:cNvSpPr>
            <a:spLocks noGrp="1"/>
          </p:cNvSpPr>
          <p:nvPr>
            <p:ph type="dgm" sz="quarter" idx="10" hasCustomPrompt="1"/>
          </p:nvPr>
        </p:nvSpPr>
        <p:spPr>
          <a:xfrm>
            <a:off x="609600" y="1219200"/>
            <a:ext cx="10972800" cy="4800600"/>
          </a:xfrm>
        </p:spPr>
        <p:txBody>
          <a:bodyPr/>
          <a:lstStyle>
            <a:lvl1pPr marL="0" indent="0">
              <a:buNone/>
              <a:defRPr/>
            </a:lvl1pPr>
          </a:lstStyle>
          <a:p>
            <a:r>
              <a:rPr lang="en-US" dirty="0"/>
              <a:t>[insert smart art graphic]</a:t>
            </a:r>
          </a:p>
        </p:txBody>
      </p:sp>
      <p:sp>
        <p:nvSpPr>
          <p:cNvPr id="9" name="Text Placeholder 6">
            <a:extLst>
              <a:ext uri="{FF2B5EF4-FFF2-40B4-BE49-F238E27FC236}">
                <a16:creationId xmlns:a16="http://schemas.microsoft.com/office/drawing/2014/main" id="{C70C9A4E-3F36-46A2-A72C-FAB408589917}"/>
              </a:ext>
            </a:extLst>
          </p:cNvPr>
          <p:cNvSpPr>
            <a:spLocks noGrp="1"/>
          </p:cNvSpPr>
          <p:nvPr>
            <p:ph type="body" sz="quarter" idx="11" hasCustomPrompt="1"/>
          </p:nvPr>
        </p:nvSpPr>
        <p:spPr>
          <a:xfrm>
            <a:off x="4343400" y="6116129"/>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97203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mart Ar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228600" y="228600"/>
            <a:ext cx="2590800" cy="5791200"/>
          </a:xfrm>
        </p:spPr>
        <p:txBody>
          <a:bodyPr anchor="ctr">
            <a:normAutofit/>
          </a:bodyPr>
          <a:lstStyle>
            <a:lvl1pPr algn="ctr">
              <a:defRPr sz="4400"/>
            </a:lvl1pPr>
          </a:lstStyle>
          <a:p>
            <a:r>
              <a:rPr lang="en-US" dirty="0"/>
              <a:t>[Click to insert title]</a:t>
            </a:r>
          </a:p>
        </p:txBody>
      </p:sp>
      <p:sp>
        <p:nvSpPr>
          <p:cNvPr id="7" name="SmartArt Placeholder 6">
            <a:extLst>
              <a:ext uri="{FF2B5EF4-FFF2-40B4-BE49-F238E27FC236}">
                <a16:creationId xmlns:a16="http://schemas.microsoft.com/office/drawing/2014/main" id="{32352C51-BFD6-4389-9F97-D3F4D281C21B}"/>
              </a:ext>
            </a:extLst>
          </p:cNvPr>
          <p:cNvSpPr>
            <a:spLocks noGrp="1"/>
          </p:cNvSpPr>
          <p:nvPr>
            <p:ph type="dgm" sz="quarter" idx="10" hasCustomPrompt="1"/>
          </p:nvPr>
        </p:nvSpPr>
        <p:spPr>
          <a:xfrm>
            <a:off x="2895600" y="228600"/>
            <a:ext cx="9067800" cy="5791200"/>
          </a:xfrm>
        </p:spPr>
        <p:txBody>
          <a:bodyPr/>
          <a:lstStyle>
            <a:lvl1pPr marL="0" indent="0">
              <a:buNone/>
              <a:defRPr/>
            </a:lvl1pPr>
          </a:lstStyle>
          <a:p>
            <a:r>
              <a:rPr lang="en-US" dirty="0"/>
              <a:t>[insert smart art graphic]</a:t>
            </a:r>
          </a:p>
        </p:txBody>
      </p:sp>
      <p:sp>
        <p:nvSpPr>
          <p:cNvPr id="9" name="Text Placeholder 6">
            <a:extLst>
              <a:ext uri="{FF2B5EF4-FFF2-40B4-BE49-F238E27FC236}">
                <a16:creationId xmlns:a16="http://schemas.microsoft.com/office/drawing/2014/main" id="{C70C9A4E-3F36-46A2-A72C-FAB408589917}"/>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5" name="Picture 4"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9654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1AA8-F5BA-4671-A67A-B90AEF53F5A7}"/>
              </a:ext>
            </a:extLst>
          </p:cNvPr>
          <p:cNvSpPr>
            <a:spLocks noGrp="1"/>
          </p:cNvSpPr>
          <p:nvPr>
            <p:ph type="title" hasCustomPrompt="1"/>
          </p:nvPr>
        </p:nvSpPr>
        <p:spPr>
          <a:xfrm>
            <a:off x="609600" y="228600"/>
            <a:ext cx="10972800" cy="990600"/>
          </a:xfrm>
        </p:spPr>
        <p:txBody>
          <a:bodyPr/>
          <a:lstStyle>
            <a:lvl1pPr algn="ctr">
              <a:defRPr/>
            </a:lvl1pPr>
          </a:lstStyle>
          <a:p>
            <a:r>
              <a:rPr lang="en-US" dirty="0"/>
              <a:t>[Click to insert title]</a:t>
            </a:r>
          </a:p>
        </p:txBody>
      </p:sp>
      <p:sp>
        <p:nvSpPr>
          <p:cNvPr id="3" name="Content Placeholder 4">
            <a:extLst>
              <a:ext uri="{FF2B5EF4-FFF2-40B4-BE49-F238E27FC236}">
                <a16:creationId xmlns:a16="http://schemas.microsoft.com/office/drawing/2014/main" id="{24C73728-AD64-4C8F-840F-17BFD19FEBFA}"/>
              </a:ext>
            </a:extLst>
          </p:cNvPr>
          <p:cNvSpPr>
            <a:spLocks noGrp="1"/>
          </p:cNvSpPr>
          <p:nvPr>
            <p:ph sz="quarter" idx="2" hasCustomPrompt="1"/>
          </p:nvPr>
        </p:nvSpPr>
        <p:spPr>
          <a:xfrm>
            <a:off x="609600" y="1295400"/>
            <a:ext cx="5386917" cy="4724400"/>
          </a:xfrm>
        </p:spPr>
        <p:txBody>
          <a:bodyPr/>
          <a:lstStyle>
            <a:lvl1pPr>
              <a:defRPr sz="2500"/>
            </a:lvl1pPr>
            <a:lvl2pPr>
              <a:defRPr sz="2400"/>
            </a:lvl2pPr>
            <a:lvl3pPr>
              <a:defRPr sz="2300"/>
            </a:lvl3pPr>
            <a:lvl4pPr>
              <a:defRPr sz="2200"/>
            </a:lvl4pPr>
            <a:lvl5pPr>
              <a:defRPr sz="2000"/>
            </a:lvl5pPr>
          </a:lstStyle>
          <a:p>
            <a:pPr lvl="0"/>
            <a:r>
              <a:rPr lang="en-US" dirty="0"/>
              <a:t>First level</a:t>
            </a:r>
          </a:p>
          <a:p>
            <a:pPr lvl="1"/>
            <a:r>
              <a:rPr lang="en-US" dirty="0"/>
              <a:t>Second level</a:t>
            </a:r>
          </a:p>
          <a:p>
            <a:pPr lvl="2"/>
            <a:r>
              <a:rPr lang="en-US" dirty="0"/>
              <a:t>Third level</a:t>
            </a:r>
          </a:p>
        </p:txBody>
      </p:sp>
      <p:sp>
        <p:nvSpPr>
          <p:cNvPr id="4" name="Content Placeholder 5">
            <a:extLst>
              <a:ext uri="{FF2B5EF4-FFF2-40B4-BE49-F238E27FC236}">
                <a16:creationId xmlns:a16="http://schemas.microsoft.com/office/drawing/2014/main" id="{13B3FAFF-7602-4619-AF1C-F63A286B671D}"/>
              </a:ext>
            </a:extLst>
          </p:cNvPr>
          <p:cNvSpPr>
            <a:spLocks noGrp="1"/>
          </p:cNvSpPr>
          <p:nvPr>
            <p:ph sz="quarter" idx="4" hasCustomPrompt="1"/>
          </p:nvPr>
        </p:nvSpPr>
        <p:spPr>
          <a:xfrm>
            <a:off x="6193377" y="1295400"/>
            <a:ext cx="5389033" cy="4724400"/>
          </a:xfrm>
        </p:spPr>
        <p:txBody>
          <a:bodyPr/>
          <a:lstStyle>
            <a:lvl1pPr>
              <a:defRPr sz="2500"/>
            </a:lvl1pPr>
            <a:lvl2pPr>
              <a:defRPr sz="2400"/>
            </a:lvl2pPr>
            <a:lvl3pPr>
              <a:defRPr sz="2300"/>
            </a:lvl3pPr>
            <a:lvl4pPr marL="960072" indent="0">
              <a:buNone/>
              <a:defRPr sz="2200"/>
            </a:lvl4pPr>
            <a:lvl5pPr marL="1197803" indent="0">
              <a:buNone/>
              <a:defRPr sz="2000"/>
            </a:lvl5pPr>
          </a:lstStyle>
          <a:p>
            <a:pPr lvl="0"/>
            <a:r>
              <a:rPr lang="en-US" dirty="0"/>
              <a:t>First level</a:t>
            </a:r>
          </a:p>
          <a:p>
            <a:pPr lvl="1"/>
            <a:r>
              <a:rPr lang="en-US" dirty="0"/>
              <a:t>Second level</a:t>
            </a:r>
          </a:p>
          <a:p>
            <a:pPr lvl="2"/>
            <a:r>
              <a:rPr lang="en-US" dirty="0"/>
              <a:t>Third level</a:t>
            </a:r>
          </a:p>
          <a:p>
            <a:pPr lvl="3"/>
            <a:endParaRPr lang="en-US" dirty="0"/>
          </a:p>
        </p:txBody>
      </p:sp>
      <p:sp>
        <p:nvSpPr>
          <p:cNvPr id="6" name="Text Placeholder 6">
            <a:extLst>
              <a:ext uri="{FF2B5EF4-FFF2-40B4-BE49-F238E27FC236}">
                <a16:creationId xmlns:a16="http://schemas.microsoft.com/office/drawing/2014/main" id="{319B0107-67D6-406F-AD70-3D80614A698D}"/>
              </a:ext>
            </a:extLst>
          </p:cNvPr>
          <p:cNvSpPr>
            <a:spLocks noGrp="1"/>
          </p:cNvSpPr>
          <p:nvPr>
            <p:ph type="body" sz="quarter" idx="11" hasCustomPrompt="1"/>
          </p:nvPr>
        </p:nvSpPr>
        <p:spPr>
          <a:xfrm>
            <a:off x="4343400" y="6172200"/>
            <a:ext cx="7239000" cy="589471"/>
          </a:xfrm>
        </p:spPr>
        <p:txBody>
          <a:bodyPr anchor="ctr">
            <a:noAutofit/>
          </a:bodyPr>
          <a:lstStyle>
            <a:lvl1pPr marL="0" indent="0">
              <a:buNone/>
              <a:defRPr sz="1600">
                <a:ln>
                  <a:noFill/>
                </a:ln>
                <a:solidFill>
                  <a:schemeClr val="tx1"/>
                </a:solidFill>
              </a:defRPr>
            </a:lvl1pPr>
          </a:lstStyle>
          <a:p>
            <a:pPr lvl="0"/>
            <a:r>
              <a:rPr lang="en-US" dirty="0"/>
              <a:t>[Slide Reference:  Author or Agency Name, Reference Number(s)]</a:t>
            </a:r>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204649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204C"/>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28600"/>
            <a:ext cx="10972800" cy="1524000"/>
          </a:xfrm>
          <a:prstGeom prst="rect">
            <a:avLst/>
          </a:prstGeom>
        </p:spPr>
        <p:txBody>
          <a:bodyPr vert="horz" lIns="0" tIns="9144" rIns="0" bIns="9144" anchor="ctr">
            <a:normAutofit/>
          </a:bodyPr>
          <a:lstStyle/>
          <a:p>
            <a:r>
              <a:rPr lang="en-US" dirty="0"/>
              <a:t>Click to insert title</a:t>
            </a:r>
          </a:p>
        </p:txBody>
      </p:sp>
      <p:sp>
        <p:nvSpPr>
          <p:cNvPr id="30" name="Text Placeholder 29"/>
          <p:cNvSpPr>
            <a:spLocks noGrp="1"/>
          </p:cNvSpPr>
          <p:nvPr>
            <p:ph type="body" idx="1"/>
          </p:nvPr>
        </p:nvSpPr>
        <p:spPr>
          <a:xfrm>
            <a:off x="609600" y="1828801"/>
            <a:ext cx="10972800" cy="4147256"/>
          </a:xfrm>
          <a:prstGeom prst="rect">
            <a:avLst/>
          </a:prstGeom>
        </p:spPr>
        <p:txBody>
          <a:bodyPr vert="horz" lIns="9144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22"/>
    </p:custDataLst>
  </p:cSld>
  <p:clrMap bg1="dk1" tx1="lt1" bg2="dk2" tx2="lt2" accent1="accent1" accent2="accent2" accent3="accent3" accent4="accent4" accent5="accent5" accent6="accent6" hlink="hlink" folHlink="folHlink"/>
  <p:sldLayoutIdLst>
    <p:sldLayoutId id="2147483763" r:id="rId1"/>
    <p:sldLayoutId id="2147483764" r:id="rId2"/>
    <p:sldLayoutId id="2147483782" r:id="rId3"/>
    <p:sldLayoutId id="2147483778" r:id="rId4"/>
    <p:sldLayoutId id="2147483766" r:id="rId5"/>
    <p:sldLayoutId id="2147483767" r:id="rId6"/>
    <p:sldLayoutId id="2147483772" r:id="rId7"/>
    <p:sldLayoutId id="2147483779" r:id="rId8"/>
    <p:sldLayoutId id="2147483768" r:id="rId9"/>
    <p:sldLayoutId id="2147483769" r:id="rId10"/>
    <p:sldLayoutId id="2147483770" r:id="rId11"/>
    <p:sldLayoutId id="2147483771" r:id="rId12"/>
    <p:sldLayoutId id="2147483775" r:id="rId13"/>
    <p:sldLayoutId id="2147483774" r:id="rId14"/>
    <p:sldLayoutId id="2147483780" r:id="rId15"/>
    <p:sldLayoutId id="2147483773" r:id="rId16"/>
    <p:sldLayoutId id="2147483783" r:id="rId17"/>
    <p:sldLayoutId id="2147483777" r:id="rId18"/>
    <p:sldLayoutId id="2147483776" r:id="rId19"/>
    <p:sldLayoutId id="2147483784" r:id="rId20"/>
  </p:sldLayoutIdLst>
  <p:txStyles>
    <p:titleStyle>
      <a:lvl1pPr algn="ctr" rtl="0" eaLnBrk="1" latinLnBrk="0" hangingPunct="1">
        <a:spcBef>
          <a:spcPct val="0"/>
        </a:spcBef>
        <a:buNone/>
        <a:defRPr lang="en-US" sz="5000" b="1" kern="1200" dirty="0">
          <a:ln w="500">
            <a:solidFill>
              <a:schemeClr val="tx2">
                <a:shade val="20000"/>
                <a:satMod val="350000"/>
              </a:schemeClr>
            </a:solidFill>
          </a:ln>
          <a:solidFill>
            <a:schemeClr val="tx2">
              <a:tint val="100000"/>
              <a:satMod val="250000"/>
            </a:schemeClr>
          </a:solidFill>
          <a:effectLst/>
          <a:latin typeface="Lato" panose="020F0502020204030203" pitchFamily="34" charset="0"/>
          <a:ea typeface="+mj-ea"/>
          <a:cs typeface="+mj-cs"/>
        </a:defRPr>
      </a:lvl1pPr>
    </p:titleStyle>
    <p:bodyStyle>
      <a:lvl1pPr marL="320024" indent="-320024" algn="l" rtl="0" eaLnBrk="1" latinLnBrk="0" hangingPunct="1">
        <a:spcBef>
          <a:spcPct val="20000"/>
        </a:spcBef>
        <a:buClr>
          <a:schemeClr val="accent2"/>
        </a:buClr>
        <a:buSzPct val="100000"/>
        <a:buFont typeface="Wingdings 2" panose="05020102010507070707" pitchFamily="18" charset="2"/>
        <a:buChar char="®"/>
        <a:defRPr sz="3000" kern="1200">
          <a:solidFill>
            <a:schemeClr val="tx1"/>
          </a:solidFill>
          <a:latin typeface="Lato" panose="020F0502020204030203" pitchFamily="34" charset="0"/>
          <a:ea typeface="+mn-ea"/>
          <a:cs typeface="+mn-cs"/>
        </a:defRPr>
      </a:lvl1pPr>
      <a:lvl2pPr marL="630904" indent="-274306" algn="l" rtl="0" eaLnBrk="1" latinLnBrk="0" hangingPunct="1">
        <a:spcBef>
          <a:spcPct val="20000"/>
        </a:spcBef>
        <a:buClr>
          <a:schemeClr val="accent2"/>
        </a:buClr>
        <a:buSzPct val="90000"/>
        <a:buFont typeface="Wingdings 2" panose="05020102010507070707" pitchFamily="18" charset="2"/>
        <a:buChar char="®"/>
        <a:defRPr sz="2600" kern="1200">
          <a:solidFill>
            <a:schemeClr val="tx1"/>
          </a:solidFill>
          <a:latin typeface="Lato" panose="020F0502020204030203" pitchFamily="34" charset="0"/>
          <a:ea typeface="+mn-ea"/>
          <a:cs typeface="+mn-cs"/>
        </a:defRPr>
      </a:lvl2pPr>
      <a:lvl3pPr marL="923498" indent="-274306" algn="l" rtl="0" eaLnBrk="1" latinLnBrk="0" hangingPunct="1">
        <a:spcBef>
          <a:spcPct val="20000"/>
        </a:spcBef>
        <a:buClr>
          <a:schemeClr val="accent2"/>
        </a:buClr>
        <a:buSzPct val="80000"/>
        <a:buFont typeface="Wingdings 2" panose="05020102010507070707" pitchFamily="18" charset="2"/>
        <a:buChar char="®"/>
        <a:defRPr sz="2400" kern="1200">
          <a:solidFill>
            <a:schemeClr val="tx1"/>
          </a:solidFill>
          <a:latin typeface="Lato" panose="020F0502020204030203" pitchFamily="34" charset="0"/>
          <a:ea typeface="+mn-ea"/>
          <a:cs typeface="+mn-cs"/>
        </a:defRPr>
      </a:lvl3pPr>
      <a:lvl4pPr marL="1188661" indent="-228589" algn="l" rtl="0" eaLnBrk="1" latinLnBrk="0" hangingPunct="1">
        <a:spcBef>
          <a:spcPct val="20000"/>
        </a:spcBef>
        <a:buClr>
          <a:schemeClr val="accent2"/>
        </a:buClr>
        <a:buSzPct val="70000"/>
        <a:buFont typeface="Wingdings 2" panose="05020102010507070707" pitchFamily="18" charset="2"/>
        <a:buChar char="®"/>
        <a:defRPr sz="2200" kern="1200">
          <a:solidFill>
            <a:schemeClr val="tx1"/>
          </a:solidFill>
          <a:latin typeface="Lato" panose="020F0502020204030203" pitchFamily="34" charset="0"/>
          <a:ea typeface="+mn-ea"/>
          <a:cs typeface="+mn-cs"/>
        </a:defRPr>
      </a:lvl4pPr>
      <a:lvl5pPr marL="1426392" indent="-228589" algn="l" rtl="0" eaLnBrk="1" latinLnBrk="0" hangingPunct="1">
        <a:spcBef>
          <a:spcPct val="20000"/>
        </a:spcBef>
        <a:buClr>
          <a:schemeClr val="accent2"/>
        </a:buClr>
        <a:buSzPct val="60000"/>
        <a:buFont typeface="Wingdings 2" panose="05020102010507070707" pitchFamily="18" charset="2"/>
        <a:buChar char="®"/>
        <a:defRPr sz="2000" kern="1200">
          <a:solidFill>
            <a:schemeClr val="tx1"/>
          </a:solidFill>
          <a:latin typeface="Lato" panose="020F0502020204030203" pitchFamily="34" charset="0"/>
          <a:ea typeface="+mn-ea"/>
          <a:cs typeface="+mn-cs"/>
        </a:defRPr>
      </a:lvl5pPr>
      <a:lvl6pPr marL="1673269" indent="-228589"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00" indent="-228589"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302" indent="-18287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461" indent="-18287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178" algn="l" rtl="0" eaLnBrk="1" hangingPunct="1">
        <a:defRPr kern="1200">
          <a:solidFill>
            <a:schemeClr val="tx1"/>
          </a:solidFill>
          <a:latin typeface="+mn-lt"/>
          <a:ea typeface="+mn-ea"/>
          <a:cs typeface="+mn-cs"/>
        </a:defRPr>
      </a:lvl2pPr>
      <a:lvl3pPr marL="914354" algn="l" rtl="0" eaLnBrk="1" hangingPunct="1">
        <a:defRPr kern="1200">
          <a:solidFill>
            <a:schemeClr val="tx1"/>
          </a:solidFill>
          <a:latin typeface="+mn-lt"/>
          <a:ea typeface="+mn-ea"/>
          <a:cs typeface="+mn-cs"/>
        </a:defRPr>
      </a:lvl3pPr>
      <a:lvl4pPr marL="1371532" algn="l" rtl="0" eaLnBrk="1" hangingPunct="1">
        <a:defRPr kern="1200">
          <a:solidFill>
            <a:schemeClr val="tx1"/>
          </a:solidFill>
          <a:latin typeface="+mn-lt"/>
          <a:ea typeface="+mn-ea"/>
          <a:cs typeface="+mn-cs"/>
        </a:defRPr>
      </a:lvl4pPr>
      <a:lvl5pPr marL="1828709" algn="l" rtl="0" eaLnBrk="1" hangingPunct="1">
        <a:defRPr kern="1200">
          <a:solidFill>
            <a:schemeClr val="tx1"/>
          </a:solidFill>
          <a:latin typeface="+mn-lt"/>
          <a:ea typeface="+mn-ea"/>
          <a:cs typeface="+mn-cs"/>
        </a:defRPr>
      </a:lvl5pPr>
      <a:lvl6pPr marL="2285886" algn="l" rtl="0" eaLnBrk="1" hangingPunct="1">
        <a:defRPr kern="1200">
          <a:solidFill>
            <a:schemeClr val="tx1"/>
          </a:solidFill>
          <a:latin typeface="+mn-lt"/>
          <a:ea typeface="+mn-ea"/>
          <a:cs typeface="+mn-cs"/>
        </a:defRPr>
      </a:lvl6pPr>
      <a:lvl7pPr marL="2743062" algn="l" rtl="0" eaLnBrk="1" hangingPunct="1">
        <a:defRPr kern="1200">
          <a:solidFill>
            <a:schemeClr val="tx1"/>
          </a:solidFill>
          <a:latin typeface="+mn-lt"/>
          <a:ea typeface="+mn-ea"/>
          <a:cs typeface="+mn-cs"/>
        </a:defRPr>
      </a:lvl7pPr>
      <a:lvl8pPr marL="3200240" algn="l" rtl="0" eaLnBrk="1" hangingPunct="1">
        <a:defRPr kern="1200">
          <a:solidFill>
            <a:schemeClr val="tx1"/>
          </a:solidFill>
          <a:latin typeface="+mn-lt"/>
          <a:ea typeface="+mn-ea"/>
          <a:cs typeface="+mn-cs"/>
        </a:defRPr>
      </a:lvl8pPr>
      <a:lvl9pPr marL="3657418"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2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mailto:tlu@montefiore.org"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Oh the Places You’ll Go: Coordinating Transitions of Care for Addiction and Pain</a:t>
            </a:r>
          </a:p>
        </p:txBody>
      </p:sp>
      <p:sp>
        <p:nvSpPr>
          <p:cNvPr id="3" name="Subtitle 2"/>
          <p:cNvSpPr>
            <a:spLocks noGrp="1"/>
          </p:cNvSpPr>
          <p:nvPr>
            <p:ph type="subTitle" idx="1"/>
          </p:nvPr>
        </p:nvSpPr>
        <p:spPr/>
        <p:txBody>
          <a:bodyPr/>
          <a:lstStyle/>
          <a:p>
            <a:r>
              <a:rPr lang="en-US" dirty="0"/>
              <a:t>Tiffany Lu, MD MS</a:t>
            </a:r>
          </a:p>
        </p:txBody>
      </p:sp>
      <p:sp>
        <p:nvSpPr>
          <p:cNvPr id="4" name="Text Placeholder 3"/>
          <p:cNvSpPr>
            <a:spLocks noGrp="1"/>
          </p:cNvSpPr>
          <p:nvPr>
            <p:ph type="body" sz="quarter" idx="10"/>
          </p:nvPr>
        </p:nvSpPr>
        <p:spPr/>
        <p:txBody>
          <a:bodyPr/>
          <a:lstStyle/>
          <a:p>
            <a:r>
              <a:rPr lang="en-US" dirty="0"/>
              <a:t>The Pain and Addiction Common Threads Course, April 2023</a:t>
            </a:r>
          </a:p>
        </p:txBody>
      </p:sp>
    </p:spTree>
    <p:extLst>
      <p:ext uri="{BB962C8B-B14F-4D97-AF65-F5344CB8AC3E}">
        <p14:creationId xmlns:p14="http://schemas.microsoft.com/office/powerpoint/2010/main" val="2620438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2E42-28FD-47AE-981D-33B0A8860A63}"/>
              </a:ext>
            </a:extLst>
          </p:cNvPr>
          <p:cNvSpPr>
            <a:spLocks noGrp="1"/>
          </p:cNvSpPr>
          <p:nvPr>
            <p:ph type="title"/>
          </p:nvPr>
        </p:nvSpPr>
        <p:spPr/>
        <p:txBody>
          <a:bodyPr>
            <a:noAutofit/>
          </a:bodyPr>
          <a:lstStyle/>
          <a:p>
            <a:r>
              <a:rPr lang="en-US" sz="4000" dirty="0"/>
              <a:t>Addiction consult services help with linkage to outpatient treatment</a:t>
            </a:r>
          </a:p>
        </p:txBody>
      </p:sp>
      <p:sp>
        <p:nvSpPr>
          <p:cNvPr id="3" name="Content Placeholder 2">
            <a:extLst>
              <a:ext uri="{FF2B5EF4-FFF2-40B4-BE49-F238E27FC236}">
                <a16:creationId xmlns:a16="http://schemas.microsoft.com/office/drawing/2014/main" id="{76A8CB91-656F-CFDA-B946-6B255EC406AD}"/>
              </a:ext>
            </a:extLst>
          </p:cNvPr>
          <p:cNvSpPr>
            <a:spLocks noGrp="1"/>
          </p:cNvSpPr>
          <p:nvPr>
            <p:ph sz="quarter" idx="10"/>
          </p:nvPr>
        </p:nvSpPr>
        <p:spPr>
          <a:xfrm>
            <a:off x="381000" y="1508667"/>
            <a:ext cx="11430000" cy="4419600"/>
          </a:xfrm>
        </p:spPr>
        <p:txBody>
          <a:bodyPr>
            <a:normAutofit/>
          </a:bodyPr>
          <a:lstStyle/>
          <a:p>
            <a:r>
              <a:rPr lang="en-US" dirty="0"/>
              <a:t>Interprofessional, hospital-based addiction consult services implemented at academic hospitals associated with:</a:t>
            </a:r>
          </a:p>
          <a:p>
            <a:pPr lvl="1">
              <a:buFont typeface="Arial" panose="020B0604020202020204" pitchFamily="34" charset="0"/>
              <a:buChar char="•"/>
            </a:pPr>
            <a:r>
              <a:rPr lang="en-US" dirty="0"/>
              <a:t>2x higher odds of post-discharge treatment engagement</a:t>
            </a:r>
            <a:r>
              <a:rPr lang="en-US" baseline="30000" dirty="0"/>
              <a:t>1</a:t>
            </a:r>
          </a:p>
          <a:p>
            <a:pPr lvl="1">
              <a:buFont typeface="Arial" panose="020B0604020202020204" pitchFamily="34" charset="0"/>
              <a:buChar char="•"/>
            </a:pPr>
            <a:r>
              <a:rPr lang="en-US" dirty="0"/>
              <a:t>60% lower risk for hospital re-admission within 90 days</a:t>
            </a:r>
            <a:r>
              <a:rPr lang="en-US" baseline="30000" dirty="0"/>
              <a:t>2</a:t>
            </a:r>
            <a:endParaRPr lang="en-US" dirty="0"/>
          </a:p>
          <a:p>
            <a:endParaRPr lang="en-US" dirty="0"/>
          </a:p>
          <a:p>
            <a:pPr>
              <a:buFont typeface="Wingdings" pitchFamily="2" charset="2"/>
              <a:buChar char="ü"/>
            </a:pPr>
            <a:endParaRPr lang="en-US" dirty="0"/>
          </a:p>
        </p:txBody>
      </p:sp>
      <p:graphicFrame>
        <p:nvGraphicFramePr>
          <p:cNvPr id="7" name="Diagram 6">
            <a:extLst>
              <a:ext uri="{FF2B5EF4-FFF2-40B4-BE49-F238E27FC236}">
                <a16:creationId xmlns:a16="http://schemas.microsoft.com/office/drawing/2014/main" id="{A7FDDF14-CD53-561C-05D9-8D5756C00239}"/>
              </a:ext>
            </a:extLst>
          </p:cNvPr>
          <p:cNvGraphicFramePr/>
          <p:nvPr>
            <p:extLst>
              <p:ext uri="{D42A27DB-BD31-4B8C-83A1-F6EECF244321}">
                <p14:modId xmlns:p14="http://schemas.microsoft.com/office/powerpoint/2010/main" val="1228222411"/>
              </p:ext>
            </p:extLst>
          </p:nvPr>
        </p:nvGraphicFramePr>
        <p:xfrm>
          <a:off x="1409700" y="3561062"/>
          <a:ext cx="9372600" cy="2633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2E61BC2-5FCC-6C1B-589A-E59D476575F5}"/>
              </a:ext>
            </a:extLst>
          </p:cNvPr>
          <p:cNvSpPr txBox="1"/>
          <p:nvPr/>
        </p:nvSpPr>
        <p:spPr>
          <a:xfrm>
            <a:off x="990600" y="6460123"/>
            <a:ext cx="6096000" cy="338554"/>
          </a:xfrm>
          <a:prstGeom prst="rect">
            <a:avLst/>
          </a:prstGeom>
          <a:noFill/>
        </p:spPr>
        <p:txBody>
          <a:bodyPr wrap="square">
            <a:spAutoFit/>
          </a:bodyPr>
          <a:lstStyle/>
          <a:p>
            <a:r>
              <a:rPr lang="en-US" sz="1600" baseline="30000" dirty="0"/>
              <a:t>1</a:t>
            </a:r>
            <a:r>
              <a:rPr lang="en-US" sz="1600" dirty="0"/>
              <a:t>Englander et al. JGIM 2019; </a:t>
            </a:r>
            <a:r>
              <a:rPr lang="en-US" sz="1600" baseline="30000" dirty="0"/>
              <a:t>2</a:t>
            </a:r>
            <a:r>
              <a:rPr lang="en-US" sz="1600" dirty="0"/>
              <a:t>Wakeman et al. JGIM 2017; </a:t>
            </a:r>
          </a:p>
        </p:txBody>
      </p:sp>
    </p:spTree>
    <p:extLst>
      <p:ext uri="{BB962C8B-B14F-4D97-AF65-F5344CB8AC3E}">
        <p14:creationId xmlns:p14="http://schemas.microsoft.com/office/powerpoint/2010/main" val="3901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531B-CBBE-1EC1-F199-E30A66729F0D}"/>
              </a:ext>
            </a:extLst>
          </p:cNvPr>
          <p:cNvSpPr>
            <a:spLocks noGrp="1"/>
          </p:cNvSpPr>
          <p:nvPr>
            <p:ph type="title"/>
          </p:nvPr>
        </p:nvSpPr>
        <p:spPr/>
        <p:txBody>
          <a:bodyPr>
            <a:noAutofit/>
          </a:bodyPr>
          <a:lstStyle/>
          <a:p>
            <a:r>
              <a:rPr lang="en-US" sz="4000" dirty="0"/>
              <a:t>Same- or next-day post-discharge appointments associated with improved linkage</a:t>
            </a:r>
          </a:p>
        </p:txBody>
      </p:sp>
      <p:pic>
        <p:nvPicPr>
          <p:cNvPr id="4" name="Content Placeholder 3" descr="A screenshot of a computer&#10;&#10;Description automatically generated with medium confidence">
            <a:extLst>
              <a:ext uri="{FF2B5EF4-FFF2-40B4-BE49-F238E27FC236}">
                <a16:creationId xmlns:a16="http://schemas.microsoft.com/office/drawing/2014/main" id="{0A8CBF52-0228-1EAB-78DD-10E7ACC1FE17}"/>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93497" y="2590800"/>
            <a:ext cx="7255706" cy="3872327"/>
          </a:xfrm>
          <a:prstGeom prst="rect">
            <a:avLst/>
          </a:prstGeom>
        </p:spPr>
      </p:pic>
      <p:sp>
        <p:nvSpPr>
          <p:cNvPr id="6" name="TextBox 5">
            <a:extLst>
              <a:ext uri="{FF2B5EF4-FFF2-40B4-BE49-F238E27FC236}">
                <a16:creationId xmlns:a16="http://schemas.microsoft.com/office/drawing/2014/main" id="{FD47FA7C-0D28-980D-BE0E-867597924535}"/>
              </a:ext>
            </a:extLst>
          </p:cNvPr>
          <p:cNvSpPr txBox="1"/>
          <p:nvPr/>
        </p:nvSpPr>
        <p:spPr>
          <a:xfrm>
            <a:off x="8382000" y="6444734"/>
            <a:ext cx="6096000" cy="338554"/>
          </a:xfrm>
          <a:prstGeom prst="rect">
            <a:avLst/>
          </a:prstGeom>
          <a:noFill/>
        </p:spPr>
        <p:txBody>
          <a:bodyPr wrap="square">
            <a:spAutoFit/>
          </a:bodyPr>
          <a:lstStyle/>
          <a:p>
            <a:r>
              <a:rPr lang="en-US" sz="1600" dirty="0"/>
              <a:t>Roy et al. Drug </a:t>
            </a:r>
            <a:r>
              <a:rPr lang="en-US" sz="1600" dirty="0" err="1"/>
              <a:t>Alc</a:t>
            </a:r>
            <a:r>
              <a:rPr lang="en-US" sz="1600" dirty="0"/>
              <a:t> Depend 2021</a:t>
            </a:r>
          </a:p>
        </p:txBody>
      </p:sp>
      <p:sp>
        <p:nvSpPr>
          <p:cNvPr id="7" name="TextBox 6">
            <a:extLst>
              <a:ext uri="{FF2B5EF4-FFF2-40B4-BE49-F238E27FC236}">
                <a16:creationId xmlns:a16="http://schemas.microsoft.com/office/drawing/2014/main" id="{5F7C066D-3934-29D5-B569-6FE0A3ADE708}"/>
              </a:ext>
            </a:extLst>
          </p:cNvPr>
          <p:cNvSpPr txBox="1"/>
          <p:nvPr/>
        </p:nvSpPr>
        <p:spPr>
          <a:xfrm>
            <a:off x="6172200" y="3429000"/>
            <a:ext cx="3657600" cy="239515"/>
          </a:xfrm>
          <a:prstGeom prst="rect">
            <a:avLst/>
          </a:prstGeom>
          <a:noFill/>
          <a:ln w="57150">
            <a:solidFill>
              <a:schemeClr val="accent6"/>
            </a:solidFill>
          </a:ln>
        </p:spPr>
        <p:txBody>
          <a:bodyPr wrap="square" rtlCol="0">
            <a:spAutoFit/>
          </a:bodyPr>
          <a:lstStyle/>
          <a:p>
            <a:endParaRPr lang="en-US" dirty="0">
              <a:solidFill>
                <a:srgbClr val="FF0000"/>
              </a:solidFill>
            </a:endParaRPr>
          </a:p>
        </p:txBody>
      </p:sp>
      <p:sp>
        <p:nvSpPr>
          <p:cNvPr id="8" name="TextBox 7">
            <a:extLst>
              <a:ext uri="{FF2B5EF4-FFF2-40B4-BE49-F238E27FC236}">
                <a16:creationId xmlns:a16="http://schemas.microsoft.com/office/drawing/2014/main" id="{4AD4D295-F2BE-A691-BC01-13CD1B22D147}"/>
              </a:ext>
            </a:extLst>
          </p:cNvPr>
          <p:cNvSpPr txBox="1"/>
          <p:nvPr/>
        </p:nvSpPr>
        <p:spPr>
          <a:xfrm>
            <a:off x="990600" y="1587060"/>
            <a:ext cx="10744200" cy="1107996"/>
          </a:xfrm>
          <a:prstGeom prst="rect">
            <a:avLst/>
          </a:prstGeom>
          <a:noFill/>
        </p:spPr>
        <p:txBody>
          <a:bodyPr wrap="square" rtlCol="0">
            <a:spAutoFit/>
          </a:bodyPr>
          <a:lstStyle/>
          <a:p>
            <a:r>
              <a:rPr lang="en-US" sz="2400" dirty="0"/>
              <a:t>Among 142 pts initiated or recommended for BUP on discharge 2015-17:</a:t>
            </a:r>
          </a:p>
          <a:p>
            <a:pPr marL="285750" indent="-285750">
              <a:buFont typeface="Arial" panose="020B0604020202020204" pitchFamily="34" charset="0"/>
              <a:buChar char="•"/>
            </a:pPr>
            <a:r>
              <a:rPr lang="en-US" sz="2400" dirty="0"/>
              <a:t>Addiction consult service linked pts to appts at low barrier addiction clinic</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4184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75B2-5AB9-1966-CA14-51B7E57FAC67}"/>
              </a:ext>
            </a:extLst>
          </p:cNvPr>
          <p:cNvSpPr>
            <a:spLocks noGrp="1"/>
          </p:cNvSpPr>
          <p:nvPr>
            <p:ph type="title"/>
          </p:nvPr>
        </p:nvSpPr>
        <p:spPr>
          <a:xfrm>
            <a:off x="190500" y="76200"/>
            <a:ext cx="11811000" cy="838200"/>
          </a:xfrm>
        </p:spPr>
        <p:txBody>
          <a:bodyPr>
            <a:noAutofit/>
          </a:bodyPr>
          <a:lstStyle/>
          <a:p>
            <a:r>
              <a:rPr lang="en-US" sz="3600" dirty="0"/>
              <a:t>Transitions of Care: Taking Inventory of Discharge Needs</a:t>
            </a:r>
          </a:p>
        </p:txBody>
      </p:sp>
      <p:sp>
        <p:nvSpPr>
          <p:cNvPr id="4" name="TextBox 3">
            <a:extLst>
              <a:ext uri="{FF2B5EF4-FFF2-40B4-BE49-F238E27FC236}">
                <a16:creationId xmlns:a16="http://schemas.microsoft.com/office/drawing/2014/main" id="{2E6DEC63-306E-842B-EF8A-733EBB71DA96}"/>
              </a:ext>
            </a:extLst>
          </p:cNvPr>
          <p:cNvSpPr txBox="1"/>
          <p:nvPr/>
        </p:nvSpPr>
        <p:spPr>
          <a:xfrm>
            <a:off x="8915400" y="4114800"/>
            <a:ext cx="2895600" cy="1200329"/>
          </a:xfrm>
          <a:prstGeom prst="rect">
            <a:avLst/>
          </a:prstGeom>
          <a:noFill/>
        </p:spPr>
        <p:txBody>
          <a:bodyPr wrap="square" rtlCol="0">
            <a:spAutoFit/>
          </a:bodyPr>
          <a:lstStyle/>
          <a:p>
            <a:r>
              <a:rPr lang="en-US" sz="2400" b="1" dirty="0">
                <a:solidFill>
                  <a:schemeClr val="accent2"/>
                </a:solidFill>
              </a:rPr>
              <a:t>Housing, social supports and case management</a:t>
            </a:r>
          </a:p>
        </p:txBody>
      </p:sp>
      <p:graphicFrame>
        <p:nvGraphicFramePr>
          <p:cNvPr id="5" name="Diagram 4">
            <a:extLst>
              <a:ext uri="{FF2B5EF4-FFF2-40B4-BE49-F238E27FC236}">
                <a16:creationId xmlns:a16="http://schemas.microsoft.com/office/drawing/2014/main" id="{5E20BF0D-3C94-F208-CDE0-3DD2B77D7E36}"/>
              </a:ext>
            </a:extLst>
          </p:cNvPr>
          <p:cNvGraphicFramePr/>
          <p:nvPr>
            <p:extLst>
              <p:ext uri="{D42A27DB-BD31-4B8C-83A1-F6EECF244321}">
                <p14:modId xmlns:p14="http://schemas.microsoft.com/office/powerpoint/2010/main" val="3632685738"/>
              </p:ext>
            </p:extLst>
          </p:nvPr>
        </p:nvGraphicFramePr>
        <p:xfrm>
          <a:off x="1905000" y="990601"/>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3C9626C-6A25-E2B2-353D-86389A567611}"/>
              </a:ext>
            </a:extLst>
          </p:cNvPr>
          <p:cNvSpPr txBox="1"/>
          <p:nvPr/>
        </p:nvSpPr>
        <p:spPr>
          <a:xfrm>
            <a:off x="8950234" y="1683602"/>
            <a:ext cx="2555966" cy="830997"/>
          </a:xfrm>
          <a:prstGeom prst="rect">
            <a:avLst/>
          </a:prstGeom>
          <a:noFill/>
        </p:spPr>
        <p:txBody>
          <a:bodyPr wrap="square" rtlCol="0">
            <a:spAutoFit/>
          </a:bodyPr>
          <a:lstStyle/>
          <a:p>
            <a:r>
              <a:rPr lang="en-US" sz="2400" b="1" dirty="0">
                <a:solidFill>
                  <a:schemeClr val="accent2"/>
                </a:solidFill>
              </a:rPr>
              <a:t>OUD treatment continuation</a:t>
            </a:r>
          </a:p>
        </p:txBody>
      </p:sp>
      <p:sp>
        <p:nvSpPr>
          <p:cNvPr id="7" name="TextBox 6">
            <a:extLst>
              <a:ext uri="{FF2B5EF4-FFF2-40B4-BE49-F238E27FC236}">
                <a16:creationId xmlns:a16="http://schemas.microsoft.com/office/drawing/2014/main" id="{3F4565C2-3A18-82CE-1B5A-624D88DC5230}"/>
              </a:ext>
            </a:extLst>
          </p:cNvPr>
          <p:cNvSpPr txBox="1"/>
          <p:nvPr/>
        </p:nvSpPr>
        <p:spPr>
          <a:xfrm>
            <a:off x="533400" y="4114800"/>
            <a:ext cx="3200400" cy="830997"/>
          </a:xfrm>
          <a:prstGeom prst="rect">
            <a:avLst/>
          </a:prstGeom>
          <a:noFill/>
        </p:spPr>
        <p:txBody>
          <a:bodyPr wrap="square" rtlCol="0">
            <a:spAutoFit/>
          </a:bodyPr>
          <a:lstStyle/>
          <a:p>
            <a:r>
              <a:rPr lang="en-US" sz="2400" b="1" dirty="0">
                <a:solidFill>
                  <a:schemeClr val="accent2"/>
                </a:solidFill>
              </a:rPr>
              <a:t>Harm reduction education &amp; tools</a:t>
            </a:r>
          </a:p>
        </p:txBody>
      </p:sp>
      <p:sp>
        <p:nvSpPr>
          <p:cNvPr id="8" name="TextBox 7">
            <a:extLst>
              <a:ext uri="{FF2B5EF4-FFF2-40B4-BE49-F238E27FC236}">
                <a16:creationId xmlns:a16="http://schemas.microsoft.com/office/drawing/2014/main" id="{5A35128C-7EB0-F3AE-B079-4A8E990D5D28}"/>
              </a:ext>
            </a:extLst>
          </p:cNvPr>
          <p:cNvSpPr txBox="1"/>
          <p:nvPr/>
        </p:nvSpPr>
        <p:spPr>
          <a:xfrm>
            <a:off x="568234" y="1663224"/>
            <a:ext cx="2860766" cy="830997"/>
          </a:xfrm>
          <a:prstGeom prst="rect">
            <a:avLst/>
          </a:prstGeom>
          <a:noFill/>
        </p:spPr>
        <p:txBody>
          <a:bodyPr wrap="square" rtlCol="0">
            <a:spAutoFit/>
          </a:bodyPr>
          <a:lstStyle/>
          <a:p>
            <a:r>
              <a:rPr lang="en-US" sz="2400" b="1" dirty="0">
                <a:solidFill>
                  <a:schemeClr val="accent2"/>
                </a:solidFill>
              </a:rPr>
              <a:t>Pain control and post-op follow-up</a:t>
            </a:r>
          </a:p>
        </p:txBody>
      </p:sp>
      <p:sp>
        <p:nvSpPr>
          <p:cNvPr id="3" name="TextBox 2">
            <a:extLst>
              <a:ext uri="{FF2B5EF4-FFF2-40B4-BE49-F238E27FC236}">
                <a16:creationId xmlns:a16="http://schemas.microsoft.com/office/drawing/2014/main" id="{9D2266B5-44E3-3D73-F764-4C42ADDF66E1}"/>
              </a:ext>
            </a:extLst>
          </p:cNvPr>
          <p:cNvSpPr txBox="1"/>
          <p:nvPr/>
        </p:nvSpPr>
        <p:spPr>
          <a:xfrm>
            <a:off x="1447800" y="5860179"/>
            <a:ext cx="9677400" cy="830997"/>
          </a:xfrm>
          <a:prstGeom prst="rect">
            <a:avLst/>
          </a:prstGeom>
          <a:noFill/>
        </p:spPr>
        <p:txBody>
          <a:bodyPr wrap="square">
            <a:spAutoFit/>
          </a:bodyPr>
          <a:lstStyle/>
          <a:p>
            <a:r>
              <a:rPr lang="en-US" sz="2400" dirty="0">
                <a:sym typeface="Wingdings" pitchFamily="2" charset="2"/>
              </a:rPr>
              <a:t>Involve different stakeholders in the hospital system – start with practical strategies and refine into protocols and workflows!</a:t>
            </a:r>
          </a:p>
        </p:txBody>
      </p:sp>
    </p:spTree>
    <p:extLst>
      <p:ext uri="{BB962C8B-B14F-4D97-AF65-F5344CB8AC3E}">
        <p14:creationId xmlns:p14="http://schemas.microsoft.com/office/powerpoint/2010/main" val="34416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CAB3-98DF-6386-1451-D7DAA1F70B4C}"/>
              </a:ext>
            </a:extLst>
          </p:cNvPr>
          <p:cNvSpPr>
            <a:spLocks noGrp="1"/>
          </p:cNvSpPr>
          <p:nvPr>
            <p:ph type="title"/>
          </p:nvPr>
        </p:nvSpPr>
        <p:spPr>
          <a:xfrm>
            <a:off x="457201" y="228600"/>
            <a:ext cx="11512388" cy="1143000"/>
          </a:xfrm>
        </p:spPr>
        <p:txBody>
          <a:bodyPr>
            <a:noAutofit/>
          </a:bodyPr>
          <a:lstStyle/>
          <a:p>
            <a:r>
              <a:rPr lang="en-US" sz="4000" dirty="0"/>
              <a:t>Practical strategies to optimize transitions of care:  Facilitate linkage to care</a:t>
            </a:r>
          </a:p>
        </p:txBody>
      </p:sp>
      <p:sp>
        <p:nvSpPr>
          <p:cNvPr id="6" name="Content Placeholder 5">
            <a:extLst>
              <a:ext uri="{FF2B5EF4-FFF2-40B4-BE49-F238E27FC236}">
                <a16:creationId xmlns:a16="http://schemas.microsoft.com/office/drawing/2014/main" id="{2317DBDE-0AD8-D232-23D5-C70587DD5EC3}"/>
              </a:ext>
            </a:extLst>
          </p:cNvPr>
          <p:cNvSpPr>
            <a:spLocks noGrp="1"/>
          </p:cNvSpPr>
          <p:nvPr>
            <p:ph sz="quarter" idx="10"/>
          </p:nvPr>
        </p:nvSpPr>
        <p:spPr>
          <a:xfrm>
            <a:off x="298612" y="1745734"/>
            <a:ext cx="11740988" cy="4394200"/>
          </a:xfrm>
        </p:spPr>
        <p:txBody>
          <a:bodyPr>
            <a:normAutofit/>
          </a:bodyPr>
          <a:lstStyle/>
          <a:p>
            <a:pPr marL="457200" indent="-457200">
              <a:buFont typeface="Wingdings" pitchFamily="2" charset="2"/>
              <a:buChar char="ü"/>
            </a:pPr>
            <a:r>
              <a:rPr lang="en-US" sz="3200" dirty="0"/>
              <a:t>Identify post-discharge providers and referral pathways</a:t>
            </a:r>
          </a:p>
          <a:p>
            <a:pPr marL="457200" indent="-457200">
              <a:buFont typeface="Wingdings" pitchFamily="2" charset="2"/>
              <a:buChar char="ü"/>
            </a:pPr>
            <a:r>
              <a:rPr lang="en-US" sz="3200" dirty="0"/>
              <a:t>Support primary team to obtain post-discharge appointments with short wait times</a:t>
            </a:r>
          </a:p>
          <a:p>
            <a:pPr marL="457200" indent="-457200">
              <a:buFont typeface="Wingdings" pitchFamily="2" charset="2"/>
              <a:buChar char="ü"/>
            </a:pPr>
            <a:endParaRPr lang="en-US" sz="3200" dirty="0"/>
          </a:p>
          <a:p>
            <a:endParaRPr lang="en-US" dirty="0"/>
          </a:p>
        </p:txBody>
      </p:sp>
      <p:pic>
        <p:nvPicPr>
          <p:cNvPr id="7" name="Picture 6" descr="Text&#10;&#10;Description automatically generated">
            <a:extLst>
              <a:ext uri="{FF2B5EF4-FFF2-40B4-BE49-F238E27FC236}">
                <a16:creationId xmlns:a16="http://schemas.microsoft.com/office/drawing/2014/main" id="{BAA0AA15-C2A9-D3B0-38DA-63D8401F6469}"/>
              </a:ext>
            </a:extLst>
          </p:cNvPr>
          <p:cNvPicPr>
            <a:picLocks noChangeAspect="1"/>
          </p:cNvPicPr>
          <p:nvPr/>
        </p:nvPicPr>
        <p:blipFill rotWithShape="1">
          <a:blip r:embed="rId3">
            <a:extLst>
              <a:ext uri="{28A0092B-C50C-407E-A947-70E740481C1C}">
                <a14:useLocalDpi xmlns:a14="http://schemas.microsoft.com/office/drawing/2010/main" val="0"/>
              </a:ext>
            </a:extLst>
          </a:blip>
          <a:srcRect b="9690"/>
          <a:stretch/>
        </p:blipFill>
        <p:spPr>
          <a:xfrm>
            <a:off x="1600200" y="3429001"/>
            <a:ext cx="8915400" cy="3276600"/>
          </a:xfrm>
          <a:prstGeom prst="rect">
            <a:avLst/>
          </a:prstGeom>
        </p:spPr>
      </p:pic>
    </p:spTree>
    <p:extLst>
      <p:ext uri="{BB962C8B-B14F-4D97-AF65-F5344CB8AC3E}">
        <p14:creationId xmlns:p14="http://schemas.microsoft.com/office/powerpoint/2010/main" val="20471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CAB3-98DF-6386-1451-D7DAA1F70B4C}"/>
              </a:ext>
            </a:extLst>
          </p:cNvPr>
          <p:cNvSpPr>
            <a:spLocks noGrp="1"/>
          </p:cNvSpPr>
          <p:nvPr>
            <p:ph type="title"/>
          </p:nvPr>
        </p:nvSpPr>
        <p:spPr>
          <a:xfrm>
            <a:off x="457201" y="228600"/>
            <a:ext cx="11512388" cy="1143000"/>
          </a:xfrm>
        </p:spPr>
        <p:txBody>
          <a:bodyPr>
            <a:noAutofit/>
          </a:bodyPr>
          <a:lstStyle/>
          <a:p>
            <a:r>
              <a:rPr lang="en-US" sz="4000" dirty="0"/>
              <a:t>Practical strategies to optimize transitions of care:  Facilitate linkage to care</a:t>
            </a:r>
          </a:p>
        </p:txBody>
      </p:sp>
      <p:sp>
        <p:nvSpPr>
          <p:cNvPr id="6" name="Content Placeholder 5">
            <a:extLst>
              <a:ext uri="{FF2B5EF4-FFF2-40B4-BE49-F238E27FC236}">
                <a16:creationId xmlns:a16="http://schemas.microsoft.com/office/drawing/2014/main" id="{2317DBDE-0AD8-D232-23D5-C70587DD5EC3}"/>
              </a:ext>
            </a:extLst>
          </p:cNvPr>
          <p:cNvSpPr>
            <a:spLocks noGrp="1"/>
          </p:cNvSpPr>
          <p:nvPr>
            <p:ph sz="quarter" idx="10"/>
          </p:nvPr>
        </p:nvSpPr>
        <p:spPr>
          <a:xfrm>
            <a:off x="685800" y="1745734"/>
            <a:ext cx="6385218" cy="4394200"/>
          </a:xfrm>
        </p:spPr>
        <p:txBody>
          <a:bodyPr>
            <a:normAutofit/>
          </a:bodyPr>
          <a:lstStyle/>
          <a:p>
            <a:pPr marL="457200" indent="-457200">
              <a:buFont typeface="Wingdings" pitchFamily="2" charset="2"/>
              <a:buChar char="ü"/>
            </a:pPr>
            <a:endParaRPr lang="en-US" sz="2800" dirty="0"/>
          </a:p>
          <a:p>
            <a:pPr marL="457200" indent="-457200">
              <a:buFont typeface="Wingdings" pitchFamily="2" charset="2"/>
              <a:buChar char="ü"/>
            </a:pPr>
            <a:r>
              <a:rPr lang="en-US" sz="3200" dirty="0"/>
              <a:t>Ensure closed loop communication with patients about post-discharge plans</a:t>
            </a:r>
          </a:p>
          <a:p>
            <a:pPr marL="457200" indent="-457200">
              <a:buFont typeface="Wingdings" pitchFamily="2" charset="2"/>
              <a:buChar char="ü"/>
            </a:pPr>
            <a:r>
              <a:rPr lang="en-US" sz="3200" dirty="0"/>
              <a:t>Confirm patients’ contact information for outreach as needed</a:t>
            </a:r>
            <a:endParaRPr lang="en-US" dirty="0"/>
          </a:p>
        </p:txBody>
      </p:sp>
      <p:pic>
        <p:nvPicPr>
          <p:cNvPr id="4" name="Picture 3" descr="Diagram&#10;&#10;Description automatically generated">
            <a:extLst>
              <a:ext uri="{FF2B5EF4-FFF2-40B4-BE49-F238E27FC236}">
                <a16:creationId xmlns:a16="http://schemas.microsoft.com/office/drawing/2014/main" id="{3AAF80B9-7885-49DC-3B7D-8413349DA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676400"/>
            <a:ext cx="4730589" cy="4394200"/>
          </a:xfrm>
          <a:prstGeom prst="rect">
            <a:avLst/>
          </a:prstGeom>
        </p:spPr>
      </p:pic>
      <p:sp>
        <p:nvSpPr>
          <p:cNvPr id="5" name="TextBox 4">
            <a:extLst>
              <a:ext uri="{FF2B5EF4-FFF2-40B4-BE49-F238E27FC236}">
                <a16:creationId xmlns:a16="http://schemas.microsoft.com/office/drawing/2014/main" id="{817E4171-81F3-143B-1F55-87E902F85CE6}"/>
              </a:ext>
            </a:extLst>
          </p:cNvPr>
          <p:cNvSpPr txBox="1"/>
          <p:nvPr/>
        </p:nvSpPr>
        <p:spPr>
          <a:xfrm>
            <a:off x="7604387" y="6242089"/>
            <a:ext cx="3999813" cy="369332"/>
          </a:xfrm>
          <a:prstGeom prst="rect">
            <a:avLst/>
          </a:prstGeom>
          <a:noFill/>
        </p:spPr>
        <p:txBody>
          <a:bodyPr wrap="none" rtlCol="0">
            <a:spAutoFit/>
          </a:bodyPr>
          <a:lstStyle/>
          <a:p>
            <a:r>
              <a:rPr lang="en-US" dirty="0"/>
              <a:t>Example: Follow-up appt patient flyer</a:t>
            </a:r>
          </a:p>
        </p:txBody>
      </p:sp>
    </p:spTree>
    <p:extLst>
      <p:ext uri="{BB962C8B-B14F-4D97-AF65-F5344CB8AC3E}">
        <p14:creationId xmlns:p14="http://schemas.microsoft.com/office/powerpoint/2010/main" val="16711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CAB3-98DF-6386-1451-D7DAA1F70B4C}"/>
              </a:ext>
            </a:extLst>
          </p:cNvPr>
          <p:cNvSpPr>
            <a:spLocks noGrp="1"/>
          </p:cNvSpPr>
          <p:nvPr>
            <p:ph type="title"/>
          </p:nvPr>
        </p:nvSpPr>
        <p:spPr/>
        <p:txBody>
          <a:bodyPr>
            <a:normAutofit/>
          </a:bodyPr>
          <a:lstStyle/>
          <a:p>
            <a:r>
              <a:rPr lang="en-US" sz="3600" dirty="0"/>
              <a:t>Practical strategies to optimize transitions of care: Facilitate opioid agonist prescribing</a:t>
            </a:r>
          </a:p>
        </p:txBody>
      </p:sp>
      <p:sp>
        <p:nvSpPr>
          <p:cNvPr id="6" name="Content Placeholder 5">
            <a:extLst>
              <a:ext uri="{FF2B5EF4-FFF2-40B4-BE49-F238E27FC236}">
                <a16:creationId xmlns:a16="http://schemas.microsoft.com/office/drawing/2014/main" id="{2317DBDE-0AD8-D232-23D5-C70587DD5EC3}"/>
              </a:ext>
            </a:extLst>
          </p:cNvPr>
          <p:cNvSpPr>
            <a:spLocks noGrp="1"/>
          </p:cNvSpPr>
          <p:nvPr>
            <p:ph sz="quarter" idx="10"/>
          </p:nvPr>
        </p:nvSpPr>
        <p:spPr>
          <a:xfrm>
            <a:off x="685800" y="1676400"/>
            <a:ext cx="11125200" cy="4572000"/>
          </a:xfrm>
        </p:spPr>
        <p:txBody>
          <a:bodyPr>
            <a:normAutofit/>
          </a:bodyPr>
          <a:lstStyle/>
          <a:p>
            <a:pPr marL="457200" indent="-457200">
              <a:buFont typeface="Wingdings" pitchFamily="2" charset="2"/>
              <a:buChar char="ü"/>
            </a:pPr>
            <a:r>
              <a:rPr lang="en-US" sz="3200" dirty="0"/>
              <a:t>Optimize buprenorphine dose for OUD/pain</a:t>
            </a:r>
          </a:p>
          <a:p>
            <a:pPr marL="457200" indent="-457200">
              <a:buFont typeface="Wingdings" pitchFamily="2" charset="2"/>
              <a:buChar char="ü"/>
            </a:pPr>
            <a:r>
              <a:rPr lang="en-US" sz="3200" dirty="0"/>
              <a:t>Support primary team to prescribe bridge buprenorphine</a:t>
            </a:r>
          </a:p>
          <a:p>
            <a:pPr lvl="1">
              <a:buFont typeface="Arial" panose="020B0604020202020204" pitchFamily="34" charset="0"/>
              <a:buChar char="•"/>
            </a:pPr>
            <a:r>
              <a:rPr lang="en-US" sz="2800" dirty="0"/>
              <a:t>Consider prescription duration of at least 7-14 days</a:t>
            </a:r>
          </a:p>
          <a:p>
            <a:pPr marL="457200" indent="-457200">
              <a:buFont typeface="Wingdings" pitchFamily="2" charset="2"/>
              <a:buChar char="ü"/>
            </a:pPr>
            <a:r>
              <a:rPr lang="en-US" sz="3200" dirty="0"/>
              <a:t>Identify pharmacy partners for same-day med dispensing</a:t>
            </a:r>
          </a:p>
          <a:p>
            <a:pPr lvl="1">
              <a:buFont typeface="Arial" panose="020B0604020202020204" pitchFamily="34" charset="0"/>
              <a:buChar char="•"/>
            </a:pPr>
            <a:r>
              <a:rPr lang="en-US" sz="2800" dirty="0"/>
              <a:t>Utilize hospital’s meds to beds program if available</a:t>
            </a:r>
          </a:p>
          <a:p>
            <a:pPr marL="457200" indent="-457200">
              <a:buFont typeface="Wingdings" pitchFamily="2" charset="2"/>
              <a:buChar char="ü"/>
            </a:pPr>
            <a:endParaRPr lang="en-US" sz="3200" dirty="0"/>
          </a:p>
          <a:p>
            <a:pPr marL="310880" lvl="1" indent="0">
              <a:buNone/>
            </a:pPr>
            <a:endParaRPr lang="en-US" sz="2800" dirty="0"/>
          </a:p>
          <a:p>
            <a:endParaRPr lang="en-US" dirty="0"/>
          </a:p>
        </p:txBody>
      </p:sp>
      <p:pic>
        <p:nvPicPr>
          <p:cNvPr id="4" name="Picture 3" descr="Icon&#10;&#10;Description automatically generated">
            <a:extLst>
              <a:ext uri="{FF2B5EF4-FFF2-40B4-BE49-F238E27FC236}">
                <a16:creationId xmlns:a16="http://schemas.microsoft.com/office/drawing/2014/main" id="{F0D6ABA4-E475-46CC-4046-C1453D070D14}"/>
              </a:ext>
            </a:extLst>
          </p:cNvPr>
          <p:cNvPicPr>
            <a:picLocks noChangeAspect="1"/>
          </p:cNvPicPr>
          <p:nvPr/>
        </p:nvPicPr>
        <p:blipFill rotWithShape="1">
          <a:blip r:embed="rId3">
            <a:extLst>
              <a:ext uri="{28A0092B-C50C-407E-A947-70E740481C1C}">
                <a14:useLocalDpi xmlns:a14="http://schemas.microsoft.com/office/drawing/2010/main" val="0"/>
              </a:ext>
            </a:extLst>
          </a:blip>
          <a:srcRect r="70749"/>
          <a:stretch/>
        </p:blipFill>
        <p:spPr>
          <a:xfrm>
            <a:off x="3777813" y="4876800"/>
            <a:ext cx="1447800" cy="1498600"/>
          </a:xfrm>
          <a:prstGeom prst="rect">
            <a:avLst/>
          </a:prstGeom>
        </p:spPr>
      </p:pic>
      <p:pic>
        <p:nvPicPr>
          <p:cNvPr id="7" name="Picture 6" descr="Icon&#10;&#10;Description automatically generated">
            <a:extLst>
              <a:ext uri="{FF2B5EF4-FFF2-40B4-BE49-F238E27FC236}">
                <a16:creationId xmlns:a16="http://schemas.microsoft.com/office/drawing/2014/main" id="{228B68AB-1F0C-3F07-AB3E-23CF76175F57}"/>
              </a:ext>
            </a:extLst>
          </p:cNvPr>
          <p:cNvPicPr>
            <a:picLocks noChangeAspect="1"/>
          </p:cNvPicPr>
          <p:nvPr/>
        </p:nvPicPr>
        <p:blipFill rotWithShape="1">
          <a:blip r:embed="rId3">
            <a:extLst>
              <a:ext uri="{28A0092B-C50C-407E-A947-70E740481C1C}">
                <a14:useLocalDpi xmlns:a14="http://schemas.microsoft.com/office/drawing/2010/main" val="0"/>
              </a:ext>
            </a:extLst>
          </a:blip>
          <a:srcRect l="72478"/>
          <a:stretch/>
        </p:blipFill>
        <p:spPr>
          <a:xfrm>
            <a:off x="7049814" y="4876800"/>
            <a:ext cx="1447800" cy="1498600"/>
          </a:xfrm>
          <a:prstGeom prst="rect">
            <a:avLst/>
          </a:prstGeom>
        </p:spPr>
      </p:pic>
      <p:cxnSp>
        <p:nvCxnSpPr>
          <p:cNvPr id="9" name="Straight Arrow Connector 8">
            <a:extLst>
              <a:ext uri="{FF2B5EF4-FFF2-40B4-BE49-F238E27FC236}">
                <a16:creationId xmlns:a16="http://schemas.microsoft.com/office/drawing/2014/main" id="{B386A93E-756F-FA10-48E2-70BF2E795CD7}"/>
              </a:ext>
            </a:extLst>
          </p:cNvPr>
          <p:cNvCxnSpPr>
            <a:cxnSpLocks/>
          </p:cNvCxnSpPr>
          <p:nvPr/>
        </p:nvCxnSpPr>
        <p:spPr>
          <a:xfrm>
            <a:off x="5599386" y="5626100"/>
            <a:ext cx="1298028" cy="0"/>
          </a:xfrm>
          <a:prstGeom prst="straightConnector1">
            <a:avLst/>
          </a:prstGeom>
          <a:ln w="920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93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229C-AE00-43FE-ACE4-FF68E9B8D98F}"/>
              </a:ext>
            </a:extLst>
          </p:cNvPr>
          <p:cNvSpPr>
            <a:spLocks noGrp="1"/>
          </p:cNvSpPr>
          <p:nvPr>
            <p:ph type="title"/>
          </p:nvPr>
        </p:nvSpPr>
        <p:spPr>
          <a:xfrm>
            <a:off x="697589" y="242449"/>
            <a:ext cx="10820400" cy="1267968"/>
          </a:xfrm>
        </p:spPr>
        <p:txBody>
          <a:bodyPr anchor="t">
            <a:normAutofit/>
          </a:bodyPr>
          <a:lstStyle/>
          <a:p>
            <a:r>
              <a:rPr lang="en-US" sz="3600" dirty="0"/>
              <a:t>Practical strategies to optimize transitions of care: Provide harm reduction education and tools</a:t>
            </a:r>
          </a:p>
        </p:txBody>
      </p:sp>
      <p:sp>
        <p:nvSpPr>
          <p:cNvPr id="4" name="TextBox 3">
            <a:extLst>
              <a:ext uri="{FF2B5EF4-FFF2-40B4-BE49-F238E27FC236}">
                <a16:creationId xmlns:a16="http://schemas.microsoft.com/office/drawing/2014/main" id="{30963771-F895-CA68-0ECD-C786EE5404A6}"/>
              </a:ext>
            </a:extLst>
          </p:cNvPr>
          <p:cNvSpPr txBox="1"/>
          <p:nvPr/>
        </p:nvSpPr>
        <p:spPr>
          <a:xfrm>
            <a:off x="4953000" y="1835134"/>
            <a:ext cx="6897691" cy="4401205"/>
          </a:xfrm>
          <a:prstGeom prst="rect">
            <a:avLst/>
          </a:prstGeom>
          <a:noFill/>
        </p:spPr>
        <p:txBody>
          <a:bodyPr wrap="square" rtlCol="0">
            <a:spAutoFit/>
          </a:bodyPr>
          <a:lstStyle/>
          <a:p>
            <a:r>
              <a:rPr lang="en-US" sz="2800" dirty="0"/>
              <a:t>WHY?</a:t>
            </a:r>
          </a:p>
          <a:p>
            <a:pPr marL="457200" indent="-457200">
              <a:buFont typeface="Arial" panose="020B0604020202020204" pitchFamily="34" charset="0"/>
              <a:buChar char="•"/>
            </a:pPr>
            <a:r>
              <a:rPr lang="en-US" sz="2800" dirty="0"/>
              <a:t>Pain and reduced tolerance during hospitalization = vulnerable time! </a:t>
            </a:r>
          </a:p>
          <a:p>
            <a:pPr marL="342900" indent="-342900">
              <a:buFont typeface="Arial" panose="020B0604020202020204" pitchFamily="34" charset="0"/>
              <a:buChar char="•"/>
            </a:pPr>
            <a:r>
              <a:rPr lang="en-US" sz="2800" dirty="0"/>
              <a:t>“Meeting people where they are”</a:t>
            </a:r>
          </a:p>
          <a:p>
            <a:pPr marL="342900" indent="-342900">
              <a:buFont typeface="Arial" panose="020B0604020202020204" pitchFamily="34" charset="0"/>
              <a:buChar char="•"/>
            </a:pPr>
            <a:endParaRPr lang="en-US" sz="2800" dirty="0"/>
          </a:p>
          <a:p>
            <a:r>
              <a:rPr lang="en-US" sz="2800" dirty="0"/>
              <a:t>BARRIERS?</a:t>
            </a:r>
          </a:p>
          <a:p>
            <a:pPr marL="342900" indent="-342900">
              <a:buFont typeface="Arial" panose="020B0604020202020204" pitchFamily="34" charset="0"/>
              <a:buChar char="•"/>
            </a:pPr>
            <a:r>
              <a:rPr lang="en-US" sz="2800" dirty="0"/>
              <a:t>Hospital clinicians not typically trained to deliver harm reduction education</a:t>
            </a:r>
          </a:p>
          <a:p>
            <a:pPr marL="342900" indent="-342900">
              <a:buFont typeface="Arial" panose="020B0604020202020204" pitchFamily="34" charset="0"/>
              <a:buChar char="•"/>
            </a:pPr>
            <a:r>
              <a:rPr lang="en-US" sz="2800" dirty="0"/>
              <a:t>Harm reduction equipment distribution not routinely integrated in hospitals</a:t>
            </a:r>
          </a:p>
        </p:txBody>
      </p:sp>
      <p:pic>
        <p:nvPicPr>
          <p:cNvPr id="3" name="Picture 2" descr="Text&#10;&#10;Description automatically generated with medium confidence">
            <a:extLst>
              <a:ext uri="{FF2B5EF4-FFF2-40B4-BE49-F238E27FC236}">
                <a16:creationId xmlns:a16="http://schemas.microsoft.com/office/drawing/2014/main" id="{8BEE8E05-FB2F-2F0A-55BF-FD854962B3E6}"/>
              </a:ext>
            </a:extLst>
          </p:cNvPr>
          <p:cNvPicPr>
            <a:picLocks noChangeAspect="1"/>
          </p:cNvPicPr>
          <p:nvPr/>
        </p:nvPicPr>
        <p:blipFill>
          <a:blip r:embed="rId3"/>
          <a:stretch>
            <a:fillRect/>
          </a:stretch>
        </p:blipFill>
        <p:spPr>
          <a:xfrm>
            <a:off x="533400" y="1988066"/>
            <a:ext cx="4032754" cy="3770624"/>
          </a:xfrm>
          <a:prstGeom prst="rect">
            <a:avLst/>
          </a:prstGeom>
        </p:spPr>
      </p:pic>
      <p:sp>
        <p:nvSpPr>
          <p:cNvPr id="6" name="TextBox 5">
            <a:extLst>
              <a:ext uri="{FF2B5EF4-FFF2-40B4-BE49-F238E27FC236}">
                <a16:creationId xmlns:a16="http://schemas.microsoft.com/office/drawing/2014/main" id="{B42E0B19-7379-6E8F-15C7-62C270F50F32}"/>
              </a:ext>
            </a:extLst>
          </p:cNvPr>
          <p:cNvSpPr txBox="1"/>
          <p:nvPr/>
        </p:nvSpPr>
        <p:spPr>
          <a:xfrm>
            <a:off x="914400" y="5928562"/>
            <a:ext cx="3477234" cy="307777"/>
          </a:xfrm>
          <a:prstGeom prst="rect">
            <a:avLst/>
          </a:prstGeom>
          <a:noFill/>
        </p:spPr>
        <p:txBody>
          <a:bodyPr wrap="none" rtlCol="0">
            <a:spAutoFit/>
          </a:bodyPr>
          <a:lstStyle/>
          <a:p>
            <a:r>
              <a:rPr lang="en-US" sz="1400" dirty="0"/>
              <a:t>Image from NC Harm Reduction Coalition</a:t>
            </a:r>
          </a:p>
        </p:txBody>
      </p:sp>
    </p:spTree>
    <p:extLst>
      <p:ext uri="{BB962C8B-B14F-4D97-AF65-F5344CB8AC3E}">
        <p14:creationId xmlns:p14="http://schemas.microsoft.com/office/powerpoint/2010/main" val="48182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35135"/>
            <a:ext cx="11811000" cy="884066"/>
          </a:xfrm>
        </p:spPr>
        <p:txBody>
          <a:bodyPr>
            <a:noAutofit/>
          </a:bodyPr>
          <a:lstStyle/>
          <a:p>
            <a:r>
              <a:rPr lang="en-US" sz="3600" dirty="0"/>
              <a:t>Practical strategies to optimize transitions of care: Integrating naloxone distribution in hospitals</a:t>
            </a:r>
            <a:endParaRPr lang="en-US" sz="3600" dirty="0">
              <a:solidFill>
                <a:schemeClr val="accent3"/>
              </a:solidFill>
              <a:cs typeface="Calibri" panose="020F0502020204030204" pitchFamily="34" charset="0"/>
            </a:endParaRPr>
          </a:p>
        </p:txBody>
      </p:sp>
      <p:pic>
        <p:nvPicPr>
          <p:cNvPr id="4" name="Picture 3" descr="A picture containing text, indoor&#10;&#10;Description automatically generated">
            <a:extLst>
              <a:ext uri="{FF2B5EF4-FFF2-40B4-BE49-F238E27FC236}">
                <a16:creationId xmlns:a16="http://schemas.microsoft.com/office/drawing/2014/main" id="{9D14B8C4-8EF0-1117-1B9A-28C8F39E3D04}"/>
              </a:ext>
            </a:extLst>
          </p:cNvPr>
          <p:cNvPicPr>
            <a:picLocks noChangeAspect="1"/>
          </p:cNvPicPr>
          <p:nvPr/>
        </p:nvPicPr>
        <p:blipFill>
          <a:blip r:embed="rId3"/>
          <a:stretch>
            <a:fillRect/>
          </a:stretch>
        </p:blipFill>
        <p:spPr>
          <a:xfrm>
            <a:off x="304800" y="2057400"/>
            <a:ext cx="5257800" cy="3810000"/>
          </a:xfrm>
          <a:prstGeom prst="rect">
            <a:avLst/>
          </a:prstGeom>
        </p:spPr>
      </p:pic>
      <p:sp>
        <p:nvSpPr>
          <p:cNvPr id="2" name="TextBox 1">
            <a:extLst>
              <a:ext uri="{FF2B5EF4-FFF2-40B4-BE49-F238E27FC236}">
                <a16:creationId xmlns:a16="http://schemas.microsoft.com/office/drawing/2014/main" id="{0551A2FA-0E3C-5CBF-3622-255D0AABC6FF}"/>
              </a:ext>
            </a:extLst>
          </p:cNvPr>
          <p:cNvSpPr txBox="1"/>
          <p:nvPr/>
        </p:nvSpPr>
        <p:spPr>
          <a:xfrm>
            <a:off x="5562600" y="1914197"/>
            <a:ext cx="6215063"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Partner with local health department to dispense free naloxone take home kits, if available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Prescribe naloxone to hospital pharmacy for dispensing at bedside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Train hospital nurses and pharmacists to provide opioid overdose prevention education</a:t>
            </a:r>
          </a:p>
        </p:txBody>
      </p:sp>
      <p:sp>
        <p:nvSpPr>
          <p:cNvPr id="5" name="TextBox 4">
            <a:extLst>
              <a:ext uri="{FF2B5EF4-FFF2-40B4-BE49-F238E27FC236}">
                <a16:creationId xmlns:a16="http://schemas.microsoft.com/office/drawing/2014/main" id="{5E7CB2AB-2C93-D836-CAAC-1FD474B2F21E}"/>
              </a:ext>
            </a:extLst>
          </p:cNvPr>
          <p:cNvSpPr txBox="1"/>
          <p:nvPr/>
        </p:nvSpPr>
        <p:spPr>
          <a:xfrm>
            <a:off x="8382000" y="6477000"/>
            <a:ext cx="3124200" cy="276999"/>
          </a:xfrm>
          <a:prstGeom prst="rect">
            <a:avLst/>
          </a:prstGeom>
          <a:noFill/>
        </p:spPr>
        <p:txBody>
          <a:bodyPr wrap="square" rtlCol="0">
            <a:spAutoFit/>
          </a:bodyPr>
          <a:lstStyle/>
          <a:p>
            <a:r>
              <a:rPr lang="en-US" sz="1200" dirty="0"/>
              <a:t>Jakubowski et al. Substance Abuse. 2018</a:t>
            </a:r>
          </a:p>
        </p:txBody>
      </p:sp>
    </p:spTree>
    <p:extLst>
      <p:ext uri="{BB962C8B-B14F-4D97-AF65-F5344CB8AC3E}">
        <p14:creationId xmlns:p14="http://schemas.microsoft.com/office/powerpoint/2010/main" val="3946725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229C-AE00-43FE-ACE4-FF68E9B8D98F}"/>
              </a:ext>
            </a:extLst>
          </p:cNvPr>
          <p:cNvSpPr>
            <a:spLocks noGrp="1"/>
          </p:cNvSpPr>
          <p:nvPr>
            <p:ph type="title"/>
          </p:nvPr>
        </p:nvSpPr>
        <p:spPr>
          <a:xfrm>
            <a:off x="751585" y="303005"/>
            <a:ext cx="10820400" cy="1267968"/>
          </a:xfrm>
        </p:spPr>
        <p:txBody>
          <a:bodyPr anchor="t">
            <a:normAutofit/>
          </a:bodyPr>
          <a:lstStyle/>
          <a:p>
            <a:r>
              <a:rPr lang="en-US" sz="3600" dirty="0"/>
              <a:t>Providing harm reduction education and tools via inpatient Addiction Consult Service</a:t>
            </a:r>
          </a:p>
        </p:txBody>
      </p:sp>
      <p:sp>
        <p:nvSpPr>
          <p:cNvPr id="3" name="Content Placeholder 2">
            <a:extLst>
              <a:ext uri="{FF2B5EF4-FFF2-40B4-BE49-F238E27FC236}">
                <a16:creationId xmlns:a16="http://schemas.microsoft.com/office/drawing/2014/main" id="{0AB33677-C63B-4A00-B6AC-792A0891FEA9}"/>
              </a:ext>
            </a:extLst>
          </p:cNvPr>
          <p:cNvSpPr>
            <a:spLocks noGrp="1"/>
          </p:cNvSpPr>
          <p:nvPr>
            <p:ph idx="1"/>
          </p:nvPr>
        </p:nvSpPr>
        <p:spPr>
          <a:xfrm>
            <a:off x="838200" y="2171352"/>
            <a:ext cx="6553200" cy="4039295"/>
          </a:xfrm>
        </p:spPr>
        <p:txBody>
          <a:bodyPr anchor="ctr">
            <a:normAutofit/>
          </a:bodyPr>
          <a:lstStyle/>
          <a:p>
            <a:pPr marL="0" indent="0">
              <a:buNone/>
            </a:pPr>
            <a:r>
              <a:rPr lang="en-US" sz="2800" u="sng" dirty="0">
                <a:solidFill>
                  <a:schemeClr val="accent2"/>
                </a:solidFill>
                <a:latin typeface="+mn-lt"/>
              </a:rPr>
              <a:t>Harm Reduction “Kits”:</a:t>
            </a:r>
            <a:endParaRPr lang="en-US" sz="2800" dirty="0">
              <a:latin typeface="+mn-lt"/>
            </a:endParaRPr>
          </a:p>
          <a:p>
            <a:pPr>
              <a:buFont typeface="Wingdings" pitchFamily="2" charset="2"/>
              <a:buChar char="ü"/>
            </a:pPr>
            <a:r>
              <a:rPr lang="en-US" sz="2800" dirty="0">
                <a:latin typeface="+mn-lt"/>
              </a:rPr>
              <a:t>Overdose prevention education</a:t>
            </a:r>
          </a:p>
          <a:p>
            <a:pPr>
              <a:buFont typeface="Wingdings" pitchFamily="2" charset="2"/>
              <a:buChar char="ü"/>
            </a:pPr>
            <a:r>
              <a:rPr lang="en-US" sz="2800" dirty="0">
                <a:latin typeface="+mn-lt"/>
              </a:rPr>
              <a:t>Naloxone access</a:t>
            </a:r>
          </a:p>
          <a:p>
            <a:pPr>
              <a:buFont typeface="Wingdings" pitchFamily="2" charset="2"/>
              <a:buChar char="ü"/>
            </a:pPr>
            <a:r>
              <a:rPr lang="en-US" sz="2800" dirty="0">
                <a:latin typeface="+mn-lt"/>
              </a:rPr>
              <a:t>Fentanyl test strips and education</a:t>
            </a:r>
          </a:p>
          <a:p>
            <a:pPr>
              <a:buFont typeface="Wingdings" pitchFamily="2" charset="2"/>
              <a:buChar char="ü"/>
            </a:pPr>
            <a:r>
              <a:rPr lang="en-US" sz="2800" dirty="0">
                <a:latin typeface="+mn-lt"/>
              </a:rPr>
              <a:t>Never use alone flyer and education</a:t>
            </a:r>
          </a:p>
          <a:p>
            <a:pPr>
              <a:buFont typeface="Wingdings" pitchFamily="2" charset="2"/>
              <a:buChar char="ü"/>
            </a:pPr>
            <a:r>
              <a:rPr lang="en-US" sz="2800" dirty="0">
                <a:latin typeface="+mn-lt"/>
              </a:rPr>
              <a:t>Local resources</a:t>
            </a:r>
          </a:p>
          <a:p>
            <a:pPr>
              <a:buFont typeface="Wingdings" pitchFamily="2" charset="2"/>
              <a:buChar char="ü"/>
            </a:pPr>
            <a:r>
              <a:rPr lang="en-US" sz="2800" dirty="0">
                <a:latin typeface="+mn-lt"/>
              </a:rPr>
              <a:t>Additional information on safer use of specific substances and routes of use</a:t>
            </a:r>
          </a:p>
          <a:p>
            <a:endParaRPr lang="en-US" dirty="0"/>
          </a:p>
          <a:p>
            <a:endParaRPr lang="en-US" sz="2000" dirty="0"/>
          </a:p>
        </p:txBody>
      </p:sp>
      <p:sp>
        <p:nvSpPr>
          <p:cNvPr id="5" name="TextBox 4">
            <a:extLst>
              <a:ext uri="{FF2B5EF4-FFF2-40B4-BE49-F238E27FC236}">
                <a16:creationId xmlns:a16="http://schemas.microsoft.com/office/drawing/2014/main" id="{691800B0-B2BA-22B3-4E26-06F31352562E}"/>
              </a:ext>
            </a:extLst>
          </p:cNvPr>
          <p:cNvSpPr txBox="1"/>
          <p:nvPr/>
        </p:nvSpPr>
        <p:spPr>
          <a:xfrm>
            <a:off x="1143000" y="6397823"/>
            <a:ext cx="3546164" cy="307777"/>
          </a:xfrm>
          <a:prstGeom prst="rect">
            <a:avLst/>
          </a:prstGeom>
          <a:noFill/>
        </p:spPr>
        <p:txBody>
          <a:bodyPr wrap="none" rtlCol="0">
            <a:spAutoFit/>
          </a:bodyPr>
          <a:lstStyle/>
          <a:p>
            <a:r>
              <a:rPr lang="en-US" sz="1400" dirty="0" err="1"/>
              <a:t>Perera</a:t>
            </a:r>
            <a:r>
              <a:rPr lang="en-US" sz="1400" dirty="0"/>
              <a:t> et al. Harm Reduction Journal 2022</a:t>
            </a:r>
          </a:p>
        </p:txBody>
      </p:sp>
      <p:pic>
        <p:nvPicPr>
          <p:cNvPr id="4" name="Picture 3" descr="A picture containing text, stationary&#10;&#10;Description automatically generated">
            <a:extLst>
              <a:ext uri="{FF2B5EF4-FFF2-40B4-BE49-F238E27FC236}">
                <a16:creationId xmlns:a16="http://schemas.microsoft.com/office/drawing/2014/main" id="{7CEE7552-4F1B-6FF6-90AE-50C5FAE1943D}"/>
              </a:ext>
            </a:extLst>
          </p:cNvPr>
          <p:cNvPicPr>
            <a:picLocks noChangeAspect="1"/>
          </p:cNvPicPr>
          <p:nvPr/>
        </p:nvPicPr>
        <p:blipFill rotWithShape="1">
          <a:blip r:embed="rId3">
            <a:extLst>
              <a:ext uri="{28A0092B-C50C-407E-A947-70E740481C1C}">
                <a14:useLocalDpi xmlns:a14="http://schemas.microsoft.com/office/drawing/2010/main" val="0"/>
              </a:ext>
            </a:extLst>
          </a:blip>
          <a:srcRect t="39965"/>
          <a:stretch/>
        </p:blipFill>
        <p:spPr>
          <a:xfrm>
            <a:off x="8174421" y="1889360"/>
            <a:ext cx="3416615" cy="2135262"/>
          </a:xfrm>
          <a:prstGeom prst="rect">
            <a:avLst/>
          </a:prstGeom>
        </p:spPr>
      </p:pic>
      <p:pic>
        <p:nvPicPr>
          <p:cNvPr id="7" name="Picture 6" descr="Text&#10;&#10;Description automatically generated">
            <a:extLst>
              <a:ext uri="{FF2B5EF4-FFF2-40B4-BE49-F238E27FC236}">
                <a16:creationId xmlns:a16="http://schemas.microsoft.com/office/drawing/2014/main" id="{41BBFDEC-6BA5-E866-BD20-A69AF08F473F}"/>
              </a:ext>
            </a:extLst>
          </p:cNvPr>
          <p:cNvPicPr>
            <a:picLocks noChangeAspect="1"/>
          </p:cNvPicPr>
          <p:nvPr/>
        </p:nvPicPr>
        <p:blipFill rotWithShape="1">
          <a:blip r:embed="rId4"/>
          <a:srcRect l="8413" r="5899"/>
          <a:stretch/>
        </p:blipFill>
        <p:spPr>
          <a:xfrm>
            <a:off x="8174420" y="4191293"/>
            <a:ext cx="3416615" cy="2344652"/>
          </a:xfrm>
          <a:prstGeom prst="rect">
            <a:avLst/>
          </a:prstGeom>
        </p:spPr>
      </p:pic>
    </p:spTree>
    <p:extLst>
      <p:ext uri="{BB962C8B-B14F-4D97-AF65-F5344CB8AC3E}">
        <p14:creationId xmlns:p14="http://schemas.microsoft.com/office/powerpoint/2010/main" val="3513201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229C-AE00-43FE-ACE4-FF68E9B8D98F}"/>
              </a:ext>
            </a:extLst>
          </p:cNvPr>
          <p:cNvSpPr>
            <a:spLocks noGrp="1"/>
          </p:cNvSpPr>
          <p:nvPr>
            <p:ph type="title"/>
          </p:nvPr>
        </p:nvSpPr>
        <p:spPr>
          <a:xfrm>
            <a:off x="609600" y="228600"/>
            <a:ext cx="10972800" cy="990600"/>
          </a:xfrm>
        </p:spPr>
        <p:txBody>
          <a:bodyPr anchor="ctr">
            <a:normAutofit/>
          </a:bodyPr>
          <a:lstStyle/>
          <a:p>
            <a:pPr>
              <a:lnSpc>
                <a:spcPct val="90000"/>
              </a:lnSpc>
            </a:pPr>
            <a:r>
              <a:rPr lang="en-US" sz="3500"/>
              <a:t>Providing harm reduction education and tools via inpatient Addiction Consult Service</a:t>
            </a:r>
          </a:p>
        </p:txBody>
      </p:sp>
      <p:pic>
        <p:nvPicPr>
          <p:cNvPr id="12" name="Picture 11" descr="A picture containing person, indoor, wall, ceiling&#10;&#10;Description automatically generated">
            <a:extLst>
              <a:ext uri="{FF2B5EF4-FFF2-40B4-BE49-F238E27FC236}">
                <a16:creationId xmlns:a16="http://schemas.microsoft.com/office/drawing/2014/main" id="{D163BFB3-C6C0-69E2-1E70-DBC0CA1F3BA5}"/>
              </a:ext>
            </a:extLst>
          </p:cNvPr>
          <p:cNvPicPr>
            <a:picLocks noChangeAspect="1"/>
          </p:cNvPicPr>
          <p:nvPr/>
        </p:nvPicPr>
        <p:blipFill rotWithShape="1">
          <a:blip r:embed="rId3">
            <a:extLst>
              <a:ext uri="{28A0092B-C50C-407E-A947-70E740481C1C}">
                <a14:useLocalDpi xmlns:a14="http://schemas.microsoft.com/office/drawing/2010/main" val="0"/>
              </a:ext>
            </a:extLst>
          </a:blip>
          <a:srcRect l="3680" r="10802"/>
          <a:stretch/>
        </p:blipFill>
        <p:spPr>
          <a:xfrm>
            <a:off x="609600" y="1295400"/>
            <a:ext cx="5386917" cy="4724400"/>
          </a:xfrm>
          <a:prstGeom prst="rect">
            <a:avLst/>
          </a:prstGeom>
          <a:noFill/>
        </p:spPr>
      </p:pic>
      <p:pic>
        <p:nvPicPr>
          <p:cNvPr id="10" name="Content Placeholder 9" descr="Text, letter&#10;&#10;Description automatically generated">
            <a:extLst>
              <a:ext uri="{FF2B5EF4-FFF2-40B4-BE49-F238E27FC236}">
                <a16:creationId xmlns:a16="http://schemas.microsoft.com/office/drawing/2014/main" id="{9E052BD2-37A9-95D0-63F7-9DFE7F6A3321}"/>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8615" r="-2" b="25633"/>
          <a:stretch/>
        </p:blipFill>
        <p:spPr>
          <a:xfrm>
            <a:off x="6193377" y="1295400"/>
            <a:ext cx="5389033" cy="4724400"/>
          </a:xfrm>
          <a:noFill/>
        </p:spPr>
      </p:pic>
    </p:spTree>
    <p:extLst>
      <p:ext uri="{BB962C8B-B14F-4D97-AF65-F5344CB8AC3E}">
        <p14:creationId xmlns:p14="http://schemas.microsoft.com/office/powerpoint/2010/main" val="6117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Disclosure Information</a:t>
            </a:r>
          </a:p>
        </p:txBody>
      </p:sp>
      <p:sp>
        <p:nvSpPr>
          <p:cNvPr id="3" name="Text Placeholder 2"/>
          <p:cNvSpPr>
            <a:spLocks noGrp="1"/>
          </p:cNvSpPr>
          <p:nvPr>
            <p:ph type="body" sz="quarter" idx="18"/>
          </p:nvPr>
        </p:nvSpPr>
        <p:spPr/>
        <p:txBody>
          <a:bodyPr/>
          <a:lstStyle/>
          <a:p>
            <a:r>
              <a:rPr lang="en-US" dirty="0"/>
              <a:t>Oh the place you’ll go</a:t>
            </a:r>
          </a:p>
        </p:txBody>
      </p:sp>
      <p:sp>
        <p:nvSpPr>
          <p:cNvPr id="4" name="Text Placeholder 3"/>
          <p:cNvSpPr>
            <a:spLocks noGrp="1"/>
          </p:cNvSpPr>
          <p:nvPr>
            <p:ph type="body" sz="quarter" idx="19"/>
          </p:nvPr>
        </p:nvSpPr>
        <p:spPr>
          <a:xfrm>
            <a:off x="609599" y="2863071"/>
            <a:ext cx="6858001" cy="1205302"/>
          </a:xfrm>
        </p:spPr>
        <p:txBody>
          <a:bodyPr/>
          <a:lstStyle/>
          <a:p>
            <a:r>
              <a:rPr lang="en-US" dirty="0"/>
              <a:t>Tiffany Lu, MD MS</a:t>
            </a:r>
          </a:p>
          <a:p>
            <a:r>
              <a:rPr lang="en-US" dirty="0"/>
              <a:t>Associate Professor</a:t>
            </a:r>
          </a:p>
          <a:p>
            <a:r>
              <a:rPr lang="en-US" dirty="0"/>
              <a:t>Albert Einstein College of Medicine</a:t>
            </a:r>
          </a:p>
          <a:p>
            <a:r>
              <a:rPr lang="en-US" dirty="0"/>
              <a:t>Montefiore Medical Center</a:t>
            </a:r>
          </a:p>
          <a:p>
            <a:endParaRPr lang="en-US" dirty="0"/>
          </a:p>
          <a:p>
            <a:endParaRPr lang="en-US" dirty="0"/>
          </a:p>
        </p:txBody>
      </p:sp>
      <p:sp>
        <p:nvSpPr>
          <p:cNvPr id="6" name="Text Placeholder 5"/>
          <p:cNvSpPr>
            <a:spLocks noGrp="1"/>
          </p:cNvSpPr>
          <p:nvPr>
            <p:ph type="body" sz="quarter" idx="21"/>
          </p:nvPr>
        </p:nvSpPr>
        <p:spPr/>
        <p:txBody>
          <a:bodyPr/>
          <a:lstStyle/>
          <a:p>
            <a:r>
              <a:rPr lang="en-US" dirty="0"/>
              <a:t>April 12, 2023</a:t>
            </a:r>
          </a:p>
        </p:txBody>
      </p:sp>
      <p:sp>
        <p:nvSpPr>
          <p:cNvPr id="7" name="Content Placeholder 6"/>
          <p:cNvSpPr>
            <a:spLocks noGrp="1"/>
          </p:cNvSpPr>
          <p:nvPr>
            <p:ph sz="quarter" idx="22"/>
          </p:nvPr>
        </p:nvSpPr>
        <p:spPr>
          <a:xfrm>
            <a:off x="571498" y="5281207"/>
            <a:ext cx="6858000" cy="1065213"/>
          </a:xfrm>
        </p:spPr>
        <p:txBody>
          <a:bodyPr/>
          <a:lstStyle/>
          <a:p>
            <a:r>
              <a:rPr lang="en-US" dirty="0"/>
              <a:t>No disclosures</a:t>
            </a:r>
          </a:p>
        </p:txBody>
      </p:sp>
      <p:pic>
        <p:nvPicPr>
          <p:cNvPr id="21" name="Picture 20" descr="A group of people posing for a photo&#10;&#10;Description automatically generated">
            <a:extLst>
              <a:ext uri="{FF2B5EF4-FFF2-40B4-BE49-F238E27FC236}">
                <a16:creationId xmlns:a16="http://schemas.microsoft.com/office/drawing/2014/main" id="{D094D184-3A9F-24B0-73A9-9B47D3938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524000"/>
            <a:ext cx="4849575" cy="2388379"/>
          </a:xfrm>
          <a:prstGeom prst="rect">
            <a:avLst/>
          </a:prstGeom>
        </p:spPr>
      </p:pic>
      <p:pic>
        <p:nvPicPr>
          <p:cNvPr id="24" name="Picture 23" descr="A person wearing a hat&#10;&#10;Description automatically generated with low confidence">
            <a:extLst>
              <a:ext uri="{FF2B5EF4-FFF2-40B4-BE49-F238E27FC236}">
                <a16:creationId xmlns:a16="http://schemas.microsoft.com/office/drawing/2014/main" id="{E9DF1D06-57F5-2E00-C443-B8407B9653EE}"/>
              </a:ext>
            </a:extLst>
          </p:cNvPr>
          <p:cNvPicPr>
            <a:picLocks noChangeAspect="1"/>
          </p:cNvPicPr>
          <p:nvPr/>
        </p:nvPicPr>
        <p:blipFill rotWithShape="1">
          <a:blip r:embed="rId4"/>
          <a:srcRect l="4980"/>
          <a:stretch/>
        </p:blipFill>
        <p:spPr>
          <a:xfrm>
            <a:off x="6400800" y="3912379"/>
            <a:ext cx="1600200" cy="1901434"/>
          </a:xfrm>
          <a:prstGeom prst="rect">
            <a:avLst/>
          </a:prstGeom>
        </p:spPr>
      </p:pic>
      <p:pic>
        <p:nvPicPr>
          <p:cNvPr id="8" name="Picture 7" descr="A group of women posing for a photo&#10;&#10;Description automatically generated">
            <a:extLst>
              <a:ext uri="{FF2B5EF4-FFF2-40B4-BE49-F238E27FC236}">
                <a16:creationId xmlns:a16="http://schemas.microsoft.com/office/drawing/2014/main" id="{C635494D-4221-8596-1577-EDE127F1F5BE}"/>
              </a:ext>
            </a:extLst>
          </p:cNvPr>
          <p:cNvPicPr>
            <a:picLocks noChangeAspect="1"/>
          </p:cNvPicPr>
          <p:nvPr/>
        </p:nvPicPr>
        <p:blipFill rotWithShape="1">
          <a:blip r:embed="rId5">
            <a:extLst>
              <a:ext uri="{28A0092B-C50C-407E-A947-70E740481C1C}">
                <a14:useLocalDpi xmlns:a14="http://schemas.microsoft.com/office/drawing/2010/main" val="0"/>
              </a:ext>
            </a:extLst>
          </a:blip>
          <a:srcRect l="18628" t="15686" r="13726" b="28105"/>
          <a:stretch/>
        </p:blipFill>
        <p:spPr>
          <a:xfrm>
            <a:off x="8000999" y="3912379"/>
            <a:ext cx="3249375" cy="1901435"/>
          </a:xfrm>
          <a:prstGeom prst="rect">
            <a:avLst/>
          </a:prstGeom>
        </p:spPr>
      </p:pic>
    </p:spTree>
    <p:extLst>
      <p:ext uri="{BB962C8B-B14F-4D97-AF65-F5344CB8AC3E}">
        <p14:creationId xmlns:p14="http://schemas.microsoft.com/office/powerpoint/2010/main" val="342771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313B-4A6E-32B8-FD4F-D8009A76C322}"/>
              </a:ext>
            </a:extLst>
          </p:cNvPr>
          <p:cNvSpPr>
            <a:spLocks noGrp="1"/>
          </p:cNvSpPr>
          <p:nvPr>
            <p:ph type="title"/>
          </p:nvPr>
        </p:nvSpPr>
        <p:spPr/>
        <p:txBody>
          <a:bodyPr>
            <a:noAutofit/>
          </a:bodyPr>
          <a:lstStyle/>
          <a:p>
            <a:r>
              <a:rPr lang="en-US" sz="4000" dirty="0"/>
              <a:t>Transitions of Care: </a:t>
            </a:r>
            <a:br>
              <a:rPr lang="en-US" sz="4000" dirty="0"/>
            </a:br>
            <a:r>
              <a:rPr lang="en-US" sz="4000" dirty="0"/>
              <a:t>Engaging Patients in the Post-Discharge Visit</a:t>
            </a:r>
          </a:p>
        </p:txBody>
      </p:sp>
      <p:sp>
        <p:nvSpPr>
          <p:cNvPr id="3" name="Content Placeholder 2">
            <a:extLst>
              <a:ext uri="{FF2B5EF4-FFF2-40B4-BE49-F238E27FC236}">
                <a16:creationId xmlns:a16="http://schemas.microsoft.com/office/drawing/2014/main" id="{90D2FBC0-77AF-303D-7422-E2C70094745A}"/>
              </a:ext>
            </a:extLst>
          </p:cNvPr>
          <p:cNvSpPr>
            <a:spLocks noGrp="1"/>
          </p:cNvSpPr>
          <p:nvPr>
            <p:ph sz="quarter" idx="10"/>
          </p:nvPr>
        </p:nvSpPr>
        <p:spPr>
          <a:xfrm>
            <a:off x="342900" y="1828800"/>
            <a:ext cx="11506200" cy="4419600"/>
          </a:xfrm>
        </p:spPr>
        <p:txBody>
          <a:bodyPr>
            <a:normAutofit/>
          </a:bodyPr>
          <a:lstStyle/>
          <a:p>
            <a:r>
              <a:rPr lang="en-US" dirty="0"/>
              <a:t>You are now seeing the patient in clinic for post-discharge visit….</a:t>
            </a:r>
          </a:p>
          <a:p>
            <a:pPr marL="0" indent="0">
              <a:buNone/>
            </a:pPr>
            <a:endParaRPr lang="en-US" dirty="0"/>
          </a:p>
          <a:p>
            <a:r>
              <a:rPr lang="en-US" dirty="0"/>
              <a:t>TAKE A MINUTE TO AFFIRM THIS STEP WITH THE PATIENT!</a:t>
            </a:r>
          </a:p>
          <a:p>
            <a:pPr marL="0" indent="0">
              <a:buNone/>
            </a:pPr>
            <a:endParaRPr lang="en-US" dirty="0"/>
          </a:p>
          <a:p>
            <a:pPr marL="0" indent="0">
              <a:buNone/>
            </a:pPr>
            <a:endParaRPr lang="en-US" dirty="0"/>
          </a:p>
          <a:p>
            <a:endParaRPr lang="en-US" dirty="0"/>
          </a:p>
          <a:p>
            <a:endParaRPr lang="en-US" dirty="0"/>
          </a:p>
          <a:p>
            <a:r>
              <a:rPr lang="en-US" dirty="0"/>
              <a:t>How do you begin to address OUD, pain, and other needs?</a:t>
            </a:r>
          </a:p>
        </p:txBody>
      </p:sp>
      <p:pic>
        <p:nvPicPr>
          <p:cNvPr id="7" name="Graphic 6" descr="Dance outline">
            <a:extLst>
              <a:ext uri="{FF2B5EF4-FFF2-40B4-BE49-F238E27FC236}">
                <a16:creationId xmlns:a16="http://schemas.microsoft.com/office/drawing/2014/main" id="{4D45F478-A368-F260-C440-EE481AD19E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3429000"/>
            <a:ext cx="2019300" cy="2019300"/>
          </a:xfrm>
          <a:prstGeom prst="rect">
            <a:avLst/>
          </a:prstGeom>
        </p:spPr>
      </p:pic>
    </p:spTree>
    <p:extLst>
      <p:ext uri="{BB962C8B-B14F-4D97-AF65-F5344CB8AC3E}">
        <p14:creationId xmlns:p14="http://schemas.microsoft.com/office/powerpoint/2010/main" val="127924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2E42-28FD-47AE-981D-33B0A8860A63}"/>
              </a:ext>
            </a:extLst>
          </p:cNvPr>
          <p:cNvSpPr>
            <a:spLocks noGrp="1"/>
          </p:cNvSpPr>
          <p:nvPr>
            <p:ph type="title"/>
          </p:nvPr>
        </p:nvSpPr>
        <p:spPr>
          <a:xfrm>
            <a:off x="1219200" y="190500"/>
            <a:ext cx="10058400" cy="1143000"/>
          </a:xfrm>
        </p:spPr>
        <p:txBody>
          <a:bodyPr>
            <a:noAutofit/>
          </a:bodyPr>
          <a:lstStyle/>
          <a:p>
            <a:r>
              <a:rPr lang="en-US" sz="4000" dirty="0"/>
              <a:t>The Need for a Low-Threshold Approach</a:t>
            </a:r>
          </a:p>
        </p:txBody>
      </p:sp>
      <p:sp>
        <p:nvSpPr>
          <p:cNvPr id="3" name="Content Placeholder 2">
            <a:extLst>
              <a:ext uri="{FF2B5EF4-FFF2-40B4-BE49-F238E27FC236}">
                <a16:creationId xmlns:a16="http://schemas.microsoft.com/office/drawing/2014/main" id="{76A8CB91-656F-CFDA-B946-6B255EC406AD}"/>
              </a:ext>
            </a:extLst>
          </p:cNvPr>
          <p:cNvSpPr>
            <a:spLocks noGrp="1"/>
          </p:cNvSpPr>
          <p:nvPr>
            <p:ph sz="quarter" idx="10"/>
          </p:nvPr>
        </p:nvSpPr>
        <p:spPr>
          <a:xfrm>
            <a:off x="381000" y="1642405"/>
            <a:ext cx="11430000" cy="4419600"/>
          </a:xfrm>
        </p:spPr>
        <p:txBody>
          <a:bodyPr>
            <a:normAutofit fontScale="92500" lnSpcReduction="10000"/>
          </a:bodyPr>
          <a:lstStyle/>
          <a:p>
            <a:pPr>
              <a:buFont typeface="Wingdings" pitchFamily="2" charset="2"/>
              <a:buChar char="Ø"/>
            </a:pPr>
            <a:r>
              <a:rPr lang="en-US" dirty="0"/>
              <a:t>Low-threshold buprenorphine treatment defined by:</a:t>
            </a:r>
          </a:p>
          <a:p>
            <a:pPr lvl="2">
              <a:buFont typeface="Wingdings" pitchFamily="2" charset="2"/>
              <a:buChar char="ü"/>
            </a:pPr>
            <a:r>
              <a:rPr lang="en-US" b="1" dirty="0"/>
              <a:t>Same-day treatment access</a:t>
            </a:r>
          </a:p>
          <a:p>
            <a:pPr lvl="3">
              <a:buFont typeface="Wingdings" pitchFamily="2" charset="2"/>
              <a:buChar char="ü"/>
            </a:pPr>
            <a:r>
              <a:rPr lang="en-US" dirty="0"/>
              <a:t>Does not require additional visits before buprenorphine prescribing</a:t>
            </a:r>
          </a:p>
          <a:p>
            <a:pPr lvl="3">
              <a:buFont typeface="Wingdings" pitchFamily="2" charset="2"/>
              <a:buChar char="ü"/>
            </a:pPr>
            <a:r>
              <a:rPr lang="en-US" dirty="0"/>
              <a:t>Unobserved initiation available</a:t>
            </a:r>
          </a:p>
          <a:p>
            <a:pPr lvl="3">
              <a:buFont typeface="Wingdings" pitchFamily="2" charset="2"/>
              <a:buChar char="ü"/>
            </a:pPr>
            <a:endParaRPr lang="en-US" dirty="0"/>
          </a:p>
          <a:p>
            <a:pPr lvl="2">
              <a:buFont typeface="Wingdings" pitchFamily="2" charset="2"/>
              <a:buChar char="ü"/>
            </a:pPr>
            <a:r>
              <a:rPr lang="en-US" b="1" dirty="0"/>
              <a:t>Harm reduction approach</a:t>
            </a:r>
          </a:p>
          <a:p>
            <a:pPr lvl="3">
              <a:buFont typeface="Wingdings" pitchFamily="2" charset="2"/>
              <a:buChar char="ü"/>
            </a:pPr>
            <a:r>
              <a:rPr lang="en-US" dirty="0"/>
              <a:t>Reduction in illicit opioid use is acceptable goal</a:t>
            </a:r>
          </a:p>
          <a:p>
            <a:pPr lvl="3">
              <a:buFont typeface="Wingdings" pitchFamily="2" charset="2"/>
              <a:buChar char="ü"/>
            </a:pPr>
            <a:r>
              <a:rPr lang="en-US" dirty="0"/>
              <a:t>Use of other substances does not result in treatment cessation</a:t>
            </a:r>
          </a:p>
          <a:p>
            <a:pPr lvl="3">
              <a:buFont typeface="Wingdings" pitchFamily="2" charset="2"/>
              <a:buChar char="ü"/>
            </a:pPr>
            <a:endParaRPr lang="en-US" dirty="0"/>
          </a:p>
          <a:p>
            <a:pPr lvl="2">
              <a:buFont typeface="Wingdings" pitchFamily="2" charset="2"/>
              <a:buChar char="ü"/>
            </a:pPr>
            <a:r>
              <a:rPr lang="en-US" b="1" dirty="0"/>
              <a:t>Flexibility in treatment structure</a:t>
            </a:r>
          </a:p>
          <a:p>
            <a:pPr lvl="3">
              <a:buFont typeface="Wingdings" pitchFamily="2" charset="2"/>
              <a:buChar char="ü"/>
            </a:pPr>
            <a:r>
              <a:rPr lang="en-US" dirty="0"/>
              <a:t>Visit frequency reduced based on clinical stability</a:t>
            </a:r>
          </a:p>
          <a:p>
            <a:pPr lvl="3">
              <a:buFont typeface="Wingdings" pitchFamily="2" charset="2"/>
              <a:buChar char="ü"/>
            </a:pPr>
            <a:r>
              <a:rPr lang="en-US" dirty="0"/>
              <a:t>Intensive counseling offered but not required</a:t>
            </a:r>
          </a:p>
          <a:p>
            <a:pPr lvl="3">
              <a:buFont typeface="Wingdings" pitchFamily="2" charset="2"/>
              <a:buChar char="ü"/>
            </a:pPr>
            <a:endParaRPr lang="en-US" dirty="0"/>
          </a:p>
          <a:p>
            <a:pPr>
              <a:buFont typeface="Wingdings" pitchFamily="2" charset="2"/>
              <a:buChar char="ü"/>
            </a:pPr>
            <a:endParaRPr lang="en-US" dirty="0"/>
          </a:p>
        </p:txBody>
      </p:sp>
      <p:sp>
        <p:nvSpPr>
          <p:cNvPr id="4" name="Rectangle 19">
            <a:extLst>
              <a:ext uri="{FF2B5EF4-FFF2-40B4-BE49-F238E27FC236}">
                <a16:creationId xmlns:a16="http://schemas.microsoft.com/office/drawing/2014/main" id="{1F05FF42-88DF-52E4-A874-1C7ACA281096}"/>
              </a:ext>
            </a:extLst>
          </p:cNvPr>
          <p:cNvSpPr>
            <a:spLocks noChangeArrowheads="1"/>
          </p:cNvSpPr>
          <p:nvPr/>
        </p:nvSpPr>
        <p:spPr bwMode="auto">
          <a:xfrm>
            <a:off x="7680243" y="6334125"/>
            <a:ext cx="4104481" cy="333375"/>
          </a:xfrm>
          <a:prstGeom prst="rect">
            <a:avLst/>
          </a:prstGeom>
          <a:noFill/>
          <a:ln>
            <a:noFill/>
          </a:ln>
        </p:spPr>
        <p:txBody>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400" dirty="0">
                <a:latin typeface="Lato" panose="020F0502020204030203" pitchFamily="34" charset="0"/>
                <a:ea typeface="Lato" panose="020F0502020204030203" pitchFamily="34" charset="0"/>
                <a:cs typeface="Lato" panose="020F0502020204030203" pitchFamily="34" charset="0"/>
              </a:rPr>
              <a:t>Jakubowski and Fox. </a:t>
            </a:r>
            <a:r>
              <a:rPr lang="en-US" altLang="en-US" sz="1400" i="1" dirty="0">
                <a:latin typeface="Lato" panose="020F0502020204030203" pitchFamily="34" charset="0"/>
                <a:ea typeface="Lato" panose="020F0502020204030203" pitchFamily="34" charset="0"/>
                <a:cs typeface="Lato" panose="020F0502020204030203" pitchFamily="34" charset="0"/>
              </a:rPr>
              <a:t>J Addict Med</a:t>
            </a:r>
            <a:r>
              <a:rPr lang="en-US" altLang="en-US" sz="1400" dirty="0">
                <a:latin typeface="Lato" panose="020F0502020204030203" pitchFamily="34" charset="0"/>
                <a:ea typeface="Lato" panose="020F0502020204030203" pitchFamily="34" charset="0"/>
                <a:cs typeface="Lato" panose="020F0502020204030203" pitchFamily="34" charset="0"/>
              </a:rPr>
              <a:t>. 2019 </a:t>
            </a:r>
          </a:p>
        </p:txBody>
      </p:sp>
    </p:spTree>
    <p:extLst>
      <p:ext uri="{BB962C8B-B14F-4D97-AF65-F5344CB8AC3E}">
        <p14:creationId xmlns:p14="http://schemas.microsoft.com/office/powerpoint/2010/main" val="11578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313B-4A6E-32B8-FD4F-D8009A76C322}"/>
              </a:ext>
            </a:extLst>
          </p:cNvPr>
          <p:cNvSpPr>
            <a:spLocks noGrp="1"/>
          </p:cNvSpPr>
          <p:nvPr>
            <p:ph type="title"/>
          </p:nvPr>
        </p:nvSpPr>
        <p:spPr>
          <a:xfrm>
            <a:off x="583324" y="228600"/>
            <a:ext cx="11430000" cy="685800"/>
          </a:xfrm>
        </p:spPr>
        <p:txBody>
          <a:bodyPr anchor="ctr">
            <a:normAutofit fontScale="90000"/>
          </a:bodyPr>
          <a:lstStyle/>
          <a:p>
            <a:pPr>
              <a:lnSpc>
                <a:spcPct val="90000"/>
              </a:lnSpc>
            </a:pPr>
            <a:r>
              <a:rPr lang="en-US" sz="3900" dirty="0"/>
              <a:t>Applying a low-threshold approach to transitions of care</a:t>
            </a:r>
          </a:p>
        </p:txBody>
      </p:sp>
      <p:graphicFrame>
        <p:nvGraphicFramePr>
          <p:cNvPr id="5" name="Content Placeholder 2">
            <a:extLst>
              <a:ext uri="{FF2B5EF4-FFF2-40B4-BE49-F238E27FC236}">
                <a16:creationId xmlns:a16="http://schemas.microsoft.com/office/drawing/2014/main" id="{5160C2D2-6170-FBE9-221C-AA16A311FC5A}"/>
              </a:ext>
            </a:extLst>
          </p:cNvPr>
          <p:cNvGraphicFramePr>
            <a:graphicFrameLocks noGrp="1"/>
          </p:cNvGraphicFramePr>
          <p:nvPr>
            <p:ph sz="quarter" idx="22"/>
            <p:extLst>
              <p:ext uri="{D42A27DB-BD31-4B8C-83A1-F6EECF244321}">
                <p14:modId xmlns:p14="http://schemas.microsoft.com/office/powerpoint/2010/main" val="3956053163"/>
              </p:ext>
            </p:extLst>
          </p:nvPr>
        </p:nvGraphicFramePr>
        <p:xfrm>
          <a:off x="609600" y="1295400"/>
          <a:ext cx="10972798"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25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313B-4A6E-32B8-FD4F-D8009A76C322}"/>
              </a:ext>
            </a:extLst>
          </p:cNvPr>
          <p:cNvSpPr>
            <a:spLocks noGrp="1"/>
          </p:cNvSpPr>
          <p:nvPr>
            <p:ph type="title"/>
          </p:nvPr>
        </p:nvSpPr>
        <p:spPr>
          <a:xfrm>
            <a:off x="76200" y="266700"/>
            <a:ext cx="11811000" cy="1143000"/>
          </a:xfrm>
        </p:spPr>
        <p:txBody>
          <a:bodyPr>
            <a:noAutofit/>
          </a:bodyPr>
          <a:lstStyle/>
          <a:p>
            <a:r>
              <a:rPr lang="en-US" sz="4000" dirty="0"/>
              <a:t>Developing visit templates for post-discharge care</a:t>
            </a:r>
          </a:p>
        </p:txBody>
      </p:sp>
      <p:pic>
        <p:nvPicPr>
          <p:cNvPr id="14" name="Content Placeholder 13" descr="Text&#10;&#10;Description automatically generated">
            <a:extLst>
              <a:ext uri="{FF2B5EF4-FFF2-40B4-BE49-F238E27FC236}">
                <a16:creationId xmlns:a16="http://schemas.microsoft.com/office/drawing/2014/main" id="{A072FB15-0354-B4EB-A8FC-0C09AFEA753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677025" y="2362247"/>
            <a:ext cx="5181600" cy="3048000"/>
          </a:xfrm>
        </p:spPr>
      </p:pic>
      <p:pic>
        <p:nvPicPr>
          <p:cNvPr id="17" name="Picture 16" descr="Text, letter&#10;&#10;Description automatically generated">
            <a:extLst>
              <a:ext uri="{FF2B5EF4-FFF2-40B4-BE49-F238E27FC236}">
                <a16:creationId xmlns:a16="http://schemas.microsoft.com/office/drawing/2014/main" id="{C773DFD5-0973-BAE7-87CA-0970B291D3AC}"/>
              </a:ext>
            </a:extLst>
          </p:cNvPr>
          <p:cNvPicPr>
            <a:picLocks noChangeAspect="1"/>
          </p:cNvPicPr>
          <p:nvPr/>
        </p:nvPicPr>
        <p:blipFill rotWithShape="1">
          <a:blip r:embed="rId4">
            <a:extLst>
              <a:ext uri="{28A0092B-C50C-407E-A947-70E740481C1C}">
                <a14:useLocalDpi xmlns:a14="http://schemas.microsoft.com/office/drawing/2010/main" val="0"/>
              </a:ext>
            </a:extLst>
          </a:blip>
          <a:srcRect r="33379"/>
          <a:stretch/>
        </p:blipFill>
        <p:spPr>
          <a:xfrm>
            <a:off x="514350" y="1409700"/>
            <a:ext cx="5754295" cy="4953094"/>
          </a:xfrm>
          <a:prstGeom prst="rect">
            <a:avLst/>
          </a:prstGeom>
        </p:spPr>
      </p:pic>
    </p:spTree>
    <p:extLst>
      <p:ext uri="{BB962C8B-B14F-4D97-AF65-F5344CB8AC3E}">
        <p14:creationId xmlns:p14="http://schemas.microsoft.com/office/powerpoint/2010/main" val="132658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2E42-28FD-47AE-981D-33B0A8860A63}"/>
              </a:ext>
            </a:extLst>
          </p:cNvPr>
          <p:cNvSpPr>
            <a:spLocks noGrp="1"/>
          </p:cNvSpPr>
          <p:nvPr>
            <p:ph type="title"/>
          </p:nvPr>
        </p:nvSpPr>
        <p:spPr>
          <a:xfrm>
            <a:off x="1219200" y="190500"/>
            <a:ext cx="10058400" cy="1143000"/>
          </a:xfrm>
        </p:spPr>
        <p:txBody>
          <a:bodyPr>
            <a:noAutofit/>
          </a:bodyPr>
          <a:lstStyle/>
          <a:p>
            <a:r>
              <a:rPr lang="en-US" sz="4000" dirty="0"/>
              <a:t>Low-threshold post-discharge care improves patient experiences</a:t>
            </a:r>
          </a:p>
        </p:txBody>
      </p:sp>
      <p:sp>
        <p:nvSpPr>
          <p:cNvPr id="3" name="Content Placeholder 2">
            <a:extLst>
              <a:ext uri="{FF2B5EF4-FFF2-40B4-BE49-F238E27FC236}">
                <a16:creationId xmlns:a16="http://schemas.microsoft.com/office/drawing/2014/main" id="{76A8CB91-656F-CFDA-B946-6B255EC406AD}"/>
              </a:ext>
            </a:extLst>
          </p:cNvPr>
          <p:cNvSpPr>
            <a:spLocks noGrp="1"/>
          </p:cNvSpPr>
          <p:nvPr>
            <p:ph sz="quarter" idx="10"/>
          </p:nvPr>
        </p:nvSpPr>
        <p:spPr>
          <a:xfrm>
            <a:off x="381000" y="1676400"/>
            <a:ext cx="11430000" cy="4419600"/>
          </a:xfrm>
        </p:spPr>
        <p:txBody>
          <a:bodyPr>
            <a:normAutofit/>
          </a:bodyPr>
          <a:lstStyle/>
          <a:p>
            <a:r>
              <a:rPr lang="en-US" dirty="0"/>
              <a:t>Among N=29 pts interviewed at a large ‘Bridge Clinic’, positive experiences reported with: (1) accessible/flexible services, (2) harm reduction emphasis, and (3) patient-provider relationships</a:t>
            </a:r>
          </a:p>
          <a:p>
            <a:pPr lvl="1"/>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Wingdings" pitchFamily="2" charset="2"/>
              <a:buChar char="ü"/>
            </a:pPr>
            <a:endParaRPr lang="en-US" dirty="0"/>
          </a:p>
        </p:txBody>
      </p:sp>
      <p:sp>
        <p:nvSpPr>
          <p:cNvPr id="4" name="Rectangle 19">
            <a:extLst>
              <a:ext uri="{FF2B5EF4-FFF2-40B4-BE49-F238E27FC236}">
                <a16:creationId xmlns:a16="http://schemas.microsoft.com/office/drawing/2014/main" id="{1F05FF42-88DF-52E4-A874-1C7ACA281096}"/>
              </a:ext>
            </a:extLst>
          </p:cNvPr>
          <p:cNvSpPr>
            <a:spLocks noChangeArrowheads="1"/>
          </p:cNvSpPr>
          <p:nvPr/>
        </p:nvSpPr>
        <p:spPr bwMode="auto">
          <a:xfrm>
            <a:off x="9385738" y="6310312"/>
            <a:ext cx="2209800" cy="333375"/>
          </a:xfrm>
          <a:prstGeom prst="rect">
            <a:avLst/>
          </a:prstGeom>
          <a:noFill/>
          <a:ln>
            <a:noFill/>
          </a:ln>
        </p:spPr>
        <p:txBody>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400" dirty="0">
                <a:latin typeface="Lato" panose="020F0502020204030203" pitchFamily="34" charset="0"/>
                <a:ea typeface="Lato" panose="020F0502020204030203" pitchFamily="34" charset="0"/>
                <a:cs typeface="Lato" panose="020F0502020204030203" pitchFamily="34" charset="0"/>
              </a:rPr>
              <a:t>Snow et al. JSAT 2019</a:t>
            </a:r>
          </a:p>
        </p:txBody>
      </p:sp>
      <p:sp>
        <p:nvSpPr>
          <p:cNvPr id="5" name="Rounded Rectangular Callout 4">
            <a:extLst>
              <a:ext uri="{FF2B5EF4-FFF2-40B4-BE49-F238E27FC236}">
                <a16:creationId xmlns:a16="http://schemas.microsoft.com/office/drawing/2014/main" id="{C173A176-7FBF-87F8-7860-B9AA45BC3BA5}"/>
              </a:ext>
            </a:extLst>
          </p:cNvPr>
          <p:cNvSpPr/>
          <p:nvPr/>
        </p:nvSpPr>
        <p:spPr>
          <a:xfrm>
            <a:off x="6337740" y="3557588"/>
            <a:ext cx="5650787" cy="253841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get a feeling of safety with [my provider] that she's not going to…withhold treatment or make you go somewhere else or force you to do something that you know that you're not going to do and end up not coming back.”</a:t>
            </a:r>
          </a:p>
        </p:txBody>
      </p:sp>
      <p:sp>
        <p:nvSpPr>
          <p:cNvPr id="6" name="Rounded Rectangular Callout 5">
            <a:extLst>
              <a:ext uri="{FF2B5EF4-FFF2-40B4-BE49-F238E27FC236}">
                <a16:creationId xmlns:a16="http://schemas.microsoft.com/office/drawing/2014/main" id="{04CD276E-36A4-C83D-A06D-F656905C7F33}"/>
              </a:ext>
            </a:extLst>
          </p:cNvPr>
          <p:cNvSpPr/>
          <p:nvPr/>
        </p:nvSpPr>
        <p:spPr>
          <a:xfrm>
            <a:off x="381000" y="3429000"/>
            <a:ext cx="5257800" cy="1219200"/>
          </a:xfrm>
          <a:prstGeom prst="wedgeRoundRectCallout">
            <a:avLst>
              <a:gd name="adj1" fmla="val 20546"/>
              <a:gd name="adj2" fmla="val 629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found out about the clinic six months ago. I overdosed and after that, I was referred to the clinic…I came the very next day….”</a:t>
            </a:r>
          </a:p>
          <a:p>
            <a:pPr algn="ctr"/>
            <a:endParaRPr lang="en-US" dirty="0"/>
          </a:p>
        </p:txBody>
      </p:sp>
      <p:sp>
        <p:nvSpPr>
          <p:cNvPr id="7" name="Rounded Rectangular Callout 6">
            <a:extLst>
              <a:ext uri="{FF2B5EF4-FFF2-40B4-BE49-F238E27FC236}">
                <a16:creationId xmlns:a16="http://schemas.microsoft.com/office/drawing/2014/main" id="{0ECEC24B-F623-C2AD-C30E-EAEDE13AC103}"/>
              </a:ext>
            </a:extLst>
          </p:cNvPr>
          <p:cNvSpPr/>
          <p:nvPr/>
        </p:nvSpPr>
        <p:spPr>
          <a:xfrm>
            <a:off x="203474" y="5000625"/>
            <a:ext cx="5650787" cy="1219200"/>
          </a:xfrm>
          <a:prstGeom prst="wedgeRoundRectCallout">
            <a:avLst>
              <a:gd name="adj1" fmla="val -26465"/>
              <a:gd name="adj2" fmla="val 67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walk out of here and I feel good about myself…instead of getting chastised for relapsing and feeling bad about it, we actually talked about it…”</a:t>
            </a:r>
          </a:p>
          <a:p>
            <a:pPr algn="ctr"/>
            <a:endParaRPr lang="en-US" dirty="0"/>
          </a:p>
        </p:txBody>
      </p:sp>
    </p:spTree>
    <p:extLst>
      <p:ext uri="{BB962C8B-B14F-4D97-AF65-F5344CB8AC3E}">
        <p14:creationId xmlns:p14="http://schemas.microsoft.com/office/powerpoint/2010/main" val="37829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47E89-6F38-4AE2-B94A-0336FD52090F}"/>
              </a:ext>
            </a:extLst>
          </p:cNvPr>
          <p:cNvSpPr>
            <a:spLocks noGrp="1"/>
          </p:cNvSpPr>
          <p:nvPr>
            <p:ph type="title"/>
          </p:nvPr>
        </p:nvSpPr>
        <p:spPr/>
        <p:txBody>
          <a:bodyPr>
            <a:normAutofit/>
          </a:bodyPr>
          <a:lstStyle/>
          <a:p>
            <a:r>
              <a:rPr lang="en-US" dirty="0"/>
              <a:t>Final Takeaways</a:t>
            </a:r>
          </a:p>
        </p:txBody>
      </p:sp>
      <p:sp>
        <p:nvSpPr>
          <p:cNvPr id="5" name="Content Placeholder 4">
            <a:extLst>
              <a:ext uri="{FF2B5EF4-FFF2-40B4-BE49-F238E27FC236}">
                <a16:creationId xmlns:a16="http://schemas.microsoft.com/office/drawing/2014/main" id="{02FD47F6-CBEC-431C-B4FA-79B900419F64}"/>
              </a:ext>
            </a:extLst>
          </p:cNvPr>
          <p:cNvSpPr>
            <a:spLocks noGrp="1"/>
          </p:cNvSpPr>
          <p:nvPr>
            <p:ph sz="quarter" idx="10"/>
          </p:nvPr>
        </p:nvSpPr>
        <p:spPr>
          <a:xfrm>
            <a:off x="562303" y="1508234"/>
            <a:ext cx="11049000" cy="4495800"/>
          </a:xfrm>
        </p:spPr>
        <p:txBody>
          <a:bodyPr>
            <a:normAutofit/>
          </a:bodyPr>
          <a:lstStyle/>
          <a:p>
            <a:r>
              <a:rPr lang="en-US" dirty="0"/>
              <a:t>Transitions of care between hospital and community is a vulnerable time for patients with OUD and pain</a:t>
            </a:r>
          </a:p>
          <a:p>
            <a:r>
              <a:rPr lang="en-US" dirty="0"/>
              <a:t>Initiating opioid agonist treatment and facilitating post-discharge care with short wait times are key interventions</a:t>
            </a:r>
          </a:p>
          <a:p>
            <a:r>
              <a:rPr lang="en-US" dirty="0"/>
              <a:t>Low-threshold approach to transitions of care, including providing harm reduction education and tools, is essential</a:t>
            </a:r>
          </a:p>
          <a:p>
            <a:r>
              <a:rPr lang="en-US" dirty="0"/>
              <a:t>Interprofessional addiction consult services and post-discharge bridge clinics may not be available – start somewhere!!</a:t>
            </a:r>
          </a:p>
          <a:p>
            <a:endParaRPr lang="en-US" dirty="0"/>
          </a:p>
        </p:txBody>
      </p:sp>
      <p:pic>
        <p:nvPicPr>
          <p:cNvPr id="7" name="Picture 6" descr="A close up of a logo&#10;&#10;Description automatically generated">
            <a:extLst>
              <a:ext uri="{FF2B5EF4-FFF2-40B4-BE49-F238E27FC236}">
                <a16:creationId xmlns:a16="http://schemas.microsoft.com/office/drawing/2014/main" id="{A64DA5A5-373F-42DE-B3E3-90EDEDFD0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389654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076F-B769-3F91-7741-9702919E2943}"/>
              </a:ext>
            </a:extLst>
          </p:cNvPr>
          <p:cNvSpPr>
            <a:spLocks noGrp="1"/>
          </p:cNvSpPr>
          <p:nvPr>
            <p:ph type="title"/>
          </p:nvPr>
        </p:nvSpPr>
        <p:spPr/>
        <p:txBody>
          <a:bodyPr/>
          <a:lstStyle/>
          <a:p>
            <a:r>
              <a:rPr lang="en-US" dirty="0"/>
              <a:t>Questions/Comments</a:t>
            </a:r>
          </a:p>
        </p:txBody>
      </p:sp>
      <p:sp>
        <p:nvSpPr>
          <p:cNvPr id="3" name="Content Placeholder 2">
            <a:extLst>
              <a:ext uri="{FF2B5EF4-FFF2-40B4-BE49-F238E27FC236}">
                <a16:creationId xmlns:a16="http://schemas.microsoft.com/office/drawing/2014/main" id="{D3F4E929-1D5D-F89F-DE75-E5228A640F90}"/>
              </a:ext>
            </a:extLst>
          </p:cNvPr>
          <p:cNvSpPr>
            <a:spLocks noGrp="1"/>
          </p:cNvSpPr>
          <p:nvPr>
            <p:ph sz="quarter" idx="1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Email: </a:t>
            </a:r>
            <a:r>
              <a:rPr lang="en-US" dirty="0">
                <a:hlinkClick r:id="rId3"/>
              </a:rPr>
              <a:t>tlu@montefiore.org</a:t>
            </a:r>
            <a:endParaRPr lang="en-US" dirty="0"/>
          </a:p>
          <a:p>
            <a:pPr marL="960072" lvl="3" indent="0">
              <a:buNone/>
            </a:pPr>
            <a:r>
              <a:rPr lang="en-US" sz="3000" dirty="0"/>
              <a:t>@</a:t>
            </a:r>
            <a:r>
              <a:rPr lang="en-US" sz="3000" dirty="0" err="1"/>
              <a:t>TiffanyLuMD</a:t>
            </a:r>
            <a:endParaRPr lang="en-US" sz="3000" dirty="0"/>
          </a:p>
          <a:p>
            <a:endParaRPr lang="en-US" dirty="0"/>
          </a:p>
        </p:txBody>
      </p:sp>
      <p:pic>
        <p:nvPicPr>
          <p:cNvPr id="5" name="Picture 4" descr="Icon&#10;&#10;Description automatically generated">
            <a:extLst>
              <a:ext uri="{FF2B5EF4-FFF2-40B4-BE49-F238E27FC236}">
                <a16:creationId xmlns:a16="http://schemas.microsoft.com/office/drawing/2014/main" id="{F2C87C80-352C-F0C7-EFB5-FCD7C668F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524000"/>
            <a:ext cx="5176168" cy="4648200"/>
          </a:xfrm>
          <a:prstGeom prst="rect">
            <a:avLst/>
          </a:prstGeom>
        </p:spPr>
      </p:pic>
      <p:pic>
        <p:nvPicPr>
          <p:cNvPr id="7" name="Picture 6" descr="A blue logo with a white background&#10;&#10;Description automatically generated with low confidence">
            <a:extLst>
              <a:ext uri="{FF2B5EF4-FFF2-40B4-BE49-F238E27FC236}">
                <a16:creationId xmlns:a16="http://schemas.microsoft.com/office/drawing/2014/main" id="{BB95D75D-4D8D-6854-A29B-AF1A07B33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85" y="3591910"/>
            <a:ext cx="800100" cy="647700"/>
          </a:xfrm>
          <a:prstGeom prst="rect">
            <a:avLst/>
          </a:prstGeom>
        </p:spPr>
      </p:pic>
    </p:spTree>
    <p:extLst>
      <p:ext uri="{BB962C8B-B14F-4D97-AF65-F5344CB8AC3E}">
        <p14:creationId xmlns:p14="http://schemas.microsoft.com/office/powerpoint/2010/main" val="1884182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957821-2D76-4F31-9AF1-D81CC9F404BB}"/>
              </a:ext>
            </a:extLst>
          </p:cNvPr>
          <p:cNvSpPr>
            <a:spLocks noGrp="1"/>
          </p:cNvSpPr>
          <p:nvPr>
            <p:ph type="title"/>
          </p:nvPr>
        </p:nvSpPr>
        <p:spPr>
          <a:xfrm>
            <a:off x="609600" y="228600"/>
            <a:ext cx="10972800" cy="1066800"/>
          </a:xfrm>
        </p:spPr>
        <p:txBody>
          <a:bodyPr/>
          <a:lstStyle/>
          <a:p>
            <a:r>
              <a:rPr lang="en-US" dirty="0"/>
              <a:t>References Part 1</a:t>
            </a:r>
          </a:p>
        </p:txBody>
      </p:sp>
      <p:sp>
        <p:nvSpPr>
          <p:cNvPr id="14" name="Content Placeholder 13">
            <a:extLst>
              <a:ext uri="{FF2B5EF4-FFF2-40B4-BE49-F238E27FC236}">
                <a16:creationId xmlns:a16="http://schemas.microsoft.com/office/drawing/2014/main" id="{55775D2D-8A5F-4B45-956F-4A1CCDA0DC7A}"/>
              </a:ext>
            </a:extLst>
          </p:cNvPr>
          <p:cNvSpPr>
            <a:spLocks noGrp="1"/>
          </p:cNvSpPr>
          <p:nvPr>
            <p:ph idx="1"/>
          </p:nvPr>
        </p:nvSpPr>
        <p:spPr>
          <a:xfrm>
            <a:off x="609600" y="1600200"/>
            <a:ext cx="10972800" cy="5029200"/>
          </a:xfrm>
        </p:spPr>
        <p:txBody>
          <a:bodyPr>
            <a:normAutofit fontScale="70000" lnSpcReduction="20000"/>
          </a:bodyPr>
          <a:lstStyle/>
          <a:p>
            <a:r>
              <a:rPr lang="en-US" dirty="0" err="1">
                <a:effectLst/>
              </a:rPr>
              <a:t>Naeger</a:t>
            </a:r>
            <a:r>
              <a:rPr lang="en-US" dirty="0">
                <a:effectLst/>
              </a:rPr>
              <a:t> S, Mutter R, Ali MM, Mark T, Hughey L. Post-discharge treatment engagement among patients with an opioid-use disorder. </a:t>
            </a:r>
            <a:r>
              <a:rPr lang="en-US" i="1" dirty="0">
                <a:effectLst/>
              </a:rPr>
              <a:t>J </a:t>
            </a:r>
            <a:r>
              <a:rPr lang="en-US" i="1" dirty="0" err="1">
                <a:effectLst/>
              </a:rPr>
              <a:t>Subst</a:t>
            </a:r>
            <a:r>
              <a:rPr lang="en-US" i="1" dirty="0">
                <a:effectLst/>
              </a:rPr>
              <a:t> Abuse Treat</a:t>
            </a:r>
            <a:r>
              <a:rPr lang="en-US" dirty="0">
                <a:effectLst/>
              </a:rPr>
              <a:t>. 2016;69:64-71. doi:10.1016/j.jsat.2016.07.004</a:t>
            </a:r>
          </a:p>
          <a:p>
            <a:r>
              <a:rPr lang="en-US" dirty="0"/>
              <a:t>Simon R, Snow R, </a:t>
            </a:r>
            <a:r>
              <a:rPr lang="en-US" dirty="0" err="1"/>
              <a:t>Wakeman</a:t>
            </a:r>
            <a:r>
              <a:rPr lang="en-US" dirty="0"/>
              <a:t> SE. Understanding why patients with substance use disorders leave the hospital </a:t>
            </a:r>
            <a:r>
              <a:rPr lang="en-US" dirty="0" err="1"/>
              <a:t>aginst</a:t>
            </a:r>
            <a:r>
              <a:rPr lang="en-US" dirty="0"/>
              <a:t> medical advice: A qualitative study. Substance Abuse. 2020; 41:4, 519-525. </a:t>
            </a:r>
            <a:r>
              <a:rPr lang="en-US" dirty="0" err="1"/>
              <a:t>doi</a:t>
            </a:r>
            <a:r>
              <a:rPr lang="en-US" dirty="0"/>
              <a:t>: 10.1080/08897077.2019.1671942</a:t>
            </a:r>
            <a:endParaRPr lang="en-US" dirty="0">
              <a:effectLst/>
            </a:endParaRPr>
          </a:p>
          <a:p>
            <a:r>
              <a:rPr lang="en-US" dirty="0">
                <a:effectLst/>
              </a:rPr>
              <a:t>Khalid L, Cunningham CO, Deng Y, et al. Cascade of care for office-based buprenorphine treatment in Bronx community clinics. </a:t>
            </a:r>
            <a:r>
              <a:rPr lang="en-US" i="1" dirty="0">
                <a:effectLst/>
              </a:rPr>
              <a:t>J </a:t>
            </a:r>
            <a:r>
              <a:rPr lang="en-US" i="1" dirty="0" err="1">
                <a:effectLst/>
              </a:rPr>
              <a:t>Subst</a:t>
            </a:r>
            <a:r>
              <a:rPr lang="en-US" i="1" dirty="0">
                <a:effectLst/>
              </a:rPr>
              <a:t> Abuse Treat</a:t>
            </a:r>
            <a:r>
              <a:rPr lang="en-US" dirty="0">
                <a:effectLst/>
              </a:rPr>
              <a:t>. 2022;139(March):108778. doi:10.1016/j.jsat.2022.108778</a:t>
            </a:r>
          </a:p>
          <a:p>
            <a:r>
              <a:rPr lang="en-US" dirty="0">
                <a:effectLst/>
              </a:rPr>
              <a:t>James H, Morgan J, </a:t>
            </a:r>
            <a:r>
              <a:rPr lang="en-US" dirty="0" err="1">
                <a:effectLst/>
              </a:rPr>
              <a:t>Ti</a:t>
            </a:r>
            <a:r>
              <a:rPr lang="en-US" dirty="0">
                <a:effectLst/>
              </a:rPr>
              <a:t> L, Nolan S. Transitions in care between hospital and community settings for individuals with a substance use disorder: A systematic review. </a:t>
            </a:r>
            <a:r>
              <a:rPr lang="en-US" i="1" dirty="0">
                <a:effectLst/>
              </a:rPr>
              <a:t>Drug Alcohol Depend</a:t>
            </a:r>
            <a:r>
              <a:rPr lang="en-US" dirty="0">
                <a:effectLst/>
              </a:rPr>
              <a:t>. 2023;243(May 2022):109763. doi:10.1016/j.drugalcdep.2023.109763</a:t>
            </a:r>
          </a:p>
          <a:p>
            <a:r>
              <a:rPr lang="en-US" dirty="0" err="1">
                <a:effectLst/>
              </a:rPr>
              <a:t>Liebschutz</a:t>
            </a:r>
            <a:r>
              <a:rPr lang="en-US" dirty="0">
                <a:effectLst/>
              </a:rPr>
              <a:t> JM, Crooks D, Herman D, et al. Buprenorphine Treatment for Hospitalized, Opioid-Dependent Patients. </a:t>
            </a:r>
            <a:r>
              <a:rPr lang="en-US" i="1" dirty="0">
                <a:effectLst/>
              </a:rPr>
              <a:t>JAMA Intern Med</a:t>
            </a:r>
            <a:r>
              <a:rPr lang="en-US" dirty="0">
                <a:effectLst/>
              </a:rPr>
              <a:t>. 2014;174(8):1369. doi:10.1001/jamainternmed.2014.2556</a:t>
            </a:r>
          </a:p>
          <a:p>
            <a:r>
              <a:rPr lang="en-US" dirty="0" err="1">
                <a:effectLst/>
              </a:rPr>
              <a:t>Bhatraju</a:t>
            </a:r>
            <a:r>
              <a:rPr lang="en-US" dirty="0">
                <a:effectLst/>
              </a:rPr>
              <a:t> EP, Ludwig-Barron N, Takagi-Stewart J, Sandhu HK, Klein JW, </a:t>
            </a:r>
            <a:r>
              <a:rPr lang="en-US" dirty="0" err="1">
                <a:effectLst/>
              </a:rPr>
              <a:t>Tsui</a:t>
            </a:r>
            <a:r>
              <a:rPr lang="en-US" dirty="0">
                <a:effectLst/>
              </a:rPr>
              <a:t> JI. Successful engagement in buprenorphine treatment among hospitalized patients with opioid use disorder and trauma. </a:t>
            </a:r>
            <a:r>
              <a:rPr lang="en-US" i="1" dirty="0">
                <a:effectLst/>
              </a:rPr>
              <a:t>Drug Alcohol Depend</a:t>
            </a:r>
            <a:r>
              <a:rPr lang="en-US" dirty="0">
                <a:effectLst/>
              </a:rPr>
              <a:t>. 2020;215:1-11. doi:10.1016/j.drugalcdep.2020.108253</a:t>
            </a:r>
          </a:p>
          <a:p>
            <a:r>
              <a:rPr lang="en-US" dirty="0" err="1">
                <a:effectLst/>
              </a:rPr>
              <a:t>Wakeman</a:t>
            </a:r>
            <a:r>
              <a:rPr lang="en-US" dirty="0">
                <a:effectLst/>
              </a:rPr>
              <a:t> SE, </a:t>
            </a:r>
            <a:r>
              <a:rPr lang="en-US" dirty="0" err="1">
                <a:effectLst/>
              </a:rPr>
              <a:t>Metlay</a:t>
            </a:r>
            <a:r>
              <a:rPr lang="en-US" dirty="0">
                <a:effectLst/>
              </a:rPr>
              <a:t> JP, Chang Y, Herman GE, </a:t>
            </a:r>
            <a:r>
              <a:rPr lang="en-US" dirty="0" err="1">
                <a:effectLst/>
              </a:rPr>
              <a:t>Rigotti</a:t>
            </a:r>
            <a:r>
              <a:rPr lang="en-US" dirty="0">
                <a:effectLst/>
              </a:rPr>
              <a:t> NA. Inpatient Addiction Consultation for Hospitalized Patients Increases Post-Discharge Abstinence and Reduces Addiction Severity. </a:t>
            </a:r>
            <a:r>
              <a:rPr lang="en-US" i="1" dirty="0">
                <a:effectLst/>
              </a:rPr>
              <a:t>J Gen Intern Med</a:t>
            </a:r>
            <a:r>
              <a:rPr lang="en-US" dirty="0">
                <a:effectLst/>
              </a:rPr>
              <a:t>. 2017;32(8):909-916. doi:10.1007/s11606-017-4077-z</a:t>
            </a:r>
          </a:p>
          <a:p>
            <a:r>
              <a:rPr lang="en-US" dirty="0">
                <a:effectLst/>
              </a:rPr>
              <a:t>Englander H, </a:t>
            </a:r>
            <a:r>
              <a:rPr lang="en-US" dirty="0" err="1">
                <a:effectLst/>
              </a:rPr>
              <a:t>Dobbertin</a:t>
            </a:r>
            <a:r>
              <a:rPr lang="en-US" dirty="0">
                <a:effectLst/>
              </a:rPr>
              <a:t> K, Lind BK, et al. Inpatient Addiction Medicine Consultation and Post-Hospital Substance Use Disorder Treatment Engagement: a Propensity-Matched Analysis. </a:t>
            </a:r>
            <a:r>
              <a:rPr lang="en-US" i="1" dirty="0">
                <a:effectLst/>
              </a:rPr>
              <a:t>J Gen Intern Med</a:t>
            </a:r>
            <a:r>
              <a:rPr lang="en-US" dirty="0">
                <a:effectLst/>
              </a:rPr>
              <a:t>. 2019;34(12):2796-2803. doi:10.1007/s11606-019-05251-9</a:t>
            </a:r>
          </a:p>
          <a:p>
            <a:endParaRPr lang="en-US" dirty="0">
              <a:effectLst/>
            </a:endParaRPr>
          </a:p>
          <a:p>
            <a:endParaRPr lang="en-US" dirty="0">
              <a:effectLst/>
            </a:endParaRPr>
          </a:p>
          <a:p>
            <a:endParaRPr lang="en-US" dirty="0">
              <a:effectLst/>
            </a:endParaRPr>
          </a:p>
          <a:p>
            <a:endParaRPr lang="en-US" dirty="0">
              <a:effectLst/>
            </a:endParaRPr>
          </a:p>
          <a:p>
            <a:endParaRPr lang="en-US" dirty="0"/>
          </a:p>
        </p:txBody>
      </p:sp>
      <p:pic>
        <p:nvPicPr>
          <p:cNvPr id="6" name="Picture 5" descr="A close up of a logo&#10;&#10;Description automatically generated">
            <a:extLst>
              <a:ext uri="{FF2B5EF4-FFF2-40B4-BE49-F238E27FC236}">
                <a16:creationId xmlns:a16="http://schemas.microsoft.com/office/drawing/2014/main" id="{564CC835-D047-448F-BF6F-D10BA6A1F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424845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957821-2D76-4F31-9AF1-D81CC9F404BB}"/>
              </a:ext>
            </a:extLst>
          </p:cNvPr>
          <p:cNvSpPr>
            <a:spLocks noGrp="1"/>
          </p:cNvSpPr>
          <p:nvPr>
            <p:ph type="title"/>
          </p:nvPr>
        </p:nvSpPr>
        <p:spPr>
          <a:xfrm>
            <a:off x="609600" y="228600"/>
            <a:ext cx="10972800" cy="1066800"/>
          </a:xfrm>
        </p:spPr>
        <p:txBody>
          <a:bodyPr/>
          <a:lstStyle/>
          <a:p>
            <a:r>
              <a:rPr lang="en-US" dirty="0"/>
              <a:t>References Part 2</a:t>
            </a:r>
          </a:p>
        </p:txBody>
      </p:sp>
      <p:sp>
        <p:nvSpPr>
          <p:cNvPr id="14" name="Content Placeholder 13">
            <a:extLst>
              <a:ext uri="{FF2B5EF4-FFF2-40B4-BE49-F238E27FC236}">
                <a16:creationId xmlns:a16="http://schemas.microsoft.com/office/drawing/2014/main" id="{55775D2D-8A5F-4B45-956F-4A1CCDA0DC7A}"/>
              </a:ext>
            </a:extLst>
          </p:cNvPr>
          <p:cNvSpPr>
            <a:spLocks noGrp="1"/>
          </p:cNvSpPr>
          <p:nvPr>
            <p:ph idx="1"/>
          </p:nvPr>
        </p:nvSpPr>
        <p:spPr>
          <a:xfrm>
            <a:off x="609600" y="1447800"/>
            <a:ext cx="11277600" cy="4683206"/>
          </a:xfrm>
        </p:spPr>
        <p:txBody>
          <a:bodyPr>
            <a:normAutofit fontScale="77500" lnSpcReduction="20000"/>
          </a:bodyPr>
          <a:lstStyle/>
          <a:p>
            <a:r>
              <a:rPr lang="en-US" dirty="0">
                <a:effectLst/>
              </a:rPr>
              <a:t>Byrne KA, Roth PJ, Merchant K, et al. Inpatient link to peer recovery coaching: Results from a pilot randomized control trial. </a:t>
            </a:r>
            <a:r>
              <a:rPr lang="en-US" i="1" dirty="0">
                <a:effectLst/>
              </a:rPr>
              <a:t>Drug Alcohol Depend</a:t>
            </a:r>
            <a:r>
              <a:rPr lang="en-US" dirty="0">
                <a:effectLst/>
              </a:rPr>
              <a:t>. 2020;215:108234. doi:10.1016/J.DRUGALCDEP.2020.108234</a:t>
            </a:r>
          </a:p>
          <a:p>
            <a:r>
              <a:rPr lang="en-US" dirty="0" err="1">
                <a:effectLst/>
              </a:rPr>
              <a:t>Nordeck</a:t>
            </a:r>
            <a:r>
              <a:rPr lang="en-US" dirty="0">
                <a:effectLst/>
              </a:rPr>
              <a:t> CD, Welsh C, Schwartz RP, Mitchell SG, O’Grady KE, </a:t>
            </a:r>
            <a:r>
              <a:rPr lang="en-US" dirty="0" err="1">
                <a:effectLst/>
              </a:rPr>
              <a:t>Gryczynski</a:t>
            </a:r>
            <a:r>
              <a:rPr lang="en-US" dirty="0">
                <a:effectLst/>
              </a:rPr>
              <a:t> J. Opioid agonist treatment initiation and linkage for hospitalized patients seen by a substance use disorder consultation service. </a:t>
            </a:r>
            <a:r>
              <a:rPr lang="en-US" i="1" dirty="0">
                <a:effectLst/>
              </a:rPr>
              <a:t>Drug Alcohol Depend Reports</a:t>
            </a:r>
            <a:r>
              <a:rPr lang="en-US" dirty="0">
                <a:effectLst/>
              </a:rPr>
              <a:t>. 2022;2(February):100031. Roy PJ, Price R, Choi S, et al. Shorter outpatient </a:t>
            </a:r>
            <a:r>
              <a:rPr lang="en-US" dirty="0"/>
              <a:t>wait-timedoi:10.1016/j.dadr.2022.100031</a:t>
            </a:r>
          </a:p>
          <a:p>
            <a:r>
              <a:rPr lang="en-US" dirty="0">
                <a:effectLst/>
              </a:rPr>
              <a:t>Roy PJ, Price R, Choi S, et al. Shorter outpatient wait-times for buprenorphine are associated with linkage to care post-hospital discharge. </a:t>
            </a:r>
            <a:r>
              <a:rPr lang="en-US" i="1" dirty="0">
                <a:effectLst/>
              </a:rPr>
              <a:t>Drug Alcohol Depend</a:t>
            </a:r>
            <a:r>
              <a:rPr lang="en-US" dirty="0">
                <a:effectLst/>
              </a:rPr>
              <a:t>. 2021;224(October 2020):108703. doi:10.1016/j.drugalcdep.2021.108703</a:t>
            </a:r>
          </a:p>
          <a:p>
            <a:r>
              <a:rPr lang="en-US" dirty="0" err="1">
                <a:effectLst/>
              </a:rPr>
              <a:t>Perera</a:t>
            </a:r>
            <a:r>
              <a:rPr lang="en-US" dirty="0">
                <a:effectLst/>
              </a:rPr>
              <a:t> R, Stephan L, Appa A, et al. Meeting people where they are: implementing hospital-based substance use harm reduction. </a:t>
            </a:r>
            <a:r>
              <a:rPr lang="en-US" i="1" dirty="0">
                <a:effectLst/>
              </a:rPr>
              <a:t>Harm </a:t>
            </a:r>
            <a:r>
              <a:rPr lang="en-US" i="1" dirty="0" err="1">
                <a:effectLst/>
              </a:rPr>
              <a:t>Reduct</a:t>
            </a:r>
            <a:r>
              <a:rPr lang="en-US" i="1" dirty="0">
                <a:effectLst/>
              </a:rPr>
              <a:t> J</a:t>
            </a:r>
            <a:r>
              <a:rPr lang="en-US" dirty="0">
                <a:effectLst/>
              </a:rPr>
              <a:t>. 2022;19(1):1-7. doi:10.1186/s12954-022-00594-9</a:t>
            </a:r>
          </a:p>
          <a:p>
            <a:r>
              <a:rPr lang="en-US" dirty="0">
                <a:effectLst/>
              </a:rPr>
              <a:t>Jakubowski A, Fox A. Defining Low-threshold Buprenorphine Treatment. </a:t>
            </a:r>
            <a:r>
              <a:rPr lang="en-US" i="1" dirty="0">
                <a:effectLst/>
              </a:rPr>
              <a:t>J Addict Med</a:t>
            </a:r>
            <a:r>
              <a:rPr lang="en-US" dirty="0">
                <a:effectLst/>
              </a:rPr>
              <a:t>. 2019;14(2):95-98. doi:10.1097/ADM.0000000000000555</a:t>
            </a:r>
          </a:p>
          <a:p>
            <a:r>
              <a:rPr lang="en-US" dirty="0">
                <a:effectLst/>
              </a:rPr>
              <a:t>Snow RL, Simon RE, Jack HE, </a:t>
            </a:r>
            <a:r>
              <a:rPr lang="en-US" dirty="0" err="1">
                <a:effectLst/>
              </a:rPr>
              <a:t>Oller</a:t>
            </a:r>
            <a:r>
              <a:rPr lang="en-US" dirty="0">
                <a:effectLst/>
              </a:rPr>
              <a:t> D, Kehoe L, </a:t>
            </a:r>
            <a:r>
              <a:rPr lang="en-US" dirty="0" err="1">
                <a:effectLst/>
              </a:rPr>
              <a:t>Wakeman</a:t>
            </a:r>
            <a:r>
              <a:rPr lang="en-US" dirty="0">
                <a:effectLst/>
              </a:rPr>
              <a:t> SE. Patient experiences with a transitional, low-threshold clinic for the treatment of substance use disorder: A qualitative study of a bridge clinic. </a:t>
            </a:r>
            <a:r>
              <a:rPr lang="en-US" i="1" dirty="0">
                <a:effectLst/>
              </a:rPr>
              <a:t>J </a:t>
            </a:r>
            <a:r>
              <a:rPr lang="en-US" i="1" dirty="0" err="1">
                <a:effectLst/>
              </a:rPr>
              <a:t>Subst</a:t>
            </a:r>
            <a:r>
              <a:rPr lang="en-US" i="1" dirty="0">
                <a:effectLst/>
              </a:rPr>
              <a:t> Abuse Treat</a:t>
            </a:r>
            <a:r>
              <a:rPr lang="en-US" dirty="0">
                <a:effectLst/>
              </a:rPr>
              <a:t>. 2019;107(April):1-7. doi:10.1016/j.jsat.2019.09.003</a:t>
            </a: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endParaRPr lang="en-US" dirty="0"/>
          </a:p>
        </p:txBody>
      </p:sp>
      <p:pic>
        <p:nvPicPr>
          <p:cNvPr id="6" name="Picture 5" descr="A close up of a logo&#10;&#10;Description automatically generated">
            <a:extLst>
              <a:ext uri="{FF2B5EF4-FFF2-40B4-BE49-F238E27FC236}">
                <a16:creationId xmlns:a16="http://schemas.microsoft.com/office/drawing/2014/main" id="{564CC835-D047-448F-BF6F-D10BA6A1F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19800"/>
            <a:ext cx="660312" cy="685800"/>
          </a:xfrm>
          <a:prstGeom prst="rect">
            <a:avLst/>
          </a:prstGeom>
        </p:spPr>
      </p:pic>
    </p:spTree>
    <p:custDataLst>
      <p:tags r:id="rId1"/>
    </p:custDataLst>
    <p:extLst>
      <p:ext uri="{BB962C8B-B14F-4D97-AF65-F5344CB8AC3E}">
        <p14:creationId xmlns:p14="http://schemas.microsoft.com/office/powerpoint/2010/main" val="303920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endParaRPr lang="en-US" dirty="0"/>
          </a:p>
        </p:txBody>
      </p:sp>
      <p:sp>
        <p:nvSpPr>
          <p:cNvPr id="4" name="Content Placeholder 3"/>
          <p:cNvSpPr>
            <a:spLocks noGrp="1"/>
          </p:cNvSpPr>
          <p:nvPr>
            <p:ph sz="quarter" idx="10"/>
          </p:nvPr>
        </p:nvSpPr>
        <p:spPr>
          <a:xfrm>
            <a:off x="609600" y="1524000"/>
            <a:ext cx="10820400" cy="4419600"/>
          </a:xfrm>
        </p:spPr>
        <p:txBody>
          <a:bodyPr>
            <a:normAutofit/>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Identify </a:t>
            </a:r>
            <a:r>
              <a:rPr lang="en-US"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common </a:t>
            </a:r>
            <a:r>
              <a:rPr lang="en-US"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barriers </a:t>
            </a:r>
            <a:r>
              <a:rPr lang="en-US" sz="3200" dirty="0">
                <a:latin typeface="Calibri" panose="020F0502020204030204" pitchFamily="34" charset="0"/>
                <a:ea typeface="Calibri" panose="020F0502020204030204" pitchFamily="34" charset="0"/>
                <a:cs typeface="Times New Roman" panose="02020603050405020304" pitchFamily="18" charset="0"/>
              </a:rPr>
              <a:t>that</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impact transitions of care from hospital to community for patients with OUD and pain</a:t>
            </a:r>
          </a:p>
          <a:p>
            <a:pPr marL="0" marR="0">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Examine </a:t>
            </a:r>
            <a:r>
              <a:rPr lang="en-US"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evidence-based </a:t>
            </a:r>
            <a:r>
              <a:rPr lang="en-US"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strategies </a:t>
            </a:r>
            <a:r>
              <a:rPr lang="en-US" sz="3200" dirty="0">
                <a:latin typeface="Calibri" panose="020F0502020204030204" pitchFamily="34" charset="0"/>
                <a:ea typeface="Calibri" panose="020F0502020204030204" pitchFamily="34" charset="0"/>
                <a:cs typeface="Times New Roman" panose="02020603050405020304" pitchFamily="18" charset="0"/>
              </a:rPr>
              <a:t>to optimize linkage to post-discharge</a:t>
            </a:r>
            <a:r>
              <a:rPr lang="en-US" sz="3200" dirty="0">
                <a:effectLst/>
                <a:latin typeface="Calibri" panose="020F0502020204030204" pitchFamily="34" charset="0"/>
                <a:ea typeface="Calibri" panose="020F0502020204030204" pitchFamily="34" charset="0"/>
                <a:cs typeface="Times New Roman" panose="02020603050405020304" pitchFamily="18" charset="0"/>
              </a:rPr>
              <a:t> care for patients with OUD and pain</a:t>
            </a:r>
          </a:p>
          <a:p>
            <a:pPr marL="0" marR="0">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Discuss a </a:t>
            </a:r>
            <a:r>
              <a:rPr lang="en-US"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low-threshold approach </a:t>
            </a:r>
            <a:r>
              <a:rPr lang="en-US" sz="3200" dirty="0">
                <a:latin typeface="Calibri" panose="020F0502020204030204" pitchFamily="34" charset="0"/>
                <a:ea typeface="Calibri" panose="020F0502020204030204" pitchFamily="34" charset="0"/>
                <a:cs typeface="Times New Roman" panose="02020603050405020304" pitchFamily="18" charset="0"/>
              </a:rPr>
              <a:t>when engaging patients with OUD and pain in post-discharge care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1524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75B2-5AB9-1966-CA14-51B7E57FAC67}"/>
              </a:ext>
            </a:extLst>
          </p:cNvPr>
          <p:cNvSpPr>
            <a:spLocks noGrp="1"/>
          </p:cNvSpPr>
          <p:nvPr>
            <p:ph type="title"/>
          </p:nvPr>
        </p:nvSpPr>
        <p:spPr>
          <a:xfrm>
            <a:off x="190500" y="76200"/>
            <a:ext cx="11811000" cy="838200"/>
          </a:xfrm>
        </p:spPr>
        <p:txBody>
          <a:bodyPr>
            <a:noAutofit/>
          </a:bodyPr>
          <a:lstStyle/>
          <a:p>
            <a:r>
              <a:rPr lang="en-US" sz="3600" dirty="0"/>
              <a:t>Transitions of Care: Where to Start?</a:t>
            </a:r>
          </a:p>
        </p:txBody>
      </p:sp>
      <p:graphicFrame>
        <p:nvGraphicFramePr>
          <p:cNvPr id="5" name="Diagram 4">
            <a:extLst>
              <a:ext uri="{FF2B5EF4-FFF2-40B4-BE49-F238E27FC236}">
                <a16:creationId xmlns:a16="http://schemas.microsoft.com/office/drawing/2014/main" id="{5E20BF0D-3C94-F208-CDE0-3DD2B77D7E36}"/>
              </a:ext>
            </a:extLst>
          </p:cNvPr>
          <p:cNvGraphicFramePr/>
          <p:nvPr/>
        </p:nvGraphicFramePr>
        <p:xfrm>
          <a:off x="1905000" y="9906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6568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39F5-04B6-A004-6162-45980B3B9285}"/>
              </a:ext>
            </a:extLst>
          </p:cNvPr>
          <p:cNvSpPr>
            <a:spLocks noGrp="1"/>
          </p:cNvSpPr>
          <p:nvPr>
            <p:ph type="title"/>
          </p:nvPr>
        </p:nvSpPr>
        <p:spPr>
          <a:xfrm>
            <a:off x="628650" y="381000"/>
            <a:ext cx="10934700" cy="914400"/>
          </a:xfrm>
        </p:spPr>
        <p:txBody>
          <a:bodyPr>
            <a:noAutofit/>
          </a:bodyPr>
          <a:lstStyle/>
          <a:p>
            <a:r>
              <a:rPr lang="en-US" sz="3600" dirty="0"/>
              <a:t>Transitions of care can be a vulnerable period for patients with OUD and pain</a:t>
            </a:r>
          </a:p>
        </p:txBody>
      </p:sp>
      <p:sp>
        <p:nvSpPr>
          <p:cNvPr id="3" name="Content Placeholder 2">
            <a:extLst>
              <a:ext uri="{FF2B5EF4-FFF2-40B4-BE49-F238E27FC236}">
                <a16:creationId xmlns:a16="http://schemas.microsoft.com/office/drawing/2014/main" id="{285DB39B-641D-04F4-A28E-7E5F9FFE91D8}"/>
              </a:ext>
            </a:extLst>
          </p:cNvPr>
          <p:cNvSpPr>
            <a:spLocks noGrp="1"/>
          </p:cNvSpPr>
          <p:nvPr>
            <p:ph sz="quarter" idx="10"/>
          </p:nvPr>
        </p:nvSpPr>
        <p:spPr>
          <a:xfrm>
            <a:off x="457200" y="1687874"/>
            <a:ext cx="11430000" cy="4572000"/>
          </a:xfrm>
        </p:spPr>
        <p:txBody>
          <a:bodyPr>
            <a:normAutofit/>
          </a:bodyPr>
          <a:lstStyle/>
          <a:p>
            <a:pPr>
              <a:buFont typeface="Wingdings" pitchFamily="2" charset="2"/>
              <a:buChar char="Ø"/>
            </a:pPr>
            <a:r>
              <a:rPr lang="en-US" dirty="0"/>
              <a:t>Linkage to post-hospitalization OUD treatment among out-of-treatment persons are widely variable (as low as 17%)</a:t>
            </a:r>
            <a:r>
              <a:rPr lang="en-US" baseline="30000" dirty="0"/>
              <a:t>1</a:t>
            </a:r>
          </a:p>
          <a:p>
            <a:endParaRPr lang="en-US" dirty="0"/>
          </a:p>
        </p:txBody>
      </p:sp>
      <p:sp>
        <p:nvSpPr>
          <p:cNvPr id="5" name="TextBox 4">
            <a:extLst>
              <a:ext uri="{FF2B5EF4-FFF2-40B4-BE49-F238E27FC236}">
                <a16:creationId xmlns:a16="http://schemas.microsoft.com/office/drawing/2014/main" id="{FCFCB1B3-7814-CB79-24EB-E880FEB69071}"/>
              </a:ext>
            </a:extLst>
          </p:cNvPr>
          <p:cNvSpPr txBox="1"/>
          <p:nvPr/>
        </p:nvSpPr>
        <p:spPr>
          <a:xfrm>
            <a:off x="9272095" y="6355081"/>
            <a:ext cx="2291255" cy="307777"/>
          </a:xfrm>
          <a:prstGeom prst="rect">
            <a:avLst/>
          </a:prstGeom>
          <a:noFill/>
        </p:spPr>
        <p:txBody>
          <a:bodyPr wrap="square" rtlCol="0">
            <a:spAutoFit/>
          </a:bodyPr>
          <a:lstStyle/>
          <a:p>
            <a:r>
              <a:rPr lang="en-US" sz="1400" baseline="30000" dirty="0"/>
              <a:t>1</a:t>
            </a:r>
            <a:r>
              <a:rPr lang="en-US" sz="1400" dirty="0"/>
              <a:t>Naegar et al. JSAT 2016 </a:t>
            </a:r>
            <a:endParaRPr lang="en-US" dirty="0"/>
          </a:p>
        </p:txBody>
      </p:sp>
      <p:graphicFrame>
        <p:nvGraphicFramePr>
          <p:cNvPr id="4" name="Table 5">
            <a:extLst>
              <a:ext uri="{FF2B5EF4-FFF2-40B4-BE49-F238E27FC236}">
                <a16:creationId xmlns:a16="http://schemas.microsoft.com/office/drawing/2014/main" id="{33B29B69-A91A-9A20-D85C-FF1CFEDA62A8}"/>
              </a:ext>
            </a:extLst>
          </p:cNvPr>
          <p:cNvGraphicFramePr>
            <a:graphicFrameLocks noGrp="1"/>
          </p:cNvGraphicFramePr>
          <p:nvPr>
            <p:extLst>
              <p:ext uri="{D42A27DB-BD31-4B8C-83A1-F6EECF244321}">
                <p14:modId xmlns:p14="http://schemas.microsoft.com/office/powerpoint/2010/main" val="1785329953"/>
              </p:ext>
            </p:extLst>
          </p:nvPr>
        </p:nvGraphicFramePr>
        <p:xfrm>
          <a:off x="628650" y="2892390"/>
          <a:ext cx="10963275" cy="3367484"/>
        </p:xfrm>
        <a:graphic>
          <a:graphicData uri="http://schemas.openxmlformats.org/drawingml/2006/table">
            <a:tbl>
              <a:tblPr firstRow="1" bandRow="1">
                <a:tableStyleId>{5C22544A-7EE6-4342-B048-85BDC9FD1C3A}</a:tableStyleId>
              </a:tblPr>
              <a:tblGrid>
                <a:gridCol w="3697418">
                  <a:extLst>
                    <a:ext uri="{9D8B030D-6E8A-4147-A177-3AD203B41FA5}">
                      <a16:colId xmlns:a16="http://schemas.microsoft.com/office/drawing/2014/main" val="4005549605"/>
                    </a:ext>
                  </a:extLst>
                </a:gridCol>
                <a:gridCol w="3611432">
                  <a:extLst>
                    <a:ext uri="{9D8B030D-6E8A-4147-A177-3AD203B41FA5}">
                      <a16:colId xmlns:a16="http://schemas.microsoft.com/office/drawing/2014/main" val="2306189772"/>
                    </a:ext>
                  </a:extLst>
                </a:gridCol>
                <a:gridCol w="3654425">
                  <a:extLst>
                    <a:ext uri="{9D8B030D-6E8A-4147-A177-3AD203B41FA5}">
                      <a16:colId xmlns:a16="http://schemas.microsoft.com/office/drawing/2014/main" val="1121751324"/>
                    </a:ext>
                  </a:extLst>
                </a:gridCol>
              </a:tblGrid>
              <a:tr h="715724">
                <a:tc>
                  <a:txBody>
                    <a:bodyPr/>
                    <a:lstStyle/>
                    <a:p>
                      <a:r>
                        <a:rPr lang="en-US" sz="2400" dirty="0">
                          <a:latin typeface="+mn-lt"/>
                        </a:rPr>
                        <a:t>Patient Barriers</a:t>
                      </a:r>
                    </a:p>
                  </a:txBody>
                  <a:tcPr/>
                </a:tc>
                <a:tc>
                  <a:txBody>
                    <a:bodyPr/>
                    <a:lstStyle/>
                    <a:p>
                      <a:r>
                        <a:rPr lang="en-US" sz="2400" dirty="0">
                          <a:latin typeface="+mn-lt"/>
                        </a:rPr>
                        <a:t>Clinician Barriers</a:t>
                      </a:r>
                    </a:p>
                  </a:txBody>
                  <a:tcPr/>
                </a:tc>
                <a:tc>
                  <a:txBody>
                    <a:bodyPr/>
                    <a:lstStyle/>
                    <a:p>
                      <a:r>
                        <a:rPr lang="en-US" sz="2400" dirty="0">
                          <a:latin typeface="+mn-lt"/>
                        </a:rPr>
                        <a:t>System Barriers</a:t>
                      </a:r>
                    </a:p>
                  </a:txBody>
                  <a:tcPr/>
                </a:tc>
                <a:extLst>
                  <a:ext uri="{0D108BD9-81ED-4DB2-BD59-A6C34878D82A}">
                    <a16:rowId xmlns:a16="http://schemas.microsoft.com/office/drawing/2014/main" val="1569290203"/>
                  </a:ext>
                </a:extLst>
              </a:tr>
              <a:tr h="2532936">
                <a:tc>
                  <a:txBody>
                    <a:bodyPr/>
                    <a:lstStyle/>
                    <a:p>
                      <a:r>
                        <a:rPr lang="en-US" sz="2400" dirty="0">
                          <a:latin typeface="+mn-lt"/>
                        </a:rPr>
                        <a:t>-Severe medical and psychiatric conditions</a:t>
                      </a:r>
                    </a:p>
                    <a:p>
                      <a:r>
                        <a:rPr lang="en-US" sz="2400" dirty="0">
                          <a:latin typeface="+mn-lt"/>
                        </a:rPr>
                        <a:t>-Unstable housing</a:t>
                      </a:r>
                    </a:p>
                    <a:p>
                      <a:r>
                        <a:rPr lang="en-US" sz="2400" dirty="0">
                          <a:latin typeface="+mn-lt"/>
                        </a:rPr>
                        <a:t>-Lack of transportation</a:t>
                      </a:r>
                    </a:p>
                    <a:p>
                      <a:r>
                        <a:rPr lang="en-US" sz="2400" dirty="0">
                          <a:latin typeface="+mn-lt"/>
                        </a:rPr>
                        <a:t>-Poor social supports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-Discomfort with opioid </a:t>
                      </a:r>
                      <a:r>
                        <a:rPr lang="en-US" sz="2400" dirty="0" err="1">
                          <a:latin typeface="+mn-lt"/>
                        </a:rPr>
                        <a:t>rx</a:t>
                      </a:r>
                      <a:r>
                        <a:rPr lang="en-US" sz="2400" dirty="0">
                          <a:latin typeface="+mn-lt"/>
                        </a:rPr>
                        <a:t> for pain and 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-Lack of experience with buprenorphine</a:t>
                      </a:r>
                    </a:p>
                    <a:p>
                      <a:r>
                        <a:rPr lang="en-US" sz="2400" dirty="0">
                          <a:latin typeface="+mn-lt"/>
                        </a:rPr>
                        <a:t>-Unfamiliarity with community-based treatment options</a:t>
                      </a:r>
                    </a:p>
                  </a:txBody>
                  <a:tcPr/>
                </a:tc>
                <a:tc>
                  <a:txBody>
                    <a:bodyPr/>
                    <a:lstStyle/>
                    <a:p>
                      <a:r>
                        <a:rPr lang="en-US" sz="2400" dirty="0">
                          <a:latin typeface="+mn-lt"/>
                        </a:rPr>
                        <a:t>-Lack of protocols for coordinating post-discharge OUD care</a:t>
                      </a:r>
                    </a:p>
                    <a:p>
                      <a:r>
                        <a:rPr lang="en-US" sz="2400" dirty="0">
                          <a:latin typeface="+mn-lt"/>
                        </a:rPr>
                        <a:t>-Access to buprenorphine vary by pharmacy</a:t>
                      </a:r>
                    </a:p>
                    <a:p>
                      <a:r>
                        <a:rPr lang="en-US" sz="2400" dirty="0">
                          <a:latin typeface="+mn-lt"/>
                        </a:rPr>
                        <a:t>-Insurance gaps or restrictions</a:t>
                      </a:r>
                    </a:p>
                  </a:txBody>
                  <a:tcPr/>
                </a:tc>
                <a:extLst>
                  <a:ext uri="{0D108BD9-81ED-4DB2-BD59-A6C34878D82A}">
                    <a16:rowId xmlns:a16="http://schemas.microsoft.com/office/drawing/2014/main" val="990939732"/>
                  </a:ext>
                </a:extLst>
              </a:tr>
            </a:tbl>
          </a:graphicData>
        </a:graphic>
      </p:graphicFrame>
    </p:spTree>
    <p:extLst>
      <p:ext uri="{BB962C8B-B14F-4D97-AF65-F5344CB8AC3E}">
        <p14:creationId xmlns:p14="http://schemas.microsoft.com/office/powerpoint/2010/main" val="151695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6A5A-2FCB-1AC5-C24C-8C95516C233D}"/>
              </a:ext>
            </a:extLst>
          </p:cNvPr>
          <p:cNvSpPr>
            <a:spLocks noGrp="1"/>
          </p:cNvSpPr>
          <p:nvPr>
            <p:ph type="title"/>
          </p:nvPr>
        </p:nvSpPr>
        <p:spPr>
          <a:xfrm>
            <a:off x="381000" y="210207"/>
            <a:ext cx="11353800" cy="1143000"/>
          </a:xfrm>
        </p:spPr>
        <p:txBody>
          <a:bodyPr>
            <a:normAutofit/>
          </a:bodyPr>
          <a:lstStyle/>
          <a:p>
            <a:r>
              <a:rPr lang="en-US" sz="4000" dirty="0"/>
              <a:t>Unplanned discharges as a common barrier</a:t>
            </a:r>
          </a:p>
        </p:txBody>
      </p:sp>
      <p:sp>
        <p:nvSpPr>
          <p:cNvPr id="3" name="Content Placeholder 2">
            <a:extLst>
              <a:ext uri="{FF2B5EF4-FFF2-40B4-BE49-F238E27FC236}">
                <a16:creationId xmlns:a16="http://schemas.microsoft.com/office/drawing/2014/main" id="{C78F25F1-ADC0-7C48-3D4C-2E78554907A2}"/>
              </a:ext>
            </a:extLst>
          </p:cNvPr>
          <p:cNvSpPr>
            <a:spLocks noGrp="1"/>
          </p:cNvSpPr>
          <p:nvPr>
            <p:ph sz="quarter" idx="10"/>
          </p:nvPr>
        </p:nvSpPr>
        <p:spPr>
          <a:xfrm>
            <a:off x="609600" y="1492469"/>
            <a:ext cx="11125200" cy="4267200"/>
          </a:xfrm>
        </p:spPr>
        <p:txBody>
          <a:bodyPr/>
          <a:lstStyle/>
          <a:p>
            <a:r>
              <a:rPr lang="en-US" dirty="0"/>
              <a:t>Patients with SUDs nearly 3x more likely to have unplanned discharges (“against medical advice”) than those without SUD</a:t>
            </a:r>
          </a:p>
          <a:p>
            <a:pPr lvl="1">
              <a:buFont typeface="Arial" panose="020B0604020202020204" pitchFamily="34" charset="0"/>
              <a:buChar char="•"/>
            </a:pPr>
            <a:r>
              <a:rPr lang="en-US" dirty="0"/>
              <a:t>2-12x higher risk of hospital readmission within 30 days</a:t>
            </a:r>
          </a:p>
          <a:p>
            <a:r>
              <a:rPr lang="en-US" dirty="0"/>
              <a:t>Unplanned discharges often due to patients’ experiences of inadequately treated pain, withdrawal, and stigma</a:t>
            </a:r>
          </a:p>
        </p:txBody>
      </p:sp>
      <p:sp>
        <p:nvSpPr>
          <p:cNvPr id="4" name="Rounded Rectangular Callout 3">
            <a:extLst>
              <a:ext uri="{FF2B5EF4-FFF2-40B4-BE49-F238E27FC236}">
                <a16:creationId xmlns:a16="http://schemas.microsoft.com/office/drawing/2014/main" id="{C8505624-73BF-3F54-B9D8-C6647B420CB7}"/>
              </a:ext>
            </a:extLst>
          </p:cNvPr>
          <p:cNvSpPr/>
          <p:nvPr/>
        </p:nvSpPr>
        <p:spPr>
          <a:xfrm>
            <a:off x="1035269" y="4222859"/>
            <a:ext cx="4953000" cy="20574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“Anytime that they hear you’re a drug addict, they immediately shut down, they don’t want to work with you and pain management. They think you’re only there to f--- have the painkillers.”</a:t>
            </a:r>
          </a:p>
        </p:txBody>
      </p:sp>
      <p:sp>
        <p:nvSpPr>
          <p:cNvPr id="5" name="Rounded Rectangular Callout 4">
            <a:extLst>
              <a:ext uri="{FF2B5EF4-FFF2-40B4-BE49-F238E27FC236}">
                <a16:creationId xmlns:a16="http://schemas.microsoft.com/office/drawing/2014/main" id="{954DDD6D-1D5B-75CE-3752-89EEDBED0F6A}"/>
              </a:ext>
            </a:extLst>
          </p:cNvPr>
          <p:cNvSpPr/>
          <p:nvPr/>
        </p:nvSpPr>
        <p:spPr>
          <a:xfrm>
            <a:off x="6432331" y="4204466"/>
            <a:ext cx="4858407" cy="2057400"/>
          </a:xfrm>
          <a:prstGeom prst="wedgeRoundRectCallout">
            <a:avLst>
              <a:gd name="adj1" fmla="val 17575"/>
              <a:gd name="adj2" fmla="val 635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left, because I didn’t want to sit there and continue suffering…I ended up going to use because I was in so much pain. And doctors don’t do nothing for the pain.”</a:t>
            </a:r>
          </a:p>
        </p:txBody>
      </p:sp>
      <p:sp>
        <p:nvSpPr>
          <p:cNvPr id="6" name="Rectangle 19">
            <a:extLst>
              <a:ext uri="{FF2B5EF4-FFF2-40B4-BE49-F238E27FC236}">
                <a16:creationId xmlns:a16="http://schemas.microsoft.com/office/drawing/2014/main" id="{4D58DF37-8F1B-A47C-EB0B-E3DED6CAC77A}"/>
              </a:ext>
            </a:extLst>
          </p:cNvPr>
          <p:cNvSpPr>
            <a:spLocks noChangeArrowheads="1"/>
          </p:cNvSpPr>
          <p:nvPr/>
        </p:nvSpPr>
        <p:spPr bwMode="auto">
          <a:xfrm>
            <a:off x="4755931" y="6467146"/>
            <a:ext cx="3352800" cy="333375"/>
          </a:xfrm>
          <a:prstGeom prst="rect">
            <a:avLst/>
          </a:prstGeom>
          <a:noFill/>
          <a:ln>
            <a:noFill/>
          </a:ln>
        </p:spPr>
        <p:txBody>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US" altLang="en-US" sz="1400" dirty="0">
                <a:latin typeface="Lato" panose="020F0502020204030203" pitchFamily="34" charset="0"/>
                <a:ea typeface="Lato" panose="020F0502020204030203" pitchFamily="34" charset="0"/>
                <a:cs typeface="Lato" panose="020F0502020204030203" pitchFamily="34" charset="0"/>
              </a:rPr>
              <a:t>Simon et al. Substance Abuse 2020</a:t>
            </a:r>
          </a:p>
        </p:txBody>
      </p:sp>
    </p:spTree>
    <p:extLst>
      <p:ext uri="{BB962C8B-B14F-4D97-AF65-F5344CB8AC3E}">
        <p14:creationId xmlns:p14="http://schemas.microsoft.com/office/powerpoint/2010/main" val="40970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B400-63C1-373C-3A86-6C5D420CE0D5}"/>
              </a:ext>
            </a:extLst>
          </p:cNvPr>
          <p:cNvSpPr>
            <a:spLocks noGrp="1"/>
          </p:cNvSpPr>
          <p:nvPr>
            <p:ph type="title"/>
          </p:nvPr>
        </p:nvSpPr>
        <p:spPr>
          <a:xfrm>
            <a:off x="353640" y="56976"/>
            <a:ext cx="11484719" cy="817954"/>
          </a:xfrm>
        </p:spPr>
        <p:txBody>
          <a:bodyPr>
            <a:noAutofit/>
          </a:bodyPr>
          <a:lstStyle/>
          <a:p>
            <a:br>
              <a:rPr lang="en-US" sz="4000" dirty="0"/>
            </a:br>
            <a:r>
              <a:rPr lang="en-US" sz="4000" dirty="0"/>
              <a:t>Attrition between referral and linkage to outpatient treatment</a:t>
            </a:r>
          </a:p>
        </p:txBody>
      </p:sp>
      <p:graphicFrame>
        <p:nvGraphicFramePr>
          <p:cNvPr id="4" name="Content Placeholder 3">
            <a:extLst>
              <a:ext uri="{FF2B5EF4-FFF2-40B4-BE49-F238E27FC236}">
                <a16:creationId xmlns:a16="http://schemas.microsoft.com/office/drawing/2014/main" id="{1F808E04-568A-3DB9-A0FF-24B95C053A35}"/>
              </a:ext>
            </a:extLst>
          </p:cNvPr>
          <p:cNvGraphicFramePr>
            <a:graphicFrameLocks noGrp="1"/>
          </p:cNvGraphicFramePr>
          <p:nvPr>
            <p:ph sz="quarter" idx="10"/>
            <p:extLst>
              <p:ext uri="{D42A27DB-BD31-4B8C-83A1-F6EECF244321}">
                <p14:modId xmlns:p14="http://schemas.microsoft.com/office/powerpoint/2010/main" val="3014549063"/>
              </p:ext>
            </p:extLst>
          </p:nvPr>
        </p:nvGraphicFramePr>
        <p:xfrm>
          <a:off x="517444" y="2566204"/>
          <a:ext cx="11353800" cy="44048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0F5DBFC-23A5-26E0-7889-C2A25594612A}"/>
              </a:ext>
            </a:extLst>
          </p:cNvPr>
          <p:cNvSpPr txBox="1"/>
          <p:nvPr/>
        </p:nvSpPr>
        <p:spPr>
          <a:xfrm rot="16200000">
            <a:off x="-537512" y="4015756"/>
            <a:ext cx="2169184" cy="369332"/>
          </a:xfrm>
          <a:prstGeom prst="rect">
            <a:avLst/>
          </a:prstGeom>
          <a:noFill/>
        </p:spPr>
        <p:txBody>
          <a:bodyPr wrap="none" rtlCol="0">
            <a:spAutoFit/>
          </a:bodyPr>
          <a:lstStyle/>
          <a:p>
            <a:r>
              <a:rPr lang="en-US" b="1" dirty="0"/>
              <a:t>Number</a:t>
            </a:r>
            <a:r>
              <a:rPr lang="en-US" dirty="0"/>
              <a:t> of Patients</a:t>
            </a:r>
          </a:p>
        </p:txBody>
      </p:sp>
      <p:sp>
        <p:nvSpPr>
          <p:cNvPr id="8" name="TextBox 7">
            <a:extLst>
              <a:ext uri="{FF2B5EF4-FFF2-40B4-BE49-F238E27FC236}">
                <a16:creationId xmlns:a16="http://schemas.microsoft.com/office/drawing/2014/main" id="{C2E10618-C825-2AC2-A5D3-D354BFB60694}"/>
              </a:ext>
            </a:extLst>
          </p:cNvPr>
          <p:cNvSpPr txBox="1"/>
          <p:nvPr/>
        </p:nvSpPr>
        <p:spPr>
          <a:xfrm>
            <a:off x="5257800" y="6488668"/>
            <a:ext cx="2698175" cy="369332"/>
          </a:xfrm>
          <a:prstGeom prst="rect">
            <a:avLst/>
          </a:prstGeom>
          <a:noFill/>
        </p:spPr>
        <p:txBody>
          <a:bodyPr wrap="none" rtlCol="0">
            <a:spAutoFit/>
          </a:bodyPr>
          <a:lstStyle/>
          <a:p>
            <a:r>
              <a:rPr lang="en-US" b="1" dirty="0"/>
              <a:t>Steps in Cascade of Care</a:t>
            </a:r>
          </a:p>
        </p:txBody>
      </p:sp>
      <p:sp>
        <p:nvSpPr>
          <p:cNvPr id="9" name="TextBox 8">
            <a:extLst>
              <a:ext uri="{FF2B5EF4-FFF2-40B4-BE49-F238E27FC236}">
                <a16:creationId xmlns:a16="http://schemas.microsoft.com/office/drawing/2014/main" id="{C42B63FC-C77B-D113-CF02-D04EBF18FB10}"/>
              </a:ext>
            </a:extLst>
          </p:cNvPr>
          <p:cNvSpPr txBox="1"/>
          <p:nvPr/>
        </p:nvSpPr>
        <p:spPr>
          <a:xfrm>
            <a:off x="9968276" y="6550223"/>
            <a:ext cx="2055371" cy="307777"/>
          </a:xfrm>
          <a:prstGeom prst="rect">
            <a:avLst/>
          </a:prstGeom>
          <a:noFill/>
        </p:spPr>
        <p:txBody>
          <a:bodyPr wrap="none" rtlCol="0">
            <a:spAutoFit/>
          </a:bodyPr>
          <a:lstStyle/>
          <a:p>
            <a:r>
              <a:rPr lang="en-US" sz="1400" dirty="0"/>
              <a:t>Khalid et al. JSAT 2022.</a:t>
            </a:r>
          </a:p>
        </p:txBody>
      </p:sp>
      <p:sp>
        <p:nvSpPr>
          <p:cNvPr id="10" name="TextBox 9">
            <a:extLst>
              <a:ext uri="{FF2B5EF4-FFF2-40B4-BE49-F238E27FC236}">
                <a16:creationId xmlns:a16="http://schemas.microsoft.com/office/drawing/2014/main" id="{CD2C2DA0-583E-8586-4B4E-51CAA76CA016}"/>
              </a:ext>
            </a:extLst>
          </p:cNvPr>
          <p:cNvSpPr txBox="1"/>
          <p:nvPr/>
        </p:nvSpPr>
        <p:spPr>
          <a:xfrm>
            <a:off x="505620" y="1572986"/>
            <a:ext cx="11591751" cy="1754326"/>
          </a:xfrm>
          <a:prstGeom prst="rect">
            <a:avLst/>
          </a:prstGeom>
          <a:noFill/>
        </p:spPr>
        <p:txBody>
          <a:bodyPr wrap="square" rtlCol="0">
            <a:spAutoFit/>
          </a:bodyPr>
          <a:lstStyle/>
          <a:p>
            <a:r>
              <a:rPr lang="en-US" sz="2400" dirty="0"/>
              <a:t>Among 226 pts referred for BUP treatment in Bronx community clinics 2018-19:</a:t>
            </a:r>
          </a:p>
          <a:p>
            <a:pPr marL="342900" indent="-342900">
              <a:buFont typeface="Arial" panose="020B0604020202020204" pitchFamily="34" charset="0"/>
              <a:buChar char="•"/>
            </a:pPr>
            <a:r>
              <a:rPr lang="en-US" sz="2400" dirty="0"/>
              <a:t>25% patients were referred from hospital settings</a:t>
            </a:r>
          </a:p>
          <a:p>
            <a:pPr marL="342900" indent="-342900">
              <a:buFont typeface="Arial" panose="020B0604020202020204" pitchFamily="34" charset="0"/>
              <a:buChar char="•"/>
            </a:pPr>
            <a:r>
              <a:rPr lang="en-US" sz="2400" dirty="0"/>
              <a:t>Referring clinician called/emailed to schedule appts and gave warm handoff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603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39F5-04B6-A004-6162-45980B3B9285}"/>
              </a:ext>
            </a:extLst>
          </p:cNvPr>
          <p:cNvSpPr>
            <a:spLocks noGrp="1"/>
          </p:cNvSpPr>
          <p:nvPr>
            <p:ph type="title"/>
          </p:nvPr>
        </p:nvSpPr>
        <p:spPr>
          <a:xfrm>
            <a:off x="762000" y="530772"/>
            <a:ext cx="10668000" cy="914400"/>
          </a:xfrm>
        </p:spPr>
        <p:txBody>
          <a:bodyPr>
            <a:noAutofit/>
          </a:bodyPr>
          <a:lstStyle/>
          <a:p>
            <a:r>
              <a:rPr lang="en-US" sz="4000" dirty="0"/>
              <a:t>Optimizing transitions in care from hospital to community for patients with OUD</a:t>
            </a:r>
          </a:p>
        </p:txBody>
      </p:sp>
      <p:sp>
        <p:nvSpPr>
          <p:cNvPr id="3" name="Content Placeholder 2">
            <a:extLst>
              <a:ext uri="{FF2B5EF4-FFF2-40B4-BE49-F238E27FC236}">
                <a16:creationId xmlns:a16="http://schemas.microsoft.com/office/drawing/2014/main" id="{285DB39B-641D-04F4-A28E-7E5F9FFE91D8}"/>
              </a:ext>
            </a:extLst>
          </p:cNvPr>
          <p:cNvSpPr>
            <a:spLocks noGrp="1"/>
          </p:cNvSpPr>
          <p:nvPr>
            <p:ph sz="quarter" idx="10"/>
          </p:nvPr>
        </p:nvSpPr>
        <p:spPr>
          <a:xfrm>
            <a:off x="609600" y="1981200"/>
            <a:ext cx="11049000" cy="4343400"/>
          </a:xfrm>
        </p:spPr>
        <p:txBody>
          <a:bodyPr>
            <a:normAutofit/>
          </a:bodyPr>
          <a:lstStyle/>
          <a:p>
            <a:pPr>
              <a:buFont typeface="Wingdings" pitchFamily="2" charset="2"/>
              <a:buChar char="Ø"/>
            </a:pPr>
            <a:r>
              <a:rPr lang="en-US" dirty="0"/>
              <a:t>Evidence-based interventions:</a:t>
            </a:r>
            <a:r>
              <a:rPr lang="en-US" baseline="30000" dirty="0"/>
              <a:t>1</a:t>
            </a:r>
            <a:endParaRPr lang="en-US" dirty="0"/>
          </a:p>
          <a:p>
            <a:pPr lvl="1">
              <a:buFont typeface="Wingdings" pitchFamily="2" charset="2"/>
              <a:buChar char="ü"/>
            </a:pPr>
            <a:r>
              <a:rPr lang="en-US" dirty="0"/>
              <a:t>In-hospital initiation of opioid agonist medications for OUD</a:t>
            </a:r>
            <a:r>
              <a:rPr lang="en-US" baseline="30000" dirty="0"/>
              <a:t>2</a:t>
            </a:r>
          </a:p>
          <a:p>
            <a:pPr lvl="1">
              <a:buFont typeface="Wingdings" pitchFamily="2" charset="2"/>
              <a:buChar char="ü"/>
            </a:pPr>
            <a:r>
              <a:rPr lang="en-US" dirty="0"/>
              <a:t>Linkage to outpatient treatment via addiction consult services</a:t>
            </a:r>
            <a:r>
              <a:rPr lang="en-US" baseline="30000" dirty="0"/>
              <a:t>3-4</a:t>
            </a:r>
            <a:endParaRPr lang="en-US" dirty="0"/>
          </a:p>
          <a:p>
            <a:pPr lvl="1">
              <a:buFont typeface="Wingdings" pitchFamily="2" charset="2"/>
              <a:buChar char="ü"/>
            </a:pPr>
            <a:r>
              <a:rPr lang="en-US" dirty="0"/>
              <a:t>Discharge coordination via patient navigation services or peer recovery coaching</a:t>
            </a:r>
            <a:r>
              <a:rPr lang="en-US" baseline="30000" dirty="0"/>
              <a:t>5,6</a:t>
            </a:r>
            <a:endParaRPr lang="en-US" dirty="0"/>
          </a:p>
          <a:p>
            <a:pPr lvl="1">
              <a:buFont typeface="Wingdings" pitchFamily="2" charset="2"/>
              <a:buChar char="ü"/>
            </a:pPr>
            <a:r>
              <a:rPr lang="en-US" dirty="0"/>
              <a:t>Same- or next-day </a:t>
            </a:r>
            <a:r>
              <a:rPr lang="en-US" baseline="0" dirty="0"/>
              <a:t>post-discharge appointment</a:t>
            </a:r>
            <a:r>
              <a:rPr lang="en-US" baseline="30000" dirty="0"/>
              <a:t>7</a:t>
            </a:r>
            <a:endParaRPr lang="en-US" baseline="0" dirty="0"/>
          </a:p>
          <a:p>
            <a:pPr marL="768080" lvl="1" indent="-457200">
              <a:buFont typeface="Wingdings" pitchFamily="2" charset="2"/>
              <a:buChar char="ü"/>
            </a:pPr>
            <a:endParaRPr lang="en-US" dirty="0"/>
          </a:p>
          <a:p>
            <a:pPr marL="768080" lvl="1" indent="-457200">
              <a:buFont typeface="Wingdings" pitchFamily="2" charset="2"/>
              <a:buChar char="ü"/>
            </a:pPr>
            <a:endParaRPr lang="en-US" baseline="0" dirty="0"/>
          </a:p>
          <a:p>
            <a:pPr marL="768080" lvl="1" indent="-457200">
              <a:buFont typeface="Wingdings" pitchFamily="2" charset="2"/>
              <a:buChar char="ü"/>
            </a:pPr>
            <a:endParaRPr lang="en-US" baseline="0" dirty="0"/>
          </a:p>
          <a:p>
            <a:pPr marL="596630" lvl="1" indent="-285750">
              <a:buFont typeface="Arial" panose="020B0604020202020204" pitchFamily="34" charset="0"/>
              <a:buChar char="•"/>
            </a:pPr>
            <a:endParaRPr lang="en-US" dirty="0"/>
          </a:p>
          <a:p>
            <a:endParaRPr lang="en-US" dirty="0"/>
          </a:p>
        </p:txBody>
      </p:sp>
      <p:sp>
        <p:nvSpPr>
          <p:cNvPr id="5" name="TextBox 4">
            <a:extLst>
              <a:ext uri="{FF2B5EF4-FFF2-40B4-BE49-F238E27FC236}">
                <a16:creationId xmlns:a16="http://schemas.microsoft.com/office/drawing/2014/main" id="{FCFCB1B3-7814-CB79-24EB-E880FEB69071}"/>
              </a:ext>
            </a:extLst>
          </p:cNvPr>
          <p:cNvSpPr txBox="1"/>
          <p:nvPr/>
        </p:nvSpPr>
        <p:spPr>
          <a:xfrm>
            <a:off x="1066800" y="6124196"/>
            <a:ext cx="10878207" cy="1015663"/>
          </a:xfrm>
          <a:prstGeom prst="rect">
            <a:avLst/>
          </a:prstGeom>
          <a:noFill/>
        </p:spPr>
        <p:txBody>
          <a:bodyPr wrap="square" rtlCol="0">
            <a:spAutoFit/>
          </a:bodyPr>
          <a:lstStyle/>
          <a:p>
            <a:r>
              <a:rPr lang="en-US" sz="1400" baseline="30000" dirty="0"/>
              <a:t>1</a:t>
            </a:r>
            <a:r>
              <a:rPr lang="en-US" sz="1400" dirty="0"/>
              <a:t>James et al. Drug </a:t>
            </a:r>
            <a:r>
              <a:rPr lang="en-US" sz="1400" dirty="0" err="1"/>
              <a:t>Alc</a:t>
            </a:r>
            <a:r>
              <a:rPr lang="en-US" sz="1400" dirty="0"/>
              <a:t> Dep 2023; </a:t>
            </a:r>
            <a:r>
              <a:rPr lang="en-US" sz="1400" baseline="30000" dirty="0"/>
              <a:t>2</a:t>
            </a:r>
            <a:r>
              <a:rPr lang="en-US" sz="1400" dirty="0"/>
              <a:t>Liebschutz et al. JAMA 2014; </a:t>
            </a:r>
            <a:r>
              <a:rPr lang="en-US" sz="1400" baseline="30000" dirty="0"/>
              <a:t>3</a:t>
            </a:r>
            <a:r>
              <a:rPr lang="en-US" sz="1400" dirty="0"/>
              <a:t>Wakeman et al. JGIM 2017; </a:t>
            </a:r>
            <a:r>
              <a:rPr lang="en-US" sz="1400" baseline="30000" dirty="0"/>
              <a:t>4</a:t>
            </a:r>
            <a:r>
              <a:rPr lang="en-US" sz="1400" dirty="0"/>
              <a:t>Englander et al. JGIM 2019; </a:t>
            </a:r>
            <a:r>
              <a:rPr lang="en-US" sz="1400" baseline="30000" dirty="0"/>
              <a:t>5</a:t>
            </a:r>
            <a:r>
              <a:rPr lang="en-US" sz="1400" dirty="0"/>
              <a:t>Nordeck et al. Drug </a:t>
            </a:r>
            <a:r>
              <a:rPr lang="en-US" sz="1400" dirty="0" err="1"/>
              <a:t>Alc</a:t>
            </a:r>
            <a:r>
              <a:rPr lang="en-US" sz="1400" dirty="0"/>
              <a:t> Dep Rep 2022; </a:t>
            </a:r>
            <a:r>
              <a:rPr lang="en-US" sz="1400" baseline="30000" dirty="0"/>
              <a:t>6</a:t>
            </a:r>
            <a:r>
              <a:rPr lang="en-US" sz="1400" dirty="0"/>
              <a:t>Byrne et al. Drug </a:t>
            </a:r>
            <a:r>
              <a:rPr lang="en-US" sz="1400" dirty="0" err="1"/>
              <a:t>Alc</a:t>
            </a:r>
            <a:r>
              <a:rPr lang="en-US" sz="1400" dirty="0"/>
              <a:t> Dep 2020; </a:t>
            </a:r>
            <a:r>
              <a:rPr lang="en-US" sz="1400" baseline="30000" dirty="0"/>
              <a:t>7</a:t>
            </a:r>
            <a:r>
              <a:rPr lang="en-US" sz="1400" dirty="0"/>
              <a:t>Roy et al. Drug </a:t>
            </a:r>
            <a:r>
              <a:rPr lang="en-US" sz="1400" dirty="0" err="1"/>
              <a:t>Alc</a:t>
            </a:r>
            <a:r>
              <a:rPr lang="en-US" sz="1400" dirty="0"/>
              <a:t> Depend 2021</a:t>
            </a:r>
          </a:p>
          <a:p>
            <a:endParaRPr lang="en-US" sz="1400" dirty="0"/>
          </a:p>
          <a:p>
            <a:endParaRPr lang="en-US" dirty="0"/>
          </a:p>
        </p:txBody>
      </p:sp>
    </p:spTree>
    <p:extLst>
      <p:ext uri="{BB962C8B-B14F-4D97-AF65-F5344CB8AC3E}">
        <p14:creationId xmlns:p14="http://schemas.microsoft.com/office/powerpoint/2010/main" val="4206945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ED4F-A60C-B1BC-DEA0-30C6E1A4513F}"/>
              </a:ext>
            </a:extLst>
          </p:cNvPr>
          <p:cNvSpPr>
            <a:spLocks noGrp="1"/>
          </p:cNvSpPr>
          <p:nvPr>
            <p:ph type="title"/>
          </p:nvPr>
        </p:nvSpPr>
        <p:spPr/>
        <p:txBody>
          <a:bodyPr>
            <a:noAutofit/>
          </a:bodyPr>
          <a:lstStyle/>
          <a:p>
            <a:r>
              <a:rPr lang="en-US" sz="3600" dirty="0"/>
              <a:t>Initiating OUD treatment during trauma-related hospitalizations may help with linkage to care</a:t>
            </a:r>
          </a:p>
        </p:txBody>
      </p:sp>
      <p:sp>
        <p:nvSpPr>
          <p:cNvPr id="4" name="TextBox 3">
            <a:extLst>
              <a:ext uri="{FF2B5EF4-FFF2-40B4-BE49-F238E27FC236}">
                <a16:creationId xmlns:a16="http://schemas.microsoft.com/office/drawing/2014/main" id="{E563CE36-48D7-298A-C350-51940A9C9478}"/>
              </a:ext>
            </a:extLst>
          </p:cNvPr>
          <p:cNvSpPr txBox="1"/>
          <p:nvPr/>
        </p:nvSpPr>
        <p:spPr>
          <a:xfrm>
            <a:off x="1149036" y="6475511"/>
            <a:ext cx="10814364" cy="307777"/>
          </a:xfrm>
          <a:prstGeom prst="rect">
            <a:avLst/>
          </a:prstGeom>
          <a:noFill/>
        </p:spPr>
        <p:txBody>
          <a:bodyPr wrap="square" rtlCol="0">
            <a:spAutoFit/>
          </a:bodyPr>
          <a:lstStyle/>
          <a:p>
            <a:r>
              <a:rPr lang="en-US" sz="1400" dirty="0" err="1"/>
              <a:t>Bhatraju</a:t>
            </a:r>
            <a:r>
              <a:rPr lang="en-US" sz="1400" dirty="0"/>
              <a:t> et al. Drug </a:t>
            </a:r>
            <a:r>
              <a:rPr lang="en-US" sz="1400" dirty="0" err="1"/>
              <a:t>Alc</a:t>
            </a:r>
            <a:r>
              <a:rPr lang="en-US" sz="1400" dirty="0"/>
              <a:t> Dep 2020 (Table 2: OR of 30-Day Follow-Up Adjusted for Sex, Race/Ethnicity, and Housing Status)</a:t>
            </a:r>
          </a:p>
        </p:txBody>
      </p:sp>
      <p:pic>
        <p:nvPicPr>
          <p:cNvPr id="9" name="Content Placeholder 8" descr="Table&#10;&#10;Description automatically generated">
            <a:extLst>
              <a:ext uri="{FF2B5EF4-FFF2-40B4-BE49-F238E27FC236}">
                <a16:creationId xmlns:a16="http://schemas.microsoft.com/office/drawing/2014/main" id="{407A3442-1A6C-429A-3C2D-9D71F73C028D}"/>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b="18513"/>
          <a:stretch/>
        </p:blipFill>
        <p:spPr>
          <a:xfrm>
            <a:off x="1333500" y="3160455"/>
            <a:ext cx="9525000" cy="2123659"/>
          </a:xfrm>
        </p:spPr>
      </p:pic>
      <p:sp>
        <p:nvSpPr>
          <p:cNvPr id="10" name="TextBox 9">
            <a:extLst>
              <a:ext uri="{FF2B5EF4-FFF2-40B4-BE49-F238E27FC236}">
                <a16:creationId xmlns:a16="http://schemas.microsoft.com/office/drawing/2014/main" id="{AD7A783B-C1D3-6BB5-A7FA-202EED6D950C}"/>
              </a:ext>
            </a:extLst>
          </p:cNvPr>
          <p:cNvSpPr txBox="1"/>
          <p:nvPr/>
        </p:nvSpPr>
        <p:spPr>
          <a:xfrm>
            <a:off x="1263167" y="1587060"/>
            <a:ext cx="9906000" cy="2492990"/>
          </a:xfrm>
          <a:prstGeom prst="rect">
            <a:avLst/>
          </a:prstGeom>
          <a:noFill/>
        </p:spPr>
        <p:txBody>
          <a:bodyPr wrap="square" rtlCol="0">
            <a:spAutoFit/>
          </a:bodyPr>
          <a:lstStyle/>
          <a:p>
            <a:r>
              <a:rPr lang="en-US" sz="2400" dirty="0"/>
              <a:t>Among 197 pts initiated on BUP at Level 1 Trauma Center 2018-19:</a:t>
            </a:r>
          </a:p>
          <a:p>
            <a:pPr marL="285750" indent="-285750">
              <a:buFont typeface="Arial" panose="020B0604020202020204" pitchFamily="34" charset="0"/>
              <a:buChar char="•"/>
            </a:pPr>
            <a:r>
              <a:rPr lang="en-US" sz="2400" dirty="0"/>
              <a:t>31% hospitalized for trauma-related injuries</a:t>
            </a:r>
          </a:p>
          <a:p>
            <a:pPr marL="285750" indent="-285750">
              <a:buFont typeface="Arial" panose="020B0604020202020204" pitchFamily="34" charset="0"/>
              <a:buChar char="•"/>
            </a:pPr>
            <a:r>
              <a:rPr lang="en-US" sz="2400" dirty="0">
                <a:sym typeface="Wingdings" pitchFamily="2" charset="2"/>
              </a:rPr>
              <a:t>63% trauma pts linked to post-discharge care vs 48% non-trauma pts (no significant difference) </a:t>
            </a:r>
          </a:p>
          <a:p>
            <a:r>
              <a:rPr lang="en-US" sz="2400" dirty="0">
                <a:sym typeface="Wingdings" pitchFamily="2" charset="2"/>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00EA60B-6465-BA95-47E4-D3055600074D}"/>
              </a:ext>
            </a:extLst>
          </p:cNvPr>
          <p:cNvSpPr txBox="1"/>
          <p:nvPr/>
        </p:nvSpPr>
        <p:spPr>
          <a:xfrm>
            <a:off x="7830767" y="4412931"/>
            <a:ext cx="2792340" cy="369332"/>
          </a:xfrm>
          <a:prstGeom prst="rect">
            <a:avLst/>
          </a:prstGeom>
          <a:noFill/>
          <a:ln w="57150">
            <a:solidFill>
              <a:schemeClr val="accent6"/>
            </a:solidFill>
          </a:ln>
        </p:spPr>
        <p:txBody>
          <a:bodyPr wrap="square" rtlCol="0">
            <a:spAutoFit/>
          </a:bodyPr>
          <a:lstStyle/>
          <a:p>
            <a:endParaRPr lang="en-US" dirty="0">
              <a:solidFill>
                <a:srgbClr val="FF0000"/>
              </a:solidFill>
            </a:endParaRPr>
          </a:p>
        </p:txBody>
      </p:sp>
      <p:sp>
        <p:nvSpPr>
          <p:cNvPr id="5" name="TextBox 4">
            <a:extLst>
              <a:ext uri="{FF2B5EF4-FFF2-40B4-BE49-F238E27FC236}">
                <a16:creationId xmlns:a16="http://schemas.microsoft.com/office/drawing/2014/main" id="{EAC8162B-C88F-3A36-2960-01A63A848272}"/>
              </a:ext>
            </a:extLst>
          </p:cNvPr>
          <p:cNvSpPr txBox="1"/>
          <p:nvPr/>
        </p:nvSpPr>
        <p:spPr>
          <a:xfrm>
            <a:off x="7830767" y="4782263"/>
            <a:ext cx="2792340" cy="369332"/>
          </a:xfrm>
          <a:prstGeom prst="rect">
            <a:avLst/>
          </a:prstGeom>
          <a:noFill/>
          <a:ln w="57150">
            <a:solidFill>
              <a:schemeClr val="accent6"/>
            </a:solidFill>
          </a:ln>
        </p:spPr>
        <p:txBody>
          <a:bodyPr wrap="square" rtlCol="0">
            <a:spAutoFit/>
          </a:bodyPr>
          <a:lstStyle/>
          <a:p>
            <a:endParaRPr lang="en-US" dirty="0">
              <a:solidFill>
                <a:srgbClr val="FF0000"/>
              </a:solidFill>
            </a:endParaRPr>
          </a:p>
        </p:txBody>
      </p:sp>
      <p:sp>
        <p:nvSpPr>
          <p:cNvPr id="7" name="TextBox 6">
            <a:extLst>
              <a:ext uri="{FF2B5EF4-FFF2-40B4-BE49-F238E27FC236}">
                <a16:creationId xmlns:a16="http://schemas.microsoft.com/office/drawing/2014/main" id="{F4BAE93C-F618-C519-6A3F-EE34ACC6282A}"/>
              </a:ext>
            </a:extLst>
          </p:cNvPr>
          <p:cNvSpPr txBox="1"/>
          <p:nvPr/>
        </p:nvSpPr>
        <p:spPr>
          <a:xfrm>
            <a:off x="1457608" y="5464314"/>
            <a:ext cx="9677400" cy="830997"/>
          </a:xfrm>
          <a:prstGeom prst="rect">
            <a:avLst/>
          </a:prstGeom>
          <a:noFill/>
        </p:spPr>
        <p:txBody>
          <a:bodyPr wrap="square">
            <a:spAutoFit/>
          </a:bodyPr>
          <a:lstStyle/>
          <a:p>
            <a:pPr marL="342900" indent="-342900">
              <a:buFont typeface="Wingdings" pitchFamily="2" charset="2"/>
              <a:buChar char="à"/>
            </a:pPr>
            <a:r>
              <a:rPr lang="en-US" sz="2400" dirty="0">
                <a:solidFill>
                  <a:srgbClr val="FF0000"/>
                </a:solidFill>
                <a:sym typeface="Wingdings" pitchFamily="2" charset="2"/>
              </a:rPr>
              <a:t>Trauma hospitalizations = reachable moment to (re-)initiate BUP</a:t>
            </a:r>
          </a:p>
          <a:p>
            <a:endParaRPr lang="en-US" sz="2400" dirty="0">
              <a:sym typeface="Wingdings" pitchFamily="2" charset="2"/>
            </a:endParaRPr>
          </a:p>
        </p:txBody>
      </p:sp>
      <p:sp>
        <p:nvSpPr>
          <p:cNvPr id="8" name="TextBox 7">
            <a:extLst>
              <a:ext uri="{FF2B5EF4-FFF2-40B4-BE49-F238E27FC236}">
                <a16:creationId xmlns:a16="http://schemas.microsoft.com/office/drawing/2014/main" id="{854736AA-A44B-D0B8-801F-6762804A3D6F}"/>
              </a:ext>
            </a:extLst>
          </p:cNvPr>
          <p:cNvSpPr txBox="1"/>
          <p:nvPr/>
        </p:nvSpPr>
        <p:spPr>
          <a:xfrm>
            <a:off x="7828504" y="3791573"/>
            <a:ext cx="2792340" cy="369332"/>
          </a:xfrm>
          <a:prstGeom prst="rect">
            <a:avLst/>
          </a:prstGeom>
          <a:noFill/>
          <a:ln w="57150">
            <a:solidFill>
              <a:schemeClr val="accent6"/>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35618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FUNDAMENTALS" val="gu7FDFac"/>
  <p:tag name="ARTICULATE_DESIGN_ID_1_FUNDAMENTALS" val="TgHDw6rH"/>
  <p:tag name="ARTICULATE_DESIGN_ID_CUSTOM DESIGN" val="PfxOmXiB"/>
  <p:tag name="ARTICULATE_SLIDE_THUMBNAIL_REFRESH" val="1"/>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undamentals">
  <a:themeElements>
    <a:clrScheme name="ASAM Colors">
      <a:dk1>
        <a:srgbClr val="06204C"/>
      </a:dk1>
      <a:lt1>
        <a:sysClr val="window" lastClr="FFFFFF"/>
      </a:lt1>
      <a:dk2>
        <a:srgbClr val="06204C"/>
      </a:dk2>
      <a:lt2>
        <a:srgbClr val="5493B2"/>
      </a:lt2>
      <a:accent1>
        <a:srgbClr val="5493B2"/>
      </a:accent1>
      <a:accent2>
        <a:srgbClr val="F6DE55"/>
      </a:accent2>
      <a:accent3>
        <a:srgbClr val="387CEF"/>
      </a:accent3>
      <a:accent4>
        <a:srgbClr val="FFFFFF"/>
      </a:accent4>
      <a:accent5>
        <a:srgbClr val="9D8608"/>
      </a:accent5>
      <a:accent6>
        <a:srgbClr val="C00000"/>
      </a:accent6>
      <a:hlink>
        <a:srgbClr val="00C8C3"/>
      </a:hlink>
      <a:folHlink>
        <a:srgbClr val="009692"/>
      </a:folHlink>
    </a:clrScheme>
    <a:fontScheme name="Lato Font">
      <a:majorFont>
        <a:latin typeface="Lato"/>
        <a:ea typeface=""/>
        <a:cs typeface=""/>
      </a:majorFont>
      <a:minorFont>
        <a:latin typeface="Lato"/>
        <a:ea typeface=""/>
        <a:cs typeface=""/>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asam</Template>
  <TotalTime>22613</TotalTime>
  <Words>3524</Words>
  <Application>Microsoft Macintosh PowerPoint</Application>
  <PresentationFormat>Widescreen</PresentationFormat>
  <Paragraphs>341</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Lato</vt:lpstr>
      <vt:lpstr>Wingdings</vt:lpstr>
      <vt:lpstr>Wingdings 2</vt:lpstr>
      <vt:lpstr>Fundamentals</vt:lpstr>
      <vt:lpstr>Oh the Places You’ll Go: Coordinating Transitions of Care for Addiction and Pain</vt:lpstr>
      <vt:lpstr>Disclosure Information</vt:lpstr>
      <vt:lpstr>Learning Objectives</vt:lpstr>
      <vt:lpstr>Transitions of Care: Where to Start?</vt:lpstr>
      <vt:lpstr>Transitions of care can be a vulnerable period for patients with OUD and pain</vt:lpstr>
      <vt:lpstr>Unplanned discharges as a common barrier</vt:lpstr>
      <vt:lpstr> Attrition between referral and linkage to outpatient treatment</vt:lpstr>
      <vt:lpstr>Optimizing transitions in care from hospital to community for patients with OUD</vt:lpstr>
      <vt:lpstr>Initiating OUD treatment during trauma-related hospitalizations may help with linkage to care</vt:lpstr>
      <vt:lpstr>Addiction consult services help with linkage to outpatient treatment</vt:lpstr>
      <vt:lpstr>Same- or next-day post-discharge appointments associated with improved linkage</vt:lpstr>
      <vt:lpstr>Transitions of Care: Taking Inventory of Discharge Needs</vt:lpstr>
      <vt:lpstr>Practical strategies to optimize transitions of care:  Facilitate linkage to care</vt:lpstr>
      <vt:lpstr>Practical strategies to optimize transitions of care:  Facilitate linkage to care</vt:lpstr>
      <vt:lpstr>Practical strategies to optimize transitions of care: Facilitate opioid agonist prescribing</vt:lpstr>
      <vt:lpstr>Practical strategies to optimize transitions of care: Provide harm reduction education and tools</vt:lpstr>
      <vt:lpstr>Practical strategies to optimize transitions of care: Integrating naloxone distribution in hospitals</vt:lpstr>
      <vt:lpstr>Providing harm reduction education and tools via inpatient Addiction Consult Service</vt:lpstr>
      <vt:lpstr>Providing harm reduction education and tools via inpatient Addiction Consult Service</vt:lpstr>
      <vt:lpstr>Transitions of Care:  Engaging Patients in the Post-Discharge Visit</vt:lpstr>
      <vt:lpstr>The Need for a Low-Threshold Approach</vt:lpstr>
      <vt:lpstr>Applying a low-threshold approach to transitions of care</vt:lpstr>
      <vt:lpstr>Developing visit templates for post-discharge care</vt:lpstr>
      <vt:lpstr>Low-threshold post-discharge care improves patient experiences</vt:lpstr>
      <vt:lpstr>Final Takeaways</vt:lpstr>
      <vt:lpstr>Questions/Comments</vt:lpstr>
      <vt:lpstr>References Part 1</vt:lpstr>
      <vt:lpstr>References Part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cglover</dc:creator>
  <cp:lastModifiedBy>Tiffany Lu</cp:lastModifiedBy>
  <cp:revision>227</cp:revision>
  <dcterms:created xsi:type="dcterms:W3CDTF">2012-01-26T19:55:03Z</dcterms:created>
  <dcterms:modified xsi:type="dcterms:W3CDTF">2023-04-13T11:06:44Z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058FAE5F-E0EF-46DF-B248-B261D632DD8B</vt:lpwstr>
  </property>
  <property fmtid="{D5CDD505-2E9C-101B-9397-08002B2CF9AE}" pid="3" name="ArticulatePath">
    <vt:lpwstr>Pain and Addiction Template</vt:lpwstr>
  </property>
</Properties>
</file>