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3_9E05C3E6.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2"/>
  </p:notesMasterIdLst>
  <p:handoutMasterIdLst>
    <p:handoutMasterId r:id="rId33"/>
  </p:handoutMasterIdLst>
  <p:sldIdLst>
    <p:sldId id="310" r:id="rId2"/>
    <p:sldId id="315" r:id="rId3"/>
    <p:sldId id="312" r:id="rId4"/>
    <p:sldId id="314" r:id="rId5"/>
    <p:sldId id="305" r:id="rId6"/>
    <p:sldId id="283" r:id="rId7"/>
    <p:sldId id="508" r:id="rId8"/>
    <p:sldId id="266" r:id="rId9"/>
    <p:sldId id="526" r:id="rId10"/>
    <p:sldId id="264" r:id="rId11"/>
    <p:sldId id="527" r:id="rId12"/>
    <p:sldId id="321" r:id="rId13"/>
    <p:sldId id="323" r:id="rId14"/>
    <p:sldId id="519" r:id="rId15"/>
    <p:sldId id="528" r:id="rId16"/>
    <p:sldId id="260" r:id="rId17"/>
    <p:sldId id="259" r:id="rId18"/>
    <p:sldId id="261" r:id="rId19"/>
    <p:sldId id="324" r:id="rId20"/>
    <p:sldId id="326" r:id="rId21"/>
    <p:sldId id="275" r:id="rId22"/>
    <p:sldId id="880" r:id="rId23"/>
    <p:sldId id="530" r:id="rId24"/>
    <p:sldId id="879" r:id="rId25"/>
    <p:sldId id="878" r:id="rId26"/>
    <p:sldId id="343" r:id="rId27"/>
    <p:sldId id="876" r:id="rId28"/>
    <p:sldId id="877" r:id="rId29"/>
    <p:sldId id="271" r:id="rId30"/>
    <p:sldId id="523" r:id="rId31"/>
  </p:sldIdLst>
  <p:sldSz cx="12192000"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F0DD45-34DE-92EE-55B3-B53038889546}" name="Kristin Krancer" initials="KK" userId="S::kkrancer@asam.org::b37c61f8-ccb1-4e3d-9821-aa1a2f55428c" providerId="AD"/>
  <p188:author id="{A54B1BB6-0F79-0CAE-1A36-27E6780B8428}" name="Allie Vick" initials="AV" userId="S::avick@asam.org::4bb42c05-6a78-4aec-bd16-01a862571e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DD"/>
    <a:srgbClr val="0EABF8"/>
    <a:srgbClr val="5493B2"/>
    <a:srgbClr val="062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5226" autoAdjust="0"/>
  </p:normalViewPr>
  <p:slideViewPr>
    <p:cSldViewPr>
      <p:cViewPr varScale="1">
        <p:scale>
          <a:sx n="82" d="100"/>
          <a:sy n="82" d="100"/>
        </p:scale>
        <p:origin x="658"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6296"/>
    </p:cViewPr>
  </p:sorterViewPr>
  <p:notesViewPr>
    <p:cSldViewPr>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Subjects with Wind-Up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Days after Surgery</c:v>
                </c:pt>
              </c:strCache>
            </c:strRef>
          </c:tx>
          <c:spPr>
            <a:solidFill>
              <a:schemeClr val="accent1"/>
            </a:solidFill>
            <a:ln>
              <a:noFill/>
            </a:ln>
            <a:effectLst/>
          </c:spPr>
          <c:invertIfNegative val="0"/>
          <c:cat>
            <c:numRef>
              <c:f>Sheet1!$A$2:$A$5</c:f>
              <c:numCache>
                <c:formatCode>General</c:formatCode>
                <c:ptCount val="4"/>
                <c:pt idx="0">
                  <c:v>1</c:v>
                </c:pt>
                <c:pt idx="1">
                  <c:v>3</c:v>
                </c:pt>
                <c:pt idx="2">
                  <c:v>7</c:v>
                </c:pt>
              </c:numCache>
            </c:numRef>
          </c:cat>
          <c:val>
            <c:numRef>
              <c:f>Sheet1!$B$2:$B$5</c:f>
              <c:numCache>
                <c:formatCode>General</c:formatCode>
                <c:ptCount val="4"/>
                <c:pt idx="0">
                  <c:v>6</c:v>
                </c:pt>
                <c:pt idx="1">
                  <c:v>9</c:v>
                </c:pt>
                <c:pt idx="2">
                  <c:v>7</c:v>
                </c:pt>
              </c:numCache>
            </c:numRef>
          </c:val>
          <c:extLst>
            <c:ext xmlns:c16="http://schemas.microsoft.com/office/drawing/2014/chart" uri="{C3380CC4-5D6E-409C-BE32-E72D297353CC}">
              <c16:uniqueId val="{00000000-5CD7-4336-AEE8-AE616BEDD0F7}"/>
            </c:ext>
          </c:extLst>
        </c:ser>
        <c:ser>
          <c:idx val="1"/>
          <c:order val="1"/>
          <c:tx>
            <c:strRef>
              <c:f>Sheet1!$C$1</c:f>
              <c:strCache>
                <c:ptCount val="1"/>
                <c:pt idx="0">
                  <c:v>Column2</c:v>
                </c:pt>
              </c:strCache>
            </c:strRef>
          </c:tx>
          <c:spPr>
            <a:solidFill>
              <a:schemeClr val="accent2"/>
            </a:solidFill>
            <a:ln>
              <a:noFill/>
            </a:ln>
            <a:effectLst/>
          </c:spPr>
          <c:invertIfNegative val="0"/>
          <c:cat>
            <c:numRef>
              <c:f>Sheet1!$A$2:$A$5</c:f>
              <c:numCache>
                <c:formatCode>General</c:formatCode>
                <c:ptCount val="4"/>
                <c:pt idx="0">
                  <c:v>1</c:v>
                </c:pt>
                <c:pt idx="1">
                  <c:v>3</c:v>
                </c:pt>
                <c:pt idx="2">
                  <c:v>7</c:v>
                </c:pt>
              </c:numCache>
            </c:numRef>
          </c:cat>
          <c:val>
            <c:numRef>
              <c:f>Sheet1!$C$2:$C$5</c:f>
              <c:numCache>
                <c:formatCode>General</c:formatCode>
                <c:ptCount val="4"/>
                <c:pt idx="0">
                  <c:v>2</c:v>
                </c:pt>
                <c:pt idx="1">
                  <c:v>1</c:v>
                </c:pt>
                <c:pt idx="2">
                  <c:v>2</c:v>
                </c:pt>
              </c:numCache>
            </c:numRef>
          </c:val>
          <c:extLst>
            <c:ext xmlns:c16="http://schemas.microsoft.com/office/drawing/2014/chart" uri="{C3380CC4-5D6E-409C-BE32-E72D297353CC}">
              <c16:uniqueId val="{00000001-5CD7-4336-AEE8-AE616BEDD0F7}"/>
            </c:ext>
          </c:extLst>
        </c:ser>
        <c:ser>
          <c:idx val="2"/>
          <c:order val="2"/>
          <c:tx>
            <c:strRef>
              <c:f>Sheet1!$D$1</c:f>
              <c:strCache>
                <c:ptCount val="1"/>
                <c:pt idx="0">
                  <c:v>Column1</c:v>
                </c:pt>
              </c:strCache>
            </c:strRef>
          </c:tx>
          <c:spPr>
            <a:solidFill>
              <a:schemeClr val="accent3"/>
            </a:solidFill>
            <a:ln>
              <a:noFill/>
            </a:ln>
            <a:effectLst/>
          </c:spPr>
          <c:invertIfNegative val="0"/>
          <c:cat>
            <c:numRef>
              <c:f>Sheet1!$A$2:$A$5</c:f>
              <c:numCache>
                <c:formatCode>General</c:formatCode>
                <c:ptCount val="4"/>
                <c:pt idx="0">
                  <c:v>1</c:v>
                </c:pt>
                <c:pt idx="1">
                  <c:v>3</c:v>
                </c:pt>
                <c:pt idx="2">
                  <c:v>7</c:v>
                </c:pt>
              </c:numCache>
            </c:numRef>
          </c:cat>
          <c:val>
            <c:numRef>
              <c:f>Sheet1!$D$2:$D$5</c:f>
              <c:numCache>
                <c:formatCode>General</c:formatCode>
                <c:ptCount val="4"/>
              </c:numCache>
            </c:numRef>
          </c:val>
          <c:extLst>
            <c:ext xmlns:c16="http://schemas.microsoft.com/office/drawing/2014/chart" uri="{C3380CC4-5D6E-409C-BE32-E72D297353CC}">
              <c16:uniqueId val="{00000002-5CD7-4336-AEE8-AE616BEDD0F7}"/>
            </c:ext>
          </c:extLst>
        </c:ser>
        <c:dLbls>
          <c:showLegendKey val="0"/>
          <c:showVal val="0"/>
          <c:showCatName val="0"/>
          <c:showSerName val="0"/>
          <c:showPercent val="0"/>
          <c:showBubbleSize val="0"/>
        </c:dLbls>
        <c:gapWidth val="219"/>
        <c:overlap val="-27"/>
        <c:axId val="358301712"/>
        <c:axId val="358304064"/>
      </c:barChart>
      <c:catAx>
        <c:axId val="35830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304064"/>
        <c:crosses val="autoZero"/>
        <c:auto val="1"/>
        <c:lblAlgn val="ctr"/>
        <c:lblOffset val="100"/>
        <c:noMultiLvlLbl val="0"/>
      </c:catAx>
      <c:valAx>
        <c:axId val="35830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301712"/>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3_9E05C3E6.xml><?xml version="1.0" encoding="utf-8"?>
<p188:cmLst xmlns:a="http://schemas.openxmlformats.org/drawingml/2006/main" xmlns:r="http://schemas.openxmlformats.org/officeDocument/2006/relationships" xmlns:p188="http://schemas.microsoft.com/office/powerpoint/2018/8/main">
  <p188:cm id="{1B7C16D0-2F47-42D2-AA27-72EB64D29FD6}" authorId="{A54B1BB6-0F79-0CAE-1A36-27E6780B8428}" created="2023-03-20T17:55:10.363">
    <pc:sldMkLst xmlns:pc="http://schemas.microsoft.com/office/powerpoint/2013/main/command">
      <pc:docMk/>
      <pc:sldMk cId="2651177958" sldId="259"/>
    </pc:sldMkLst>
    <p188:txBody>
      <a:bodyPr/>
      <a:lstStyle/>
      <a:p>
        <a:r>
          <a:rPr lang="en-US"/>
          <a:t>Is the slide missing "Considerations for PNS for Postoperative Pain". In the original it was before this slide. I don't see it.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BA6C04-CD80-40BF-983F-2074A173FFF4}" type="datetimeFigureOut">
              <a:rPr lang="en-US" smtClean="0"/>
              <a:t>3/22/2023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7928A66-05DF-42F1-9E7A-78FD68DB1FE1}" type="slidenum">
              <a:rPr lang="en-US" smtClean="0"/>
              <a:t>‹#›</a:t>
            </a:fld>
            <a:endParaRPr lang="en-US"/>
          </a:p>
        </p:txBody>
      </p:sp>
    </p:spTree>
    <p:extLst>
      <p:ext uri="{BB962C8B-B14F-4D97-AF65-F5344CB8AC3E}">
        <p14:creationId xmlns:p14="http://schemas.microsoft.com/office/powerpoint/2010/main" val="166877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E9D37-16B0-49F1-BE9D-29C9BE8D3201}" type="datetimeFigureOut">
              <a:rPr lang="en-US" smtClean="0"/>
              <a:pPr/>
              <a:t>3/22/2023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075C3D-524C-463D-9D71-772A55D9AFAC}" type="slidenum">
              <a:rPr lang="en-US" smtClean="0"/>
              <a:pPr/>
              <a:t>‹#›</a:t>
            </a:fld>
            <a:endParaRPr lang="en-US"/>
          </a:p>
        </p:txBody>
      </p:sp>
    </p:spTree>
    <p:extLst>
      <p:ext uri="{BB962C8B-B14F-4D97-AF65-F5344CB8AC3E}">
        <p14:creationId xmlns:p14="http://schemas.microsoft.com/office/powerpoint/2010/main" val="34142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 slide option #1 for individual presenters. Select either option 1 or option 2, you don’t need to have both.</a:t>
            </a:r>
          </a:p>
        </p:txBody>
      </p:sp>
      <p:sp>
        <p:nvSpPr>
          <p:cNvPr id="4" name="Slide Number Placeholder 3"/>
          <p:cNvSpPr>
            <a:spLocks noGrp="1"/>
          </p:cNvSpPr>
          <p:nvPr>
            <p:ph type="sldNum" sz="quarter" idx="5"/>
          </p:nvPr>
        </p:nvSpPr>
        <p:spPr/>
        <p:txBody>
          <a:bodyPr/>
          <a:lstStyle/>
          <a:p>
            <a:fld id="{58075C3D-524C-463D-9D71-772A55D9AFAC}" type="slidenum">
              <a:rPr lang="en-US" smtClean="0"/>
              <a:pPr/>
              <a:t>2</a:t>
            </a:fld>
            <a:endParaRPr lang="en-US"/>
          </a:p>
        </p:txBody>
      </p:sp>
    </p:spTree>
    <p:extLst>
      <p:ext uri="{BB962C8B-B14F-4D97-AF65-F5344CB8AC3E}">
        <p14:creationId xmlns:p14="http://schemas.microsoft.com/office/powerpoint/2010/main" val="137491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Lipton 125, Silberstein 157, Saper 50. </a:t>
            </a:r>
          </a:p>
        </p:txBody>
      </p:sp>
      <p:sp>
        <p:nvSpPr>
          <p:cNvPr id="4" name="Slide Number Placeholder 3"/>
          <p:cNvSpPr>
            <a:spLocks noGrp="1"/>
          </p:cNvSpPr>
          <p:nvPr>
            <p:ph type="sldNum" sz="quarter" idx="5"/>
          </p:nvPr>
        </p:nvSpPr>
        <p:spPr/>
        <p:txBody>
          <a:bodyPr/>
          <a:lstStyle/>
          <a:p>
            <a:fld id="{E9AD318A-83C5-4AA8-AC78-363220523F46}" type="slidenum">
              <a:rPr lang="en-US" smtClean="0"/>
              <a:t>16</a:t>
            </a:fld>
            <a:endParaRPr lang="en-US"/>
          </a:p>
        </p:txBody>
      </p:sp>
    </p:spTree>
    <p:extLst>
      <p:ext uri="{BB962C8B-B14F-4D97-AF65-F5344CB8AC3E}">
        <p14:creationId xmlns:p14="http://schemas.microsoft.com/office/powerpoint/2010/main" val="123476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 repair (femoral n), bunionectomy (sciatic n), rotator cuff (brachial plexus), knee arthroplasty, etc. Only programmer knew group allocation. Electric current was delivered at 100 Hz with the intensity slowly increased from zero. The pulse generator intensity setting spans a range of 0 (no current) Copyright © 2021, the American Society of Anesthesiologists. Unauthorized reproduction of this article is prohibited. Downloaded from http://pubs.asahq.org/anesthesiology/article-pdf/135/1/95/509261/20210700.0-00016.pdf by guest on 16 April 2022 Anesthesiology 2021; 135:95–110 97 Postoperative Peripheral Nerve Stimulation Ilfeld et al. to 100 (maximum), indicating a combination of amplitude (0 to 30 mA) and pulse duration (10 to 133 µs). Informed participants they did NOT have to perceive sensation like they did preoperative for benefit to occur (facilitates blinding). Patients prescribed short-acting opioids, Tylenol OTC as needed. </a:t>
            </a:r>
          </a:p>
        </p:txBody>
      </p:sp>
      <p:sp>
        <p:nvSpPr>
          <p:cNvPr id="4" name="Slide Number Placeholder 3"/>
          <p:cNvSpPr>
            <a:spLocks noGrp="1"/>
          </p:cNvSpPr>
          <p:nvPr>
            <p:ph type="sldNum" sz="quarter" idx="5"/>
          </p:nvPr>
        </p:nvSpPr>
        <p:spPr/>
        <p:txBody>
          <a:bodyPr/>
          <a:lstStyle/>
          <a:p>
            <a:fld id="{E9AD318A-83C5-4AA8-AC78-363220523F46}" type="slidenum">
              <a:rPr lang="en-US" smtClean="0"/>
              <a:t>17</a:t>
            </a:fld>
            <a:endParaRPr lang="en-US"/>
          </a:p>
        </p:txBody>
      </p:sp>
    </p:spTree>
    <p:extLst>
      <p:ext uri="{BB962C8B-B14F-4D97-AF65-F5344CB8AC3E}">
        <p14:creationId xmlns:p14="http://schemas.microsoft.com/office/powerpoint/2010/main" val="344705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opioid use exclusion criteria for these studies except Brooke-Trainer (allowed up to 180 </a:t>
            </a:r>
            <a:r>
              <a:rPr lang="en-US" dirty="0" err="1"/>
              <a:t>MME</a:t>
            </a:r>
            <a:r>
              <a:rPr lang="en-US" dirty="0"/>
              <a:t>). </a:t>
            </a:r>
          </a:p>
        </p:txBody>
      </p:sp>
      <p:sp>
        <p:nvSpPr>
          <p:cNvPr id="4" name="Slide Number Placeholder 3"/>
          <p:cNvSpPr>
            <a:spLocks noGrp="1"/>
          </p:cNvSpPr>
          <p:nvPr>
            <p:ph type="sldNum" sz="quarter" idx="5"/>
          </p:nvPr>
        </p:nvSpPr>
        <p:spPr/>
        <p:txBody>
          <a:bodyPr/>
          <a:lstStyle/>
          <a:p>
            <a:fld id="{7D3AFF0E-975E-404F-B74E-60EC3E995D50}" type="slidenum">
              <a:rPr lang="en-US" smtClean="0"/>
              <a:t>18</a:t>
            </a:fld>
            <a:endParaRPr lang="en-US"/>
          </a:p>
        </p:txBody>
      </p:sp>
    </p:spTree>
    <p:extLst>
      <p:ext uri="{BB962C8B-B14F-4D97-AF65-F5344CB8AC3E}">
        <p14:creationId xmlns:p14="http://schemas.microsoft.com/office/powerpoint/2010/main" val="411693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D318A-83C5-4AA8-AC78-363220523F46}" type="slidenum">
              <a:rPr lang="en-US" smtClean="0"/>
              <a:t>21</a:t>
            </a:fld>
            <a:endParaRPr lang="en-US"/>
          </a:p>
        </p:txBody>
      </p:sp>
    </p:spTree>
    <p:extLst>
      <p:ext uri="{BB962C8B-B14F-4D97-AF65-F5344CB8AC3E}">
        <p14:creationId xmlns:p14="http://schemas.microsoft.com/office/powerpoint/2010/main" val="2592650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Excluded pts with metastatic cancer; 2:1 ratio for no epidural: epidural</a:t>
            </a:r>
          </a:p>
        </p:txBody>
      </p:sp>
      <p:sp>
        <p:nvSpPr>
          <p:cNvPr id="4" name="Slide Number Placeholder 3"/>
          <p:cNvSpPr>
            <a:spLocks noGrp="1"/>
          </p:cNvSpPr>
          <p:nvPr>
            <p:ph type="sldNum" sz="quarter" idx="5"/>
          </p:nvPr>
        </p:nvSpPr>
        <p:spPr/>
        <p:txBody>
          <a:bodyPr/>
          <a:lstStyle/>
          <a:p>
            <a:fld id="{7D3AFF0E-975E-404F-B74E-60EC3E995D50}" type="slidenum">
              <a:rPr lang="en-US" smtClean="0"/>
              <a:t>24</a:t>
            </a:fld>
            <a:endParaRPr lang="en-US"/>
          </a:p>
        </p:txBody>
      </p:sp>
    </p:spTree>
    <p:extLst>
      <p:ext uri="{BB962C8B-B14F-4D97-AF65-F5344CB8AC3E}">
        <p14:creationId xmlns:p14="http://schemas.microsoft.com/office/powerpoint/2010/main" val="1272419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ICBG</a:t>
            </a:r>
            <a:r>
              <a:rPr lang="en-US" dirty="0"/>
              <a:t>- iliac crest bone graft; Forrest plot is for opioid use in </a:t>
            </a:r>
            <a:r>
              <a:rPr lang="en-US"/>
              <a:t>Bingham study. </a:t>
            </a:r>
            <a:endParaRPr lang="en-US" dirty="0"/>
          </a:p>
        </p:txBody>
      </p:sp>
      <p:sp>
        <p:nvSpPr>
          <p:cNvPr id="4" name="Slide Number Placeholder 3"/>
          <p:cNvSpPr>
            <a:spLocks noGrp="1"/>
          </p:cNvSpPr>
          <p:nvPr>
            <p:ph type="sldNum" sz="quarter" idx="5"/>
          </p:nvPr>
        </p:nvSpPr>
        <p:spPr/>
        <p:txBody>
          <a:bodyPr/>
          <a:lstStyle/>
          <a:p>
            <a:fld id="{7D3AFF0E-975E-404F-B74E-60EC3E995D50}" type="slidenum">
              <a:rPr lang="en-US" smtClean="0"/>
              <a:t>25</a:t>
            </a:fld>
            <a:endParaRPr lang="en-US"/>
          </a:p>
        </p:txBody>
      </p:sp>
    </p:spTree>
    <p:extLst>
      <p:ext uri="{BB962C8B-B14F-4D97-AF65-F5344CB8AC3E}">
        <p14:creationId xmlns:p14="http://schemas.microsoft.com/office/powerpoint/2010/main" val="356148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53155329-0A42-BF3B-1626-32080A42F3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308E32AB-5F7C-4A3E-51A1-ACA7D24AE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Bach: Placed epidural 72h ahead of time.  All pts rec’d epidural or spinal during operation and conventional analgesics postoperatively.  </a:t>
            </a:r>
          </a:p>
          <a:p>
            <a:pPr eaLnBrk="1" hangingPunct="1">
              <a:spcBef>
                <a:spcPct val="0"/>
              </a:spcBef>
            </a:pPr>
            <a:r>
              <a:rPr lang="en-US" altLang="en-US">
                <a:latin typeface="Arial" panose="020B0604020202020204" pitchFamily="34" charset="0"/>
              </a:rPr>
              <a:t>Jahangiri: Epidurals placed &gt; 24 h ahead of time.  Intraop was epidural &amp; GA.  Epidural cont’d 72h postoperatively. </a:t>
            </a:r>
          </a:p>
          <a:p>
            <a:pPr eaLnBrk="1" hangingPunct="1">
              <a:spcBef>
                <a:spcPct val="0"/>
              </a:spcBef>
            </a:pPr>
            <a:r>
              <a:rPr lang="en-US" altLang="en-US">
                <a:latin typeface="Arial" panose="020B0604020202020204" pitchFamily="34" charset="0"/>
              </a:rPr>
              <a:t>Nikolajsen: Epidural placed 18 h preoperatively and cont’d for 2-3 days postoperatively.  </a:t>
            </a:r>
          </a:p>
          <a:p>
            <a:pPr eaLnBrk="1" hangingPunct="1">
              <a:spcBef>
                <a:spcPct val="0"/>
              </a:spcBef>
            </a:pPr>
            <a:r>
              <a:rPr lang="en-US" altLang="en-US">
                <a:latin typeface="Arial" panose="020B0604020202020204" pitchFamily="34" charset="0"/>
              </a:rPr>
              <a:t>Karanikolas: Placed epidural 48 h pre-op and cont’d for 48 h pre-op.  Epi/epi/epi &gt; PCA/epi/epi &amp; PCA/GA/PCA &gt; PCA/epi/PCA &amp; Control</a:t>
            </a:r>
          </a:p>
          <a:p>
            <a:pPr eaLnBrk="1" hangingPunct="1">
              <a:spcBef>
                <a:spcPct val="0"/>
              </a:spcBef>
            </a:pPr>
            <a:r>
              <a:rPr lang="en-US" altLang="en-US">
                <a:latin typeface="Arial" panose="020B0604020202020204" pitchFamily="34" charset="0"/>
              </a:rPr>
              <a:t>Wilson: Compared epidural ketamine/ bupiv vs. epidural bupivacaine.  Epidurals placed immediately pre-op and cont’d for 48-72h. </a:t>
            </a:r>
          </a:p>
          <a:p>
            <a:pPr eaLnBrk="1" hangingPunct="1">
              <a:spcBef>
                <a:spcPct val="0"/>
              </a:spcBef>
            </a:pPr>
            <a:r>
              <a:rPr lang="en-US" altLang="en-US">
                <a:latin typeface="Arial" panose="020B0604020202020204" pitchFamily="34" charset="0"/>
              </a:rPr>
              <a:t>Lambert: Epidurals placed 24h preoperatively.  Compared against perineural bupivacaine given just before operation.  Pts rec’d GA + epidural or perineural analgesia. Epidural or perineural analgesia cont’d for 72 h postoperatively.  Only significant difference was less postoperative stump pain in epidural group. </a:t>
            </a:r>
          </a:p>
          <a:p>
            <a:pPr eaLnBrk="1" hangingPunct="1">
              <a:spcBef>
                <a:spcPct val="0"/>
              </a:spcBef>
            </a:pPr>
            <a:r>
              <a:rPr lang="en-US" altLang="en-US">
                <a:latin typeface="Arial" panose="020B0604020202020204" pitchFamily="34" charset="0"/>
              </a:rPr>
              <a:t>Schug (letter): Started an avg of 24 h preoperatively and cont’d 48 h postop. </a:t>
            </a:r>
          </a:p>
        </p:txBody>
      </p:sp>
      <p:sp>
        <p:nvSpPr>
          <p:cNvPr id="109572" name="Slide Number Placeholder 3">
            <a:extLst>
              <a:ext uri="{FF2B5EF4-FFF2-40B4-BE49-F238E27FC236}">
                <a16:creationId xmlns:a16="http://schemas.microsoft.com/office/drawing/2014/main" id="{D3CB7948-20F1-8C2E-2E5F-0B68D91ED9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A11380-0FFC-42BB-AD75-903452DE323D}" type="slidenum">
              <a:rPr lang="en-US" altLang="en-US" smtClean="0">
                <a:solidFill>
                  <a:srgbClr val="000000"/>
                </a:solidFill>
              </a:rPr>
              <a:pPr>
                <a:spcBef>
                  <a:spcPct val="0"/>
                </a:spcBef>
              </a:pPr>
              <a:t>26</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primary mechanism is as a non-competitive antagonist at the phencyclidine binding site of N-Methyl-D-Aspartate (NMDA) receptors residing in the central nervous system, particularly in the prefrontal cortex and hippocampus (Cohen SP, Liao W, Gupta A, Plunkett A. Ketamine in pain management. Adv </a:t>
            </a:r>
            <a:r>
              <a:rPr lang="en-US" dirty="0" err="1"/>
              <a:t>Psychosom</a:t>
            </a:r>
            <a:r>
              <a:rPr lang="en-US" dirty="0"/>
              <a:t> Med 2011; 30: 139-61.), where it decreases the frequency of channel opening and time duration of time spent in the active, open state (</a:t>
            </a:r>
            <a:r>
              <a:rPr lang="en-US" dirty="0" err="1"/>
              <a:t>Orser</a:t>
            </a:r>
            <a:r>
              <a:rPr lang="en-US" dirty="0"/>
              <a:t> BA, </a:t>
            </a:r>
            <a:r>
              <a:rPr lang="en-US" dirty="0" err="1"/>
              <a:t>Pennefather</a:t>
            </a:r>
            <a:r>
              <a:rPr lang="en-US" dirty="0"/>
              <a:t> PS, MacDonald JF. Multiple mechanisms of ketamine blockade of N-methyl-D-aspartate receptors. Anesthesiology 1997; 86: 903-17.) The NMDA receptor is a ligand-gated channel whose major endogenous agonist is glutamate, the predominant excitatory neurotransmitter in the CNS.  When this receptor is inhibited, decreased neuronal activity ensues.  Activation of the NMDA channel plays a major cognition, chronic pain, opioid tolerance, and mood regulation, and is considered the principal receptor involved in phenomena of central sensitization and windup</a:t>
            </a:r>
          </a:p>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4</a:t>
            </a:fld>
            <a:endParaRPr lang="en-US"/>
          </a:p>
        </p:txBody>
      </p:sp>
    </p:spTree>
    <p:extLst>
      <p:ext uri="{BB962C8B-B14F-4D97-AF65-F5344CB8AC3E}">
        <p14:creationId xmlns:p14="http://schemas.microsoft.com/office/powerpoint/2010/main" val="403736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9 studies, 368</a:t>
            </a:r>
            <a:r>
              <a:rPr lang="en-US" baseline="0" dirty="0"/>
              <a:t> patients relieves pain for up to 3 weeks: 6-hydroxynorketamine responsible?</a:t>
            </a:r>
          </a:p>
          <a:p>
            <a:r>
              <a:rPr lang="en-US" baseline="0" dirty="0"/>
              <a:t>S-ketamine compared to racemic ketamine: 4-fold greater affinity for NMDA receptor, 3-4 x greater anesthetic/ analgesic potency and more side effects (less side effects at equianalgesic doses)- but evidence of less side effects is mixed. But data suggests that racemic ketamine is better for </a:t>
            </a:r>
          </a:p>
          <a:p>
            <a:endParaRPr lang="en-US" baseline="0" dirty="0"/>
          </a:p>
          <a:p>
            <a:r>
              <a:rPr lang="en-US" dirty="0"/>
              <a:t>National survey data and the published literature indicate that ketamine abuse is relatively uncommon in the general population, with a reported lifetime prevalence of 1.3% among persons age 12 years and older, which is lower than that for other hallucinogens such as ecstasy and LSD. Among 12th graders, the annual prevalence of ketamine use has declined from 2.5% in 2000 to 1.2% in 2017. Exposure calls to U.S. poison centers involving ketamine abuse or misuse also declined slightly from 2013 to 2017 (176 calls in 2013 to 116 calls in 2017), despite the growth in non-veterinary ketamine sales</a:t>
            </a:r>
            <a:endParaRPr lang="en-US" baseline="0"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5</a:t>
            </a:fld>
            <a:endParaRPr lang="en-US"/>
          </a:p>
        </p:txBody>
      </p:sp>
    </p:spTree>
    <p:extLst>
      <p:ext uri="{BB962C8B-B14F-4D97-AF65-F5344CB8AC3E}">
        <p14:creationId xmlns:p14="http://schemas.microsoft.com/office/powerpoint/2010/main" val="418056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studies, 368</a:t>
            </a:r>
            <a:r>
              <a:rPr lang="en-US" baseline="0" dirty="0"/>
              <a:t> patients relieves pain for up to 3 weeks: 6-hydroxynorketamine responsible?</a:t>
            </a:r>
            <a:endParaRPr lang="en-US" dirty="0"/>
          </a:p>
        </p:txBody>
      </p:sp>
      <p:sp>
        <p:nvSpPr>
          <p:cNvPr id="4" name="Slide Number Placeholder 3"/>
          <p:cNvSpPr>
            <a:spLocks noGrp="1"/>
          </p:cNvSpPr>
          <p:nvPr>
            <p:ph type="sldNum" sz="quarter" idx="10"/>
          </p:nvPr>
        </p:nvSpPr>
        <p:spPr/>
        <p:txBody>
          <a:bodyPr/>
          <a:lstStyle/>
          <a:p>
            <a:fld id="{7D3AFF0E-975E-404F-B74E-60EC3E995D50}" type="slidenum">
              <a:rPr lang="en-US" smtClean="0"/>
              <a:t>6</a:t>
            </a:fld>
            <a:endParaRPr lang="en-US"/>
          </a:p>
        </p:txBody>
      </p:sp>
    </p:spTree>
    <p:extLst>
      <p:ext uri="{BB962C8B-B14F-4D97-AF65-F5344CB8AC3E}">
        <p14:creationId xmlns:p14="http://schemas.microsoft.com/office/powerpoint/2010/main" val="332609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Increased DLPFC thickness correlated with the reduction of both</a:t>
            </a:r>
          </a:p>
          <a:p>
            <a:r>
              <a:rPr lang="en-US" b="1" dirty="0"/>
              <a:t>pain and physical disability. Additionally, increased thickness in primary motor cortex was associated specifically with reduced physical</a:t>
            </a:r>
          </a:p>
          <a:p>
            <a:r>
              <a:rPr lang="en-US" b="1" dirty="0"/>
              <a:t>disability, and right anterior insula was associated specifically with reduced pain. Left DLPFC activity during an attention-demanding</a:t>
            </a:r>
          </a:p>
          <a:p>
            <a:r>
              <a:rPr lang="en-US" b="1" dirty="0"/>
              <a:t>cognitive task was abnormal before treatment, but normalized following treatment. These data indicate that functional and structural</a:t>
            </a:r>
          </a:p>
          <a:p>
            <a:r>
              <a:rPr lang="en-US" b="1" dirty="0"/>
              <a:t>brain abnormalities—specifically in the left DLPFC—are reversible, suggesting that treating chronic pain can restore normal brain</a:t>
            </a:r>
          </a:p>
          <a:p>
            <a:r>
              <a:rPr lang="en-US" b="1" dirty="0"/>
              <a:t>function in humans.  Thickness, though increased, was still less than in “controls”. </a:t>
            </a:r>
            <a:endParaRPr lang="en-US" dirty="0"/>
          </a:p>
        </p:txBody>
      </p:sp>
      <p:sp>
        <p:nvSpPr>
          <p:cNvPr id="4" name="Slide Number Placeholder 3"/>
          <p:cNvSpPr>
            <a:spLocks noGrp="1"/>
          </p:cNvSpPr>
          <p:nvPr>
            <p:ph type="sldNum" sz="quarter" idx="10"/>
          </p:nvPr>
        </p:nvSpPr>
        <p:spPr/>
        <p:txBody>
          <a:bodyPr/>
          <a:lstStyle/>
          <a:p>
            <a:pPr defTabSz="949478">
              <a:defRPr/>
            </a:pPr>
            <a:fld id="{7D3AFF0E-975E-404F-B74E-60EC3E995D50}" type="slidenum">
              <a:rPr lang="en-US">
                <a:solidFill>
                  <a:prstClr val="black"/>
                </a:solidFill>
                <a:latin typeface="Calibri" panose="020F0502020204030204"/>
              </a:rPr>
              <a:pPr defTabSz="949478">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03707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Ketamine rate: 5 mcg/kg/min</a:t>
            </a:r>
          </a:p>
        </p:txBody>
      </p:sp>
      <p:sp>
        <p:nvSpPr>
          <p:cNvPr id="4" name="Slide Number Placeholder 3"/>
          <p:cNvSpPr>
            <a:spLocks noGrp="1"/>
          </p:cNvSpPr>
          <p:nvPr>
            <p:ph type="sldNum" sz="quarter" idx="5"/>
          </p:nvPr>
        </p:nvSpPr>
        <p:spPr/>
        <p:txBody>
          <a:bodyPr/>
          <a:lstStyle/>
          <a:p>
            <a:fld id="{7D3AFF0E-975E-404F-B74E-60EC3E995D50}" type="slidenum">
              <a:rPr lang="en-US" smtClean="0"/>
              <a:t>9</a:t>
            </a:fld>
            <a:endParaRPr lang="en-US"/>
          </a:p>
        </p:txBody>
      </p:sp>
    </p:spTree>
    <p:extLst>
      <p:ext uri="{BB962C8B-B14F-4D97-AF65-F5344CB8AC3E}">
        <p14:creationId xmlns:p14="http://schemas.microsoft.com/office/powerpoint/2010/main" val="35509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CPM- ‘pain inhibits</a:t>
            </a:r>
            <a:r>
              <a:rPr lang="en-US" baseline="0" dirty="0"/>
              <a:t> pain’, and is a way to evaluate endogenous </a:t>
            </a:r>
            <a:r>
              <a:rPr lang="en-US" baseline="0"/>
              <a:t>pain modulation</a:t>
            </a:r>
            <a:endParaRPr lang="en-US"/>
          </a:p>
        </p:txBody>
      </p:sp>
      <p:sp>
        <p:nvSpPr>
          <p:cNvPr id="4" name="Slide Number Placeholder 3"/>
          <p:cNvSpPr>
            <a:spLocks noGrp="1"/>
          </p:cNvSpPr>
          <p:nvPr>
            <p:ph type="sldNum" sz="quarter" idx="10"/>
          </p:nvPr>
        </p:nvSpPr>
        <p:spPr/>
        <p:txBody>
          <a:bodyPr/>
          <a:lstStyle/>
          <a:p>
            <a:pPr defTabSz="949478">
              <a:defRPr/>
            </a:pPr>
            <a:fld id="{7D3AFF0E-975E-404F-B74E-60EC3E995D50}" type="slidenum">
              <a:rPr lang="en-US">
                <a:solidFill>
                  <a:prstClr val="black"/>
                </a:solidFill>
                <a:latin typeface="Calibri" panose="020F0502020204030204"/>
              </a:rPr>
              <a:pPr defTabSz="949478">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32332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12</a:t>
            </a:fld>
            <a:endParaRPr lang="en-US"/>
          </a:p>
        </p:txBody>
      </p:sp>
    </p:spTree>
    <p:extLst>
      <p:ext uri="{BB962C8B-B14F-4D97-AF65-F5344CB8AC3E}">
        <p14:creationId xmlns:p14="http://schemas.microsoft.com/office/powerpoint/2010/main" val="294417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 0.75 = 25% reduced incidence</a:t>
            </a:r>
          </a:p>
          <a:p>
            <a:r>
              <a:rPr lang="en-US" dirty="0"/>
              <a:t>Mixed evidence for toxicity in</a:t>
            </a:r>
            <a:r>
              <a:rPr lang="en-US" baseline="0" dirty="0"/>
              <a:t> animals after IT administration, and anecdotal evidence in a cancer patient.</a:t>
            </a:r>
            <a:endParaRPr lang="en-US" dirty="0"/>
          </a:p>
        </p:txBody>
      </p:sp>
      <p:sp>
        <p:nvSpPr>
          <p:cNvPr id="4" name="Slide Number Placeholder 3"/>
          <p:cNvSpPr>
            <a:spLocks noGrp="1"/>
          </p:cNvSpPr>
          <p:nvPr>
            <p:ph type="sldNum" sz="quarter" idx="10"/>
          </p:nvPr>
        </p:nvSpPr>
        <p:spPr/>
        <p:txBody>
          <a:bodyPr/>
          <a:lstStyle/>
          <a:p>
            <a:fld id="{7D3AFF0E-975E-404F-B74E-60EC3E995D50}" type="slidenum">
              <a:rPr lang="en-US" smtClean="0"/>
              <a:t>15</a:t>
            </a:fld>
            <a:endParaRPr lang="en-US"/>
          </a:p>
        </p:txBody>
      </p:sp>
    </p:spTree>
    <p:extLst>
      <p:ext uri="{BB962C8B-B14F-4D97-AF65-F5344CB8AC3E}">
        <p14:creationId xmlns:p14="http://schemas.microsoft.com/office/powerpoint/2010/main" val="2248454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1793EBE2-16B0-4E4A-8318-2837B630BDAB}"/>
              </a:ext>
            </a:extLst>
          </p:cNvPr>
          <p:cNvSpPr>
            <a:spLocks noGrp="1"/>
          </p:cNvSpPr>
          <p:nvPr>
            <p:ph type="ctrTitle" hasCustomPrompt="1"/>
          </p:nvPr>
        </p:nvSpPr>
        <p:spPr>
          <a:xfrm>
            <a:off x="666752" y="381000"/>
            <a:ext cx="10972800" cy="3200399"/>
          </a:xfrm>
          <a:effectLst/>
        </p:spPr>
        <p:txBody>
          <a:bodyPr tIns="0" bIns="0" anchor="ctr">
            <a:normAutofit/>
          </a:bodyPr>
          <a:lstStyle>
            <a:lvl1pPr algn="l" rtl="0" eaLnBrk="1" latinLnBrk="0" hangingPunct="1">
              <a:spcBef>
                <a:spcPct val="0"/>
              </a:spcBef>
              <a:buNone/>
              <a:defRPr lang="en-US" sz="54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a:lstStyle>
          <a:p>
            <a:r>
              <a:rPr lang="en-US" dirty="0"/>
              <a:t>[INSERT PRESENTATION TITLE]</a:t>
            </a:r>
          </a:p>
        </p:txBody>
      </p:sp>
      <p:sp>
        <p:nvSpPr>
          <p:cNvPr id="4" name="Subtitle 16">
            <a:extLst>
              <a:ext uri="{FF2B5EF4-FFF2-40B4-BE49-F238E27FC236}">
                <a16:creationId xmlns:a16="http://schemas.microsoft.com/office/drawing/2014/main" id="{6F705875-8292-44B2-B528-4475B55DA823}"/>
              </a:ext>
            </a:extLst>
          </p:cNvPr>
          <p:cNvSpPr>
            <a:spLocks noGrp="1"/>
          </p:cNvSpPr>
          <p:nvPr>
            <p:ph type="subTitle" idx="1" hasCustomPrompt="1"/>
          </p:nvPr>
        </p:nvSpPr>
        <p:spPr>
          <a:xfrm>
            <a:off x="666752" y="3753928"/>
            <a:ext cx="10972800" cy="1219200"/>
          </a:xfrm>
        </p:spPr>
        <p:txBody>
          <a:bodyPr lIns="0" tIns="0" rIns="0" bIns="0" anchor="ctr">
            <a:normAutofit/>
          </a:bodyPr>
          <a:lstStyle>
            <a:lvl1pPr marL="0" indent="0" algn="l">
              <a:buNone/>
              <a:defRPr sz="3600" b="1">
                <a:solidFill>
                  <a:schemeClr val="tx1"/>
                </a:solidFill>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lstStyle>
          <a:p>
            <a:r>
              <a:rPr lang="en-US" dirty="0"/>
              <a:t>[Insert Speaker Name, Speaker Credentials]</a:t>
            </a:r>
          </a:p>
        </p:txBody>
      </p:sp>
      <p:sp>
        <p:nvSpPr>
          <p:cNvPr id="5" name="Text Placeholder 2">
            <a:extLst>
              <a:ext uri="{FF2B5EF4-FFF2-40B4-BE49-F238E27FC236}">
                <a16:creationId xmlns:a16="http://schemas.microsoft.com/office/drawing/2014/main" id="{BE0A9706-3AF9-4028-AD50-F074E200C598}"/>
              </a:ext>
            </a:extLst>
          </p:cNvPr>
          <p:cNvSpPr>
            <a:spLocks noGrp="1"/>
          </p:cNvSpPr>
          <p:nvPr>
            <p:ph type="body" sz="quarter" idx="10" hasCustomPrompt="1"/>
          </p:nvPr>
        </p:nvSpPr>
        <p:spPr>
          <a:xfrm>
            <a:off x="666750" y="5029200"/>
            <a:ext cx="10972800" cy="914400"/>
          </a:xfrm>
        </p:spPr>
        <p:txBody>
          <a:bodyPr anchor="ctr">
            <a:normAutofit/>
          </a:bodyPr>
          <a:lstStyle>
            <a:lvl1pPr marL="0" indent="0">
              <a:buNone/>
              <a:defRPr sz="2800" baseline="0"/>
            </a:lvl1pPr>
          </a:lstStyle>
          <a:p>
            <a:r>
              <a:rPr lang="en-US" dirty="0"/>
              <a:t>Presented at Name of Event on Date of Event </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86286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F65-36B2-4F1B-881C-F9CE1BAA828E}"/>
              </a:ext>
            </a:extLst>
          </p:cNvPr>
          <p:cNvSpPr>
            <a:spLocks noGrp="1"/>
          </p:cNvSpPr>
          <p:nvPr>
            <p:ph type="title" hasCustomPrompt="1"/>
          </p:nvPr>
        </p:nvSpPr>
        <p:spPr>
          <a:xfrm>
            <a:off x="609600" y="228600"/>
            <a:ext cx="10972800" cy="922882"/>
          </a:xfrm>
        </p:spPr>
        <p:txBody>
          <a:bodyPr/>
          <a:lstStyle>
            <a:lvl1pPr algn="ctr">
              <a:defRPr/>
            </a:lvl1pPr>
          </a:lstStyle>
          <a:p>
            <a:r>
              <a:rPr lang="en-US" dirty="0"/>
              <a:t>[Click to insert title]</a:t>
            </a:r>
          </a:p>
        </p:txBody>
      </p:sp>
      <p:sp>
        <p:nvSpPr>
          <p:cNvPr id="3" name="Text Placeholder 2">
            <a:extLst>
              <a:ext uri="{FF2B5EF4-FFF2-40B4-BE49-F238E27FC236}">
                <a16:creationId xmlns:a16="http://schemas.microsoft.com/office/drawing/2014/main" id="{A732FFB7-F684-4907-B700-2BF13B8A61A5}"/>
              </a:ext>
            </a:extLst>
          </p:cNvPr>
          <p:cNvSpPr>
            <a:spLocks noGrp="1"/>
          </p:cNvSpPr>
          <p:nvPr>
            <p:ph type="body" idx="1" hasCustomPrompt="1"/>
          </p:nvPr>
        </p:nvSpPr>
        <p:spPr>
          <a:xfrm>
            <a:off x="609600" y="1295400"/>
            <a:ext cx="5386917"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lang="en-US" sz="2800" b="1" kern="1200" dirty="0">
                <a:solidFill>
                  <a:schemeClr val="tx1"/>
                </a:solidFill>
                <a:effectLst>
                  <a:outerShdw blurRad="30000" dist="30000" dir="2700000" algn="tl" rotWithShape="0">
                    <a:schemeClr val="bg2">
                      <a:shade val="45000"/>
                      <a:satMod val="150000"/>
                      <a:alpha val="90000"/>
                    </a:schemeClr>
                  </a:outerShdw>
                </a:effectLst>
                <a:latin typeface="Lato" panose="020F0502020204030203" pitchFamily="34" charset="0"/>
                <a:ea typeface="+mn-ea"/>
                <a:cs typeface="+mn-cs"/>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4" name="Text Placeholder 3">
            <a:extLst>
              <a:ext uri="{FF2B5EF4-FFF2-40B4-BE49-F238E27FC236}">
                <a16:creationId xmlns:a16="http://schemas.microsoft.com/office/drawing/2014/main" id="{581BFE5F-C2DA-4CB6-A1B1-3D809CA8F9B5}"/>
              </a:ext>
            </a:extLst>
          </p:cNvPr>
          <p:cNvSpPr>
            <a:spLocks noGrp="1"/>
          </p:cNvSpPr>
          <p:nvPr>
            <p:ph type="body" sz="half" idx="3" hasCustomPrompt="1"/>
          </p:nvPr>
        </p:nvSpPr>
        <p:spPr>
          <a:xfrm>
            <a:off x="6193377" y="1295400"/>
            <a:ext cx="5389033" cy="502920"/>
          </a:xfrm>
        </p:spPr>
        <p:txBody>
          <a:bodyPr anchor="b">
            <a:noAutofit/>
          </a:bodyPr>
          <a:lstStyle>
            <a:lvl1pPr marL="320024" indent="-320024" algn="l" rtl="0" eaLnBrk="1" latinLnBrk="0" hangingPunct="1">
              <a:spcBef>
                <a:spcPct val="20000"/>
              </a:spcBef>
              <a:buClr>
                <a:schemeClr val="accent1"/>
              </a:buClr>
              <a:buSzPct val="70000"/>
              <a:buFont typeface="Wingdings 2"/>
              <a:buNone/>
              <a:defRPr sz="28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marL="320024" lvl="0" indent="-320024" algn="l" rtl="0" eaLnBrk="1" latinLnBrk="0" hangingPunct="1">
              <a:spcBef>
                <a:spcPct val="20000"/>
              </a:spcBef>
              <a:buClr>
                <a:schemeClr val="accent1"/>
              </a:buClr>
              <a:buSzPct val="70000"/>
              <a:buFont typeface="Wingdings 2"/>
              <a:buNone/>
            </a:pPr>
            <a:r>
              <a:rPr lang="en-US" dirty="0"/>
              <a:t>[Insert Heading]</a:t>
            </a:r>
          </a:p>
        </p:txBody>
      </p:sp>
      <p:sp>
        <p:nvSpPr>
          <p:cNvPr id="5" name="Content Placeholder 4">
            <a:extLst>
              <a:ext uri="{FF2B5EF4-FFF2-40B4-BE49-F238E27FC236}">
                <a16:creationId xmlns:a16="http://schemas.microsoft.com/office/drawing/2014/main" id="{D7A44C07-434C-4581-8A43-8FFFF2ABB0D8}"/>
              </a:ext>
            </a:extLst>
          </p:cNvPr>
          <p:cNvSpPr>
            <a:spLocks noGrp="1"/>
          </p:cNvSpPr>
          <p:nvPr>
            <p:ph sz="quarter" idx="2" hasCustomPrompt="1"/>
          </p:nvPr>
        </p:nvSpPr>
        <p:spPr>
          <a:xfrm>
            <a:off x="609600" y="1942238"/>
            <a:ext cx="5386917" cy="4077562"/>
          </a:xfrm>
        </p:spPr>
        <p:txBody>
          <a:bodyPr/>
          <a:lstStyle>
            <a:lvl1pPr>
              <a:defRPr sz="2500"/>
            </a:lvl1pPr>
            <a:lvl2pPr>
              <a:defRPr sz="2400"/>
            </a:lvl2pPr>
            <a:lvl3pPr>
              <a:defRPr sz="2300"/>
            </a:lvl3pPr>
            <a:lvl4pPr>
              <a:defRPr sz="2200"/>
            </a:lvl4pPr>
            <a:lvl5pPr marL="1197803" indent="0">
              <a:buNone/>
              <a:defRPr sz="24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a16="http://schemas.microsoft.com/office/drawing/2014/main" id="{AB78093A-43B0-48F9-A10F-7D6F274B8A47}"/>
              </a:ext>
            </a:extLst>
          </p:cNvPr>
          <p:cNvSpPr>
            <a:spLocks noGrp="1"/>
          </p:cNvSpPr>
          <p:nvPr>
            <p:ph sz="quarter" idx="4" hasCustomPrompt="1"/>
          </p:nvPr>
        </p:nvSpPr>
        <p:spPr>
          <a:xfrm>
            <a:off x="6193377" y="1942238"/>
            <a:ext cx="5389033" cy="4077562"/>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 Placeholder 6">
            <a:extLst>
              <a:ext uri="{FF2B5EF4-FFF2-40B4-BE49-F238E27FC236}">
                <a16:creationId xmlns:a16="http://schemas.microsoft.com/office/drawing/2014/main" id="{48939AF1-74B9-4BAE-89DB-6B148E2572BA}"/>
              </a:ext>
            </a:extLst>
          </p:cNvPr>
          <p:cNvSpPr>
            <a:spLocks noGrp="1"/>
          </p:cNvSpPr>
          <p:nvPr>
            <p:ph type="body" sz="quarter" idx="11" hasCustomPrompt="1"/>
          </p:nvPr>
        </p:nvSpPr>
        <p:spPr>
          <a:xfrm>
            <a:off x="4343400" y="6163718"/>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217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19200"/>
            <a:ext cx="10972800" cy="609600"/>
          </a:xfrm>
        </p:spPr>
        <p:txBody>
          <a:bodyPr>
            <a:noAutofit/>
          </a:bodyPr>
          <a:lstStyle>
            <a:lvl1pPr marL="0" indent="0" algn="ctr">
              <a:buNone/>
              <a:defRPr sz="32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12" name="Content Placeholder 7">
            <a:extLst>
              <a:ext uri="{FF2B5EF4-FFF2-40B4-BE49-F238E27FC236}">
                <a16:creationId xmlns:a16="http://schemas.microsoft.com/office/drawing/2014/main" id="{4B957661-4E44-452F-941C-C6A98C1A2926}"/>
              </a:ext>
            </a:extLst>
          </p:cNvPr>
          <p:cNvSpPr>
            <a:spLocks noGrp="1"/>
          </p:cNvSpPr>
          <p:nvPr>
            <p:ph sz="quarter" idx="15" hasCustomPrompt="1"/>
          </p:nvPr>
        </p:nvSpPr>
        <p:spPr>
          <a:xfrm>
            <a:off x="609601" y="1828800"/>
            <a:ext cx="10972800" cy="4152900"/>
          </a:xfrm>
        </p:spPr>
        <p:txBody>
          <a:bodyPr/>
          <a:lstStyle>
            <a:lvl1pPr marL="0" indent="0">
              <a:buNone/>
              <a:defRPr/>
            </a:lvl1pPr>
          </a:lstStyle>
          <a:p>
            <a:pPr lvl="0"/>
            <a:r>
              <a:rPr lang="en-US" dirty="0"/>
              <a:t>[Insert or paste in chart]</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3825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rizontal Chart Layout Option 2">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85DB370-49A6-45E1-AFCA-CCB1AE13F388}"/>
              </a:ext>
            </a:extLst>
          </p:cNvPr>
          <p:cNvSpPr>
            <a:spLocks noGrp="1"/>
          </p:cNvSpPr>
          <p:nvPr>
            <p:ph sz="quarter" idx="15" hasCustomPrompt="1"/>
          </p:nvPr>
        </p:nvSpPr>
        <p:spPr>
          <a:xfrm>
            <a:off x="609601" y="1295400"/>
            <a:ext cx="10972800" cy="4686300"/>
          </a:xfrm>
        </p:spPr>
        <p:txBody>
          <a:bodyPr/>
          <a:lstStyle>
            <a:lvl1pPr marL="0" indent="0">
              <a:buNone/>
              <a:defRPr/>
            </a:lvl1pPr>
          </a:lstStyle>
          <a:p>
            <a:pPr lvl="0"/>
            <a:r>
              <a:rPr lang="en-US" dirty="0"/>
              <a:t>[Insert or paste in chart]</a:t>
            </a:r>
          </a:p>
        </p:txBody>
      </p:sp>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7" name="Text Placeholder 6">
            <a:extLst>
              <a:ext uri="{FF2B5EF4-FFF2-40B4-BE49-F238E27FC236}">
                <a16:creationId xmlns:a16="http://schemas.microsoft.com/office/drawing/2014/main" id="{E9879B10-F719-4601-B36A-5071C9EAC6F4}"/>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731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ultiple 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5" name="Chart Placeholder 4">
            <a:extLst>
              <a:ext uri="{FF2B5EF4-FFF2-40B4-BE49-F238E27FC236}">
                <a16:creationId xmlns:a16="http://schemas.microsoft.com/office/drawing/2014/main" id="{2BCE3DEF-A2F5-4D68-8C11-63152CF7A8DC}"/>
              </a:ext>
            </a:extLst>
          </p:cNvPr>
          <p:cNvSpPr>
            <a:spLocks noGrp="1"/>
          </p:cNvSpPr>
          <p:nvPr>
            <p:ph type="chart" sz="quarter" idx="12" hasCustomPrompt="1"/>
          </p:nvPr>
        </p:nvSpPr>
        <p:spPr>
          <a:xfrm>
            <a:off x="609600" y="198120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609600" y="1295400"/>
            <a:ext cx="5334000" cy="609600"/>
          </a:xfrm>
        </p:spPr>
        <p:txBody>
          <a:bodyPr>
            <a:noAutofit/>
          </a:bodyPr>
          <a:lstStyle>
            <a:lvl1pPr marL="0" indent="0" algn="ctr">
              <a:buNone/>
              <a:defRPr sz="26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11" name="Text Placeholder 6">
            <a:extLst>
              <a:ext uri="{FF2B5EF4-FFF2-40B4-BE49-F238E27FC236}">
                <a16:creationId xmlns:a16="http://schemas.microsoft.com/office/drawing/2014/main" id="{26753E94-D33B-4EC6-A735-B28D9A1BE762}"/>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6" name="Chart Placeholder 4">
            <a:extLst>
              <a:ext uri="{FF2B5EF4-FFF2-40B4-BE49-F238E27FC236}">
                <a16:creationId xmlns:a16="http://schemas.microsoft.com/office/drawing/2014/main" id="{F7CA21EC-1B48-40AB-9966-BA28DCDF08D2}"/>
              </a:ext>
            </a:extLst>
          </p:cNvPr>
          <p:cNvSpPr>
            <a:spLocks noGrp="1"/>
          </p:cNvSpPr>
          <p:nvPr>
            <p:ph type="chart" sz="quarter" idx="14" hasCustomPrompt="1"/>
          </p:nvPr>
        </p:nvSpPr>
        <p:spPr>
          <a:xfrm>
            <a:off x="6248400" y="1978660"/>
            <a:ext cx="5334000" cy="4038600"/>
          </a:xfrm>
          <a:ln w="12700">
            <a:noFill/>
          </a:ln>
        </p:spPr>
        <p:txBody>
          <a:bodyPr vert="horz" lIns="91440">
            <a:normAutofit/>
          </a:bodyPr>
          <a:lstStyle>
            <a:lvl1pPr marL="0" marR="0" indent="0" algn="l" defTabSz="914400" rtl="0" eaLnBrk="1" fontAlgn="auto" latinLnBrk="0" hangingPunct="1">
              <a:lnSpc>
                <a:spcPct val="100000"/>
              </a:lnSpc>
              <a:spcBef>
                <a:spcPct val="20000"/>
              </a:spcBef>
              <a:spcAft>
                <a:spcPts val="0"/>
              </a:spcAft>
              <a:buClr>
                <a:schemeClr val="accent1"/>
              </a:buClr>
              <a:buSzPct val="100000"/>
              <a:buFontTx/>
              <a:buNone/>
              <a:tabLst/>
              <a:defRPr lang="en-US" dirty="0"/>
            </a:lvl1pPr>
          </a:lstStyle>
          <a:p>
            <a:pPr marL="320024" marR="0" lvl="0" indent="-320024" algn="l" defTabSz="914400" rtl="0" eaLnBrk="1" fontAlgn="auto" latinLnBrk="0" hangingPunct="1">
              <a:lnSpc>
                <a:spcPct val="100000"/>
              </a:lnSpc>
              <a:spcBef>
                <a:spcPct val="20000"/>
              </a:spcBef>
              <a:spcAft>
                <a:spcPts val="0"/>
              </a:spcAft>
              <a:buClr>
                <a:schemeClr val="accent1"/>
              </a:buClr>
              <a:buSzPct val="100000"/>
              <a:buFont typeface="Wingdings 2" panose="05020102010507070707" pitchFamily="18" charset="2"/>
              <a:buChar char="®"/>
              <a:tabLst/>
              <a:defRPr/>
            </a:pPr>
            <a:r>
              <a:rPr lang="en-US" dirty="0"/>
              <a:t>[click the icon to insert a chart]</a:t>
            </a:r>
          </a:p>
          <a:p>
            <a:pPr lvl="0"/>
            <a:endParaRPr lang="en-US" dirty="0"/>
          </a:p>
        </p:txBody>
      </p:sp>
      <p:sp>
        <p:nvSpPr>
          <p:cNvPr id="7" name="Text Placeholder 8">
            <a:extLst>
              <a:ext uri="{FF2B5EF4-FFF2-40B4-BE49-F238E27FC236}">
                <a16:creationId xmlns:a16="http://schemas.microsoft.com/office/drawing/2014/main" id="{B8828604-0488-4E4E-8B88-0B534FB14531}"/>
              </a:ext>
            </a:extLst>
          </p:cNvPr>
          <p:cNvSpPr>
            <a:spLocks noGrp="1"/>
          </p:cNvSpPr>
          <p:nvPr>
            <p:ph type="body" sz="quarter" idx="15" hasCustomPrompt="1"/>
          </p:nvPr>
        </p:nvSpPr>
        <p:spPr>
          <a:xfrm>
            <a:off x="6248400" y="1295400"/>
            <a:ext cx="5334000" cy="609600"/>
          </a:xfrm>
        </p:spPr>
        <p:txBody>
          <a:bodyPr>
            <a:noAutofit/>
          </a:bodyPr>
          <a:lstStyle>
            <a:lvl1pPr marL="0" indent="0" algn="ctr">
              <a:buNone/>
              <a:defRPr lang="en-US" sz="2600" b="1" kern="1200" dirty="0" smtClean="0">
                <a:solidFill>
                  <a:schemeClr val="tx1"/>
                </a:solidFill>
                <a:latin typeface="Lato" panose="020F0502020204030203" pitchFamily="34" charset="0"/>
                <a:ea typeface="+mn-ea"/>
                <a:cs typeface="+mn-cs"/>
              </a:defRPr>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1441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304800" y="228600"/>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43400" y="6116129"/>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124200" y="228600"/>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hasCustomPrompt="1"/>
          </p:nvPr>
        </p:nvSpPr>
        <p:spPr>
          <a:xfrm>
            <a:off x="304800" y="2057400"/>
            <a:ext cx="2743200" cy="3924300"/>
          </a:xfrm>
        </p:spPr>
        <p:txBody>
          <a:bodyPr>
            <a:normAutofit/>
          </a:bodyPr>
          <a:lstStyle>
            <a:lvl1pPr>
              <a:defRPr sz="2400"/>
            </a:lvl1pPr>
          </a:lstStyle>
          <a:p>
            <a:pPr lvl="0"/>
            <a:r>
              <a:rPr lang="en-US" dirty="0"/>
              <a:t>Description</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3112477" y="876300"/>
            <a:ext cx="8763000" cy="5105400"/>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56169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 Chart Layout Reverse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02D-8390-4263-84D9-7D676055ED88}"/>
              </a:ext>
            </a:extLst>
          </p:cNvPr>
          <p:cNvSpPr>
            <a:spLocks noGrp="1"/>
          </p:cNvSpPr>
          <p:nvPr>
            <p:ph type="title" hasCustomPrompt="1"/>
          </p:nvPr>
        </p:nvSpPr>
        <p:spPr>
          <a:xfrm>
            <a:off x="9132277" y="240323"/>
            <a:ext cx="2743200" cy="1752600"/>
          </a:xfrm>
        </p:spPr>
        <p:txBody>
          <a:bodyPr>
            <a:normAutofit/>
          </a:bodyPr>
          <a:lstStyle>
            <a:lvl1pPr algn="ctr">
              <a:defRPr sz="4000"/>
            </a:lvl1pPr>
          </a:lstStyle>
          <a:p>
            <a:r>
              <a:rPr lang="en-US" dirty="0"/>
              <a:t>[Click to insert title]</a:t>
            </a:r>
          </a:p>
        </p:txBody>
      </p:sp>
      <p:sp>
        <p:nvSpPr>
          <p:cNvPr id="6" name="Text Placeholder 6">
            <a:extLst>
              <a:ext uri="{FF2B5EF4-FFF2-40B4-BE49-F238E27FC236}">
                <a16:creationId xmlns:a16="http://schemas.microsoft.com/office/drawing/2014/main" id="{AFE18DB0-9D1C-46BD-8C65-AD9CC7A42846}"/>
              </a:ext>
            </a:extLst>
          </p:cNvPr>
          <p:cNvSpPr>
            <a:spLocks noGrp="1"/>
          </p:cNvSpPr>
          <p:nvPr>
            <p:ph type="body" sz="quarter" idx="11" hasCustomPrompt="1"/>
          </p:nvPr>
        </p:nvSpPr>
        <p:spPr>
          <a:xfrm>
            <a:off x="4331677"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9" name="Text Placeholder 8">
            <a:extLst>
              <a:ext uri="{FF2B5EF4-FFF2-40B4-BE49-F238E27FC236}">
                <a16:creationId xmlns:a16="http://schemas.microsoft.com/office/drawing/2014/main" id="{1546BA48-3D98-48F8-8C15-89DB373CCCD4}"/>
              </a:ext>
            </a:extLst>
          </p:cNvPr>
          <p:cNvSpPr>
            <a:spLocks noGrp="1"/>
          </p:cNvSpPr>
          <p:nvPr>
            <p:ph type="body" sz="quarter" idx="13" hasCustomPrompt="1"/>
          </p:nvPr>
        </p:nvSpPr>
        <p:spPr>
          <a:xfrm>
            <a:off x="304800" y="240323"/>
            <a:ext cx="8763000" cy="609600"/>
          </a:xfrm>
        </p:spPr>
        <p:txBody>
          <a:bodyPr>
            <a:noAutofit/>
          </a:bodyPr>
          <a:lstStyle>
            <a:lvl1pPr marL="0" indent="0" algn="ctr">
              <a:buNone/>
              <a:defRPr sz="2800" b="1"/>
            </a:lvl1pPr>
            <a:lvl2pPr marL="356598" indent="0">
              <a:buNone/>
              <a:defRPr sz="3200"/>
            </a:lvl2pPr>
            <a:lvl3pPr marL="649192" indent="0">
              <a:buNone/>
              <a:defRPr sz="3200"/>
            </a:lvl3pPr>
            <a:lvl4pPr marL="960072" indent="0">
              <a:buNone/>
              <a:defRPr sz="3200"/>
            </a:lvl4pPr>
            <a:lvl5pPr marL="1197803" indent="0">
              <a:buNone/>
              <a:defRPr sz="3200"/>
            </a:lvl5pPr>
          </a:lstStyle>
          <a:p>
            <a:pPr lvl="0"/>
            <a:r>
              <a:rPr lang="en-US" dirty="0"/>
              <a:t>[Insert Chart Title]</a:t>
            </a:r>
          </a:p>
        </p:txBody>
      </p:sp>
      <p:sp>
        <p:nvSpPr>
          <p:cNvPr id="4" name="Text Placeholder 3">
            <a:extLst>
              <a:ext uri="{FF2B5EF4-FFF2-40B4-BE49-F238E27FC236}">
                <a16:creationId xmlns:a16="http://schemas.microsoft.com/office/drawing/2014/main" id="{304CFD73-7469-4688-8859-FFC3F9DDC011}"/>
              </a:ext>
            </a:extLst>
          </p:cNvPr>
          <p:cNvSpPr>
            <a:spLocks noGrp="1"/>
          </p:cNvSpPr>
          <p:nvPr>
            <p:ph type="body" sz="quarter" idx="14"/>
          </p:nvPr>
        </p:nvSpPr>
        <p:spPr>
          <a:xfrm>
            <a:off x="9132277" y="2086708"/>
            <a:ext cx="2743200" cy="3924300"/>
          </a:xfrm>
        </p:spPr>
        <p:txBody>
          <a:bodyPr>
            <a:normAutofit/>
          </a:bodyPr>
          <a:lstStyle>
            <a:lvl1pPr>
              <a:defRPr sz="2400"/>
            </a:lvl1pPr>
          </a:lstStyle>
          <a:p>
            <a:pPr lvl="0"/>
            <a:r>
              <a:rPr lang="en-US" dirty="0"/>
              <a:t>Edit Master text styles</a:t>
            </a:r>
          </a:p>
        </p:txBody>
      </p:sp>
      <p:sp>
        <p:nvSpPr>
          <p:cNvPr id="8" name="Content Placeholder 7">
            <a:extLst>
              <a:ext uri="{FF2B5EF4-FFF2-40B4-BE49-F238E27FC236}">
                <a16:creationId xmlns:a16="http://schemas.microsoft.com/office/drawing/2014/main" id="{1BAD4D91-4B9A-4892-A207-E648404A0BFD}"/>
              </a:ext>
            </a:extLst>
          </p:cNvPr>
          <p:cNvSpPr>
            <a:spLocks noGrp="1"/>
          </p:cNvSpPr>
          <p:nvPr>
            <p:ph sz="quarter" idx="15" hasCustomPrompt="1"/>
          </p:nvPr>
        </p:nvSpPr>
        <p:spPr>
          <a:xfrm>
            <a:off x="293077" y="888022"/>
            <a:ext cx="8763000" cy="5122985"/>
          </a:xfrm>
        </p:spPr>
        <p:txBody>
          <a:bodyPr/>
          <a:lstStyle>
            <a:lvl1pPr marL="0" indent="0">
              <a:buNone/>
              <a:defRPr/>
            </a:lvl1pPr>
          </a:lstStyle>
          <a:p>
            <a:pPr lvl="0"/>
            <a:r>
              <a:rPr lang="en-US" dirty="0"/>
              <a:t>[Insert or paste in chart]</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49869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BBC2-4710-41D7-A79F-01972ABCCF55}"/>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a:t>
            </a:r>
          </a:p>
        </p:txBody>
      </p:sp>
      <p:sp>
        <p:nvSpPr>
          <p:cNvPr id="3" name="Text Placeholder 6">
            <a:extLst>
              <a:ext uri="{FF2B5EF4-FFF2-40B4-BE49-F238E27FC236}">
                <a16:creationId xmlns:a16="http://schemas.microsoft.com/office/drawing/2014/main" id="{072C0345-E024-4C21-B743-731BB517112F}"/>
              </a:ext>
            </a:extLst>
          </p:cNvPr>
          <p:cNvSpPr>
            <a:spLocks noGrp="1"/>
          </p:cNvSpPr>
          <p:nvPr>
            <p:ph type="body" sz="quarter" idx="11" hasCustomPrompt="1"/>
          </p:nvPr>
        </p:nvSpPr>
        <p:spPr>
          <a:xfrm>
            <a:off x="4038600" y="6067964"/>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03300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37533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mmary Sli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EF74-2322-4939-A391-425C2628FF22}"/>
              </a:ext>
            </a:extLst>
          </p:cNvPr>
          <p:cNvSpPr>
            <a:spLocks noGrp="1"/>
          </p:cNvSpPr>
          <p:nvPr>
            <p:ph type="title" hasCustomPrompt="1"/>
          </p:nvPr>
        </p:nvSpPr>
        <p:spPr>
          <a:xfrm>
            <a:off x="533400" y="228600"/>
            <a:ext cx="11049000" cy="990600"/>
          </a:xfrm>
        </p:spPr>
        <p:txBody>
          <a:bodyPr/>
          <a:lstStyle>
            <a:lvl1pPr>
              <a:defRPr/>
            </a:lvl1pPr>
          </a:lstStyle>
          <a:p>
            <a:r>
              <a:rPr lang="en-US" dirty="0"/>
              <a:t>In Summary</a:t>
            </a:r>
          </a:p>
        </p:txBody>
      </p:sp>
      <p:sp>
        <p:nvSpPr>
          <p:cNvPr id="4" name="Content Placeholder 3">
            <a:extLst>
              <a:ext uri="{FF2B5EF4-FFF2-40B4-BE49-F238E27FC236}">
                <a16:creationId xmlns:a16="http://schemas.microsoft.com/office/drawing/2014/main" id="{114EDBAF-7068-484D-B0D5-7A2F4DCC5F32}"/>
              </a:ext>
            </a:extLst>
          </p:cNvPr>
          <p:cNvSpPr>
            <a:spLocks noGrp="1"/>
          </p:cNvSpPr>
          <p:nvPr>
            <p:ph sz="quarter" idx="10" hasCustomPrompt="1"/>
          </p:nvPr>
        </p:nvSpPr>
        <p:spPr>
          <a:xfrm>
            <a:off x="533400" y="1371600"/>
            <a:ext cx="11049000" cy="4495800"/>
          </a:xfrm>
        </p:spPr>
        <p:txBody>
          <a:bodyPr/>
          <a:lstStyle>
            <a:lvl1pPr>
              <a:defRPr/>
            </a:lvl1pPr>
          </a:lstStyle>
          <a:p>
            <a:pPr lvl="0"/>
            <a:r>
              <a:rPr lang="en-US" dirty="0"/>
              <a:t>[Insert takeaway]</a:t>
            </a:r>
          </a:p>
          <a:p>
            <a:pPr lvl="0"/>
            <a:endParaRPr lang="en-US" dirty="0"/>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80269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 of Dat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29F-5DBD-4E23-B1F3-FA4A83286BA0}"/>
              </a:ext>
            </a:extLst>
          </p:cNvPr>
          <p:cNvSpPr>
            <a:spLocks noGrp="1"/>
          </p:cNvSpPr>
          <p:nvPr>
            <p:ph type="title" hasCustomPrompt="1"/>
          </p:nvPr>
        </p:nvSpPr>
        <p:spPr>
          <a:xfrm>
            <a:off x="609600" y="228600"/>
            <a:ext cx="10972800" cy="1066800"/>
          </a:xfrm>
        </p:spPr>
        <p:txBody>
          <a:bodyPr/>
          <a:lstStyle>
            <a:lvl1pPr algn="ctr">
              <a:defRPr/>
            </a:lvl1pPr>
          </a:lstStyle>
          <a:p>
            <a:r>
              <a:rPr lang="en-US" dirty="0"/>
              <a:t>[Click to insert title or table name]</a:t>
            </a:r>
          </a:p>
        </p:txBody>
      </p:sp>
      <p:sp>
        <p:nvSpPr>
          <p:cNvPr id="3" name="Text Placeholder 6">
            <a:extLst>
              <a:ext uri="{FF2B5EF4-FFF2-40B4-BE49-F238E27FC236}">
                <a16:creationId xmlns:a16="http://schemas.microsoft.com/office/drawing/2014/main" id="{69F5C896-B623-4DDC-A5DA-0D76D8B08047}"/>
              </a:ext>
            </a:extLst>
          </p:cNvPr>
          <p:cNvSpPr>
            <a:spLocks noGrp="1"/>
          </p:cNvSpPr>
          <p:nvPr>
            <p:ph type="body" sz="quarter" idx="11" hasCustomPrompt="1"/>
          </p:nvPr>
        </p:nvSpPr>
        <p:spPr>
          <a:xfrm>
            <a:off x="4038600" y="6172200"/>
            <a:ext cx="75438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sp>
        <p:nvSpPr>
          <p:cNvPr id="5" name="Table Placeholder 4">
            <a:extLst>
              <a:ext uri="{FF2B5EF4-FFF2-40B4-BE49-F238E27FC236}">
                <a16:creationId xmlns:a16="http://schemas.microsoft.com/office/drawing/2014/main" id="{658924D4-77A4-4D4C-B063-165E40B4B892}"/>
              </a:ext>
            </a:extLst>
          </p:cNvPr>
          <p:cNvSpPr>
            <a:spLocks noGrp="1"/>
          </p:cNvSpPr>
          <p:nvPr>
            <p:ph type="tbl" sz="quarter" idx="12" hasCustomPrompt="1"/>
          </p:nvPr>
        </p:nvSpPr>
        <p:spPr>
          <a:xfrm>
            <a:off x="609600" y="1447800"/>
            <a:ext cx="10972800" cy="4572000"/>
          </a:xfrm>
        </p:spPr>
        <p:txBody>
          <a:bodyPr/>
          <a:lstStyle>
            <a:lvl1pPr>
              <a:defRPr/>
            </a:lvl1pPr>
          </a:lstStyle>
          <a:p>
            <a:r>
              <a:rPr lang="en-US" dirty="0"/>
              <a:t>[click the icon to insert your table]</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9334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5" name="Text Placeholder 23">
            <a:extLst>
              <a:ext uri="{FF2B5EF4-FFF2-40B4-BE49-F238E27FC236}">
                <a16:creationId xmlns:a16="http://schemas.microsoft.com/office/drawing/2014/main" id="{9F4B5D65-2E7E-4980-98FA-463AFCF2409A}"/>
              </a:ext>
            </a:extLst>
          </p:cNvPr>
          <p:cNvSpPr>
            <a:spLocks noGrp="1"/>
          </p:cNvSpPr>
          <p:nvPr>
            <p:ph type="body" sz="quarter" idx="18" hasCustomPrompt="1"/>
          </p:nvPr>
        </p:nvSpPr>
        <p:spPr>
          <a:xfrm>
            <a:off x="609600" y="1044186"/>
            <a:ext cx="10972799" cy="744927"/>
          </a:xfrm>
        </p:spPr>
        <p:txBody>
          <a:bodyPr anchor="ctr">
            <a:noAutofit/>
          </a:bodyPr>
          <a:lstStyle>
            <a:lvl1pPr marL="0" indent="0" algn="l">
              <a:buNone/>
              <a:defRPr sz="3200" b="1"/>
            </a:lvl1pPr>
          </a:lstStyle>
          <a:p>
            <a:pPr lvl="0"/>
            <a:r>
              <a:rPr lang="en-US" dirty="0"/>
              <a:t>[Insert Name of Presentation]</a:t>
            </a:r>
          </a:p>
        </p:txBody>
      </p:sp>
      <p:sp>
        <p:nvSpPr>
          <p:cNvPr id="6" name="Text Placeholder 25">
            <a:extLst>
              <a:ext uri="{FF2B5EF4-FFF2-40B4-BE49-F238E27FC236}">
                <a16:creationId xmlns:a16="http://schemas.microsoft.com/office/drawing/2014/main" id="{D4887183-AD59-426E-95F3-1A97A3F07F7E}"/>
              </a:ext>
            </a:extLst>
          </p:cNvPr>
          <p:cNvSpPr>
            <a:spLocks noGrp="1"/>
          </p:cNvSpPr>
          <p:nvPr>
            <p:ph type="body" sz="quarter" idx="19" hasCustomPrompt="1"/>
          </p:nvPr>
        </p:nvSpPr>
        <p:spPr>
          <a:xfrm>
            <a:off x="609599" y="2529277"/>
            <a:ext cx="6858001" cy="465138"/>
          </a:xfrm>
        </p:spPr>
        <p:txBody>
          <a:bodyPr>
            <a:noAutofit/>
          </a:bodyPr>
          <a:lstStyle>
            <a:lvl1pPr marL="0" indent="0" algn="l">
              <a:buNone/>
              <a:defRPr sz="2600"/>
            </a:lvl1pPr>
          </a:lstStyle>
          <a:p>
            <a:pPr lvl="0"/>
            <a:r>
              <a:rPr lang="en-US" dirty="0"/>
              <a:t>[Speaker Name, Credentials]</a:t>
            </a:r>
          </a:p>
        </p:txBody>
      </p:sp>
      <p:sp>
        <p:nvSpPr>
          <p:cNvPr id="9" name="Picture Placeholder 8">
            <a:extLst>
              <a:ext uri="{FF2B5EF4-FFF2-40B4-BE49-F238E27FC236}">
                <a16:creationId xmlns:a16="http://schemas.microsoft.com/office/drawing/2014/main" id="{DD289C13-3FF3-4B02-96DA-7B234F6EB1D6}"/>
              </a:ext>
            </a:extLst>
          </p:cNvPr>
          <p:cNvSpPr>
            <a:spLocks noGrp="1"/>
          </p:cNvSpPr>
          <p:nvPr>
            <p:ph type="pic" sz="quarter" idx="20" hasCustomPrompt="1"/>
          </p:nvPr>
        </p:nvSpPr>
        <p:spPr>
          <a:xfrm>
            <a:off x="7620000" y="1928307"/>
            <a:ext cx="3962400" cy="4089906"/>
          </a:xfrm>
          <a:prstGeom prst="rect">
            <a:avLst/>
          </a:prstGeom>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a:solidFill>
                  <a:schemeClr val="tx1"/>
                </a:solidFill>
              </a:defRPr>
            </a:lvl1pPr>
          </a:lstStyle>
          <a:p>
            <a:r>
              <a:rPr lang="en-US" dirty="0"/>
              <a:t>Click the icon to insert presenter photo</a:t>
            </a:r>
          </a:p>
        </p:txBody>
      </p:sp>
      <p:sp>
        <p:nvSpPr>
          <p:cNvPr id="11" name="Text Placeholder 10">
            <a:extLst>
              <a:ext uri="{FF2B5EF4-FFF2-40B4-BE49-F238E27FC236}">
                <a16:creationId xmlns:a16="http://schemas.microsoft.com/office/drawing/2014/main" id="{05C4401C-8650-4366-BDE8-6290777D278B}"/>
              </a:ext>
            </a:extLst>
          </p:cNvPr>
          <p:cNvSpPr>
            <a:spLocks noGrp="1"/>
          </p:cNvSpPr>
          <p:nvPr>
            <p:ph type="body" sz="quarter" idx="21" hasCustomPrompt="1"/>
          </p:nvPr>
        </p:nvSpPr>
        <p:spPr>
          <a:xfrm>
            <a:off x="609600" y="1928813"/>
            <a:ext cx="6858000" cy="465138"/>
          </a:xfrm>
        </p:spPr>
        <p:txBody>
          <a:bodyPr anchor="ctr">
            <a:noAutofit/>
          </a:bodyPr>
          <a:lstStyle>
            <a:lvl1pPr marL="0" indent="0">
              <a:buNone/>
              <a:defRPr sz="2800"/>
            </a:lvl1pPr>
          </a:lstStyle>
          <a:p>
            <a:pPr lvl="0"/>
            <a:r>
              <a:rPr lang="en-US" dirty="0"/>
              <a:t>[Insert date and time of activity]</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3124200"/>
            <a:ext cx="6858000" cy="2894013"/>
          </a:xfrm>
        </p:spPr>
        <p:txBody>
          <a:bodyPr>
            <a:normAutofit/>
          </a:bodyPr>
          <a:lstStyle>
            <a:lvl1pPr>
              <a:defRPr sz="2200"/>
            </a:lvl1pPr>
          </a:lstStyle>
          <a:p>
            <a:pPr lvl="0"/>
            <a:r>
              <a:rPr lang="en-US" dirty="0"/>
              <a:t>[Insert Commercial Interest, What was received, For What Role – Put “No Disclosures” if you do not have any]</a:t>
            </a:r>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17586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ABE498-48D8-48F7-B095-E9497E4F21F4}"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86077-36BA-4E17-983B-5E88DDF302B0}" type="slidenum">
              <a:rPr lang="en-US" smtClean="0"/>
              <a:t>‹#›</a:t>
            </a:fld>
            <a:endParaRPr lang="en-US"/>
          </a:p>
        </p:txBody>
      </p:sp>
    </p:spTree>
    <p:extLst>
      <p:ext uri="{BB962C8B-B14F-4D97-AF65-F5344CB8AC3E}">
        <p14:creationId xmlns:p14="http://schemas.microsoft.com/office/powerpoint/2010/main" val="3919011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ABE498-48D8-48F7-B095-E9497E4F21F4}"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B86077-36BA-4E17-983B-5E88DDF302B0}" type="slidenum">
              <a:rPr lang="en-US" smtClean="0"/>
              <a:t>‹#›</a:t>
            </a:fld>
            <a:endParaRPr lang="en-US"/>
          </a:p>
        </p:txBody>
      </p:sp>
    </p:spTree>
    <p:extLst>
      <p:ext uri="{BB962C8B-B14F-4D97-AF65-F5344CB8AC3E}">
        <p14:creationId xmlns:p14="http://schemas.microsoft.com/office/powerpoint/2010/main" val="311100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BE498-48D8-48F7-B095-E9497E4F21F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86077-36BA-4E17-983B-5E88DDF302B0}" type="slidenum">
              <a:rPr lang="en-US" smtClean="0"/>
              <a:t>‹#›</a:t>
            </a:fld>
            <a:endParaRPr lang="en-US"/>
          </a:p>
        </p:txBody>
      </p:sp>
    </p:spTree>
    <p:extLst>
      <p:ext uri="{BB962C8B-B14F-4D97-AF65-F5344CB8AC3E}">
        <p14:creationId xmlns:p14="http://schemas.microsoft.com/office/powerpoint/2010/main" val="132959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osures Layout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964-EFF8-49BE-884A-BCD0A02B21C3}"/>
              </a:ext>
            </a:extLst>
          </p:cNvPr>
          <p:cNvSpPr>
            <a:spLocks noGrp="1"/>
          </p:cNvSpPr>
          <p:nvPr>
            <p:ph type="title" hasCustomPrompt="1"/>
          </p:nvPr>
        </p:nvSpPr>
        <p:spPr>
          <a:xfrm>
            <a:off x="609600" y="228601"/>
            <a:ext cx="10972800" cy="685800"/>
          </a:xfrm>
        </p:spPr>
        <p:txBody>
          <a:bodyPr/>
          <a:lstStyle>
            <a:lvl1pPr algn="ctr">
              <a:defRPr/>
            </a:lvl1pPr>
          </a:lstStyle>
          <a:p>
            <a:r>
              <a:rPr lang="en-US" dirty="0"/>
              <a:t>Disclosure Information</a:t>
            </a:r>
          </a:p>
        </p:txBody>
      </p:sp>
      <p:sp>
        <p:nvSpPr>
          <p:cNvPr id="13" name="Content Placeholder 12">
            <a:extLst>
              <a:ext uri="{FF2B5EF4-FFF2-40B4-BE49-F238E27FC236}">
                <a16:creationId xmlns:a16="http://schemas.microsoft.com/office/drawing/2014/main" id="{4DC340C2-B3EA-45B3-8263-DF147371BF41}"/>
              </a:ext>
            </a:extLst>
          </p:cNvPr>
          <p:cNvSpPr>
            <a:spLocks noGrp="1"/>
          </p:cNvSpPr>
          <p:nvPr>
            <p:ph sz="quarter" idx="22" hasCustomPrompt="1"/>
          </p:nvPr>
        </p:nvSpPr>
        <p:spPr>
          <a:xfrm>
            <a:off x="609600" y="1295400"/>
            <a:ext cx="10972798" cy="4722814"/>
          </a:xfrm>
        </p:spPr>
        <p:txBody>
          <a:bodyPr>
            <a:normAutofit/>
          </a:bodyPr>
          <a:lstStyle>
            <a:lvl1pPr>
              <a:defRPr sz="2200" baseline="0"/>
            </a:lvl1pPr>
            <a:lvl2pPr>
              <a:defRPr sz="2000"/>
            </a:lvl2pPr>
          </a:lstStyle>
          <a:p>
            <a:pPr lvl="0"/>
            <a:r>
              <a:rPr lang="en-US" dirty="0"/>
              <a:t>Presenter 1: Full Name and Credentials</a:t>
            </a:r>
          </a:p>
          <a:p>
            <a:pPr lvl="1"/>
            <a:r>
              <a:rPr lang="en-US" dirty="0"/>
              <a:t>Presenter 1 Commercial Interests: Name of Company, What was received, For What Role – Put “No Disclosures” if they do not have any</a:t>
            </a:r>
          </a:p>
          <a:p>
            <a:pPr lvl="0"/>
            <a:r>
              <a:rPr lang="en-US" dirty="0"/>
              <a:t>Presenter 2: Full Name and Credentials</a:t>
            </a:r>
          </a:p>
          <a:p>
            <a:pPr lvl="1"/>
            <a:r>
              <a:rPr lang="en-US" dirty="0"/>
              <a:t>Presenter 2 Commercial Interests: Name of Company, What was received, For What Role – Put “No Disclosures” if they do not have any</a:t>
            </a:r>
          </a:p>
          <a:p>
            <a:pPr lvl="0"/>
            <a:r>
              <a:rPr lang="en-US" dirty="0"/>
              <a:t>Presenter 3: Full Name and Credentials</a:t>
            </a:r>
          </a:p>
          <a:p>
            <a:pPr lvl="1"/>
            <a:r>
              <a:rPr lang="en-US" dirty="0"/>
              <a:t>Presenter 3 Commercial Interests: Name of Company, What was received, For What Role – Put “No Disclosures” if they do not have any</a:t>
            </a:r>
          </a:p>
          <a:p>
            <a:pPr lvl="0"/>
            <a:r>
              <a:rPr lang="en-US" dirty="0"/>
              <a:t>Presenter 4: Full Name and Credentials</a:t>
            </a:r>
          </a:p>
          <a:p>
            <a:pPr lvl="1"/>
            <a:r>
              <a:rPr lang="en-US" dirty="0"/>
              <a:t>Presenter 4 Commercial Interests: Name of Company, What was received, For What Role – Put “No Disclosures” if they do not have any</a:t>
            </a:r>
          </a:p>
          <a:p>
            <a:pPr lvl="0"/>
            <a:endParaRPr lang="en-US" dirty="0"/>
          </a:p>
        </p:txBody>
      </p:sp>
      <p:pic>
        <p:nvPicPr>
          <p:cNvPr id="8" name="Picture 7"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8491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9D20-5495-47CC-BB63-8B86BF8DA6BC}"/>
              </a:ext>
            </a:extLst>
          </p:cNvPr>
          <p:cNvSpPr>
            <a:spLocks noGrp="1"/>
          </p:cNvSpPr>
          <p:nvPr>
            <p:ph type="title" hasCustomPrompt="1"/>
          </p:nvPr>
        </p:nvSpPr>
        <p:spPr>
          <a:xfrm>
            <a:off x="609600" y="228600"/>
            <a:ext cx="10972800" cy="11430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9A38641F-A841-4651-B0B6-5DB5E1097527}"/>
              </a:ext>
            </a:extLst>
          </p:cNvPr>
          <p:cNvSpPr>
            <a:spLocks noGrp="1"/>
          </p:cNvSpPr>
          <p:nvPr>
            <p:ph sz="quarter" idx="10"/>
          </p:nvPr>
        </p:nvSpPr>
        <p:spPr>
          <a:xfrm>
            <a:off x="609600" y="1524000"/>
            <a:ext cx="109728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192186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ferences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103FD-3CDC-46AD-895D-365162FE730A}"/>
              </a:ext>
            </a:extLst>
          </p:cNvPr>
          <p:cNvSpPr>
            <a:spLocks noGrp="1"/>
          </p:cNvSpPr>
          <p:nvPr>
            <p:ph idx="1" hasCustomPrompt="1"/>
          </p:nvPr>
        </p:nvSpPr>
        <p:spPr>
          <a:xfrm>
            <a:off x="609600" y="1292850"/>
            <a:ext cx="10972800" cy="4683206"/>
          </a:xfrm>
        </p:spPr>
        <p:txBody>
          <a:bodyPr>
            <a:normAutofit/>
          </a:bodyPr>
          <a:lstStyle>
            <a:lvl1pPr marL="457200" indent="-457200">
              <a:buClr>
                <a:schemeClr val="accent2"/>
              </a:buClr>
              <a:buFont typeface="+mj-lt"/>
              <a:buAutoNum type="arabicPeriod"/>
              <a:defRPr sz="2400">
                <a:solidFill>
                  <a:schemeClr val="tx1"/>
                </a:solidFill>
              </a:defRPr>
            </a:lvl1pPr>
          </a:lstStyle>
          <a:p>
            <a:pPr lvl="0"/>
            <a:r>
              <a:rPr lang="en-US" dirty="0"/>
              <a:t>Reference 1 (press enter to enter a second reference)</a:t>
            </a:r>
          </a:p>
        </p:txBody>
      </p:sp>
      <p:sp>
        <p:nvSpPr>
          <p:cNvPr id="4" name="Title 3">
            <a:extLst>
              <a:ext uri="{FF2B5EF4-FFF2-40B4-BE49-F238E27FC236}">
                <a16:creationId xmlns:a16="http://schemas.microsoft.com/office/drawing/2014/main" id="{47827790-E4B7-4DA1-AB88-74DF3BA35E2A}"/>
              </a:ext>
            </a:extLst>
          </p:cNvPr>
          <p:cNvSpPr>
            <a:spLocks noGrp="1"/>
          </p:cNvSpPr>
          <p:nvPr>
            <p:ph type="title"/>
          </p:nvPr>
        </p:nvSpPr>
        <p:spPr/>
        <p:txBody>
          <a:bodyPr/>
          <a:lstStyle/>
          <a:p>
            <a:r>
              <a:rPr lang="en-US"/>
              <a:t>Click to edit Master title style</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68250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Bullet Poi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4" name="Content Placeholder 3">
            <a:extLst>
              <a:ext uri="{FF2B5EF4-FFF2-40B4-BE49-F238E27FC236}">
                <a16:creationId xmlns:a16="http://schemas.microsoft.com/office/drawing/2014/main" id="{6AC45B4E-3371-464E-AEC1-E099AA6CB057}"/>
              </a:ext>
            </a:extLst>
          </p:cNvPr>
          <p:cNvSpPr>
            <a:spLocks noGrp="1"/>
          </p:cNvSpPr>
          <p:nvPr>
            <p:ph sz="quarter" idx="10" hasCustomPrompt="1"/>
          </p:nvPr>
        </p:nvSpPr>
        <p:spPr>
          <a:xfrm>
            <a:off x="609600" y="1295400"/>
            <a:ext cx="10972800" cy="47244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06B1D92E-0E18-4D7E-88A0-D43A63EB48B5}"/>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baseline="0">
                <a:ln>
                  <a:noFill/>
                </a:ln>
                <a:solidFill>
                  <a:schemeClr val="tx1"/>
                </a:solidFill>
              </a:defRPr>
            </a:lvl1pPr>
          </a:lstStyle>
          <a:p>
            <a:pPr lvl="0"/>
            <a:r>
              <a:rPr lang="en-US" dirty="0"/>
              <a:t>Slide References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11505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mart Ar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609600" y="228600"/>
            <a:ext cx="10972800" cy="914400"/>
          </a:xfrm>
        </p:spPr>
        <p:txBody>
          <a:bodyPr/>
          <a:lstStyle>
            <a:lvl1pPr algn="ctr">
              <a:defRPr/>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609600" y="1219200"/>
            <a:ext cx="10972800" cy="48006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16129"/>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397203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rt Ar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5DBE-F07E-4C35-8001-82AFDCE6927D}"/>
              </a:ext>
            </a:extLst>
          </p:cNvPr>
          <p:cNvSpPr>
            <a:spLocks noGrp="1"/>
          </p:cNvSpPr>
          <p:nvPr>
            <p:ph type="title" hasCustomPrompt="1"/>
          </p:nvPr>
        </p:nvSpPr>
        <p:spPr>
          <a:xfrm>
            <a:off x="228600" y="228600"/>
            <a:ext cx="2590800" cy="5791200"/>
          </a:xfrm>
        </p:spPr>
        <p:txBody>
          <a:bodyPr anchor="ctr">
            <a:normAutofit/>
          </a:bodyPr>
          <a:lstStyle>
            <a:lvl1pPr algn="ctr">
              <a:defRPr sz="4400"/>
            </a:lvl1pPr>
          </a:lstStyle>
          <a:p>
            <a:r>
              <a:rPr lang="en-US" dirty="0"/>
              <a:t>[Click to insert title]</a:t>
            </a:r>
          </a:p>
        </p:txBody>
      </p:sp>
      <p:sp>
        <p:nvSpPr>
          <p:cNvPr id="7" name="SmartArt Placeholder 6">
            <a:extLst>
              <a:ext uri="{FF2B5EF4-FFF2-40B4-BE49-F238E27FC236}">
                <a16:creationId xmlns:a16="http://schemas.microsoft.com/office/drawing/2014/main" id="{32352C51-BFD6-4389-9F97-D3F4D281C21B}"/>
              </a:ext>
            </a:extLst>
          </p:cNvPr>
          <p:cNvSpPr>
            <a:spLocks noGrp="1"/>
          </p:cNvSpPr>
          <p:nvPr>
            <p:ph type="dgm" sz="quarter" idx="10" hasCustomPrompt="1"/>
          </p:nvPr>
        </p:nvSpPr>
        <p:spPr>
          <a:xfrm>
            <a:off x="2895600" y="228600"/>
            <a:ext cx="9067800" cy="5791200"/>
          </a:xfrm>
        </p:spPr>
        <p:txBody>
          <a:bodyPr/>
          <a:lstStyle>
            <a:lvl1pPr marL="0" indent="0">
              <a:buNone/>
              <a:defRPr/>
            </a:lvl1pPr>
          </a:lstStyle>
          <a:p>
            <a:r>
              <a:rPr lang="en-US" dirty="0"/>
              <a:t>[insert smart art graphic]</a:t>
            </a:r>
          </a:p>
        </p:txBody>
      </p:sp>
      <p:sp>
        <p:nvSpPr>
          <p:cNvPr id="9" name="Text Placeholder 6">
            <a:extLst>
              <a:ext uri="{FF2B5EF4-FFF2-40B4-BE49-F238E27FC236}">
                <a16:creationId xmlns:a16="http://schemas.microsoft.com/office/drawing/2014/main" id="{C70C9A4E-3F36-46A2-A72C-FAB408589917}"/>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5" name="Picture 4"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9654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1AA8-F5BA-4671-A67A-B90AEF53F5A7}"/>
              </a:ext>
            </a:extLst>
          </p:cNvPr>
          <p:cNvSpPr>
            <a:spLocks noGrp="1"/>
          </p:cNvSpPr>
          <p:nvPr>
            <p:ph type="title" hasCustomPrompt="1"/>
          </p:nvPr>
        </p:nvSpPr>
        <p:spPr>
          <a:xfrm>
            <a:off x="609600" y="228600"/>
            <a:ext cx="10972800" cy="990600"/>
          </a:xfrm>
        </p:spPr>
        <p:txBody>
          <a:bodyPr/>
          <a:lstStyle>
            <a:lvl1pPr algn="ctr">
              <a:defRPr/>
            </a:lvl1pPr>
          </a:lstStyle>
          <a:p>
            <a:r>
              <a:rPr lang="en-US" dirty="0"/>
              <a:t>[Click to insert title]</a:t>
            </a:r>
          </a:p>
        </p:txBody>
      </p:sp>
      <p:sp>
        <p:nvSpPr>
          <p:cNvPr id="3" name="Content Placeholder 4">
            <a:extLst>
              <a:ext uri="{FF2B5EF4-FFF2-40B4-BE49-F238E27FC236}">
                <a16:creationId xmlns:a16="http://schemas.microsoft.com/office/drawing/2014/main" id="{24C73728-AD64-4C8F-840F-17BFD19FEBFA}"/>
              </a:ext>
            </a:extLst>
          </p:cNvPr>
          <p:cNvSpPr>
            <a:spLocks noGrp="1"/>
          </p:cNvSpPr>
          <p:nvPr>
            <p:ph sz="quarter" idx="2" hasCustomPrompt="1"/>
          </p:nvPr>
        </p:nvSpPr>
        <p:spPr>
          <a:xfrm>
            <a:off x="609600" y="1295400"/>
            <a:ext cx="5386917" cy="4724400"/>
          </a:xfrm>
        </p:spPr>
        <p:txBody>
          <a:bodyPr/>
          <a:lstStyle>
            <a:lvl1pPr>
              <a:defRPr sz="2500"/>
            </a:lvl1pPr>
            <a:lvl2pPr>
              <a:defRPr sz="2400"/>
            </a:lvl2pPr>
            <a:lvl3pPr>
              <a:defRPr sz="2300"/>
            </a:lvl3pPr>
            <a:lvl4pPr>
              <a:defRPr sz="2200"/>
            </a:lvl4pPr>
            <a:lvl5pPr>
              <a:defRPr sz="2000"/>
            </a:lvl5pPr>
          </a:lstStyle>
          <a:p>
            <a:pPr lvl="0"/>
            <a:r>
              <a:rPr lang="en-US" dirty="0"/>
              <a:t>First level</a:t>
            </a:r>
          </a:p>
          <a:p>
            <a:pPr lvl="1"/>
            <a:r>
              <a:rPr lang="en-US" dirty="0"/>
              <a:t>Second level</a:t>
            </a:r>
          </a:p>
          <a:p>
            <a:pPr lvl="2"/>
            <a:r>
              <a:rPr lang="en-US" dirty="0"/>
              <a:t>Third level</a:t>
            </a:r>
          </a:p>
        </p:txBody>
      </p:sp>
      <p:sp>
        <p:nvSpPr>
          <p:cNvPr id="4" name="Content Placeholder 5">
            <a:extLst>
              <a:ext uri="{FF2B5EF4-FFF2-40B4-BE49-F238E27FC236}">
                <a16:creationId xmlns:a16="http://schemas.microsoft.com/office/drawing/2014/main" id="{13B3FAFF-7602-4619-AF1C-F63A286B671D}"/>
              </a:ext>
            </a:extLst>
          </p:cNvPr>
          <p:cNvSpPr>
            <a:spLocks noGrp="1"/>
          </p:cNvSpPr>
          <p:nvPr>
            <p:ph sz="quarter" idx="4" hasCustomPrompt="1"/>
          </p:nvPr>
        </p:nvSpPr>
        <p:spPr>
          <a:xfrm>
            <a:off x="6193377" y="1295400"/>
            <a:ext cx="5389033" cy="4724400"/>
          </a:xfrm>
        </p:spPr>
        <p:txBody>
          <a:bodyPr/>
          <a:lstStyle>
            <a:lvl1pPr>
              <a:defRPr sz="2500"/>
            </a:lvl1pPr>
            <a:lvl2pPr>
              <a:defRPr sz="2400"/>
            </a:lvl2pPr>
            <a:lvl3pPr>
              <a:defRPr sz="2300"/>
            </a:lvl3pPr>
            <a:lvl4pPr marL="960072" indent="0">
              <a:buNone/>
              <a:defRPr sz="2200"/>
            </a:lvl4pPr>
            <a:lvl5pPr marL="1197803" indent="0">
              <a:buNone/>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6" name="Text Placeholder 6">
            <a:extLst>
              <a:ext uri="{FF2B5EF4-FFF2-40B4-BE49-F238E27FC236}">
                <a16:creationId xmlns:a16="http://schemas.microsoft.com/office/drawing/2014/main" id="{319B0107-67D6-406F-AD70-3D80614A698D}"/>
              </a:ext>
            </a:extLst>
          </p:cNvPr>
          <p:cNvSpPr>
            <a:spLocks noGrp="1"/>
          </p:cNvSpPr>
          <p:nvPr>
            <p:ph type="body" sz="quarter" idx="11" hasCustomPrompt="1"/>
          </p:nvPr>
        </p:nvSpPr>
        <p:spPr>
          <a:xfrm>
            <a:off x="4343400" y="6172200"/>
            <a:ext cx="7239000" cy="589471"/>
          </a:xfrm>
        </p:spPr>
        <p:txBody>
          <a:bodyPr anchor="ctr">
            <a:noAutofit/>
          </a:bodyPr>
          <a:lstStyle>
            <a:lvl1pPr marL="0" indent="0">
              <a:buNone/>
              <a:defRPr sz="1600">
                <a:ln>
                  <a:noFill/>
                </a:ln>
                <a:solidFill>
                  <a:schemeClr val="tx1"/>
                </a:solidFill>
              </a:defRPr>
            </a:lvl1pPr>
          </a:lstStyle>
          <a:p>
            <a:pPr lvl="0"/>
            <a:r>
              <a:rPr lang="en-US" dirty="0"/>
              <a:t>[Slide Reference:  Author or Agency Name, Reference Number(s)]</a:t>
            </a:r>
          </a:p>
        </p:txBody>
      </p:sp>
      <p:pic>
        <p:nvPicPr>
          <p:cNvPr id="7" name="Picture 6"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1"/>
    </p:custDataLst>
    <p:extLst>
      <p:ext uri="{BB962C8B-B14F-4D97-AF65-F5344CB8AC3E}">
        <p14:creationId xmlns:p14="http://schemas.microsoft.com/office/powerpoint/2010/main" val="204649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204C"/>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28600"/>
            <a:ext cx="10972800" cy="1524000"/>
          </a:xfrm>
          <a:prstGeom prst="rect">
            <a:avLst/>
          </a:prstGeom>
        </p:spPr>
        <p:txBody>
          <a:bodyPr vert="horz" lIns="0" tIns="9144" rIns="0" bIns="9144" anchor="ctr">
            <a:normAutofit/>
          </a:bodyPr>
          <a:lstStyle/>
          <a:p>
            <a:r>
              <a:rPr lang="en-US" dirty="0"/>
              <a:t>Click to insert title</a:t>
            </a:r>
          </a:p>
        </p:txBody>
      </p:sp>
      <p:sp>
        <p:nvSpPr>
          <p:cNvPr id="30" name="Text Placeholder 29"/>
          <p:cNvSpPr>
            <a:spLocks noGrp="1"/>
          </p:cNvSpPr>
          <p:nvPr>
            <p:ph type="body" idx="1"/>
          </p:nvPr>
        </p:nvSpPr>
        <p:spPr>
          <a:xfrm>
            <a:off x="609600" y="1828801"/>
            <a:ext cx="10972800" cy="4147256"/>
          </a:xfrm>
          <a:prstGeom prst="rect">
            <a:avLst/>
          </a:prstGeom>
        </p:spPr>
        <p:txBody>
          <a:bodyPr vert="horz" lIns="9144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A64DA5A5-373F-42DE-B3E3-90EDEDFD0F7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spTree>
    <p:custDataLst>
      <p:tags r:id="rId24"/>
    </p:custDataLst>
  </p:cSld>
  <p:clrMap bg1="dk1" tx1="lt1" bg2="dk2" tx2="lt2" accent1="accent1" accent2="accent2" accent3="accent3" accent4="accent4" accent5="accent5" accent6="accent6" hlink="hlink" folHlink="folHlink"/>
  <p:sldLayoutIdLst>
    <p:sldLayoutId id="2147483763" r:id="rId1"/>
    <p:sldLayoutId id="2147483764" r:id="rId2"/>
    <p:sldLayoutId id="2147483782" r:id="rId3"/>
    <p:sldLayoutId id="2147483778" r:id="rId4"/>
    <p:sldLayoutId id="2147483766" r:id="rId5"/>
    <p:sldLayoutId id="2147483767" r:id="rId6"/>
    <p:sldLayoutId id="2147483772" r:id="rId7"/>
    <p:sldLayoutId id="2147483779" r:id="rId8"/>
    <p:sldLayoutId id="2147483768" r:id="rId9"/>
    <p:sldLayoutId id="2147483769" r:id="rId10"/>
    <p:sldLayoutId id="2147483770" r:id="rId11"/>
    <p:sldLayoutId id="2147483771" r:id="rId12"/>
    <p:sldLayoutId id="2147483775" r:id="rId13"/>
    <p:sldLayoutId id="2147483774" r:id="rId14"/>
    <p:sldLayoutId id="2147483780" r:id="rId15"/>
    <p:sldLayoutId id="2147483773" r:id="rId16"/>
    <p:sldLayoutId id="2147483783" r:id="rId17"/>
    <p:sldLayoutId id="2147483777" r:id="rId18"/>
    <p:sldLayoutId id="2147483776" r:id="rId19"/>
    <p:sldLayoutId id="2147483784" r:id="rId20"/>
    <p:sldLayoutId id="2147483785" r:id="rId21"/>
    <p:sldLayoutId id="2147483786" r:id="rId22"/>
  </p:sldLayoutIdLst>
  <p:txStyles>
    <p:titleStyle>
      <a:lvl1pPr algn="ctr" rtl="0" eaLnBrk="1" latinLnBrk="0" hangingPunct="1">
        <a:spcBef>
          <a:spcPct val="0"/>
        </a:spcBef>
        <a:buNone/>
        <a:defRPr lang="en-US" sz="5000" b="1" kern="1200" dirty="0">
          <a:ln w="500">
            <a:solidFill>
              <a:schemeClr val="tx2">
                <a:shade val="20000"/>
                <a:satMod val="350000"/>
              </a:schemeClr>
            </a:solidFill>
          </a:ln>
          <a:solidFill>
            <a:schemeClr val="tx2">
              <a:tint val="100000"/>
              <a:satMod val="250000"/>
            </a:schemeClr>
          </a:solidFill>
          <a:effectLst/>
          <a:latin typeface="Lato" panose="020F0502020204030203" pitchFamily="34" charset="0"/>
          <a:ea typeface="+mj-ea"/>
          <a:cs typeface="+mj-cs"/>
        </a:defRPr>
      </a:lvl1pPr>
    </p:titleStyle>
    <p:bodyStyle>
      <a:lvl1pPr marL="320024" indent="-320024" algn="l" rtl="0" eaLnBrk="1" latinLnBrk="0" hangingPunct="1">
        <a:spcBef>
          <a:spcPct val="20000"/>
        </a:spcBef>
        <a:buClr>
          <a:schemeClr val="accent2"/>
        </a:buClr>
        <a:buSzPct val="100000"/>
        <a:buFont typeface="Wingdings 2" panose="05020102010507070707" pitchFamily="18" charset="2"/>
        <a:buChar char="®"/>
        <a:defRPr sz="3000" kern="1200">
          <a:solidFill>
            <a:schemeClr val="tx1"/>
          </a:solidFill>
          <a:latin typeface="Lato" panose="020F0502020204030203" pitchFamily="34" charset="0"/>
          <a:ea typeface="+mn-ea"/>
          <a:cs typeface="+mn-cs"/>
        </a:defRPr>
      </a:lvl1pPr>
      <a:lvl2pPr marL="630904" indent="-274306" algn="l" rtl="0" eaLnBrk="1" latinLnBrk="0" hangingPunct="1">
        <a:spcBef>
          <a:spcPct val="20000"/>
        </a:spcBef>
        <a:buClr>
          <a:schemeClr val="accent2"/>
        </a:buClr>
        <a:buSzPct val="90000"/>
        <a:buFont typeface="Wingdings 2" panose="05020102010507070707" pitchFamily="18" charset="2"/>
        <a:buChar char="®"/>
        <a:defRPr sz="2600" kern="1200">
          <a:solidFill>
            <a:schemeClr val="tx1"/>
          </a:solidFill>
          <a:latin typeface="Lato" panose="020F0502020204030203" pitchFamily="34" charset="0"/>
          <a:ea typeface="+mn-ea"/>
          <a:cs typeface="+mn-cs"/>
        </a:defRPr>
      </a:lvl2pPr>
      <a:lvl3pPr marL="923498" indent="-274306" algn="l" rtl="0" eaLnBrk="1" latinLnBrk="0" hangingPunct="1">
        <a:spcBef>
          <a:spcPct val="20000"/>
        </a:spcBef>
        <a:buClr>
          <a:schemeClr val="accent2"/>
        </a:buClr>
        <a:buSzPct val="80000"/>
        <a:buFont typeface="Wingdings 2" panose="05020102010507070707" pitchFamily="18" charset="2"/>
        <a:buChar char="®"/>
        <a:defRPr sz="2400" kern="1200">
          <a:solidFill>
            <a:schemeClr val="tx1"/>
          </a:solidFill>
          <a:latin typeface="Lato" panose="020F0502020204030203" pitchFamily="34" charset="0"/>
          <a:ea typeface="+mn-ea"/>
          <a:cs typeface="+mn-cs"/>
        </a:defRPr>
      </a:lvl3pPr>
      <a:lvl4pPr marL="1188661" indent="-228589" algn="l" rtl="0" eaLnBrk="1" latinLnBrk="0" hangingPunct="1">
        <a:spcBef>
          <a:spcPct val="20000"/>
        </a:spcBef>
        <a:buClr>
          <a:schemeClr val="accent2"/>
        </a:buClr>
        <a:buSzPct val="70000"/>
        <a:buFont typeface="Wingdings 2" panose="05020102010507070707" pitchFamily="18" charset="2"/>
        <a:buChar char="®"/>
        <a:defRPr sz="2200" kern="1200">
          <a:solidFill>
            <a:schemeClr val="tx1"/>
          </a:solidFill>
          <a:latin typeface="Lato" panose="020F0502020204030203" pitchFamily="34" charset="0"/>
          <a:ea typeface="+mn-ea"/>
          <a:cs typeface="+mn-cs"/>
        </a:defRPr>
      </a:lvl4pPr>
      <a:lvl5pPr marL="1426392" indent="-228589" algn="l" rtl="0" eaLnBrk="1" latinLnBrk="0" hangingPunct="1">
        <a:spcBef>
          <a:spcPct val="20000"/>
        </a:spcBef>
        <a:buClr>
          <a:schemeClr val="accent2"/>
        </a:buClr>
        <a:buSzPct val="60000"/>
        <a:buFont typeface="Wingdings 2" panose="05020102010507070707" pitchFamily="18" charset="2"/>
        <a:buChar char="®"/>
        <a:defRPr sz="2000" kern="1200">
          <a:solidFill>
            <a:schemeClr val="tx1"/>
          </a:solidFill>
          <a:latin typeface="Lato" panose="020F0502020204030203" pitchFamily="34" charset="0"/>
          <a:ea typeface="+mn-ea"/>
          <a:cs typeface="+mn-cs"/>
        </a:defRPr>
      </a:lvl5pPr>
      <a:lvl6pPr marL="1673269" indent="-228589"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00" indent="-228589"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302"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461" indent="-18287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78" algn="l" rtl="0" eaLnBrk="1" hangingPunct="1">
        <a:defRPr kern="1200">
          <a:solidFill>
            <a:schemeClr val="tx1"/>
          </a:solidFill>
          <a:latin typeface="+mn-lt"/>
          <a:ea typeface="+mn-ea"/>
          <a:cs typeface="+mn-cs"/>
        </a:defRPr>
      </a:lvl2pPr>
      <a:lvl3pPr marL="914354" algn="l" rtl="0" eaLnBrk="1" hangingPunct="1">
        <a:defRPr kern="1200">
          <a:solidFill>
            <a:schemeClr val="tx1"/>
          </a:solidFill>
          <a:latin typeface="+mn-lt"/>
          <a:ea typeface="+mn-ea"/>
          <a:cs typeface="+mn-cs"/>
        </a:defRPr>
      </a:lvl3pPr>
      <a:lvl4pPr marL="1371532" algn="l" rtl="0" eaLnBrk="1" hangingPunct="1">
        <a:defRPr kern="1200">
          <a:solidFill>
            <a:schemeClr val="tx1"/>
          </a:solidFill>
          <a:latin typeface="+mn-lt"/>
          <a:ea typeface="+mn-ea"/>
          <a:cs typeface="+mn-cs"/>
        </a:defRPr>
      </a:lvl4pPr>
      <a:lvl5pPr marL="1828709" algn="l" rtl="0" eaLnBrk="1" hangingPunct="1">
        <a:defRPr kern="1200">
          <a:solidFill>
            <a:schemeClr val="tx1"/>
          </a:solidFill>
          <a:latin typeface="+mn-lt"/>
          <a:ea typeface="+mn-ea"/>
          <a:cs typeface="+mn-cs"/>
        </a:defRPr>
      </a:lvl5pPr>
      <a:lvl6pPr marL="2285886" algn="l" rtl="0" eaLnBrk="1" hangingPunct="1">
        <a:defRPr kern="1200">
          <a:solidFill>
            <a:schemeClr val="tx1"/>
          </a:solidFill>
          <a:latin typeface="+mn-lt"/>
          <a:ea typeface="+mn-ea"/>
          <a:cs typeface="+mn-cs"/>
        </a:defRPr>
      </a:lvl6pPr>
      <a:lvl7pPr marL="2743062" algn="l" rtl="0" eaLnBrk="1" hangingPunct="1">
        <a:defRPr kern="1200">
          <a:solidFill>
            <a:schemeClr val="tx1"/>
          </a:solidFill>
          <a:latin typeface="+mn-lt"/>
          <a:ea typeface="+mn-ea"/>
          <a:cs typeface="+mn-cs"/>
        </a:defRPr>
      </a:lvl7pPr>
      <a:lvl8pPr marL="3200240" algn="l" rtl="0" eaLnBrk="1" hangingPunct="1">
        <a:defRPr kern="1200">
          <a:solidFill>
            <a:schemeClr val="tx1"/>
          </a:solidFill>
          <a:latin typeface="+mn-lt"/>
          <a:ea typeface="+mn-ea"/>
          <a:cs typeface="+mn-cs"/>
        </a:defRPr>
      </a:lvl8pPr>
      <a:lvl9pPr marL="3657418"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3_9E05C3E6.xml"/><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22.jpe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7.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t>Ketamine &amp; Other Non-Pharmacological Interventions in the Perioperative Period</a:t>
            </a:r>
            <a:endParaRPr lang="en-US" dirty="0"/>
          </a:p>
        </p:txBody>
      </p:sp>
      <p:sp>
        <p:nvSpPr>
          <p:cNvPr id="3" name="Subtitle 2"/>
          <p:cNvSpPr>
            <a:spLocks noGrp="1"/>
          </p:cNvSpPr>
          <p:nvPr>
            <p:ph type="subTitle" idx="1"/>
          </p:nvPr>
        </p:nvSpPr>
        <p:spPr/>
        <p:txBody>
          <a:bodyPr/>
          <a:lstStyle/>
          <a:p>
            <a:r>
              <a:rPr lang="en-US" b="1" dirty="0"/>
              <a:t>Steven P. Cohen, MD</a:t>
            </a:r>
          </a:p>
          <a:p>
            <a:endParaRPr lang="en-US" dirty="0"/>
          </a:p>
        </p:txBody>
      </p:sp>
      <p:sp>
        <p:nvSpPr>
          <p:cNvPr id="4" name="Text Placeholder 3"/>
          <p:cNvSpPr>
            <a:spLocks noGrp="1"/>
          </p:cNvSpPr>
          <p:nvPr>
            <p:ph type="body" sz="quarter" idx="10"/>
          </p:nvPr>
        </p:nvSpPr>
        <p:spPr/>
        <p:txBody>
          <a:bodyPr/>
          <a:lstStyle/>
          <a:p>
            <a:r>
              <a:rPr lang="en-US" dirty="0"/>
              <a:t>Pain &amp; Addiction Common Threads Course | April 13, 2023</a:t>
            </a:r>
          </a:p>
        </p:txBody>
      </p:sp>
    </p:spTree>
    <p:extLst>
      <p:ext uri="{BB962C8B-B14F-4D97-AF65-F5344CB8AC3E}">
        <p14:creationId xmlns:p14="http://schemas.microsoft.com/office/powerpoint/2010/main" val="262043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29" y="270234"/>
            <a:ext cx="11322290" cy="766713"/>
          </a:xfrm>
        </p:spPr>
        <p:txBody>
          <a:bodyPr>
            <a:noAutofit/>
          </a:bodyPr>
          <a:lstStyle/>
          <a:p>
            <a:r>
              <a:rPr lang="en-US" sz="3600" b="1" dirty="0"/>
              <a:t>RCTs Evaluating Ketamine on Quantitative Sensory Testing</a:t>
            </a:r>
          </a:p>
        </p:txBody>
      </p:sp>
      <p:sp>
        <p:nvSpPr>
          <p:cNvPr id="3" name="Content Placeholder 2"/>
          <p:cNvSpPr>
            <a:spLocks noGrp="1"/>
          </p:cNvSpPr>
          <p:nvPr>
            <p:ph sz="half" idx="1"/>
          </p:nvPr>
        </p:nvSpPr>
        <p:spPr>
          <a:xfrm>
            <a:off x="338051" y="1219200"/>
            <a:ext cx="5955871" cy="5522422"/>
          </a:xfrm>
        </p:spPr>
        <p:txBody>
          <a:bodyPr>
            <a:noAutofit/>
          </a:bodyPr>
          <a:lstStyle/>
          <a:p>
            <a:r>
              <a:rPr lang="en-US" sz="1600" dirty="0" err="1"/>
              <a:t>Kvarnstrom</a:t>
            </a:r>
            <a:r>
              <a:rPr lang="en-US" sz="1600" dirty="0"/>
              <a:t> et al. 2003: Crossover study in 12 pts with post-traumatic </a:t>
            </a:r>
            <a:r>
              <a:rPr lang="en-US" sz="1600" dirty="0" err="1"/>
              <a:t>NeuP</a:t>
            </a:r>
            <a:endParaRPr lang="en-US" sz="1600" dirty="0"/>
          </a:p>
          <a:p>
            <a:pPr lvl="1"/>
            <a:r>
              <a:rPr lang="en-US" sz="1600" dirty="0"/>
              <a:t>Ketamine dose 0.4 mg/kg over 40 min</a:t>
            </a:r>
          </a:p>
          <a:p>
            <a:pPr lvl="1"/>
            <a:r>
              <a:rPr lang="en-US" sz="1600" dirty="0"/>
              <a:t>VAS reduction of 55%, 34% and 22% for </a:t>
            </a:r>
            <a:r>
              <a:rPr lang="en-US" sz="1600" dirty="0" err="1"/>
              <a:t>ket</a:t>
            </a:r>
            <a:r>
              <a:rPr lang="en-US" sz="1600" dirty="0"/>
              <a:t>, lidocaine and placebo over 2.5 </a:t>
            </a:r>
            <a:r>
              <a:rPr lang="en-US" sz="1600" dirty="0" err="1"/>
              <a:t>hrs</a:t>
            </a:r>
            <a:endParaRPr lang="en-US" sz="1600" dirty="0"/>
          </a:p>
          <a:p>
            <a:pPr lvl="1"/>
            <a:r>
              <a:rPr lang="en-US" sz="1600" dirty="0"/>
              <a:t>No significant difference in QST between responders and non-responders, or dose-response</a:t>
            </a:r>
          </a:p>
          <a:p>
            <a:pPr lvl="1"/>
            <a:r>
              <a:rPr lang="en-US" sz="1600" dirty="0"/>
              <a:t>High incidence of AE’s with ketamine limits its usefulness</a:t>
            </a:r>
          </a:p>
          <a:p>
            <a:r>
              <a:rPr lang="en-US" sz="1600" dirty="0" err="1"/>
              <a:t>Kvarnstrom</a:t>
            </a:r>
            <a:r>
              <a:rPr lang="en-US" sz="1600" dirty="0"/>
              <a:t> et al. 2004: Crossover DB study in 10 </a:t>
            </a:r>
            <a:r>
              <a:rPr lang="en-US" sz="1600" dirty="0" err="1"/>
              <a:t>pts</a:t>
            </a:r>
            <a:r>
              <a:rPr lang="en-US" sz="1600" dirty="0"/>
              <a:t> with SCI</a:t>
            </a:r>
          </a:p>
          <a:p>
            <a:pPr lvl="1"/>
            <a:r>
              <a:rPr lang="en-US" sz="1600" dirty="0"/>
              <a:t>Same dose regimen &amp; methodology as first study</a:t>
            </a:r>
          </a:p>
          <a:p>
            <a:pPr lvl="1"/>
            <a:r>
              <a:rPr lang="en-US" sz="1600" dirty="0"/>
              <a:t>50% of </a:t>
            </a:r>
            <a:r>
              <a:rPr lang="en-US" sz="1600" dirty="0" err="1"/>
              <a:t>ket</a:t>
            </a:r>
            <a:r>
              <a:rPr lang="en-US" sz="1600" dirty="0"/>
              <a:t> vs. 10% of lido vs. 0% of placebo </a:t>
            </a:r>
            <a:r>
              <a:rPr lang="en-US" sz="1600" dirty="0" err="1"/>
              <a:t>pts</a:t>
            </a:r>
            <a:r>
              <a:rPr lang="en-US" sz="1600" dirty="0"/>
              <a:t> responded over 2.5 </a:t>
            </a:r>
            <a:r>
              <a:rPr lang="en-US" sz="1600" dirty="0" err="1"/>
              <a:t>hrs</a:t>
            </a:r>
            <a:r>
              <a:rPr lang="en-US" sz="1600" dirty="0"/>
              <a:t>, but no treatment was associated with QST changes</a:t>
            </a:r>
          </a:p>
          <a:p>
            <a:r>
              <a:rPr lang="en-US" sz="1600" dirty="0" err="1"/>
              <a:t>Baad</a:t>
            </a:r>
            <a:r>
              <a:rPr lang="en-US" sz="1600" dirty="0"/>
              <a:t>-Hansen 2007: Compared </a:t>
            </a:r>
            <a:r>
              <a:rPr lang="en-US" sz="1600" dirty="0" err="1"/>
              <a:t>ket</a:t>
            </a:r>
            <a:r>
              <a:rPr lang="en-US" sz="1600" dirty="0"/>
              <a:t>, fentanyl and NS in 10 </a:t>
            </a:r>
            <a:r>
              <a:rPr lang="en-US" sz="1600" dirty="0" err="1"/>
              <a:t>pts</a:t>
            </a:r>
            <a:r>
              <a:rPr lang="en-US" sz="1600" dirty="0"/>
              <a:t> with intraoral pain and 10 healthy controls</a:t>
            </a:r>
          </a:p>
          <a:p>
            <a:pPr lvl="1"/>
            <a:r>
              <a:rPr lang="en-US" sz="1600" dirty="0"/>
              <a:t>No effect of either drug on spontaneous intraoral pain</a:t>
            </a:r>
          </a:p>
          <a:p>
            <a:pPr lvl="1"/>
            <a:r>
              <a:rPr lang="en-US" sz="1600" dirty="0"/>
              <a:t>For QST, fentanyl &gt; ketamine on some measures</a:t>
            </a:r>
          </a:p>
        </p:txBody>
      </p:sp>
      <p:sp>
        <p:nvSpPr>
          <p:cNvPr id="4" name="Content Placeholder 3"/>
          <p:cNvSpPr>
            <a:spLocks noGrp="1"/>
          </p:cNvSpPr>
          <p:nvPr>
            <p:ph sz="half" idx="2"/>
          </p:nvPr>
        </p:nvSpPr>
        <p:spPr>
          <a:xfrm>
            <a:off x="6400800" y="1219200"/>
            <a:ext cx="5391397" cy="5389418"/>
          </a:xfrm>
        </p:spPr>
        <p:txBody>
          <a:bodyPr>
            <a:noAutofit/>
          </a:bodyPr>
          <a:lstStyle/>
          <a:p>
            <a:r>
              <a:rPr lang="en-US" sz="2000" dirty="0" err="1">
                <a:latin typeface="+mn-lt"/>
              </a:rPr>
              <a:t>Eichenberger</a:t>
            </a:r>
            <a:r>
              <a:rPr lang="en-US" sz="2000" dirty="0">
                <a:latin typeface="+mn-lt"/>
              </a:rPr>
              <a:t> et al. 2008: Crossover study 20 </a:t>
            </a:r>
            <a:r>
              <a:rPr lang="en-US" sz="2000" dirty="0" err="1">
                <a:latin typeface="+mn-lt"/>
              </a:rPr>
              <a:t>pts</a:t>
            </a:r>
            <a:r>
              <a:rPr lang="en-US" sz="2000" dirty="0">
                <a:latin typeface="+mn-lt"/>
              </a:rPr>
              <a:t> with PLP who rec’d calcitonin, ketamine and placebo</a:t>
            </a:r>
          </a:p>
          <a:p>
            <a:pPr marL="742950" lvl="2" indent="-342900"/>
            <a:r>
              <a:rPr lang="en-US" sz="1800" dirty="0">
                <a:latin typeface="+mn-lt"/>
              </a:rPr>
              <a:t>Ketamine &gt; calcitonin &amp; placebo up to 48h (no benefit for calcitonin-ketamine combo)</a:t>
            </a:r>
          </a:p>
          <a:p>
            <a:pPr marL="742950" lvl="2" indent="-342900"/>
            <a:r>
              <a:rPr lang="en-US" sz="1800" dirty="0">
                <a:latin typeface="+mn-lt"/>
              </a:rPr>
              <a:t>Ketamine/calcitonin &gt; calcitonin &amp; placebo for electrical pain threshold &amp; tolerance but not for pressure or heat</a:t>
            </a:r>
          </a:p>
          <a:p>
            <a:r>
              <a:rPr lang="en-US" sz="2000" dirty="0">
                <a:latin typeface="+mn-lt"/>
              </a:rPr>
              <a:t>Kiefer et al. 2008: No effect on pain scores or QST in 4 pts with refractory CRPS in pilot study</a:t>
            </a:r>
          </a:p>
          <a:p>
            <a:r>
              <a:rPr kumimoji="0" lang="en-US" sz="1700" b="0" i="0" u="none" strike="noStrike" kern="1200" cap="none" spc="0" normalizeH="0" baseline="0" noProof="0" dirty="0">
                <a:ln>
                  <a:noFill/>
                </a:ln>
                <a:effectLst/>
                <a:uLnTx/>
                <a:uFillTx/>
                <a:latin typeface="+mn-lt"/>
                <a:ea typeface="+mn-ea"/>
                <a:cs typeface="+mn-cs"/>
              </a:rPr>
              <a:t>Nickel et al. 4-arm RCT comparing no treatment, propofol, propofol/</a:t>
            </a:r>
            <a:r>
              <a:rPr kumimoji="0" lang="en-US" sz="1700" b="0" i="0" u="none" strike="noStrike" kern="1200" cap="none" spc="0" normalizeH="0" baseline="0" noProof="0" dirty="0" err="1">
                <a:ln>
                  <a:noFill/>
                </a:ln>
                <a:effectLst/>
                <a:uLnTx/>
                <a:uFillTx/>
                <a:latin typeface="+mn-lt"/>
                <a:ea typeface="+mn-ea"/>
                <a:cs typeface="+mn-cs"/>
              </a:rPr>
              <a:t>remi</a:t>
            </a:r>
            <a:r>
              <a:rPr kumimoji="0" lang="en-US" sz="1700" b="0" i="0" u="none" strike="noStrike" kern="1200" cap="none" spc="0" normalizeH="0" baseline="0" noProof="0" dirty="0">
                <a:ln>
                  <a:noFill/>
                </a:ln>
                <a:effectLst/>
                <a:uLnTx/>
                <a:uFillTx/>
                <a:latin typeface="+mn-lt"/>
                <a:ea typeface="+mn-ea"/>
                <a:cs typeface="+mn-cs"/>
              </a:rPr>
              <a:t> and propofol/</a:t>
            </a:r>
            <a:r>
              <a:rPr kumimoji="0" lang="en-US" sz="1700" b="0" i="0" u="none" strike="noStrike" kern="1200" cap="none" spc="0" normalizeH="0" baseline="0" noProof="0" dirty="0" err="1">
                <a:ln>
                  <a:noFill/>
                </a:ln>
                <a:effectLst/>
                <a:uLnTx/>
                <a:uFillTx/>
                <a:latin typeface="+mn-lt"/>
                <a:ea typeface="+mn-ea"/>
                <a:cs typeface="+mn-cs"/>
              </a:rPr>
              <a:t>remi</a:t>
            </a:r>
            <a:r>
              <a:rPr kumimoji="0" lang="en-US" sz="1700" b="0" i="0" u="none" strike="noStrike" kern="1200" cap="none" spc="0" normalizeH="0" baseline="0" noProof="0" dirty="0">
                <a:ln>
                  <a:noFill/>
                </a:ln>
                <a:effectLst/>
                <a:uLnTx/>
                <a:uFillTx/>
                <a:latin typeface="+mn-lt"/>
                <a:ea typeface="+mn-ea"/>
                <a:cs typeface="+mn-cs"/>
              </a:rPr>
              <a:t>/ketamine after noxious stimulus in 48 volunteers</a:t>
            </a:r>
          </a:p>
          <a:p>
            <a:pPr lvl="1"/>
            <a:r>
              <a:rPr kumimoji="0" lang="en-US" sz="1700" b="0" i="0" u="none" strike="noStrike" kern="1200" cap="none" spc="0" normalizeH="0" baseline="0" noProof="0" dirty="0">
                <a:ln>
                  <a:noFill/>
                </a:ln>
                <a:effectLst/>
                <a:uLnTx/>
                <a:uFillTx/>
                <a:latin typeface="+mn-lt"/>
                <a:ea typeface="+mn-ea"/>
                <a:cs typeface="+mn-cs"/>
              </a:rPr>
              <a:t>No effect of regimen on pain modulation or hyperalgesia</a:t>
            </a:r>
          </a:p>
          <a:p>
            <a:endParaRPr lang="en-US" sz="2000" dirty="0"/>
          </a:p>
        </p:txBody>
      </p:sp>
    </p:spTree>
    <p:extLst>
      <p:ext uri="{BB962C8B-B14F-4D97-AF65-F5344CB8AC3E}">
        <p14:creationId xmlns:p14="http://schemas.microsoft.com/office/powerpoint/2010/main" val="277138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0F65-BB0A-4A51-B6E4-A0D04E0C939D}"/>
              </a:ext>
            </a:extLst>
          </p:cNvPr>
          <p:cNvSpPr>
            <a:spLocks noGrp="1"/>
          </p:cNvSpPr>
          <p:nvPr>
            <p:ph type="title"/>
          </p:nvPr>
        </p:nvSpPr>
        <p:spPr>
          <a:xfrm>
            <a:off x="238125" y="438150"/>
            <a:ext cx="11953875" cy="790575"/>
          </a:xfrm>
        </p:spPr>
        <p:txBody>
          <a:bodyPr>
            <a:noAutofit/>
          </a:bodyPr>
          <a:lstStyle/>
          <a:p>
            <a:pPr algn="ctr"/>
            <a:r>
              <a:rPr lang="en-US" sz="4500" b="1" dirty="0"/>
              <a:t>Evidence for Ketamine Reversing Central Sensitization</a:t>
            </a:r>
          </a:p>
        </p:txBody>
      </p:sp>
      <p:sp>
        <p:nvSpPr>
          <p:cNvPr id="3" name="Content Placeholder 2">
            <a:extLst>
              <a:ext uri="{FF2B5EF4-FFF2-40B4-BE49-F238E27FC236}">
                <a16:creationId xmlns:a16="http://schemas.microsoft.com/office/drawing/2014/main" id="{9AF5AFDF-D22D-4C02-B1B7-06DF95C23CD6}"/>
              </a:ext>
            </a:extLst>
          </p:cNvPr>
          <p:cNvSpPr>
            <a:spLocks noGrp="1"/>
          </p:cNvSpPr>
          <p:nvPr>
            <p:ph sz="half" idx="1"/>
          </p:nvPr>
        </p:nvSpPr>
        <p:spPr>
          <a:xfrm>
            <a:off x="352426" y="1428750"/>
            <a:ext cx="5895974" cy="4905375"/>
          </a:xfrm>
        </p:spPr>
        <p:txBody>
          <a:bodyPr>
            <a:normAutofit/>
          </a:bodyPr>
          <a:lstStyle/>
          <a:p>
            <a:r>
              <a:rPr lang="en-US" sz="2000" dirty="0"/>
              <a:t>Neuroinflammation implicated in chronic pain, neurodegeneration (e.g. MS, PD, stroke) and cognitive impairment</a:t>
            </a:r>
          </a:p>
          <a:p>
            <a:pPr lvl="1"/>
            <a:r>
              <a:rPr lang="en-US" sz="1800" dirty="0"/>
              <a:t>Activates NMDA receptors &amp; can be prevented by NMDA-R antagonism (e.g. inhibits microglial activation and pro-inflammatory cytokines)</a:t>
            </a:r>
          </a:p>
          <a:p>
            <a:r>
              <a:rPr lang="en-US" sz="2000" dirty="0"/>
              <a:t>Prominent in </a:t>
            </a:r>
            <a:r>
              <a:rPr lang="en-US" sz="2000" dirty="0" err="1"/>
              <a:t>nociplastic</a:t>
            </a:r>
            <a:r>
              <a:rPr lang="en-US" sz="2000" dirty="0"/>
              <a:t> conditions</a:t>
            </a:r>
          </a:p>
          <a:p>
            <a:r>
              <a:rPr lang="en-US" sz="2000" dirty="0" err="1"/>
              <a:t>Stubhaug</a:t>
            </a:r>
            <a:r>
              <a:rPr lang="en-US" sz="2000" dirty="0"/>
              <a:t> et al. 2008: 20 living kidney donors randomized to 0.5 mg/kg ketamine bolus pre-incision followed by 48 h infusion or saline control</a:t>
            </a:r>
          </a:p>
          <a:p>
            <a:pPr lvl="1"/>
            <a:r>
              <a:rPr lang="en-US" sz="1800" dirty="0"/>
              <a:t>Ketamine group had decreased area of punctate hyperalgesia and temporal summation (wind-up) compared to control</a:t>
            </a:r>
          </a:p>
          <a:p>
            <a:endParaRPr lang="en-US" dirty="0"/>
          </a:p>
        </p:txBody>
      </p:sp>
      <p:graphicFrame>
        <p:nvGraphicFramePr>
          <p:cNvPr id="8" name="Content Placeholder 7">
            <a:extLst>
              <a:ext uri="{FF2B5EF4-FFF2-40B4-BE49-F238E27FC236}">
                <a16:creationId xmlns:a16="http://schemas.microsoft.com/office/drawing/2014/main" id="{1E447212-714E-4881-870D-FE5C40C4B9DF}"/>
              </a:ext>
            </a:extLst>
          </p:cNvPr>
          <p:cNvGraphicFramePr>
            <a:graphicFrameLocks noGrp="1"/>
          </p:cNvGraphicFramePr>
          <p:nvPr>
            <p:ph sz="half" idx="2"/>
          </p:nvPr>
        </p:nvGraphicFramePr>
        <p:xfrm>
          <a:off x="6629400" y="1646238"/>
          <a:ext cx="3857625" cy="44021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45C0C935-BAC3-43F0-B564-FF1956A6F143}"/>
              </a:ext>
            </a:extLst>
          </p:cNvPr>
          <p:cNvSpPr/>
          <p:nvPr/>
        </p:nvSpPr>
        <p:spPr>
          <a:xfrm>
            <a:off x="6781800" y="6301468"/>
            <a:ext cx="381816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8DD"/>
                </a:solidFill>
                <a:effectLst/>
                <a:uLnTx/>
                <a:uFillTx/>
                <a:ea typeface="+mn-ea"/>
                <a:cs typeface="+mn-cs"/>
              </a:rPr>
              <a:t>Stubhaug</a:t>
            </a:r>
            <a:r>
              <a:rPr kumimoji="0" lang="en-US" sz="1400" b="0" i="0" u="none" strike="noStrike" kern="1200" cap="none" spc="0" normalizeH="0" baseline="0" noProof="0" dirty="0">
                <a:ln>
                  <a:noFill/>
                </a:ln>
                <a:solidFill>
                  <a:srgbClr val="FFF8DD"/>
                </a:solidFill>
                <a:effectLst/>
                <a:uLnTx/>
                <a:uFillTx/>
                <a:ea typeface="+mn-ea"/>
                <a:cs typeface="+mn-cs"/>
              </a:rPr>
              <a:t> et al. Acta </a:t>
            </a:r>
            <a:r>
              <a:rPr kumimoji="0" lang="en-US" sz="1400" b="0" i="0" u="none" strike="noStrike" kern="1200" cap="none" spc="0" normalizeH="0" baseline="0" noProof="0" dirty="0" err="1">
                <a:ln>
                  <a:noFill/>
                </a:ln>
                <a:solidFill>
                  <a:srgbClr val="FFF8DD"/>
                </a:solidFill>
                <a:effectLst/>
                <a:uLnTx/>
                <a:uFillTx/>
                <a:ea typeface="+mn-ea"/>
                <a:cs typeface="+mn-cs"/>
              </a:rPr>
              <a:t>Anaesthesiol</a:t>
            </a:r>
            <a:r>
              <a:rPr kumimoji="0" lang="en-US" sz="1400" b="0" i="0" u="none" strike="noStrike" kern="1200" cap="none" spc="0" normalizeH="0" baseline="0" noProof="0" dirty="0">
                <a:ln>
                  <a:noFill/>
                </a:ln>
                <a:solidFill>
                  <a:srgbClr val="FFF8DD"/>
                </a:solidFill>
                <a:effectLst/>
                <a:uLnTx/>
                <a:uFillTx/>
                <a:ea typeface="+mn-ea"/>
                <a:cs typeface="+mn-cs"/>
              </a:rPr>
              <a:t> </a:t>
            </a:r>
            <a:r>
              <a:rPr kumimoji="0" lang="en-US" sz="1400" b="0" i="0" u="none" strike="noStrike" kern="1200" cap="none" spc="0" normalizeH="0" baseline="0" noProof="0" dirty="0" err="1">
                <a:ln>
                  <a:noFill/>
                </a:ln>
                <a:solidFill>
                  <a:srgbClr val="FFF8DD"/>
                </a:solidFill>
                <a:effectLst/>
                <a:uLnTx/>
                <a:uFillTx/>
                <a:ea typeface="+mn-ea"/>
                <a:cs typeface="+mn-cs"/>
              </a:rPr>
              <a:t>Scand</a:t>
            </a:r>
            <a:r>
              <a:rPr kumimoji="0" lang="en-US" sz="1400" b="0" i="0" u="none" strike="noStrike" kern="1200" cap="none" spc="0" normalizeH="0" baseline="0" noProof="0" dirty="0">
                <a:ln>
                  <a:noFill/>
                </a:ln>
                <a:solidFill>
                  <a:srgbClr val="FFF8DD"/>
                </a:solidFill>
                <a:effectLst/>
                <a:uLnTx/>
                <a:uFillTx/>
                <a:ea typeface="+mn-ea"/>
                <a:cs typeface="+mn-cs"/>
              </a:rPr>
              <a:t> 1997</a:t>
            </a:r>
          </a:p>
        </p:txBody>
      </p:sp>
    </p:spTree>
    <p:extLst>
      <p:ext uri="{BB962C8B-B14F-4D97-AF65-F5344CB8AC3E}">
        <p14:creationId xmlns:p14="http://schemas.microsoft.com/office/powerpoint/2010/main" val="91926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FC26-3DCF-4E6D-A1A8-23C7DB4956A1}"/>
              </a:ext>
            </a:extLst>
          </p:cNvPr>
          <p:cNvSpPr>
            <a:spLocks noGrp="1"/>
          </p:cNvSpPr>
          <p:nvPr>
            <p:ph type="title"/>
          </p:nvPr>
        </p:nvSpPr>
        <p:spPr>
          <a:xfrm>
            <a:off x="798800" y="260837"/>
            <a:ext cx="10195820" cy="826477"/>
          </a:xfrm>
        </p:spPr>
        <p:txBody>
          <a:bodyPr>
            <a:normAutofit/>
          </a:bodyPr>
          <a:lstStyle/>
          <a:p>
            <a:pPr algn="ctr"/>
            <a:r>
              <a:rPr lang="en-US" sz="4000" b="1" dirty="0"/>
              <a:t>Surgery and New Opioid Use &amp; Abuse</a:t>
            </a:r>
          </a:p>
        </p:txBody>
      </p:sp>
      <p:sp>
        <p:nvSpPr>
          <p:cNvPr id="3" name="Content Placeholder 2">
            <a:extLst>
              <a:ext uri="{FF2B5EF4-FFF2-40B4-BE49-F238E27FC236}">
                <a16:creationId xmlns:a16="http://schemas.microsoft.com/office/drawing/2014/main" id="{0C7A799D-BB5F-4DD0-B6DD-134252B66249}"/>
              </a:ext>
            </a:extLst>
          </p:cNvPr>
          <p:cNvSpPr>
            <a:spLocks noGrp="1"/>
          </p:cNvSpPr>
          <p:nvPr>
            <p:ph sz="half" idx="1"/>
          </p:nvPr>
        </p:nvSpPr>
        <p:spPr>
          <a:xfrm>
            <a:off x="293077" y="1187532"/>
            <a:ext cx="6624299" cy="4996391"/>
          </a:xfrm>
        </p:spPr>
        <p:txBody>
          <a:bodyPr>
            <a:normAutofit fontScale="85000" lnSpcReduction="10000"/>
          </a:bodyPr>
          <a:lstStyle/>
          <a:p>
            <a:r>
              <a:rPr lang="en-US" sz="2600" dirty="0">
                <a:latin typeface="+mn-lt"/>
              </a:rPr>
              <a:t>Opioids are “gold standard” for treating acute pain</a:t>
            </a:r>
          </a:p>
          <a:p>
            <a:pPr lvl="1"/>
            <a:r>
              <a:rPr lang="en-US" dirty="0">
                <a:latin typeface="+mn-lt"/>
              </a:rPr>
              <a:t>Approximately 6% of people given opioids after surgery will continue long-term</a:t>
            </a:r>
          </a:p>
          <a:p>
            <a:pPr lvl="1"/>
            <a:r>
              <a:rPr lang="en-US" dirty="0">
                <a:latin typeface="+mn-lt"/>
              </a:rPr>
              <a:t>Baseline RF (chronic pain condition, h/o substance abuse, baseline psychopathology) &gt; type of surgery</a:t>
            </a:r>
          </a:p>
          <a:p>
            <a:pPr lvl="1"/>
            <a:r>
              <a:rPr lang="en-US" dirty="0">
                <a:latin typeface="+mn-lt"/>
              </a:rPr>
              <a:t>Rate of PPSP is high (about 12% for moderate pain, &lt; 5% for severe, &gt; 50% for certain operations)</a:t>
            </a:r>
          </a:p>
          <a:p>
            <a:r>
              <a:rPr kumimoji="0" lang="en-US" b="0" i="0" u="none" strike="noStrike" kern="1200" cap="none" spc="0" normalizeH="0" baseline="0" noProof="0" dirty="0">
                <a:ln>
                  <a:noFill/>
                </a:ln>
                <a:effectLst/>
                <a:uLnTx/>
                <a:uFillTx/>
                <a:latin typeface="+mn-lt"/>
                <a:ea typeface="+mn-ea"/>
                <a:cs typeface="+mn-cs"/>
              </a:rPr>
              <a:t>Poorly treated acute pain increases risk for PPSP</a:t>
            </a:r>
          </a:p>
          <a:p>
            <a:r>
              <a:rPr kumimoji="0" lang="en-US" sz="2600" b="0" i="0" u="none" strike="noStrike" kern="1200" cap="none" spc="0" normalizeH="0" baseline="0" noProof="0" dirty="0">
                <a:ln>
                  <a:noFill/>
                </a:ln>
                <a:effectLst/>
                <a:uLnTx/>
                <a:uFillTx/>
                <a:latin typeface="+mn-lt"/>
                <a:ea typeface="+mn-ea"/>
                <a:cs typeface="+mn-cs"/>
              </a:rPr>
              <a:t>Poorly treated substance abuse contraindication for chronic pain </a:t>
            </a:r>
            <a:r>
              <a:rPr kumimoji="0" lang="en-US" sz="2600" b="0" i="0" u="none" strike="noStrike" kern="1200" cap="none" spc="0" normalizeH="0" baseline="0" noProof="0" dirty="0" err="1">
                <a:ln>
                  <a:noFill/>
                </a:ln>
                <a:effectLst/>
                <a:uLnTx/>
                <a:uFillTx/>
                <a:latin typeface="+mn-lt"/>
                <a:ea typeface="+mn-ea"/>
                <a:cs typeface="+mn-cs"/>
              </a:rPr>
              <a:t>rx</a:t>
            </a:r>
            <a:r>
              <a:rPr kumimoji="0" lang="en-US" sz="2600" b="0" i="0" u="none" strike="noStrike" kern="1200" cap="none" spc="0" normalizeH="0" baseline="0" noProof="0" dirty="0">
                <a:ln>
                  <a:noFill/>
                </a:ln>
                <a:effectLst/>
                <a:uLnTx/>
                <a:uFillTx/>
                <a:latin typeface="+mn-lt"/>
                <a:ea typeface="+mn-ea"/>
                <a:cs typeface="+mn-cs"/>
              </a:rPr>
              <a:t>, not acute</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en-US" dirty="0"/>
          </a:p>
        </p:txBody>
      </p:sp>
      <p:sp>
        <p:nvSpPr>
          <p:cNvPr id="4" name="Content Placeholder 3">
            <a:extLst>
              <a:ext uri="{FF2B5EF4-FFF2-40B4-BE49-F238E27FC236}">
                <a16:creationId xmlns:a16="http://schemas.microsoft.com/office/drawing/2014/main" id="{415580A6-4225-4B21-9211-335CEA251791}"/>
              </a:ext>
            </a:extLst>
          </p:cNvPr>
          <p:cNvSpPr>
            <a:spLocks noGrp="1"/>
          </p:cNvSpPr>
          <p:nvPr>
            <p:ph sz="half" idx="2"/>
          </p:nvPr>
        </p:nvSpPr>
        <p:spPr>
          <a:xfrm>
            <a:off x="7143009" y="1187533"/>
            <a:ext cx="4851070" cy="4853830"/>
          </a:xfrm>
        </p:spPr>
        <p:txBody>
          <a:bodyPr>
            <a:normAutofit fontScale="85000" lnSpcReduction="10000"/>
          </a:bodyPr>
          <a:lstStyle/>
          <a:p>
            <a:r>
              <a:rPr lang="en-US" dirty="0" err="1"/>
              <a:t>Namiranium</a:t>
            </a:r>
            <a:r>
              <a:rPr lang="en-US" dirty="0"/>
              <a:t> et al. J </a:t>
            </a:r>
            <a:r>
              <a:rPr lang="en-US" dirty="0" err="1"/>
              <a:t>Subst</a:t>
            </a:r>
            <a:r>
              <a:rPr lang="en-US" dirty="0"/>
              <a:t> Abuse Treat 2020</a:t>
            </a:r>
          </a:p>
          <a:p>
            <a:pPr lvl="1"/>
            <a:r>
              <a:rPr lang="en-US" dirty="0"/>
              <a:t>Compared relapse rates in 87 veterans in opioid agonist program &gt; 1 yr. undergoing surgery vs. 249 control vets not receiving surgery</a:t>
            </a:r>
          </a:p>
          <a:p>
            <a:pPr lvl="1"/>
            <a:r>
              <a:rPr lang="en-US" dirty="0"/>
              <a:t>Within 1 </a:t>
            </a:r>
            <a:r>
              <a:rPr lang="en-US" dirty="0" err="1"/>
              <a:t>yr</a:t>
            </a:r>
            <a:r>
              <a:rPr lang="en-US" dirty="0"/>
              <a:t>, 58% of surgical pts had misuse vs. 31% of control </a:t>
            </a:r>
            <a:r>
              <a:rPr lang="en-US" dirty="0" err="1"/>
              <a:t>groupe</a:t>
            </a:r>
            <a:r>
              <a:rPr lang="en-US" dirty="0"/>
              <a:t> (OR 1.91, 95% CI 1.05–3.48, p=0.034) </a:t>
            </a:r>
          </a:p>
          <a:p>
            <a:pPr lvl="1"/>
            <a:r>
              <a:rPr lang="en-US" dirty="0"/>
              <a:t>Overdose rate 2.3% vs. 0.5%</a:t>
            </a:r>
          </a:p>
          <a:p>
            <a:pPr lvl="1"/>
            <a:r>
              <a:rPr lang="en-US" dirty="0"/>
              <a:t>Increased rates of (+) opioids and BZD on 1</a:t>
            </a:r>
            <a:r>
              <a:rPr lang="en-US" baseline="30000" dirty="0"/>
              <a:t>st</a:t>
            </a:r>
            <a:r>
              <a:rPr lang="en-US" dirty="0"/>
              <a:t> urine tox screen</a:t>
            </a:r>
          </a:p>
        </p:txBody>
      </p:sp>
      <p:sp>
        <p:nvSpPr>
          <p:cNvPr id="6" name="TextBox 5">
            <a:extLst>
              <a:ext uri="{FF2B5EF4-FFF2-40B4-BE49-F238E27FC236}">
                <a16:creationId xmlns:a16="http://schemas.microsoft.com/office/drawing/2014/main" id="{0EE59723-4653-48AD-89FF-AD0D0D62965D}"/>
              </a:ext>
            </a:extLst>
          </p:cNvPr>
          <p:cNvSpPr txBox="1"/>
          <p:nvPr/>
        </p:nvSpPr>
        <p:spPr>
          <a:xfrm>
            <a:off x="2847245" y="6320164"/>
            <a:ext cx="6098930" cy="276999"/>
          </a:xfrm>
          <a:prstGeom prst="rect">
            <a:avLst/>
          </a:prstGeom>
          <a:noFill/>
        </p:spPr>
        <p:txBody>
          <a:bodyPr wrap="square">
            <a:spAutoFit/>
          </a:bodyPr>
          <a:lstStyle/>
          <a:p>
            <a:r>
              <a:rPr lang="en-US" sz="1200" dirty="0"/>
              <a:t>Brummett et al. JAMA Surg 2017; </a:t>
            </a:r>
            <a:r>
              <a:rPr lang="en-US" sz="1200" dirty="0" err="1"/>
              <a:t>Karlow</a:t>
            </a:r>
            <a:r>
              <a:rPr lang="en-US" sz="1200" dirty="0"/>
              <a:t> et al. Ann </a:t>
            </a:r>
            <a:r>
              <a:rPr lang="en-US" sz="1200" dirty="0" err="1"/>
              <a:t>Emerg</a:t>
            </a:r>
            <a:r>
              <a:rPr lang="en-US" sz="1200" dirty="0"/>
              <a:t> Med 2018</a:t>
            </a:r>
          </a:p>
        </p:txBody>
      </p:sp>
    </p:spTree>
    <p:extLst>
      <p:ext uri="{BB962C8B-B14F-4D97-AF65-F5344CB8AC3E}">
        <p14:creationId xmlns:p14="http://schemas.microsoft.com/office/powerpoint/2010/main" val="280820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F01F-103C-4300-8D94-A69C72C81458}"/>
              </a:ext>
            </a:extLst>
          </p:cNvPr>
          <p:cNvSpPr>
            <a:spLocks noGrp="1"/>
          </p:cNvSpPr>
          <p:nvPr>
            <p:ph type="title"/>
          </p:nvPr>
        </p:nvSpPr>
        <p:spPr>
          <a:xfrm>
            <a:off x="677334" y="750277"/>
            <a:ext cx="10875758" cy="797169"/>
          </a:xfrm>
        </p:spPr>
        <p:txBody>
          <a:bodyPr>
            <a:normAutofit/>
          </a:bodyPr>
          <a:lstStyle/>
          <a:p>
            <a:pPr algn="ctr"/>
            <a:r>
              <a:rPr lang="en-US" sz="4500" b="1" dirty="0"/>
              <a:t>Ketamine vs. Opioids for Acute Pain</a:t>
            </a:r>
          </a:p>
        </p:txBody>
      </p:sp>
      <p:sp>
        <p:nvSpPr>
          <p:cNvPr id="3" name="Content Placeholder 2">
            <a:extLst>
              <a:ext uri="{FF2B5EF4-FFF2-40B4-BE49-F238E27FC236}">
                <a16:creationId xmlns:a16="http://schemas.microsoft.com/office/drawing/2014/main" id="{01991959-2F55-4E34-AD7C-12F490950D7F}"/>
              </a:ext>
            </a:extLst>
          </p:cNvPr>
          <p:cNvSpPr>
            <a:spLocks noGrp="1"/>
          </p:cNvSpPr>
          <p:nvPr>
            <p:ph sz="half" idx="1"/>
          </p:nvPr>
        </p:nvSpPr>
        <p:spPr>
          <a:xfrm>
            <a:off x="677334" y="1899138"/>
            <a:ext cx="5500728" cy="4718539"/>
          </a:xfrm>
        </p:spPr>
        <p:txBody>
          <a:bodyPr>
            <a:normAutofit fontScale="77500" lnSpcReduction="20000"/>
          </a:bodyPr>
          <a:lstStyle/>
          <a:p>
            <a:r>
              <a:rPr lang="en-US" dirty="0" err="1"/>
              <a:t>Karlow</a:t>
            </a:r>
            <a:r>
              <a:rPr lang="en-US" dirty="0"/>
              <a:t> et al. Ann </a:t>
            </a:r>
            <a:r>
              <a:rPr lang="en-US" dirty="0" err="1"/>
              <a:t>Emerg</a:t>
            </a:r>
            <a:r>
              <a:rPr lang="en-US" dirty="0"/>
              <a:t> Med 2018: Meta-analysis comparing low-dose (</a:t>
            </a:r>
            <a:r>
              <a:rPr lang="en-US" u="sng" dirty="0"/>
              <a:t>&lt;</a:t>
            </a:r>
            <a:r>
              <a:rPr lang="en-US" dirty="0"/>
              <a:t> 0.5 mg/kg) IV ketamine to opioids for acute pain in ED</a:t>
            </a:r>
          </a:p>
          <a:p>
            <a:pPr lvl="1"/>
            <a:r>
              <a:rPr lang="en-US" dirty="0"/>
              <a:t>1</a:t>
            </a:r>
            <a:r>
              <a:rPr lang="en-US" baseline="30000" dirty="0"/>
              <a:t>o</a:t>
            </a:r>
            <a:r>
              <a:rPr lang="en-US" dirty="0"/>
              <a:t> outcome- Reported pain closest to 10” after administration</a:t>
            </a:r>
          </a:p>
          <a:p>
            <a:pPr lvl="1"/>
            <a:r>
              <a:rPr lang="en-US" dirty="0"/>
              <a:t>3 studies, 251 patients</a:t>
            </a:r>
          </a:p>
          <a:p>
            <a:r>
              <a:rPr lang="en-US" dirty="0"/>
              <a:t>Mean difference in pain scores </a:t>
            </a:r>
            <a:r>
              <a:rPr lang="pl-PL" dirty="0"/>
              <a:t>0.42 (95% CI = –0.70 to 1.54) </a:t>
            </a:r>
            <a:endParaRPr lang="en-US" dirty="0"/>
          </a:p>
          <a:p>
            <a:r>
              <a:rPr lang="en-US" dirty="0"/>
              <a:t>Ketamine had more AEs (18 vs. 8) and requests for repeat dosing (4 vs. 0)</a:t>
            </a:r>
          </a:p>
          <a:p>
            <a:pPr lvl="1"/>
            <a:r>
              <a:rPr lang="en-US" dirty="0"/>
              <a:t>None serious</a:t>
            </a:r>
          </a:p>
          <a:p>
            <a:r>
              <a:rPr lang="en-US" dirty="0"/>
              <a:t>Concluded ketamine non-inferior to opioids</a:t>
            </a:r>
          </a:p>
          <a:p>
            <a:pPr lvl="1"/>
            <a:endParaRPr lang="en-US" dirty="0"/>
          </a:p>
        </p:txBody>
      </p:sp>
      <p:pic>
        <p:nvPicPr>
          <p:cNvPr id="5" name="Content Placeholder 4">
            <a:extLst>
              <a:ext uri="{FF2B5EF4-FFF2-40B4-BE49-F238E27FC236}">
                <a16:creationId xmlns:a16="http://schemas.microsoft.com/office/drawing/2014/main" id="{E5FE675A-2D4F-45B8-8478-0724297D03D1}"/>
              </a:ext>
            </a:extLst>
          </p:cNvPr>
          <p:cNvPicPr>
            <a:picLocks noGrp="1" noChangeAspect="1"/>
          </p:cNvPicPr>
          <p:nvPr>
            <p:ph sz="half" idx="2"/>
          </p:nvPr>
        </p:nvPicPr>
        <p:blipFill>
          <a:blip r:embed="rId2"/>
          <a:stretch>
            <a:fillRect/>
          </a:stretch>
        </p:blipFill>
        <p:spPr>
          <a:xfrm>
            <a:off x="6601802" y="2523650"/>
            <a:ext cx="5188524" cy="3185488"/>
          </a:xfrm>
          <a:prstGeom prst="rect">
            <a:avLst/>
          </a:prstGeom>
        </p:spPr>
      </p:pic>
    </p:spTree>
    <p:extLst>
      <p:ext uri="{BB962C8B-B14F-4D97-AF65-F5344CB8AC3E}">
        <p14:creationId xmlns:p14="http://schemas.microsoft.com/office/powerpoint/2010/main" val="266970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1E71-AE14-4EE8-B1E7-1C1AE7C84979}"/>
              </a:ext>
            </a:extLst>
          </p:cNvPr>
          <p:cNvSpPr>
            <a:spLocks noGrp="1"/>
          </p:cNvSpPr>
          <p:nvPr>
            <p:ph type="title"/>
          </p:nvPr>
        </p:nvSpPr>
        <p:spPr>
          <a:xfrm>
            <a:off x="417760" y="301430"/>
            <a:ext cx="10985691" cy="1069358"/>
          </a:xfrm>
        </p:spPr>
        <p:txBody>
          <a:bodyPr>
            <a:noAutofit/>
          </a:bodyPr>
          <a:lstStyle/>
          <a:p>
            <a:pPr algn="ctr"/>
            <a:r>
              <a:rPr lang="en-US" sz="4400" b="1" dirty="0"/>
              <a:t>Placebo-Controlled Trials for Postoperative Pain in Opioid-Tolerant Patients</a:t>
            </a:r>
          </a:p>
        </p:txBody>
      </p:sp>
      <p:sp>
        <p:nvSpPr>
          <p:cNvPr id="3" name="Content Placeholder 2">
            <a:extLst>
              <a:ext uri="{FF2B5EF4-FFF2-40B4-BE49-F238E27FC236}">
                <a16:creationId xmlns:a16="http://schemas.microsoft.com/office/drawing/2014/main" id="{AF887725-B534-48AA-979B-2EB8F5433B9F}"/>
              </a:ext>
            </a:extLst>
          </p:cNvPr>
          <p:cNvSpPr>
            <a:spLocks noGrp="1"/>
          </p:cNvSpPr>
          <p:nvPr>
            <p:ph sz="half" idx="1"/>
          </p:nvPr>
        </p:nvSpPr>
        <p:spPr>
          <a:xfrm>
            <a:off x="287975" y="1669517"/>
            <a:ext cx="5245620" cy="4887053"/>
          </a:xfrm>
        </p:spPr>
        <p:txBody>
          <a:bodyPr>
            <a:normAutofit fontScale="92500" lnSpcReduction="10000"/>
          </a:bodyPr>
          <a:lstStyle/>
          <a:p>
            <a:r>
              <a:rPr lang="en-US" sz="2200" dirty="0"/>
              <a:t>Meyer-</a:t>
            </a:r>
            <a:r>
              <a:rPr lang="en-US" sz="2200" dirty="0" err="1"/>
              <a:t>Frießem</a:t>
            </a:r>
            <a:r>
              <a:rPr lang="en-US" sz="2200" dirty="0"/>
              <a:t> et al. J Clin </a:t>
            </a:r>
            <a:r>
              <a:rPr lang="en-US" sz="2200" dirty="0" err="1"/>
              <a:t>Anesth</a:t>
            </a:r>
            <a:r>
              <a:rPr lang="en-US" sz="2200" dirty="0"/>
              <a:t> 2022: Meta-analysis comparing ketamine to placebo for postoperative pain in patients on opioids (N=9 studies, 802 patients)</a:t>
            </a:r>
          </a:p>
          <a:p>
            <a:r>
              <a:rPr lang="en-US" sz="2200" dirty="0"/>
              <a:t>Infusions started pre-induction (N=3), in OR after induction (N=2), or in PACU (N=4) and continued for 24 </a:t>
            </a:r>
            <a:r>
              <a:rPr lang="en-US" sz="2200" dirty="0" err="1"/>
              <a:t>hr</a:t>
            </a:r>
            <a:r>
              <a:rPr lang="en-US" sz="2200" dirty="0"/>
              <a:t> (6 of 9)</a:t>
            </a:r>
          </a:p>
          <a:p>
            <a:pPr lvl="1"/>
            <a:r>
              <a:rPr lang="en-US" sz="2100" dirty="0"/>
              <a:t>Small reduction in pain with movement (MD − 0.79 points; 95% CI: − 1.22 to − 0.36) &amp; pain at rest (N=3; MD − 0.6 points; 95% CI:-2.01 to 0.8)</a:t>
            </a:r>
          </a:p>
          <a:p>
            <a:pPr lvl="1"/>
            <a:r>
              <a:rPr lang="en-US" sz="2100" dirty="0"/>
              <a:t>Patients treated with ketamine had mean reduction in OME consumption of 97.3 mg (95% CI: − 164.8 to − 29.7) after 24 h and 186.4 mg (95% CI: − 347.6 to − 25.2) after 48 h</a:t>
            </a:r>
          </a:p>
          <a:p>
            <a:pPr lvl="1"/>
            <a:r>
              <a:rPr lang="en-US" sz="2100" dirty="0"/>
              <a:t>8 of 9 studies had high risk of bias</a:t>
            </a:r>
          </a:p>
        </p:txBody>
      </p:sp>
      <p:pic>
        <p:nvPicPr>
          <p:cNvPr id="6" name="Content Placeholder 5">
            <a:extLst>
              <a:ext uri="{FF2B5EF4-FFF2-40B4-BE49-F238E27FC236}">
                <a16:creationId xmlns:a16="http://schemas.microsoft.com/office/drawing/2014/main" id="{F34904D1-B1A3-4F5C-A27A-4E3F41018D4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077200" y="1583871"/>
            <a:ext cx="2356148" cy="3111103"/>
          </a:xfrm>
        </p:spPr>
      </p:pic>
      <p:pic>
        <p:nvPicPr>
          <p:cNvPr id="8" name="Picture 7">
            <a:extLst>
              <a:ext uri="{FF2B5EF4-FFF2-40B4-BE49-F238E27FC236}">
                <a16:creationId xmlns:a16="http://schemas.microsoft.com/office/drawing/2014/main" id="{79243A97-355A-4744-8C4C-86295010C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606" y="4886285"/>
            <a:ext cx="5993419" cy="1850777"/>
          </a:xfrm>
          <a:prstGeom prst="rect">
            <a:avLst/>
          </a:prstGeom>
        </p:spPr>
      </p:pic>
    </p:spTree>
    <p:extLst>
      <p:ext uri="{BB962C8B-B14F-4D97-AF65-F5344CB8AC3E}">
        <p14:creationId xmlns:p14="http://schemas.microsoft.com/office/powerpoint/2010/main" val="269741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44" y="286604"/>
            <a:ext cx="10401536" cy="1136844"/>
          </a:xfrm>
        </p:spPr>
        <p:txBody>
          <a:bodyPr>
            <a:normAutofit fontScale="90000"/>
          </a:bodyPr>
          <a:lstStyle/>
          <a:p>
            <a:pPr algn="ctr"/>
            <a:r>
              <a:rPr lang="en-US" b="1" dirty="0"/>
              <a:t>Meta-Analyses of Ability of Ketamine to Reduce Persistent Postsurgical Pain</a:t>
            </a:r>
          </a:p>
        </p:txBody>
      </p:sp>
      <p:sp>
        <p:nvSpPr>
          <p:cNvPr id="3" name="Content Placeholder 2"/>
          <p:cNvSpPr>
            <a:spLocks noGrp="1"/>
          </p:cNvSpPr>
          <p:nvPr>
            <p:ph sz="half" idx="1"/>
          </p:nvPr>
        </p:nvSpPr>
        <p:spPr>
          <a:xfrm>
            <a:off x="345830" y="1606062"/>
            <a:ext cx="7936524" cy="4783015"/>
          </a:xfrm>
        </p:spPr>
        <p:txBody>
          <a:bodyPr>
            <a:noAutofit/>
          </a:bodyPr>
          <a:lstStyle/>
          <a:p>
            <a:r>
              <a:rPr lang="en-US" sz="1600" dirty="0"/>
              <a:t>Systematic review of epidural and IV ketamine: Failed to demonstrate significant reduction in risk of PPSP with ketamine (17 studies, 771 pts)</a:t>
            </a:r>
          </a:p>
          <a:p>
            <a:pPr lvl="1"/>
            <a:r>
              <a:rPr lang="en-US" sz="1600" dirty="0"/>
              <a:t>28% incidence in ketamine vs. 35% in placebo group; 16% risk reduction (p=0.06) @ 3 months</a:t>
            </a:r>
          </a:p>
          <a:p>
            <a:pPr lvl="1"/>
            <a:r>
              <a:rPr lang="en-US" sz="1600" dirty="0"/>
              <a:t>Epidural ketamine may be associated with neurotoxicity</a:t>
            </a:r>
          </a:p>
          <a:p>
            <a:r>
              <a:rPr lang="en-US" sz="1600" dirty="0"/>
              <a:t>IV Only: RR 0.75, NNT 12 @ 3 </a:t>
            </a:r>
            <a:r>
              <a:rPr lang="en-US" sz="1600" dirty="0" err="1"/>
              <a:t>mo</a:t>
            </a:r>
            <a:r>
              <a:rPr lang="en-US" sz="1600" dirty="0"/>
              <a:t>; RR 0.70, NNT 14 @ 6 mo.</a:t>
            </a:r>
          </a:p>
          <a:p>
            <a:r>
              <a:rPr lang="en-US" sz="1600" dirty="0"/>
              <a:t>Systematic review (10 studies, 784 pts) found a small preemptive effect @ 1 </a:t>
            </a:r>
            <a:r>
              <a:rPr lang="en-US" sz="1600" dirty="0" err="1"/>
              <a:t>mo</a:t>
            </a:r>
            <a:r>
              <a:rPr lang="en-US" sz="1600" dirty="0"/>
              <a:t> but not afterwards (3 of 10 studies positive)</a:t>
            </a:r>
          </a:p>
          <a:p>
            <a:r>
              <a:rPr lang="en-US" sz="1600" dirty="0" err="1"/>
              <a:t>Tena</a:t>
            </a:r>
            <a:r>
              <a:rPr lang="en-US" sz="1600" dirty="0"/>
              <a:t> et al. CJP 2014: RCT (n=104) found neither preemptive epidural nor IV ketamine reduced PPSP after thoracotomy </a:t>
            </a:r>
          </a:p>
          <a:p>
            <a:r>
              <a:rPr lang="en-US" sz="1600" dirty="0"/>
              <a:t>Kang et al. Pain Physician 2020, RCT (n=184): Ketamine reduced PPSP after mastectomy (87% vs. 69%), but not avg pain scores</a:t>
            </a:r>
          </a:p>
          <a:p>
            <a:r>
              <a:rPr lang="en-US" sz="1600" dirty="0"/>
              <a:t>Anwar et al. Anesthesiology 2019, RCT (n=150): Pregabalin with (0%) or without ketamine (6%) reduced PPSP after cardiac surgery compared to placebo (34%) at 3 months</a:t>
            </a:r>
          </a:p>
          <a:p>
            <a:r>
              <a:rPr lang="en-US" sz="1600" dirty="0" err="1"/>
              <a:t>Khashan</a:t>
            </a:r>
            <a:r>
              <a:rPr lang="en-US" sz="1600" dirty="0"/>
              <a:t> et al. Arch </a:t>
            </a:r>
            <a:r>
              <a:rPr lang="en-US" sz="1600" dirty="0" err="1"/>
              <a:t>Orthop</a:t>
            </a:r>
            <a:r>
              <a:rPr lang="en-US" sz="1600" dirty="0"/>
              <a:t> Trauma Surg 2016, RCT (n=45): Intra-articular MS04 = IA MS04 + ketamine &gt; IA placebo for PPSP up to 2 weeks after rotator cuff repair</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721969" y="1613275"/>
            <a:ext cx="3294445" cy="40656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90600" y="6352409"/>
            <a:ext cx="6096000" cy="276999"/>
          </a:xfrm>
          <a:prstGeom prst="rect">
            <a:avLst/>
          </a:prstGeom>
        </p:spPr>
        <p:txBody>
          <a:bodyPr>
            <a:spAutoFit/>
          </a:bodyPr>
          <a:lstStyle/>
          <a:p>
            <a:pPr lvl="0" eaLnBrk="0" fontAlgn="base" hangingPunct="0">
              <a:spcBef>
                <a:spcPct val="50000"/>
              </a:spcBef>
              <a:spcAft>
                <a:spcPct val="0"/>
              </a:spcAft>
            </a:pPr>
            <a:r>
              <a:rPr lang="en-GB" sz="1200" dirty="0" err="1"/>
              <a:t>McNicol</a:t>
            </a:r>
            <a:r>
              <a:rPr lang="en-GB" sz="1200" dirty="0"/>
              <a:t> et al. Acta </a:t>
            </a:r>
            <a:r>
              <a:rPr lang="en-GB" sz="1200" dirty="0" err="1"/>
              <a:t>Anaesthesiol</a:t>
            </a:r>
            <a:r>
              <a:rPr lang="en-GB" sz="1200" dirty="0"/>
              <a:t> </a:t>
            </a:r>
            <a:r>
              <a:rPr lang="en-GB" sz="1200" dirty="0" err="1"/>
              <a:t>Scand</a:t>
            </a:r>
            <a:r>
              <a:rPr lang="en-GB" sz="1200" dirty="0"/>
              <a:t> 2014; Klatt et al. </a:t>
            </a:r>
            <a:r>
              <a:rPr lang="en-GB" sz="1200" dirty="0" err="1"/>
              <a:t>Scand</a:t>
            </a:r>
            <a:r>
              <a:rPr lang="en-GB" sz="1200" dirty="0"/>
              <a:t> J Pain 2015</a:t>
            </a:r>
          </a:p>
        </p:txBody>
      </p:sp>
      <p:sp>
        <p:nvSpPr>
          <p:cNvPr id="8" name="Rectangle 7"/>
          <p:cNvSpPr/>
          <p:nvPr/>
        </p:nvSpPr>
        <p:spPr>
          <a:xfrm>
            <a:off x="8622584" y="5740399"/>
            <a:ext cx="3393830" cy="738664"/>
          </a:xfrm>
          <a:prstGeom prst="rect">
            <a:avLst/>
          </a:prstGeom>
        </p:spPr>
        <p:txBody>
          <a:bodyPr wrap="square">
            <a:spAutoFit/>
          </a:bodyPr>
          <a:lstStyle/>
          <a:p>
            <a:pPr lvl="0" algn="ctr" eaLnBrk="0" fontAlgn="base" hangingPunct="0">
              <a:spcBef>
                <a:spcPct val="50000"/>
              </a:spcBef>
              <a:spcAft>
                <a:spcPct val="0"/>
              </a:spcAft>
            </a:pPr>
            <a:r>
              <a:rPr lang="en-GB" sz="1400" dirty="0">
                <a:latin typeface="Times New Roman" pitchFamily="18" charset="0"/>
              </a:rPr>
              <a:t>Forest plot showing incidence of PPSP @ 3 months in RCT comparing ketamine to </a:t>
            </a:r>
            <a:r>
              <a:rPr lang="en-GB" sz="1400" dirty="0"/>
              <a:t>placebo</a:t>
            </a:r>
          </a:p>
        </p:txBody>
      </p:sp>
    </p:spTree>
    <p:extLst>
      <p:ext uri="{BB962C8B-B14F-4D97-AF65-F5344CB8AC3E}">
        <p14:creationId xmlns:p14="http://schemas.microsoft.com/office/powerpoint/2010/main" val="340160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DA63-AF4C-4513-A837-703F9FB18F1B}"/>
              </a:ext>
            </a:extLst>
          </p:cNvPr>
          <p:cNvSpPr>
            <a:spLocks noGrp="1"/>
          </p:cNvSpPr>
          <p:nvPr>
            <p:ph type="title"/>
          </p:nvPr>
        </p:nvSpPr>
        <p:spPr>
          <a:xfrm>
            <a:off x="1155031" y="383479"/>
            <a:ext cx="10367627" cy="842863"/>
          </a:xfrm>
        </p:spPr>
        <p:txBody>
          <a:bodyPr>
            <a:noAutofit/>
          </a:bodyPr>
          <a:lstStyle/>
          <a:p>
            <a:pPr algn="ctr"/>
            <a:r>
              <a:rPr lang="en-US" sz="3600" b="1" dirty="0"/>
              <a:t>Considerations for PNS for Postoperative Pain</a:t>
            </a:r>
          </a:p>
        </p:txBody>
      </p:sp>
      <p:pic>
        <p:nvPicPr>
          <p:cNvPr id="6" name="Content Placeholder 5">
            <a:extLst>
              <a:ext uri="{FF2B5EF4-FFF2-40B4-BE49-F238E27FC236}">
                <a16:creationId xmlns:a16="http://schemas.microsoft.com/office/drawing/2014/main" id="{09A12214-9098-4CCC-B742-CEB2232B0732}"/>
              </a:ext>
            </a:extLst>
          </p:cNvPr>
          <p:cNvPicPr>
            <a:picLocks noGrp="1" noChangeAspect="1"/>
          </p:cNvPicPr>
          <p:nvPr>
            <p:ph sz="half" idx="2"/>
          </p:nvPr>
        </p:nvPicPr>
        <p:blipFill>
          <a:blip r:embed="rId3"/>
          <a:stretch>
            <a:fillRect/>
          </a:stretch>
        </p:blipFill>
        <p:spPr>
          <a:xfrm>
            <a:off x="7822370" y="1371600"/>
            <a:ext cx="4195863" cy="1295399"/>
          </a:xfrm>
        </p:spPr>
      </p:pic>
      <p:sp>
        <p:nvSpPr>
          <p:cNvPr id="10" name="TextBox 9">
            <a:extLst>
              <a:ext uri="{FF2B5EF4-FFF2-40B4-BE49-F238E27FC236}">
                <a16:creationId xmlns:a16="http://schemas.microsoft.com/office/drawing/2014/main" id="{B44F366F-403F-4C2A-ADDC-BF96A3FF3E2E}"/>
              </a:ext>
            </a:extLst>
          </p:cNvPr>
          <p:cNvSpPr txBox="1"/>
          <p:nvPr/>
        </p:nvSpPr>
        <p:spPr>
          <a:xfrm>
            <a:off x="1066800" y="6274466"/>
            <a:ext cx="6172200" cy="430887"/>
          </a:xfrm>
          <a:prstGeom prst="rect">
            <a:avLst/>
          </a:prstGeom>
          <a:noFill/>
        </p:spPr>
        <p:txBody>
          <a:bodyPr wrap="square">
            <a:spAutoFit/>
          </a:bodyPr>
          <a:lstStyle/>
          <a:p>
            <a:r>
              <a:rPr lang="en-US" sz="1100" dirty="0"/>
              <a:t>PNS vs. sham for migraines: Chen Y-F et al. </a:t>
            </a:r>
            <a:r>
              <a:rPr lang="en-US" sz="1100" dirty="0" err="1"/>
              <a:t>PLoS</a:t>
            </a:r>
            <a:r>
              <a:rPr lang="en-US" sz="1100" dirty="0"/>
              <a:t> One 2015; Proportion of pts with neuropathic &amp; non-neuropathic pain after surgery: </a:t>
            </a:r>
            <a:r>
              <a:rPr lang="en-US" sz="1100" dirty="0" err="1"/>
              <a:t>Haroutiunian</a:t>
            </a:r>
            <a:r>
              <a:rPr lang="en-US" sz="1100" dirty="0"/>
              <a:t> et al. Pain 2013</a:t>
            </a:r>
          </a:p>
        </p:txBody>
      </p:sp>
      <p:pic>
        <p:nvPicPr>
          <p:cNvPr id="14" name="Content Placeholder 13">
            <a:extLst>
              <a:ext uri="{FF2B5EF4-FFF2-40B4-BE49-F238E27FC236}">
                <a16:creationId xmlns:a16="http://schemas.microsoft.com/office/drawing/2014/main" id="{45616699-CDA8-49B9-8A22-0CE8C23CDD12}"/>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822370" y="2775030"/>
            <a:ext cx="4195863" cy="1111169"/>
          </a:xfrm>
        </p:spPr>
      </p:pic>
      <p:sp>
        <p:nvSpPr>
          <p:cNvPr id="15" name="Content Placeholder 2">
            <a:extLst>
              <a:ext uri="{FF2B5EF4-FFF2-40B4-BE49-F238E27FC236}">
                <a16:creationId xmlns:a16="http://schemas.microsoft.com/office/drawing/2014/main" id="{B59467DE-9640-458A-8335-1A2888884510}"/>
              </a:ext>
            </a:extLst>
          </p:cNvPr>
          <p:cNvSpPr txBox="1">
            <a:spLocks/>
          </p:cNvSpPr>
          <p:nvPr/>
        </p:nvSpPr>
        <p:spPr>
          <a:xfrm>
            <a:off x="526648" y="1226341"/>
            <a:ext cx="7248702" cy="49578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20024" marR="0" lvl="0" indent="-320024" algn="l" defTabSz="914400" rtl="0" eaLnBrk="1" fontAlgn="auto" latinLnBrk="0" hangingPunct="1">
              <a:lnSpc>
                <a:spcPct val="100000"/>
              </a:lnSpc>
              <a:spcBef>
                <a:spcPct val="20000"/>
              </a:spcBef>
              <a:spcAft>
                <a:spcPts val="0"/>
              </a:spcAft>
              <a:buClr>
                <a:srgbClr val="F6DE55"/>
              </a:buClr>
              <a:buSzPct val="100000"/>
              <a:buFont typeface="Wingdings 2" panose="05020102010507070707" pitchFamily="18" charset="2"/>
              <a:buChar char="®"/>
              <a:tabLst/>
              <a:defRPr/>
            </a:pPr>
            <a:r>
              <a:rPr lang="en-US" sz="2000" dirty="0"/>
              <a:t>Greater efficacy for neuropathic pain than inflammatory pain</a:t>
            </a:r>
          </a:p>
          <a:p>
            <a:pPr marL="720074" lvl="1" indent="-320024" defTabSz="914400">
              <a:spcBef>
                <a:spcPct val="20000"/>
              </a:spcBef>
              <a:buClr>
                <a:srgbClr val="F6DE55"/>
              </a:buClr>
              <a:buSzPct val="100000"/>
              <a:buFont typeface="Wingdings 2" panose="05020102010507070707" pitchFamily="18" charset="2"/>
              <a:buChar char="®"/>
              <a:defRPr/>
            </a:pPr>
            <a:r>
              <a:rPr lang="en-US" dirty="0"/>
              <a:t>High placebo response rate</a:t>
            </a:r>
          </a:p>
          <a:p>
            <a:pPr marL="720074" lvl="1" indent="-320024" defTabSz="914400">
              <a:spcBef>
                <a:spcPct val="20000"/>
              </a:spcBef>
              <a:buClr>
                <a:srgbClr val="F6DE55"/>
              </a:buClr>
              <a:buSzPct val="100000"/>
              <a:buFont typeface="Wingdings 2" panose="05020102010507070707" pitchFamily="18" charset="2"/>
              <a:buChar char="®"/>
              <a:defRPr/>
            </a:pPr>
            <a:r>
              <a:rPr lang="en-US" sz="1800" dirty="0"/>
              <a:t>Most PPSP non-neuropathic</a:t>
            </a:r>
          </a:p>
          <a:p>
            <a:pPr marL="320024" indent="-320024" defTabSz="914400">
              <a:spcBef>
                <a:spcPct val="20000"/>
              </a:spcBef>
              <a:buClr>
                <a:srgbClr val="F6DE55"/>
              </a:buClr>
              <a:buSzPct val="100000"/>
              <a:buFont typeface="Wingdings 2" panose="05020102010507070707" pitchFamily="18" charset="2"/>
              <a:buChar char="®"/>
              <a:defRPr/>
            </a:pPr>
            <a:r>
              <a:rPr lang="en-US" sz="2200" dirty="0"/>
              <a:t>Temporary, percutaneous implants ideally suited for “dynamic” postsurgical pain</a:t>
            </a:r>
          </a:p>
          <a:p>
            <a:pPr marL="320024" indent="-320024" defTabSz="914400">
              <a:spcBef>
                <a:spcPct val="20000"/>
              </a:spcBef>
              <a:buClr>
                <a:srgbClr val="F6DE55"/>
              </a:buClr>
              <a:buSzPct val="100000"/>
              <a:buFont typeface="Wingdings 2" panose="05020102010507070707" pitchFamily="18" charset="2"/>
              <a:buChar char="®"/>
              <a:defRPr/>
            </a:pPr>
            <a:r>
              <a:rPr lang="en-US" sz="2200" dirty="0"/>
              <a:t>H</a:t>
            </a:r>
            <a:r>
              <a:rPr lang="en-US" sz="2000" dirty="0"/>
              <a:t>igh rate (&gt; 50%) of lead migration with permanent/ retained fragment with temporary devices, expensive</a:t>
            </a:r>
          </a:p>
          <a:p>
            <a:pPr marL="320024" indent="-320024" defTabSz="914400">
              <a:spcBef>
                <a:spcPct val="20000"/>
              </a:spcBef>
              <a:buClr>
                <a:srgbClr val="F6DE55"/>
              </a:buClr>
              <a:buSzPct val="100000"/>
              <a:buFont typeface="Wingdings 2" panose="05020102010507070707" pitchFamily="18" charset="2"/>
              <a:buChar char="®"/>
              <a:defRPr/>
            </a:pPr>
            <a:r>
              <a:rPr lang="en-US" sz="2000" dirty="0"/>
              <a:t>Indirect, but no direct evidence for preemptive analgesic effects</a:t>
            </a:r>
          </a:p>
          <a:p>
            <a:pPr marL="720074" lvl="1" indent="-320024" defTabSz="914400">
              <a:spcBef>
                <a:spcPct val="20000"/>
              </a:spcBef>
              <a:buClr>
                <a:srgbClr val="F6DE55"/>
              </a:buClr>
              <a:buSzPct val="100000"/>
              <a:buFont typeface="Wingdings 2" panose="05020102010507070707" pitchFamily="18" charset="2"/>
              <a:buChar char="®"/>
              <a:defRPr/>
            </a:pPr>
            <a:r>
              <a:rPr lang="en-US" dirty="0"/>
              <a:t>Studies would require hundreds of patients per group</a:t>
            </a:r>
          </a:p>
          <a:p>
            <a:pPr marL="320024" indent="-320024" defTabSz="914400">
              <a:spcBef>
                <a:spcPct val="20000"/>
              </a:spcBef>
              <a:buClr>
                <a:srgbClr val="F6DE55"/>
              </a:buClr>
              <a:buSzPct val="100000"/>
              <a:buFont typeface="Wingdings 2" panose="05020102010507070707" pitchFamily="18" charset="2"/>
              <a:buChar char="®"/>
              <a:defRPr/>
            </a:pPr>
            <a:r>
              <a:rPr lang="en-US" sz="2200" dirty="0"/>
              <a:t>Effect size in RCTs relatively small</a:t>
            </a:r>
          </a:p>
          <a:p>
            <a:pPr marL="320024" indent="-320024" defTabSz="914400">
              <a:spcBef>
                <a:spcPct val="20000"/>
              </a:spcBef>
              <a:buClr>
                <a:srgbClr val="F6DE55"/>
              </a:buClr>
              <a:buSzPct val="100000"/>
              <a:buFont typeface="Wingdings 2" panose="05020102010507070707" pitchFamily="18" charset="2"/>
              <a:buChar char="®"/>
              <a:defRPr/>
            </a:pPr>
            <a:r>
              <a:rPr lang="en-US" sz="2000" dirty="0"/>
              <a:t>Tolerance to effect after 1-2 years</a:t>
            </a:r>
          </a:p>
        </p:txBody>
      </p:sp>
      <p:pic>
        <p:nvPicPr>
          <p:cNvPr id="17" name="Picture 16">
            <a:extLst>
              <a:ext uri="{FF2B5EF4-FFF2-40B4-BE49-F238E27FC236}">
                <a16:creationId xmlns:a16="http://schemas.microsoft.com/office/drawing/2014/main" id="{98FF05A6-2E0D-47BE-9231-9BA21AB480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2370" y="4080078"/>
            <a:ext cx="4195863" cy="2394444"/>
          </a:xfrm>
          <a:prstGeom prst="rect">
            <a:avLst/>
          </a:prstGeom>
        </p:spPr>
      </p:pic>
    </p:spTree>
    <p:extLst>
      <p:ext uri="{BB962C8B-B14F-4D97-AF65-F5344CB8AC3E}">
        <p14:creationId xmlns:p14="http://schemas.microsoft.com/office/powerpoint/2010/main" val="330799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CBCC-CABF-432F-89B9-37C64D768BBA}"/>
              </a:ext>
            </a:extLst>
          </p:cNvPr>
          <p:cNvSpPr>
            <a:spLocks noGrp="1"/>
          </p:cNvSpPr>
          <p:nvPr>
            <p:ph type="title"/>
          </p:nvPr>
        </p:nvSpPr>
        <p:spPr>
          <a:xfrm>
            <a:off x="1480739" y="394035"/>
            <a:ext cx="9970778" cy="797635"/>
          </a:xfrm>
        </p:spPr>
        <p:txBody>
          <a:bodyPr>
            <a:normAutofit fontScale="90000"/>
          </a:bodyPr>
          <a:lstStyle/>
          <a:p>
            <a:r>
              <a:rPr lang="en-US" b="1" dirty="0"/>
              <a:t>Randomized Controlled Trials Evaluating PNS</a:t>
            </a:r>
          </a:p>
        </p:txBody>
      </p:sp>
      <p:sp>
        <p:nvSpPr>
          <p:cNvPr id="3" name="Content Placeholder 2">
            <a:extLst>
              <a:ext uri="{FF2B5EF4-FFF2-40B4-BE49-F238E27FC236}">
                <a16:creationId xmlns:a16="http://schemas.microsoft.com/office/drawing/2014/main" id="{02EB4034-62AE-43AC-B9E8-809C50F00DEE}"/>
              </a:ext>
            </a:extLst>
          </p:cNvPr>
          <p:cNvSpPr>
            <a:spLocks noGrp="1"/>
          </p:cNvSpPr>
          <p:nvPr>
            <p:ph sz="half" idx="1"/>
          </p:nvPr>
        </p:nvSpPr>
        <p:spPr>
          <a:xfrm>
            <a:off x="584035" y="1466973"/>
            <a:ext cx="7970029" cy="4792242"/>
          </a:xfrm>
        </p:spPr>
        <p:txBody>
          <a:bodyPr>
            <a:normAutofit/>
          </a:bodyPr>
          <a:lstStyle/>
          <a:p>
            <a:r>
              <a:rPr lang="en-US" sz="2400" dirty="0"/>
              <a:t>Ilfeld et al. Anesthesiology 2021</a:t>
            </a:r>
          </a:p>
          <a:p>
            <a:pPr lvl="1"/>
            <a:r>
              <a:rPr lang="en-US" sz="2000" dirty="0"/>
              <a:t>66 pts scheduled for ambulatory orthopedic surgery (ACL, rotator cuff, bunionectomy, TKA)</a:t>
            </a:r>
          </a:p>
          <a:p>
            <a:pPr lvl="1"/>
            <a:r>
              <a:rPr lang="en-US" sz="2000" dirty="0"/>
              <a:t>Electrode tested at 100 Hz, increasing current until sensation achieved</a:t>
            </a:r>
          </a:p>
          <a:p>
            <a:pPr lvl="1"/>
            <a:r>
              <a:rPr lang="en-US" sz="2000" dirty="0"/>
              <a:t>Randomized to PNS or sham PNS </a:t>
            </a:r>
            <a:r>
              <a:rPr lang="en-US" sz="2000" i="1" dirty="0"/>
              <a:t>postoperatively. </a:t>
            </a:r>
            <a:r>
              <a:rPr lang="en-US" sz="2000" dirty="0"/>
              <a:t>All rec’d single-shot nerve block + GA; patients &amp; investigators blinded</a:t>
            </a:r>
          </a:p>
          <a:p>
            <a:pPr lvl="1"/>
            <a:r>
              <a:rPr lang="en-US" sz="2000" dirty="0"/>
              <a:t>PNS group rec’d stimulation at lowest perceived threshold for 2 weeks</a:t>
            </a:r>
          </a:p>
          <a:p>
            <a:pPr lvl="1"/>
            <a:r>
              <a:rPr lang="en-US" sz="2000" dirty="0"/>
              <a:t>Mean pain intensity 1</a:t>
            </a:r>
            <a:r>
              <a:rPr lang="en-US" sz="2000" baseline="30000" dirty="0"/>
              <a:t>st</a:t>
            </a:r>
            <a:r>
              <a:rPr lang="en-US" sz="2000" dirty="0"/>
              <a:t> week 1.1 </a:t>
            </a:r>
            <a:r>
              <a:rPr lang="en-US" sz="2000" u="sng" dirty="0"/>
              <a:t>+</a:t>
            </a:r>
            <a:r>
              <a:rPr lang="en-US" sz="2000" dirty="0"/>
              <a:t> 1.1 vs. 3.1 </a:t>
            </a:r>
            <a:r>
              <a:rPr lang="en-US" sz="2000" u="sng" dirty="0"/>
              <a:t>+</a:t>
            </a:r>
            <a:r>
              <a:rPr lang="en-US" sz="2000" dirty="0"/>
              <a:t> 1.7, median OME consumption 5 mg (0-30) vs. 48 (25-90) mg</a:t>
            </a:r>
          </a:p>
          <a:p>
            <a:pPr lvl="1"/>
            <a:r>
              <a:rPr lang="en-US" sz="2000" dirty="0"/>
              <a:t>No differences in outcomes from 1-4 months except 0 in PNS group vs. 6 in sham group were on opioids</a:t>
            </a:r>
          </a:p>
          <a:p>
            <a:pPr marL="457200" lvl="1" indent="0">
              <a:buNone/>
            </a:pPr>
            <a:endParaRPr lang="en-US" sz="2000" dirty="0"/>
          </a:p>
        </p:txBody>
      </p:sp>
      <p:pic>
        <p:nvPicPr>
          <p:cNvPr id="6" name="Content Placeholder 5">
            <a:extLst>
              <a:ext uri="{FF2B5EF4-FFF2-40B4-BE49-F238E27FC236}">
                <a16:creationId xmlns:a16="http://schemas.microsoft.com/office/drawing/2014/main" id="{51D04211-2091-49C3-A0FD-2E94E97E2A4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021275" y="1056213"/>
            <a:ext cx="2494266" cy="3657372"/>
          </a:xfrm>
        </p:spPr>
      </p:pic>
      <p:pic>
        <p:nvPicPr>
          <p:cNvPr id="8" name="Picture 7">
            <a:extLst>
              <a:ext uri="{FF2B5EF4-FFF2-40B4-BE49-F238E27FC236}">
                <a16:creationId xmlns:a16="http://schemas.microsoft.com/office/drawing/2014/main" id="{075C2800-F273-4C9F-B8D5-D5CA204D3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9611" y="4830329"/>
            <a:ext cx="2682240" cy="1721599"/>
          </a:xfrm>
          <a:prstGeom prst="rect">
            <a:avLst/>
          </a:prstGeom>
        </p:spPr>
      </p:pic>
    </p:spTree>
    <p:extLst>
      <p:ext uri="{BB962C8B-B14F-4D97-AF65-F5344CB8AC3E}">
        <p14:creationId xmlns:p14="http://schemas.microsoft.com/office/powerpoint/2010/main" val="265117795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53693B-7784-4E35-A4F0-021E6D64D38C}"/>
              </a:ext>
            </a:extLst>
          </p:cNvPr>
          <p:cNvSpPr>
            <a:spLocks noGrp="1"/>
          </p:cNvSpPr>
          <p:nvPr>
            <p:ph type="title"/>
          </p:nvPr>
        </p:nvSpPr>
        <p:spPr/>
        <p:txBody>
          <a:bodyPr>
            <a:noAutofit/>
          </a:bodyPr>
          <a:lstStyle/>
          <a:p>
            <a:pPr algn="ctr"/>
            <a:r>
              <a:rPr lang="en-US" sz="4000" b="1" dirty="0"/>
              <a:t>Short-Term Randomized &amp; Observational Studies Evaluating PNS for Postoperative Pain</a:t>
            </a:r>
          </a:p>
        </p:txBody>
      </p:sp>
      <p:pic>
        <p:nvPicPr>
          <p:cNvPr id="9" name="Content Placeholder 8">
            <a:extLst>
              <a:ext uri="{FF2B5EF4-FFF2-40B4-BE49-F238E27FC236}">
                <a16:creationId xmlns:a16="http://schemas.microsoft.com/office/drawing/2014/main" id="{2631DD8D-E8E6-437A-8E7F-802D7490F254}"/>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24665" y="1574145"/>
            <a:ext cx="3120275" cy="2226882"/>
          </a:xfrm>
        </p:spPr>
      </p:pic>
      <p:pic>
        <p:nvPicPr>
          <p:cNvPr id="11" name="Picture 10">
            <a:extLst>
              <a:ext uri="{FF2B5EF4-FFF2-40B4-BE49-F238E27FC236}">
                <a16:creationId xmlns:a16="http://schemas.microsoft.com/office/drawing/2014/main" id="{FDA005F1-4CB6-4C36-9A95-622DD86B5C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088745"/>
            <a:ext cx="3150407" cy="2303082"/>
          </a:xfrm>
          <a:prstGeom prst="rect">
            <a:avLst/>
          </a:prstGeom>
        </p:spPr>
      </p:pic>
      <p:graphicFrame>
        <p:nvGraphicFramePr>
          <p:cNvPr id="2" name="Table 7">
            <a:extLst>
              <a:ext uri="{FF2B5EF4-FFF2-40B4-BE49-F238E27FC236}">
                <a16:creationId xmlns:a16="http://schemas.microsoft.com/office/drawing/2014/main" id="{BC4F813C-B860-1492-2038-9532A983B160}"/>
              </a:ext>
            </a:extLst>
          </p:cNvPr>
          <p:cNvGraphicFramePr>
            <a:graphicFrameLocks/>
          </p:cNvGraphicFramePr>
          <p:nvPr>
            <p:extLst>
              <p:ext uri="{D42A27DB-BD31-4B8C-83A1-F6EECF244321}">
                <p14:modId xmlns:p14="http://schemas.microsoft.com/office/powerpoint/2010/main" val="2749799573"/>
              </p:ext>
            </p:extLst>
          </p:nvPr>
        </p:nvGraphicFramePr>
        <p:xfrm>
          <a:off x="4267200" y="1574145"/>
          <a:ext cx="7730287" cy="5029200"/>
        </p:xfrm>
        <a:graphic>
          <a:graphicData uri="http://schemas.openxmlformats.org/drawingml/2006/table">
            <a:tbl>
              <a:tblPr firstRow="1" bandRow="1">
                <a:tableStyleId>{5C22544A-7EE6-4342-B048-85BDC9FD1C3A}</a:tableStyleId>
              </a:tblPr>
              <a:tblGrid>
                <a:gridCol w="839052">
                  <a:extLst>
                    <a:ext uri="{9D8B030D-6E8A-4147-A177-3AD203B41FA5}">
                      <a16:colId xmlns:a16="http://schemas.microsoft.com/office/drawing/2014/main" val="4214766659"/>
                    </a:ext>
                  </a:extLst>
                </a:gridCol>
                <a:gridCol w="1007795">
                  <a:extLst>
                    <a:ext uri="{9D8B030D-6E8A-4147-A177-3AD203B41FA5}">
                      <a16:colId xmlns:a16="http://schemas.microsoft.com/office/drawing/2014/main" val="907904216"/>
                    </a:ext>
                  </a:extLst>
                </a:gridCol>
                <a:gridCol w="1215189">
                  <a:extLst>
                    <a:ext uri="{9D8B030D-6E8A-4147-A177-3AD203B41FA5}">
                      <a16:colId xmlns:a16="http://schemas.microsoft.com/office/drawing/2014/main" val="3378604441"/>
                    </a:ext>
                  </a:extLst>
                </a:gridCol>
                <a:gridCol w="836195">
                  <a:extLst>
                    <a:ext uri="{9D8B030D-6E8A-4147-A177-3AD203B41FA5}">
                      <a16:colId xmlns:a16="http://schemas.microsoft.com/office/drawing/2014/main" val="1856189139"/>
                    </a:ext>
                  </a:extLst>
                </a:gridCol>
                <a:gridCol w="1215189">
                  <a:extLst>
                    <a:ext uri="{9D8B030D-6E8A-4147-A177-3AD203B41FA5}">
                      <a16:colId xmlns:a16="http://schemas.microsoft.com/office/drawing/2014/main" val="3876920972"/>
                    </a:ext>
                  </a:extLst>
                </a:gridCol>
                <a:gridCol w="2616867">
                  <a:extLst>
                    <a:ext uri="{9D8B030D-6E8A-4147-A177-3AD203B41FA5}">
                      <a16:colId xmlns:a16="http://schemas.microsoft.com/office/drawing/2014/main" val="1644692564"/>
                    </a:ext>
                  </a:extLst>
                </a:gridCol>
              </a:tblGrid>
              <a:tr h="370840">
                <a:tc>
                  <a:txBody>
                    <a:bodyPr/>
                    <a:lstStyle/>
                    <a:p>
                      <a:r>
                        <a:rPr lang="en-US" sz="1300" dirty="0"/>
                        <a:t>Author, Year</a:t>
                      </a:r>
                    </a:p>
                  </a:txBody>
                  <a:tcPr/>
                </a:tc>
                <a:tc>
                  <a:txBody>
                    <a:bodyPr/>
                    <a:lstStyle/>
                    <a:p>
                      <a:r>
                        <a:rPr lang="en-US" sz="1100" dirty="0"/>
                        <a:t>Design</a:t>
                      </a:r>
                    </a:p>
                  </a:txBody>
                  <a:tcPr/>
                </a:tc>
                <a:tc>
                  <a:txBody>
                    <a:bodyPr/>
                    <a:lstStyle/>
                    <a:p>
                      <a:r>
                        <a:rPr lang="en-US" sz="1200" dirty="0"/>
                        <a:t>Patients/</a:t>
                      </a:r>
                    </a:p>
                    <a:p>
                      <a:r>
                        <a:rPr lang="en-US" sz="1200" dirty="0"/>
                        <a:t>Surgery</a:t>
                      </a:r>
                    </a:p>
                  </a:txBody>
                  <a:tcPr/>
                </a:tc>
                <a:tc>
                  <a:txBody>
                    <a:bodyPr/>
                    <a:lstStyle/>
                    <a:p>
                      <a:r>
                        <a:rPr lang="en-US" sz="1200" dirty="0"/>
                        <a:t>Nerves</a:t>
                      </a:r>
                    </a:p>
                  </a:txBody>
                  <a:tcPr/>
                </a:tc>
                <a:tc>
                  <a:txBody>
                    <a:bodyPr/>
                    <a:lstStyle/>
                    <a:p>
                      <a:r>
                        <a:rPr lang="en-US" sz="1200" dirty="0"/>
                        <a:t>Duration</a:t>
                      </a:r>
                    </a:p>
                  </a:txBody>
                  <a:tcPr/>
                </a:tc>
                <a:tc>
                  <a:txBody>
                    <a:bodyPr/>
                    <a:lstStyle/>
                    <a:p>
                      <a:r>
                        <a:rPr lang="en-US" sz="1200" dirty="0"/>
                        <a:t>Results</a:t>
                      </a:r>
                    </a:p>
                  </a:txBody>
                  <a:tcPr/>
                </a:tc>
                <a:extLst>
                  <a:ext uri="{0D108BD9-81ED-4DB2-BD59-A6C34878D82A}">
                    <a16:rowId xmlns:a16="http://schemas.microsoft.com/office/drawing/2014/main" val="1039107230"/>
                  </a:ext>
                </a:extLst>
              </a:tr>
              <a:tr h="370840">
                <a:tc>
                  <a:txBody>
                    <a:bodyPr/>
                    <a:lstStyle/>
                    <a:p>
                      <a:r>
                        <a:rPr lang="en-US" sz="1000" dirty="0"/>
                        <a:t>Ilfeld, 2017</a:t>
                      </a:r>
                    </a:p>
                  </a:txBody>
                  <a:tcPr/>
                </a:tc>
                <a:tc>
                  <a:txBody>
                    <a:bodyPr/>
                    <a:lstStyle/>
                    <a:p>
                      <a:r>
                        <a:rPr lang="en-US" sz="1000" dirty="0" err="1"/>
                        <a:t>Prosp</a:t>
                      </a:r>
                      <a:endParaRPr lang="en-US" sz="1000" dirty="0"/>
                    </a:p>
                  </a:txBody>
                  <a:tcPr/>
                </a:tc>
                <a:tc>
                  <a:txBody>
                    <a:bodyPr/>
                    <a:lstStyle/>
                    <a:p>
                      <a:r>
                        <a:rPr lang="en-US" sz="1000" dirty="0"/>
                        <a:t>5 pts &lt; 60 d from TKA</a:t>
                      </a:r>
                    </a:p>
                  </a:txBody>
                  <a:tcPr/>
                </a:tc>
                <a:tc>
                  <a:txBody>
                    <a:bodyPr/>
                    <a:lstStyle/>
                    <a:p>
                      <a:r>
                        <a:rPr lang="en-US" sz="1000" dirty="0"/>
                        <a:t>Fem +/- Sciatic</a:t>
                      </a:r>
                    </a:p>
                  </a:txBody>
                  <a:tcPr/>
                </a:tc>
                <a:tc>
                  <a:txBody>
                    <a:bodyPr/>
                    <a:lstStyle/>
                    <a:p>
                      <a:r>
                        <a:rPr lang="en-US" sz="1000" dirty="0"/>
                        <a:t>&lt; 1 d</a:t>
                      </a:r>
                    </a:p>
                  </a:txBody>
                  <a:tcPr/>
                </a:tc>
                <a:tc>
                  <a:txBody>
                    <a:bodyPr/>
                    <a:lstStyle/>
                    <a:p>
                      <a:r>
                        <a:rPr lang="en-US" sz="1000" dirty="0"/>
                        <a:t>93% </a:t>
                      </a:r>
                      <a:r>
                        <a:rPr lang="en-US" sz="1000" dirty="0" err="1"/>
                        <a:t>decr</a:t>
                      </a:r>
                      <a:r>
                        <a:rPr lang="en-US" sz="1000" dirty="0"/>
                        <a:t> in rest pain, 27-30% during ROM</a:t>
                      </a:r>
                    </a:p>
                  </a:txBody>
                  <a:tcPr/>
                </a:tc>
                <a:extLst>
                  <a:ext uri="{0D108BD9-81ED-4DB2-BD59-A6C34878D82A}">
                    <a16:rowId xmlns:a16="http://schemas.microsoft.com/office/drawing/2014/main" val="3283888628"/>
                  </a:ext>
                </a:extLst>
              </a:tr>
              <a:tr h="370840">
                <a:tc>
                  <a:txBody>
                    <a:bodyPr/>
                    <a:lstStyle/>
                    <a:p>
                      <a:r>
                        <a:rPr lang="en-US" sz="1000" dirty="0"/>
                        <a:t>Ilfeld, 2017</a:t>
                      </a:r>
                    </a:p>
                  </a:txBody>
                  <a:tcPr/>
                </a:tc>
                <a:tc>
                  <a:txBody>
                    <a:bodyPr/>
                    <a:lstStyle/>
                    <a:p>
                      <a:r>
                        <a:rPr lang="en-US" sz="1000" dirty="0" err="1"/>
                        <a:t>Prosp</a:t>
                      </a:r>
                      <a:endParaRPr lang="en-US" sz="1000" dirty="0"/>
                    </a:p>
                  </a:txBody>
                  <a:tcPr/>
                </a:tc>
                <a:tc>
                  <a:txBody>
                    <a:bodyPr/>
                    <a:lstStyle/>
                    <a:p>
                      <a:r>
                        <a:rPr lang="en-US" sz="1000" dirty="0"/>
                        <a:t>5 pts mean 42 d after TKA (6-97d)</a:t>
                      </a:r>
                    </a:p>
                  </a:txBody>
                  <a:tcPr/>
                </a:tc>
                <a:tc>
                  <a:txBody>
                    <a:bodyPr/>
                    <a:lstStyle/>
                    <a:p>
                      <a:r>
                        <a:rPr lang="en-US" sz="1000" dirty="0"/>
                        <a:t>Fem +/- Sciatic</a:t>
                      </a:r>
                    </a:p>
                  </a:txBody>
                  <a:tcPr/>
                </a:tc>
                <a:tc>
                  <a:txBody>
                    <a:bodyPr/>
                    <a:lstStyle/>
                    <a:p>
                      <a:r>
                        <a:rPr lang="en-US" sz="1000" dirty="0"/>
                        <a:t>&lt; 1 d</a:t>
                      </a:r>
                    </a:p>
                  </a:txBody>
                  <a:tcPr/>
                </a:tc>
                <a:tc>
                  <a:txBody>
                    <a:bodyPr/>
                    <a:lstStyle/>
                    <a:p>
                      <a:r>
                        <a:rPr lang="en-US" sz="1000" dirty="0"/>
                        <a:t>63% </a:t>
                      </a:r>
                      <a:r>
                        <a:rPr lang="en-US" sz="1000" dirty="0" err="1"/>
                        <a:t>decr</a:t>
                      </a:r>
                      <a:r>
                        <a:rPr lang="en-US" sz="1000" dirty="0"/>
                        <a:t> in rest pain, 14% &amp; 50% during passive &amp; active flexion</a:t>
                      </a:r>
                    </a:p>
                  </a:txBody>
                  <a:tcPr/>
                </a:tc>
                <a:extLst>
                  <a:ext uri="{0D108BD9-81ED-4DB2-BD59-A6C34878D82A}">
                    <a16:rowId xmlns:a16="http://schemas.microsoft.com/office/drawing/2014/main" val="406963545"/>
                  </a:ext>
                </a:extLst>
              </a:tr>
              <a:tr h="370840">
                <a:tc>
                  <a:txBody>
                    <a:bodyPr/>
                    <a:lstStyle/>
                    <a:p>
                      <a:r>
                        <a:rPr lang="en-US" sz="1000" dirty="0"/>
                        <a:t>Ilfeld, 2019</a:t>
                      </a:r>
                    </a:p>
                  </a:txBody>
                  <a:tcPr/>
                </a:tc>
                <a:tc>
                  <a:txBody>
                    <a:bodyPr/>
                    <a:lstStyle/>
                    <a:p>
                      <a:r>
                        <a:rPr lang="en-US" sz="1000" dirty="0" err="1"/>
                        <a:t>Prosp</a:t>
                      </a:r>
                      <a:endParaRPr lang="en-US" sz="1000" dirty="0"/>
                    </a:p>
                  </a:txBody>
                  <a:tcPr/>
                </a:tc>
                <a:tc>
                  <a:txBody>
                    <a:bodyPr/>
                    <a:lstStyle/>
                    <a:p>
                      <a:r>
                        <a:rPr lang="en-US" sz="1000" dirty="0"/>
                        <a:t>7 pts s/p TKA</a:t>
                      </a:r>
                    </a:p>
                  </a:txBody>
                  <a:tcPr/>
                </a:tc>
                <a:tc>
                  <a:txBody>
                    <a:bodyPr/>
                    <a:lstStyle/>
                    <a:p>
                      <a:r>
                        <a:rPr lang="en-US" sz="1000" dirty="0"/>
                        <a:t>Fem + Sciatic</a:t>
                      </a:r>
                    </a:p>
                  </a:txBody>
                  <a:tcPr/>
                </a:tc>
                <a:tc>
                  <a:txBody>
                    <a:bodyPr/>
                    <a:lstStyle/>
                    <a:p>
                      <a:r>
                        <a:rPr lang="en-US" sz="1000" dirty="0"/>
                        <a:t>Turned on &lt; 24h after surgery x 8d -6 </a:t>
                      </a:r>
                      <a:r>
                        <a:rPr lang="en-US" sz="1000" dirty="0" err="1"/>
                        <a:t>wk</a:t>
                      </a:r>
                      <a:r>
                        <a:rPr lang="en-US" sz="1000" dirty="0"/>
                        <a:t> f/u</a:t>
                      </a:r>
                    </a:p>
                  </a:txBody>
                  <a:tcPr/>
                </a:tc>
                <a:tc>
                  <a:txBody>
                    <a:bodyPr/>
                    <a:lstStyle/>
                    <a:p>
                      <a:r>
                        <a:rPr lang="en-US" sz="1000" dirty="0"/>
                        <a:t>6 of 7 had pain scores &lt; 4 in 1</a:t>
                      </a:r>
                      <a:r>
                        <a:rPr lang="en-US" sz="1000" baseline="30000" dirty="0"/>
                        <a:t>st</a:t>
                      </a:r>
                      <a:r>
                        <a:rPr lang="en-US" sz="1000" dirty="0"/>
                        <a:t> wk. 4 of 7 discontinued opioids within 1 </a:t>
                      </a:r>
                      <a:r>
                        <a:rPr lang="en-US" sz="1000" dirty="0" err="1"/>
                        <a:t>wk</a:t>
                      </a:r>
                      <a:r>
                        <a:rPr lang="en-US" sz="1000" dirty="0"/>
                        <a:t> </a:t>
                      </a:r>
                    </a:p>
                  </a:txBody>
                  <a:tcPr/>
                </a:tc>
                <a:extLst>
                  <a:ext uri="{0D108BD9-81ED-4DB2-BD59-A6C34878D82A}">
                    <a16:rowId xmlns:a16="http://schemas.microsoft.com/office/drawing/2014/main" val="11255049"/>
                  </a:ext>
                </a:extLst>
              </a:tr>
              <a:tr h="370840">
                <a:tc>
                  <a:txBody>
                    <a:bodyPr/>
                    <a:lstStyle/>
                    <a:p>
                      <a:r>
                        <a:rPr lang="en-US" sz="1000" dirty="0"/>
                        <a:t>Ilfeld, 2019*</a:t>
                      </a:r>
                    </a:p>
                  </a:txBody>
                  <a:tcPr/>
                </a:tc>
                <a:tc>
                  <a:txBody>
                    <a:bodyPr/>
                    <a:lstStyle/>
                    <a:p>
                      <a:r>
                        <a:rPr lang="en-US" sz="1000" dirty="0"/>
                        <a:t>Rand, DB crossover, open-label f/u </a:t>
                      </a:r>
                    </a:p>
                  </a:txBody>
                  <a:tcPr/>
                </a:tc>
                <a:tc>
                  <a:txBody>
                    <a:bodyPr/>
                    <a:lstStyle/>
                    <a:p>
                      <a:r>
                        <a:rPr lang="en-US" sz="1000" dirty="0"/>
                        <a:t>10 pts, ACL repair</a:t>
                      </a:r>
                    </a:p>
                  </a:txBody>
                  <a:tcPr/>
                </a:tc>
                <a:tc>
                  <a:txBody>
                    <a:bodyPr/>
                    <a:lstStyle/>
                    <a:p>
                      <a:r>
                        <a:rPr lang="en-US" sz="1000" dirty="0"/>
                        <a:t>Fem</a:t>
                      </a:r>
                    </a:p>
                  </a:txBody>
                  <a:tcPr/>
                </a:tc>
                <a:tc>
                  <a:txBody>
                    <a:bodyPr/>
                    <a:lstStyle/>
                    <a:p>
                      <a:r>
                        <a:rPr lang="en-US" sz="1000" dirty="0"/>
                        <a:t>5” on/off, 5” washout; 2-4 </a:t>
                      </a:r>
                      <a:r>
                        <a:rPr lang="en-US" sz="1000" dirty="0" err="1"/>
                        <a:t>wks</a:t>
                      </a:r>
                      <a:r>
                        <a:rPr lang="en-US" sz="1000" dirty="0"/>
                        <a:t> open-label</a:t>
                      </a:r>
                    </a:p>
                  </a:txBody>
                  <a:tcPr/>
                </a:tc>
                <a:tc>
                  <a:txBody>
                    <a:bodyPr/>
                    <a:lstStyle/>
                    <a:p>
                      <a:r>
                        <a:rPr lang="en-US" sz="1000" dirty="0"/>
                        <a:t>Stim resulted in 7% </a:t>
                      </a:r>
                      <a:r>
                        <a:rPr lang="en-US" sz="1000" dirty="0" err="1"/>
                        <a:t>decr</a:t>
                      </a:r>
                      <a:r>
                        <a:rPr lang="en-US" sz="1000" dirty="0"/>
                        <a:t> vs. 4% </a:t>
                      </a:r>
                      <a:r>
                        <a:rPr lang="en-US" sz="1000" dirty="0" err="1"/>
                        <a:t>incr</a:t>
                      </a:r>
                      <a:r>
                        <a:rPr lang="en-US" sz="1000" dirty="0"/>
                        <a:t> w/ sham stim. With adductor canal block, 80% had pain scores &lt; 1.5 thru POD-3 </a:t>
                      </a:r>
                    </a:p>
                  </a:txBody>
                  <a:tcPr/>
                </a:tc>
                <a:extLst>
                  <a:ext uri="{0D108BD9-81ED-4DB2-BD59-A6C34878D82A}">
                    <a16:rowId xmlns:a16="http://schemas.microsoft.com/office/drawing/2014/main" val="903720194"/>
                  </a:ext>
                </a:extLst>
              </a:tr>
              <a:tr h="370840">
                <a:tc>
                  <a:txBody>
                    <a:bodyPr/>
                    <a:lstStyle/>
                    <a:p>
                      <a:r>
                        <a:rPr lang="en-US" sz="1000" dirty="0"/>
                        <a:t>Ilfeld, 2018*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Rand, DB crossover, open-label f/u</a:t>
                      </a:r>
                    </a:p>
                  </a:txBody>
                  <a:tcPr/>
                </a:tc>
                <a:tc>
                  <a:txBody>
                    <a:bodyPr/>
                    <a:lstStyle/>
                    <a:p>
                      <a:r>
                        <a:rPr lang="en-US" sz="1000" dirty="0"/>
                        <a:t>7 pts, hallux valgus osteotomy</a:t>
                      </a:r>
                    </a:p>
                  </a:txBody>
                  <a:tcPr/>
                </a:tc>
                <a:tc>
                  <a:txBody>
                    <a:bodyPr/>
                    <a:lstStyle/>
                    <a:p>
                      <a:r>
                        <a:rPr lang="en-US" sz="1000" dirty="0"/>
                        <a:t>Sciatic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5” on/off, 5” washout; 2-4 </a:t>
                      </a:r>
                      <a:r>
                        <a:rPr lang="en-US" sz="1000" dirty="0" err="1"/>
                        <a:t>wks</a:t>
                      </a:r>
                      <a:r>
                        <a:rPr lang="en-US" sz="1000" dirty="0"/>
                        <a:t> open-label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Stim resulted in 35% </a:t>
                      </a:r>
                      <a:r>
                        <a:rPr lang="en-US" sz="1000" dirty="0" err="1"/>
                        <a:t>decr</a:t>
                      </a:r>
                      <a:r>
                        <a:rPr lang="en-US" sz="1000" dirty="0"/>
                        <a:t> vs. 0% </a:t>
                      </a:r>
                      <a:r>
                        <a:rPr lang="en-US" sz="1000" dirty="0" err="1"/>
                        <a:t>incr</a:t>
                      </a:r>
                      <a:r>
                        <a:rPr lang="en-US" sz="1000" dirty="0"/>
                        <a:t> w/ sham stim. During 30” open-label stim, pain scores </a:t>
                      </a:r>
                      <a:r>
                        <a:rPr lang="en-US" sz="1000" dirty="0" err="1"/>
                        <a:t>decr</a:t>
                      </a:r>
                      <a:r>
                        <a:rPr lang="en-US" sz="1000" dirty="0"/>
                        <a:t> 52%</a:t>
                      </a:r>
                    </a:p>
                  </a:txBody>
                  <a:tcPr/>
                </a:tc>
                <a:extLst>
                  <a:ext uri="{0D108BD9-81ED-4DB2-BD59-A6C34878D82A}">
                    <a16:rowId xmlns:a16="http://schemas.microsoft.com/office/drawing/2014/main" val="2337680773"/>
                  </a:ext>
                </a:extLst>
              </a:tr>
              <a:tr h="0">
                <a:tc>
                  <a:txBody>
                    <a:bodyPr/>
                    <a:lstStyle/>
                    <a:p>
                      <a:r>
                        <a:rPr lang="en-US" sz="1000" dirty="0"/>
                        <a:t>Ilfeld, 2019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err="1"/>
                        <a:t>Rand,DB</a:t>
                      </a:r>
                      <a:r>
                        <a:rPr lang="en-US" sz="1000" dirty="0"/>
                        <a:t> crossover, open-label f/u</a:t>
                      </a:r>
                    </a:p>
                  </a:txBody>
                  <a:tcPr/>
                </a:tc>
                <a:tc>
                  <a:txBody>
                    <a:bodyPr/>
                    <a:lstStyle/>
                    <a:p>
                      <a:r>
                        <a:rPr lang="en-US" sz="1000" dirty="0"/>
                        <a:t>14 pts, rotator cuff repair</a:t>
                      </a:r>
                    </a:p>
                  </a:txBody>
                  <a:tcPr/>
                </a:tc>
                <a:tc>
                  <a:txBody>
                    <a:bodyPr/>
                    <a:lstStyle/>
                    <a:p>
                      <a:r>
                        <a:rPr lang="en-US" sz="1000" dirty="0"/>
                        <a:t>Brachial plexus (BP)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5” on/off, 5” washout; 2-4 </a:t>
                      </a:r>
                      <a:r>
                        <a:rPr lang="en-US" sz="1000" dirty="0" err="1"/>
                        <a:t>wks</a:t>
                      </a:r>
                      <a:r>
                        <a:rPr lang="en-US" sz="1000" dirty="0"/>
                        <a:t> open-label</a:t>
                      </a:r>
                    </a:p>
                  </a:txBody>
                  <a:tcPr/>
                </a:tc>
                <a:tc>
                  <a:txBody>
                    <a:bodyPr/>
                    <a:lstStyle/>
                    <a:p>
                      <a:r>
                        <a:rPr lang="en-US" sz="1000" dirty="0"/>
                        <a:t>No difference between active &amp; sham stim. 64% required a n. block &amp; 64% opioids in PACU. </a:t>
                      </a:r>
                    </a:p>
                  </a:txBody>
                  <a:tcPr/>
                </a:tc>
                <a:extLst>
                  <a:ext uri="{0D108BD9-81ED-4DB2-BD59-A6C34878D82A}">
                    <a16:rowId xmlns:a16="http://schemas.microsoft.com/office/drawing/2014/main" val="2796812264"/>
                  </a:ext>
                </a:extLst>
              </a:tr>
              <a:tr h="0">
                <a:tc>
                  <a:txBody>
                    <a:bodyPr/>
                    <a:lstStyle/>
                    <a:p>
                      <a:r>
                        <a:rPr lang="en-US" sz="1000" dirty="0"/>
                        <a:t>Ilfeld, 2021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Rand, DB</a:t>
                      </a:r>
                    </a:p>
                  </a:txBody>
                  <a:tcPr/>
                </a:tc>
                <a:tc>
                  <a:txBody>
                    <a:bodyPr/>
                    <a:lstStyle/>
                    <a:p>
                      <a:r>
                        <a:rPr lang="en-US" sz="1000" dirty="0"/>
                        <a:t>66 pts, </a:t>
                      </a:r>
                      <a:r>
                        <a:rPr lang="en-US" sz="1000" dirty="0" err="1"/>
                        <a:t>outpt</a:t>
                      </a:r>
                      <a:r>
                        <a:rPr lang="en-US" sz="1000" dirty="0"/>
                        <a:t> orthopedic surg</a:t>
                      </a:r>
                    </a:p>
                  </a:txBody>
                  <a:tcPr/>
                </a:tc>
                <a:tc>
                  <a:txBody>
                    <a:bodyPr/>
                    <a:lstStyle/>
                    <a:p>
                      <a:r>
                        <a:rPr lang="en-US" sz="1000" dirty="0"/>
                        <a:t>BP, </a:t>
                      </a:r>
                      <a:r>
                        <a:rPr lang="en-US" sz="1000" dirty="0" err="1"/>
                        <a:t>em</a:t>
                      </a:r>
                      <a:r>
                        <a:rPr lang="en-US" sz="1000" dirty="0"/>
                        <a:t> or sciatic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2 </a:t>
                      </a:r>
                      <a:r>
                        <a:rPr lang="en-US" sz="1000" dirty="0" err="1"/>
                        <a:t>wks</a:t>
                      </a:r>
                      <a:endParaRPr lang="en-US" sz="1000" dirty="0"/>
                    </a:p>
                  </a:txBody>
                  <a:tcPr/>
                </a:tc>
                <a:tc>
                  <a:txBody>
                    <a:bodyPr/>
                    <a:lstStyle/>
                    <a:p>
                      <a:r>
                        <a:rPr lang="en-US" sz="1000" dirty="0"/>
                        <a:t>Stim </a:t>
                      </a:r>
                      <a:r>
                        <a:rPr lang="en-US" sz="1000" dirty="0" err="1"/>
                        <a:t>decr</a:t>
                      </a:r>
                      <a:r>
                        <a:rPr lang="en-US" sz="1000" dirty="0"/>
                        <a:t> pain (mean 3.1 vs. 1.1) and opioid consumption (mean 48 </a:t>
                      </a:r>
                      <a:r>
                        <a:rPr lang="en-US" sz="1000" dirty="0" err="1"/>
                        <a:t>MME</a:t>
                      </a:r>
                      <a:r>
                        <a:rPr lang="en-US" sz="1000" dirty="0"/>
                        <a:t> vs. 5) over 1</a:t>
                      </a:r>
                      <a:r>
                        <a:rPr lang="en-US" sz="1000" baseline="30000" dirty="0"/>
                        <a:t>st</a:t>
                      </a:r>
                      <a:r>
                        <a:rPr lang="en-US" sz="1000" dirty="0"/>
                        <a:t> 7 d. No diff @ 1 m except no (vs. 6) PNS pts on opioids </a:t>
                      </a:r>
                    </a:p>
                  </a:txBody>
                  <a:tcPr/>
                </a:tc>
                <a:extLst>
                  <a:ext uri="{0D108BD9-81ED-4DB2-BD59-A6C34878D82A}">
                    <a16:rowId xmlns:a16="http://schemas.microsoft.com/office/drawing/2014/main" val="1600795907"/>
                  </a:ext>
                </a:extLst>
              </a:tr>
              <a:tr h="370840">
                <a:tc>
                  <a:txBody>
                    <a:bodyPr/>
                    <a:lstStyle/>
                    <a:p>
                      <a:r>
                        <a:rPr lang="en-US" sz="1000" dirty="0"/>
                        <a:t>Brooke-Trainer, 2022</a:t>
                      </a:r>
                    </a:p>
                  </a:txBody>
                  <a:tcPr/>
                </a:tc>
                <a:tc>
                  <a:txBody>
                    <a:bodyPr/>
                    <a:lstStyle/>
                    <a:p>
                      <a:r>
                        <a:rPr lang="en-US" sz="1000" dirty="0"/>
                        <a:t>Rand, open-label study comparing  SMT to SMT/PNS</a:t>
                      </a:r>
                    </a:p>
                  </a:txBody>
                  <a:tcPr/>
                </a:tc>
                <a:tc>
                  <a:txBody>
                    <a:bodyPr/>
                    <a:lstStyle/>
                    <a:p>
                      <a:r>
                        <a:rPr lang="en-US" sz="1000" dirty="0"/>
                        <a:t>16 pts s/p amputation after 5-7 d continuous n block</a:t>
                      </a:r>
                    </a:p>
                  </a:txBody>
                  <a:tcPr/>
                </a:tc>
                <a:tc>
                  <a:txBody>
                    <a:bodyPr/>
                    <a:lstStyle/>
                    <a:p>
                      <a:r>
                        <a:rPr lang="en-US" sz="1000" dirty="0"/>
                        <a:t>Fem + Sciatic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8 </a:t>
                      </a:r>
                      <a:r>
                        <a:rPr lang="en-US" sz="1000" dirty="0" err="1"/>
                        <a:t>wks</a:t>
                      </a:r>
                      <a:endParaRPr lang="en-US" sz="1000" dirty="0"/>
                    </a:p>
                  </a:txBody>
                  <a:tcPr/>
                </a:tc>
                <a:tc>
                  <a:txBody>
                    <a:bodyPr/>
                    <a:lstStyle/>
                    <a:p>
                      <a:r>
                        <a:rPr lang="en-US" sz="1000" dirty="0" err="1"/>
                        <a:t>Decr</a:t>
                      </a:r>
                      <a:r>
                        <a:rPr lang="en-US" sz="1000" dirty="0"/>
                        <a:t> avg. PLP 76% v 29% @ 5-8 </a:t>
                      </a:r>
                      <a:r>
                        <a:rPr lang="en-US" sz="1000" dirty="0" err="1"/>
                        <a:t>wk</a:t>
                      </a:r>
                      <a:r>
                        <a:rPr lang="en-US" sz="1000" dirty="0"/>
                        <a:t>, 76% v 58% @12 wk. </a:t>
                      </a:r>
                      <a:r>
                        <a:rPr lang="en-US" sz="1000" dirty="0" err="1"/>
                        <a:t>Decr</a:t>
                      </a:r>
                      <a:r>
                        <a:rPr lang="en-US" sz="1000" dirty="0"/>
                        <a:t> avg. RLP 86% v 52% @ 5-8 </a:t>
                      </a:r>
                      <a:r>
                        <a:rPr lang="en-US" sz="1000" dirty="0" err="1"/>
                        <a:t>wk</a:t>
                      </a:r>
                      <a:r>
                        <a:rPr lang="en-US" sz="1000" dirty="0"/>
                        <a:t>, 100% v 75% @ 12 wk. Opioid reduction: PNS &gt; control. </a:t>
                      </a:r>
                    </a:p>
                  </a:txBody>
                  <a:tcPr/>
                </a:tc>
                <a:extLst>
                  <a:ext uri="{0D108BD9-81ED-4DB2-BD59-A6C34878D82A}">
                    <a16:rowId xmlns:a16="http://schemas.microsoft.com/office/drawing/2014/main" val="2872501147"/>
                  </a:ext>
                </a:extLst>
              </a:tr>
            </a:tbl>
          </a:graphicData>
        </a:graphic>
      </p:graphicFrame>
    </p:spTree>
    <p:extLst>
      <p:ext uri="{BB962C8B-B14F-4D97-AF65-F5344CB8AC3E}">
        <p14:creationId xmlns:p14="http://schemas.microsoft.com/office/powerpoint/2010/main" val="2137592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45DD-8F6F-4EFE-972A-1E1CD6717B0D}"/>
              </a:ext>
            </a:extLst>
          </p:cNvPr>
          <p:cNvSpPr>
            <a:spLocks noGrp="1"/>
          </p:cNvSpPr>
          <p:nvPr>
            <p:ph type="title"/>
          </p:nvPr>
        </p:nvSpPr>
        <p:spPr>
          <a:xfrm>
            <a:off x="1204253" y="293147"/>
            <a:ext cx="10406462" cy="1015911"/>
          </a:xfrm>
        </p:spPr>
        <p:txBody>
          <a:bodyPr>
            <a:normAutofit fontScale="90000"/>
          </a:bodyPr>
          <a:lstStyle/>
          <a:p>
            <a:r>
              <a:rPr lang="en-US" b="1" dirty="0"/>
              <a:t>Short Course of PNS May Provide Long-Term Relief</a:t>
            </a:r>
          </a:p>
        </p:txBody>
      </p:sp>
      <p:sp>
        <p:nvSpPr>
          <p:cNvPr id="8" name="Text Placeholder 7">
            <a:extLst>
              <a:ext uri="{FF2B5EF4-FFF2-40B4-BE49-F238E27FC236}">
                <a16:creationId xmlns:a16="http://schemas.microsoft.com/office/drawing/2014/main" id="{7803F878-DE19-4292-B855-E0B8683622FE}"/>
              </a:ext>
            </a:extLst>
          </p:cNvPr>
          <p:cNvSpPr>
            <a:spLocks noGrp="1"/>
          </p:cNvSpPr>
          <p:nvPr>
            <p:ph type="body" idx="1"/>
          </p:nvPr>
        </p:nvSpPr>
        <p:spPr>
          <a:xfrm>
            <a:off x="284652" y="1544022"/>
            <a:ext cx="4577246" cy="392575"/>
          </a:xfrm>
          <a:solidFill>
            <a:srgbClr val="5493B2"/>
          </a:solidFill>
        </p:spPr>
        <p:txBody>
          <a:bodyPr/>
          <a:lstStyle/>
          <a:p>
            <a:pPr algn="ctr"/>
            <a:r>
              <a:rPr lang="en-US" b="1" dirty="0"/>
              <a:t>Mechanisms</a:t>
            </a:r>
          </a:p>
        </p:txBody>
      </p:sp>
      <p:sp>
        <p:nvSpPr>
          <p:cNvPr id="9" name="Content Placeholder 8">
            <a:extLst>
              <a:ext uri="{FF2B5EF4-FFF2-40B4-BE49-F238E27FC236}">
                <a16:creationId xmlns:a16="http://schemas.microsoft.com/office/drawing/2014/main" id="{EE231983-44CE-42ED-8B22-C6078C5B943A}"/>
              </a:ext>
            </a:extLst>
          </p:cNvPr>
          <p:cNvSpPr>
            <a:spLocks noGrp="1"/>
          </p:cNvSpPr>
          <p:nvPr>
            <p:ph sz="half" idx="2"/>
          </p:nvPr>
        </p:nvSpPr>
        <p:spPr>
          <a:xfrm>
            <a:off x="254172" y="2057400"/>
            <a:ext cx="4519914" cy="3962400"/>
          </a:xfrm>
        </p:spPr>
        <p:txBody>
          <a:bodyPr>
            <a:noAutofit/>
          </a:bodyPr>
          <a:lstStyle/>
          <a:p>
            <a:r>
              <a:rPr lang="en-US" sz="2200" dirty="0"/>
              <a:t>Reversing central &amp; peripheral sensitization (breaking cycle of pain)</a:t>
            </a:r>
          </a:p>
          <a:p>
            <a:r>
              <a:rPr lang="en-US" sz="2200" dirty="0"/>
              <a:t>Improved sleep (raises pain thresholds &amp; tolerance)</a:t>
            </a:r>
          </a:p>
          <a:p>
            <a:r>
              <a:rPr lang="en-US" sz="2200" dirty="0"/>
              <a:t>Long-term physiological effects</a:t>
            </a:r>
          </a:p>
          <a:p>
            <a:r>
              <a:rPr lang="en-US" sz="2200" dirty="0"/>
              <a:t>Improved activity, reversal of deconditioning</a:t>
            </a:r>
          </a:p>
          <a:p>
            <a:r>
              <a:rPr lang="en-US" sz="2200" dirty="0"/>
              <a:t>Improved mood</a:t>
            </a:r>
          </a:p>
          <a:p>
            <a:r>
              <a:rPr lang="en-US" sz="2200" dirty="0"/>
              <a:t>Placebo effect</a:t>
            </a:r>
          </a:p>
        </p:txBody>
      </p:sp>
      <p:pic>
        <p:nvPicPr>
          <p:cNvPr id="4" name="Picture 3">
            <a:extLst>
              <a:ext uri="{FF2B5EF4-FFF2-40B4-BE49-F238E27FC236}">
                <a16:creationId xmlns:a16="http://schemas.microsoft.com/office/drawing/2014/main" id="{3D373575-5F8C-4C1F-93DA-51A1D0291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0894" y="2171562"/>
            <a:ext cx="2868904" cy="2824077"/>
          </a:xfrm>
          <a:prstGeom prst="rect">
            <a:avLst/>
          </a:prstGeom>
        </p:spPr>
      </p:pic>
      <p:sp>
        <p:nvSpPr>
          <p:cNvPr id="6" name="TextBox 5">
            <a:extLst>
              <a:ext uri="{FF2B5EF4-FFF2-40B4-BE49-F238E27FC236}">
                <a16:creationId xmlns:a16="http://schemas.microsoft.com/office/drawing/2014/main" id="{D5C83519-72F4-4D3C-9EC3-0006A0D1D3FD}"/>
              </a:ext>
            </a:extLst>
          </p:cNvPr>
          <p:cNvSpPr txBox="1"/>
          <p:nvPr/>
        </p:nvSpPr>
        <p:spPr>
          <a:xfrm>
            <a:off x="9427579" y="5189956"/>
            <a:ext cx="2632837" cy="523220"/>
          </a:xfrm>
          <a:prstGeom prst="rect">
            <a:avLst/>
          </a:prstGeom>
          <a:noFill/>
        </p:spPr>
        <p:txBody>
          <a:bodyPr wrap="square">
            <a:spAutoFit/>
          </a:bodyPr>
          <a:lstStyle/>
          <a:p>
            <a:pPr algn="ctr"/>
            <a:r>
              <a:rPr lang="en-US" sz="1400" dirty="0"/>
              <a:t>Gilmore et al. RAPM 2019: Postamputation Pain</a:t>
            </a:r>
          </a:p>
        </p:txBody>
      </p:sp>
      <p:pic>
        <p:nvPicPr>
          <p:cNvPr id="5" name="Picture 4">
            <a:extLst>
              <a:ext uri="{FF2B5EF4-FFF2-40B4-BE49-F238E27FC236}">
                <a16:creationId xmlns:a16="http://schemas.microsoft.com/office/drawing/2014/main" id="{5DDE6632-FE14-329E-B997-F02EDB2C812D}"/>
              </a:ext>
            </a:extLst>
          </p:cNvPr>
          <p:cNvPicPr>
            <a:picLocks noChangeAspect="1"/>
          </p:cNvPicPr>
          <p:nvPr/>
        </p:nvPicPr>
        <p:blipFill>
          <a:blip r:embed="rId3">
            <a:alphaModFix/>
          </a:blip>
          <a:stretch>
            <a:fillRect/>
          </a:stretch>
        </p:blipFill>
        <p:spPr>
          <a:xfrm>
            <a:off x="5093548" y="2523586"/>
            <a:ext cx="3697883" cy="2120027"/>
          </a:xfrm>
          <a:prstGeom prst="rect">
            <a:avLst/>
          </a:prstGeom>
        </p:spPr>
      </p:pic>
      <p:sp>
        <p:nvSpPr>
          <p:cNvPr id="12" name="TextBox 11">
            <a:extLst>
              <a:ext uri="{FF2B5EF4-FFF2-40B4-BE49-F238E27FC236}">
                <a16:creationId xmlns:a16="http://schemas.microsoft.com/office/drawing/2014/main" id="{EFA34EDA-C1B5-6AF3-3560-48EFD07B59BD}"/>
              </a:ext>
            </a:extLst>
          </p:cNvPr>
          <p:cNvSpPr txBox="1"/>
          <p:nvPr/>
        </p:nvSpPr>
        <p:spPr>
          <a:xfrm>
            <a:off x="5056505" y="4800600"/>
            <a:ext cx="3734926" cy="523220"/>
          </a:xfrm>
          <a:prstGeom prst="rect">
            <a:avLst/>
          </a:prstGeom>
          <a:noFill/>
        </p:spPr>
        <p:txBody>
          <a:bodyPr wrap="square">
            <a:spAutoFit/>
          </a:bodyPr>
          <a:lstStyle/>
          <a:p>
            <a:pPr algn="ctr"/>
            <a:r>
              <a:rPr lang="en-US" sz="1400" dirty="0"/>
              <a:t>Cohen et al. presented at MHSRS 2022, for LBP</a:t>
            </a:r>
          </a:p>
        </p:txBody>
      </p:sp>
    </p:spTree>
    <p:extLst>
      <p:ext uri="{BB962C8B-B14F-4D97-AF65-F5344CB8AC3E}">
        <p14:creationId xmlns:p14="http://schemas.microsoft.com/office/powerpoint/2010/main" val="81110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Disclosure Information (Required)</a:t>
            </a:r>
          </a:p>
        </p:txBody>
      </p:sp>
      <p:sp>
        <p:nvSpPr>
          <p:cNvPr id="3" name="Text Placeholder 2"/>
          <p:cNvSpPr>
            <a:spLocks noGrp="1"/>
          </p:cNvSpPr>
          <p:nvPr>
            <p:ph type="body" sz="quarter" idx="18"/>
          </p:nvPr>
        </p:nvSpPr>
        <p:spPr/>
        <p:txBody>
          <a:bodyPr/>
          <a:lstStyle/>
          <a:p>
            <a:r>
              <a:rPr lang="en-US" sz="3200" b="1" dirty="0"/>
              <a:t>Ketamine &amp; Other Non-Pharmacological Interventions in the Perioperative Period</a:t>
            </a:r>
            <a:endParaRPr lang="en-US" dirty="0"/>
          </a:p>
        </p:txBody>
      </p:sp>
      <p:sp>
        <p:nvSpPr>
          <p:cNvPr id="4" name="Text Placeholder 3"/>
          <p:cNvSpPr>
            <a:spLocks noGrp="1"/>
          </p:cNvSpPr>
          <p:nvPr>
            <p:ph type="body" sz="quarter" idx="19"/>
          </p:nvPr>
        </p:nvSpPr>
        <p:spPr/>
        <p:txBody>
          <a:bodyPr/>
          <a:lstStyle/>
          <a:p>
            <a:r>
              <a:rPr lang="en-US" dirty="0"/>
              <a:t>Steven Cohen, MD</a:t>
            </a:r>
          </a:p>
        </p:txBody>
      </p:sp>
      <p:pic>
        <p:nvPicPr>
          <p:cNvPr id="9" name="Picture Placeholder 8" descr="A picture containing person, person&#10;&#10;Description automatically generated">
            <a:extLst>
              <a:ext uri="{FF2B5EF4-FFF2-40B4-BE49-F238E27FC236}">
                <a16:creationId xmlns:a16="http://schemas.microsoft.com/office/drawing/2014/main" id="{A4BA1133-4F34-B6E0-7235-1F04BD3D419F}"/>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8718" b="8718"/>
          <a:stretch>
            <a:fillRect/>
          </a:stretch>
        </p:blipFill>
        <p:spPr/>
      </p:pic>
      <p:sp>
        <p:nvSpPr>
          <p:cNvPr id="6" name="Text Placeholder 5"/>
          <p:cNvSpPr>
            <a:spLocks noGrp="1"/>
          </p:cNvSpPr>
          <p:nvPr>
            <p:ph type="body" sz="quarter" idx="21"/>
          </p:nvPr>
        </p:nvSpPr>
        <p:spPr/>
        <p:txBody>
          <a:bodyPr/>
          <a:lstStyle/>
          <a:p>
            <a:r>
              <a:rPr lang="en-US" dirty="0"/>
              <a:t>April 13, 2023 </a:t>
            </a:r>
          </a:p>
        </p:txBody>
      </p:sp>
      <p:sp>
        <p:nvSpPr>
          <p:cNvPr id="7" name="Content Placeholder 6"/>
          <p:cNvSpPr>
            <a:spLocks noGrp="1"/>
          </p:cNvSpPr>
          <p:nvPr>
            <p:ph sz="quarter" idx="22"/>
          </p:nvPr>
        </p:nvSpPr>
        <p:spPr/>
        <p:txBody>
          <a:bodyPr>
            <a:normAutofit/>
          </a:bodyPr>
          <a:lstStyle/>
          <a:p>
            <a:r>
              <a:rPr kumimoji="0" lang="en-US" sz="2600" b="1" i="0" u="none" strike="noStrike" kern="1200" cap="none" spc="0" normalizeH="0" baseline="0" noProof="0" dirty="0">
                <a:ln>
                  <a:noFill/>
                </a:ln>
                <a:effectLst/>
                <a:uLnTx/>
                <a:uFillTx/>
                <a:latin typeface="+mn-lt"/>
                <a:ea typeface="ＭＳ Ｐゴシック" panose="020B0600070205080204" pitchFamily="34" charset="-128"/>
                <a:cs typeface="+mn-cs"/>
              </a:rPr>
              <a:t>Consultant for Avanos, </a:t>
            </a:r>
            <a:r>
              <a:rPr kumimoji="0" lang="en-US" sz="2600" b="1" i="0" u="none" strike="noStrike" kern="1200" cap="none" spc="0" normalizeH="0" baseline="0" noProof="0" dirty="0" err="1">
                <a:ln>
                  <a:noFill/>
                </a:ln>
                <a:effectLst/>
                <a:uLnTx/>
                <a:uFillTx/>
                <a:latin typeface="+mn-lt"/>
                <a:ea typeface="ＭＳ Ｐゴシック" panose="020B0600070205080204" pitchFamily="34" charset="-128"/>
                <a:cs typeface="+mn-cs"/>
              </a:rPr>
              <a:t>Scilex</a:t>
            </a:r>
            <a:r>
              <a:rPr kumimoji="0" lang="en-US" sz="2600" b="1" i="0" u="none" strike="noStrike" kern="1200" cap="none" spc="0" normalizeH="0" baseline="0" noProof="0" dirty="0">
                <a:ln>
                  <a:noFill/>
                </a:ln>
                <a:effectLst/>
                <a:uLnTx/>
                <a:uFillTx/>
                <a:latin typeface="+mn-lt"/>
                <a:ea typeface="ＭＳ Ｐゴシック" panose="020B0600070205080204" pitchFamily="34" charset="-128"/>
                <a:cs typeface="+mn-cs"/>
              </a:rPr>
              <a:t>, Persica, </a:t>
            </a:r>
            <a:r>
              <a:rPr kumimoji="0" lang="en-US" sz="2600" b="1" i="0" u="none" strike="noStrike" kern="1200" cap="none" spc="0" normalizeH="0" baseline="0" noProof="0" dirty="0" err="1">
                <a:ln>
                  <a:noFill/>
                </a:ln>
                <a:effectLst/>
                <a:uLnTx/>
                <a:uFillTx/>
                <a:latin typeface="+mn-lt"/>
                <a:ea typeface="ＭＳ Ｐゴシック" panose="020B0600070205080204" pitchFamily="34" charset="-128"/>
                <a:cs typeface="+mn-cs"/>
              </a:rPr>
              <a:t>Releviate</a:t>
            </a:r>
            <a:r>
              <a:rPr kumimoji="0" lang="en-US" sz="2600" b="1" i="0" u="none" strike="noStrike" kern="1200" cap="none" spc="0" normalizeH="0" baseline="0" noProof="0" dirty="0">
                <a:ln>
                  <a:noFill/>
                </a:ln>
                <a:effectLst/>
                <a:uLnTx/>
                <a:uFillTx/>
                <a:latin typeface="+mn-lt"/>
                <a:ea typeface="ＭＳ Ｐゴシック" panose="020B0600070205080204" pitchFamily="34" charset="-128"/>
                <a:cs typeface="+mn-cs"/>
              </a:rPr>
              <a:t>, Clearing &amp; SPR (none relevant to lecture)</a:t>
            </a:r>
          </a:p>
          <a:p>
            <a:r>
              <a:rPr kumimoji="0" lang="en-US" sz="2600" b="1" i="0" u="none" strike="noStrike" kern="1200" cap="none" spc="0" normalizeH="0" baseline="0" noProof="0" dirty="0">
                <a:ln>
                  <a:noFill/>
                </a:ln>
                <a:effectLst/>
                <a:uLnTx/>
                <a:uFillTx/>
                <a:latin typeface="+mn-lt"/>
                <a:ea typeface="ＭＳ Ｐゴシック" panose="020B0600070205080204" pitchFamily="34" charset="-128"/>
                <a:cs typeface="+mn-cs"/>
              </a:rPr>
              <a:t>This presentation does discuss off-label usage</a:t>
            </a:r>
          </a:p>
          <a:p>
            <a:pPr marL="0" indent="0">
              <a:buNone/>
            </a:pPr>
            <a:endParaRPr lang="en-US" dirty="0"/>
          </a:p>
        </p:txBody>
      </p:sp>
    </p:spTree>
    <p:extLst>
      <p:ext uri="{BB962C8B-B14F-4D97-AF65-F5344CB8AC3E}">
        <p14:creationId xmlns:p14="http://schemas.microsoft.com/office/powerpoint/2010/main" val="342771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315E-771A-4B8E-972B-762F1E4A121B}"/>
              </a:ext>
            </a:extLst>
          </p:cNvPr>
          <p:cNvSpPr>
            <a:spLocks noGrp="1"/>
          </p:cNvSpPr>
          <p:nvPr>
            <p:ph type="title"/>
          </p:nvPr>
        </p:nvSpPr>
        <p:spPr>
          <a:xfrm>
            <a:off x="772815" y="483747"/>
            <a:ext cx="10731797" cy="666627"/>
          </a:xfrm>
        </p:spPr>
        <p:txBody>
          <a:bodyPr>
            <a:normAutofit/>
          </a:bodyPr>
          <a:lstStyle/>
          <a:p>
            <a:pPr algn="ctr"/>
            <a:r>
              <a:rPr lang="en-US" b="1" dirty="0"/>
              <a:t>Summary of PNS for Postoperative Pain</a:t>
            </a:r>
          </a:p>
        </p:txBody>
      </p:sp>
      <p:sp>
        <p:nvSpPr>
          <p:cNvPr id="3" name="Content Placeholder 2">
            <a:extLst>
              <a:ext uri="{FF2B5EF4-FFF2-40B4-BE49-F238E27FC236}">
                <a16:creationId xmlns:a16="http://schemas.microsoft.com/office/drawing/2014/main" id="{7A1E6DFD-D70A-4993-9DAB-9BC74269AD23}"/>
              </a:ext>
            </a:extLst>
          </p:cNvPr>
          <p:cNvSpPr>
            <a:spLocks noGrp="1"/>
          </p:cNvSpPr>
          <p:nvPr>
            <p:ph idx="1"/>
          </p:nvPr>
        </p:nvSpPr>
        <p:spPr>
          <a:xfrm>
            <a:off x="772815" y="1510235"/>
            <a:ext cx="10731797" cy="5138338"/>
          </a:xfrm>
        </p:spPr>
        <p:txBody>
          <a:bodyPr>
            <a:normAutofit/>
          </a:bodyPr>
          <a:lstStyle/>
          <a:p>
            <a:r>
              <a:rPr lang="en-US" sz="2400" dirty="0"/>
              <a:t>SPRINT received FDA approval for implantation to treat postoperative (and post-traumatic) pain</a:t>
            </a:r>
          </a:p>
          <a:p>
            <a:pPr lvl="1"/>
            <a:r>
              <a:rPr lang="en-US" sz="2200" dirty="0"/>
              <a:t>Scant evidence or basis for permanent implants</a:t>
            </a:r>
          </a:p>
          <a:p>
            <a:r>
              <a:rPr lang="en-US" sz="2400" dirty="0"/>
              <a:t>Strongest evidence as ‘rescue’ therapy for refractory pain</a:t>
            </a:r>
          </a:p>
          <a:p>
            <a:pPr lvl="1"/>
            <a:r>
              <a:rPr lang="en-US" sz="2000" dirty="0"/>
              <a:t>May be beneficial in high-risk patients (high-risk surgery, individuals with poorly controlled baseline pain or multiple pain co-morbidities/ </a:t>
            </a:r>
            <a:r>
              <a:rPr lang="en-US" sz="2000" dirty="0" err="1"/>
              <a:t>nociplastic</a:t>
            </a:r>
            <a:r>
              <a:rPr lang="en-US" sz="2000" dirty="0"/>
              <a:t> pain, on high-dose opioids, etc.)</a:t>
            </a:r>
          </a:p>
          <a:p>
            <a:pPr lvl="1"/>
            <a:r>
              <a:rPr lang="en-US" sz="2000" dirty="0"/>
              <a:t>Studies need to be performed regarding preemptive use in patients with preoperative pain (orthopedic procedures, limb amputation)</a:t>
            </a:r>
          </a:p>
          <a:p>
            <a:pPr marL="342900" lvl="1" indent="-342900"/>
            <a:r>
              <a:rPr lang="en-US" sz="2400" dirty="0"/>
              <a:t>Short-term therapy may provide long-term relief, but variability in study results</a:t>
            </a:r>
          </a:p>
          <a:p>
            <a:pPr marL="342900" lvl="1" indent="-342900"/>
            <a:r>
              <a:rPr lang="en-US" sz="2400" dirty="0"/>
              <a:t>Because of costs &amp; risks, a ‘personalized’ medicine approach may be ideal </a:t>
            </a:r>
          </a:p>
        </p:txBody>
      </p:sp>
    </p:spTree>
    <p:extLst>
      <p:ext uri="{BB962C8B-B14F-4D97-AF65-F5344CB8AC3E}">
        <p14:creationId xmlns:p14="http://schemas.microsoft.com/office/powerpoint/2010/main" val="42195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5073-898E-4C3C-B539-77C35C3F13F6}"/>
              </a:ext>
            </a:extLst>
          </p:cNvPr>
          <p:cNvSpPr>
            <a:spLocks noGrp="1"/>
          </p:cNvSpPr>
          <p:nvPr>
            <p:ph type="title"/>
          </p:nvPr>
        </p:nvSpPr>
        <p:spPr>
          <a:xfrm>
            <a:off x="1080655" y="355172"/>
            <a:ext cx="10054529" cy="757727"/>
          </a:xfrm>
        </p:spPr>
        <p:txBody>
          <a:bodyPr>
            <a:normAutofit fontScale="90000"/>
          </a:bodyPr>
          <a:lstStyle/>
          <a:p>
            <a:pPr algn="ctr"/>
            <a:r>
              <a:rPr lang="en-US" b="1" dirty="0"/>
              <a:t>RCT Evaluating RFA before TKR Surgery</a:t>
            </a:r>
          </a:p>
        </p:txBody>
      </p:sp>
      <p:sp>
        <p:nvSpPr>
          <p:cNvPr id="3" name="Content Placeholder 2">
            <a:extLst>
              <a:ext uri="{FF2B5EF4-FFF2-40B4-BE49-F238E27FC236}">
                <a16:creationId xmlns:a16="http://schemas.microsoft.com/office/drawing/2014/main" id="{7C48F6A1-97B0-44E6-AA52-E95D8DFC4927}"/>
              </a:ext>
            </a:extLst>
          </p:cNvPr>
          <p:cNvSpPr>
            <a:spLocks noGrp="1"/>
          </p:cNvSpPr>
          <p:nvPr>
            <p:ph sz="half" idx="1"/>
          </p:nvPr>
        </p:nvSpPr>
        <p:spPr>
          <a:xfrm>
            <a:off x="328246" y="1333254"/>
            <a:ext cx="7239000" cy="5202361"/>
          </a:xfrm>
        </p:spPr>
        <p:txBody>
          <a:bodyPr>
            <a:normAutofit lnSpcReduction="10000"/>
          </a:bodyPr>
          <a:lstStyle/>
          <a:p>
            <a:r>
              <a:rPr lang="en-US" sz="2400" dirty="0"/>
              <a:t>&gt; 600,000 TKRs performed each year in U.S.</a:t>
            </a:r>
          </a:p>
          <a:p>
            <a:r>
              <a:rPr lang="en-US" sz="2400" dirty="0"/>
              <a:t>20%-45% will have persistent pain, with 15% describing pain as severe</a:t>
            </a:r>
          </a:p>
          <a:p>
            <a:r>
              <a:rPr lang="en-US" sz="2400" dirty="0" err="1"/>
              <a:t>Walega</a:t>
            </a:r>
            <a:r>
              <a:rPr lang="en-US" sz="2400" dirty="0"/>
              <a:t> et al. RAPM 2019</a:t>
            </a:r>
          </a:p>
          <a:p>
            <a:pPr lvl="1"/>
            <a:r>
              <a:rPr lang="en-US" sz="2200" dirty="0"/>
              <a:t>70 pts allocated to RFA vs. sham RFA 2-6 weeks before elective TKA</a:t>
            </a:r>
          </a:p>
          <a:p>
            <a:pPr lvl="1"/>
            <a:r>
              <a:rPr lang="en-US" sz="2200" dirty="0"/>
              <a:t>Targeted 3 nerves with large-gauge electrodes and long heating times </a:t>
            </a:r>
          </a:p>
          <a:p>
            <a:pPr lvl="2"/>
            <a:r>
              <a:rPr lang="en-US" sz="1900" dirty="0"/>
              <a:t>No prognostic blocks</a:t>
            </a:r>
          </a:p>
          <a:p>
            <a:pPr lvl="1"/>
            <a:r>
              <a:rPr lang="en-US" sz="2000" dirty="0"/>
              <a:t>RFA as part of a multimodal pain management regimen had no effect on opioid use (mean </a:t>
            </a:r>
            <a:r>
              <a:rPr lang="en-US" sz="2000" dirty="0" err="1"/>
              <a:t>MME</a:t>
            </a:r>
            <a:r>
              <a:rPr lang="en-US" sz="2000" dirty="0"/>
              <a:t> over 48 h 144 in control group vs. 192 in RFA group), analgesia or function 48 h post-surgery </a:t>
            </a:r>
          </a:p>
          <a:p>
            <a:pPr lvl="1"/>
            <a:r>
              <a:rPr lang="en-US" sz="2200" dirty="0"/>
              <a:t>There was also no long-term benefit on outcome measures through 6-months</a:t>
            </a:r>
          </a:p>
          <a:p>
            <a:endParaRPr lang="en-US" dirty="0"/>
          </a:p>
        </p:txBody>
      </p:sp>
      <p:sp>
        <p:nvSpPr>
          <p:cNvPr id="4" name="Content Placeholder 3">
            <a:extLst>
              <a:ext uri="{FF2B5EF4-FFF2-40B4-BE49-F238E27FC236}">
                <a16:creationId xmlns:a16="http://schemas.microsoft.com/office/drawing/2014/main" id="{C8190CDD-9E41-4B54-B0A3-5DDE0C67D0AE}"/>
              </a:ext>
            </a:extLst>
          </p:cNvPr>
          <p:cNvSpPr>
            <a:spLocks noGrp="1"/>
          </p:cNvSpPr>
          <p:nvPr>
            <p:ph sz="half" idx="2"/>
          </p:nvPr>
        </p:nvSpPr>
        <p:spPr>
          <a:xfrm>
            <a:off x="7655168" y="1333254"/>
            <a:ext cx="4314623" cy="5120300"/>
          </a:xfrm>
        </p:spPr>
        <p:txBody>
          <a:bodyPr>
            <a:normAutofit lnSpcReduction="10000"/>
          </a:bodyPr>
          <a:lstStyle/>
          <a:p>
            <a:r>
              <a:rPr lang="en-US" sz="2600" dirty="0"/>
              <a:t>Mishra et al. RAPM 2021</a:t>
            </a:r>
          </a:p>
          <a:p>
            <a:pPr lvl="1"/>
            <a:r>
              <a:rPr lang="en-US" sz="2200" dirty="0"/>
              <a:t>60 pts allocated to RFA vs. sham RFA 2-4 weeks before elective TKA</a:t>
            </a:r>
          </a:p>
          <a:p>
            <a:pPr lvl="1"/>
            <a:r>
              <a:rPr lang="en-US" sz="2200" dirty="0"/>
              <a:t>Targeted 3 nerves, and only RFA group rec’d LA </a:t>
            </a:r>
          </a:p>
          <a:p>
            <a:pPr lvl="2"/>
            <a:r>
              <a:rPr lang="en-US" sz="2400" dirty="0"/>
              <a:t>No prognostic blocks</a:t>
            </a:r>
          </a:p>
          <a:p>
            <a:pPr lvl="1"/>
            <a:r>
              <a:rPr lang="en-US" sz="2200" dirty="0"/>
              <a:t>RFA group younger, higher BMI and more male</a:t>
            </a:r>
          </a:p>
          <a:p>
            <a:pPr lvl="1"/>
            <a:r>
              <a:rPr lang="en-US" sz="2200" dirty="0"/>
              <a:t>No differences in any outcome measure through 6-week follow-up</a:t>
            </a:r>
          </a:p>
          <a:p>
            <a:pPr lvl="2"/>
            <a:r>
              <a:rPr lang="en-US" sz="2000" dirty="0"/>
              <a:t>Opioid use not reported, </a:t>
            </a:r>
            <a:r>
              <a:rPr lang="en-US" sz="2000" dirty="0" err="1"/>
              <a:t>exluded</a:t>
            </a:r>
            <a:r>
              <a:rPr lang="en-US" sz="2000" dirty="0"/>
              <a:t> pts with psych history or on &gt; 100 </a:t>
            </a:r>
            <a:r>
              <a:rPr lang="en-US" sz="2000" dirty="0" err="1"/>
              <a:t>MME</a:t>
            </a:r>
            <a:endParaRPr lang="en-US" sz="2000" dirty="0"/>
          </a:p>
          <a:p>
            <a:endParaRPr lang="en-US" dirty="0"/>
          </a:p>
        </p:txBody>
      </p:sp>
    </p:spTree>
    <p:extLst>
      <p:ext uri="{BB962C8B-B14F-4D97-AF65-F5344CB8AC3E}">
        <p14:creationId xmlns:p14="http://schemas.microsoft.com/office/powerpoint/2010/main" val="129044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B9C3-786A-469C-B7ED-18A44960F789}"/>
              </a:ext>
            </a:extLst>
          </p:cNvPr>
          <p:cNvSpPr>
            <a:spLocks noGrp="1"/>
          </p:cNvSpPr>
          <p:nvPr>
            <p:ph type="title"/>
          </p:nvPr>
        </p:nvSpPr>
        <p:spPr>
          <a:xfrm>
            <a:off x="433890" y="372093"/>
            <a:ext cx="11209866" cy="684810"/>
          </a:xfrm>
        </p:spPr>
        <p:txBody>
          <a:bodyPr>
            <a:normAutofit fontScale="90000"/>
          </a:bodyPr>
          <a:lstStyle/>
          <a:p>
            <a:pPr algn="ctr"/>
            <a:r>
              <a:rPr lang="en-US" b="1" dirty="0"/>
              <a:t>Are More Nerves Better</a:t>
            </a:r>
            <a:r>
              <a:rPr lang="en-US" dirty="0"/>
              <a:t>? </a:t>
            </a:r>
          </a:p>
        </p:txBody>
      </p:sp>
      <p:sp>
        <p:nvSpPr>
          <p:cNvPr id="3" name="Content Placeholder 2">
            <a:extLst>
              <a:ext uri="{FF2B5EF4-FFF2-40B4-BE49-F238E27FC236}">
                <a16:creationId xmlns:a16="http://schemas.microsoft.com/office/drawing/2014/main" id="{1498E572-0248-4E70-A89D-954036CCA2F0}"/>
              </a:ext>
            </a:extLst>
          </p:cNvPr>
          <p:cNvSpPr>
            <a:spLocks noGrp="1"/>
          </p:cNvSpPr>
          <p:nvPr>
            <p:ph sz="half" idx="1"/>
          </p:nvPr>
        </p:nvSpPr>
        <p:spPr>
          <a:xfrm>
            <a:off x="115644" y="1442852"/>
            <a:ext cx="2818408" cy="5369353"/>
          </a:xfrm>
        </p:spPr>
        <p:txBody>
          <a:bodyPr>
            <a:normAutofit fontScale="85000" lnSpcReduction="20000"/>
          </a:bodyPr>
          <a:lstStyle/>
          <a:p>
            <a:r>
              <a:rPr lang="en-US" sz="2600" dirty="0"/>
              <a:t>Chen et al. RAPM 2021</a:t>
            </a:r>
          </a:p>
          <a:p>
            <a:pPr lvl="1"/>
            <a:r>
              <a:rPr lang="en-US" sz="2400" dirty="0"/>
              <a:t>265 pts who underwent GN RFA</a:t>
            </a:r>
          </a:p>
          <a:p>
            <a:pPr lvl="1"/>
            <a:r>
              <a:rPr lang="en-US" sz="2400" dirty="0"/>
              <a:t>Factors associated with RFA outcome: obesity, larger electrodes, </a:t>
            </a:r>
            <a:r>
              <a:rPr lang="en-US" sz="2400" u="sng" dirty="0"/>
              <a:t>&gt;</a:t>
            </a:r>
            <a:r>
              <a:rPr lang="en-US" sz="2400" dirty="0"/>
              <a:t> 80% pain relief with GNB, not being on opioids, no psychiatric morbidity, &gt; 3 nerves, lower baseline pain score, non-TKR surgery</a:t>
            </a:r>
          </a:p>
        </p:txBody>
      </p:sp>
      <p:sp>
        <p:nvSpPr>
          <p:cNvPr id="4" name="Content Placeholder 3">
            <a:extLst>
              <a:ext uri="{FF2B5EF4-FFF2-40B4-BE49-F238E27FC236}">
                <a16:creationId xmlns:a16="http://schemas.microsoft.com/office/drawing/2014/main" id="{95843A47-CAED-4781-A476-4E7FB78DAC5C}"/>
              </a:ext>
            </a:extLst>
          </p:cNvPr>
          <p:cNvSpPr>
            <a:spLocks noGrp="1"/>
          </p:cNvSpPr>
          <p:nvPr>
            <p:ph sz="half" idx="2"/>
          </p:nvPr>
        </p:nvSpPr>
        <p:spPr>
          <a:xfrm>
            <a:off x="2801094" y="1401288"/>
            <a:ext cx="2979860" cy="5410917"/>
          </a:xfrm>
        </p:spPr>
        <p:txBody>
          <a:bodyPr>
            <a:normAutofit fontScale="85000" lnSpcReduction="20000"/>
          </a:bodyPr>
          <a:lstStyle/>
          <a:p>
            <a:r>
              <a:rPr lang="en-US" sz="2800" dirty="0" err="1"/>
              <a:t>Fonkoue</a:t>
            </a:r>
            <a:r>
              <a:rPr lang="en-US" sz="2800" dirty="0"/>
              <a:t> et al. Pain Med 2021</a:t>
            </a:r>
          </a:p>
          <a:p>
            <a:pPr lvl="1"/>
            <a:r>
              <a:rPr lang="en-US" sz="2400" dirty="0"/>
              <a:t>55 pts randomized to GNB with 2 mL LA and steroid at Choi sites (SMGN, SLGN, IMGN) or revised sites (n=5) to include deeper n targets + RFN and IPBSN</a:t>
            </a:r>
          </a:p>
          <a:p>
            <a:pPr lvl="1"/>
            <a:r>
              <a:rPr lang="en-US" sz="2400" dirty="0"/>
              <a:t>Revised targets &gt; classic targets @ 1-hr and 1-day post-block</a:t>
            </a:r>
          </a:p>
          <a:p>
            <a:pPr lvl="1"/>
            <a:r>
              <a:rPr lang="en-US" sz="2400" dirty="0"/>
              <a:t>&gt; 40% of pts had prolonged relief at 3 months</a:t>
            </a:r>
          </a:p>
        </p:txBody>
      </p:sp>
      <p:graphicFrame>
        <p:nvGraphicFramePr>
          <p:cNvPr id="5" name="Object 4">
            <a:extLst>
              <a:ext uri="{FF2B5EF4-FFF2-40B4-BE49-F238E27FC236}">
                <a16:creationId xmlns:a16="http://schemas.microsoft.com/office/drawing/2014/main" id="{FB7988DE-B788-922D-48F7-C7D77D44BA97}"/>
              </a:ext>
            </a:extLst>
          </p:cNvPr>
          <p:cNvGraphicFramePr>
            <a:graphicFrameLocks noChangeAspect="1"/>
          </p:cNvGraphicFramePr>
          <p:nvPr>
            <p:extLst>
              <p:ext uri="{D42A27DB-BD31-4B8C-83A1-F6EECF244321}">
                <p14:modId xmlns:p14="http://schemas.microsoft.com/office/powerpoint/2010/main" val="2041882337"/>
              </p:ext>
            </p:extLst>
          </p:nvPr>
        </p:nvGraphicFramePr>
        <p:xfrm>
          <a:off x="9126994" y="1828800"/>
          <a:ext cx="2949362" cy="4091050"/>
        </p:xfrm>
        <a:graphic>
          <a:graphicData uri="http://schemas.openxmlformats.org/presentationml/2006/ole">
            <mc:AlternateContent xmlns:mc="http://schemas.openxmlformats.org/markup-compatibility/2006">
              <mc:Choice xmlns:v="urn:schemas-microsoft-com:vml" Requires="v">
                <p:oleObj name="Acrobat Document" r:id="rId2" imgW="3543009" imgH="4914512" progId="Acrobat.Document.DC">
                  <p:embed/>
                </p:oleObj>
              </mc:Choice>
              <mc:Fallback>
                <p:oleObj name="Acrobat Document" r:id="rId2" imgW="3543009" imgH="4914512" progId="Acrobat.Document.DC">
                  <p:embed/>
                  <p:pic>
                    <p:nvPicPr>
                      <p:cNvPr id="5" name="Object 4">
                        <a:extLst>
                          <a:ext uri="{FF2B5EF4-FFF2-40B4-BE49-F238E27FC236}">
                            <a16:creationId xmlns:a16="http://schemas.microsoft.com/office/drawing/2014/main" id="{FB7988DE-B788-922D-48F7-C7D77D44BA97}"/>
                          </a:ext>
                        </a:extLst>
                      </p:cNvPr>
                      <p:cNvPicPr/>
                      <p:nvPr/>
                    </p:nvPicPr>
                    <p:blipFill>
                      <a:blip r:embed="rId3"/>
                      <a:stretch>
                        <a:fillRect/>
                      </a:stretch>
                    </p:blipFill>
                    <p:spPr>
                      <a:xfrm>
                        <a:off x="9126994" y="1828800"/>
                        <a:ext cx="2949362" cy="4091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1407B63-6011-1735-CB9F-3E05FF943157}"/>
              </a:ext>
            </a:extLst>
          </p:cNvPr>
          <p:cNvSpPr txBox="1"/>
          <p:nvPr/>
        </p:nvSpPr>
        <p:spPr>
          <a:xfrm>
            <a:off x="5867400" y="1371600"/>
            <a:ext cx="2979860" cy="482747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err="1">
                <a:solidFill>
                  <a:schemeClr val="tx1">
                    <a:lumMod val="75000"/>
                    <a:lumOff val="25000"/>
                  </a:schemeClr>
                </a:solidFill>
              </a:rPr>
              <a:t>Kose</a:t>
            </a:r>
            <a:r>
              <a:rPr lang="en-US" sz="2400" dirty="0">
                <a:solidFill>
                  <a:schemeClr val="tx1">
                    <a:lumMod val="75000"/>
                    <a:lumOff val="25000"/>
                  </a:schemeClr>
                </a:solidFill>
              </a:rPr>
              <a:t> et al. Pain Med 2021</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Trebuchet MS" panose="020B0603020202020204"/>
                <a:ea typeface="+mn-ea"/>
                <a:cs typeface="+mn-cs"/>
              </a:rPr>
              <a:t>DB study in which 80 pts were randomized to US-guided RFA at 5 sites (including RFN and </a:t>
            </a:r>
            <a:r>
              <a:rPr kumimoji="0" lang="en-US" sz="2000" b="0" i="0" u="none" strike="noStrike" kern="1200" cap="none" spc="0" normalizeH="0" baseline="0" noProof="0" dirty="0" err="1">
                <a:ln>
                  <a:noFill/>
                </a:ln>
                <a:effectLst/>
                <a:uLnTx/>
                <a:uFillTx/>
                <a:latin typeface="Trebuchet MS" panose="020B0603020202020204"/>
                <a:ea typeface="+mn-ea"/>
                <a:cs typeface="+mn-cs"/>
              </a:rPr>
              <a:t>IPBSN</a:t>
            </a:r>
            <a:r>
              <a:rPr kumimoji="0" lang="en-US" sz="2000" b="0" i="0" u="none" strike="noStrike" kern="1200" cap="none" spc="0" normalizeH="0" baseline="0" noProof="0" dirty="0">
                <a:ln>
                  <a:noFill/>
                </a:ln>
                <a:effectLst/>
                <a:uLnTx/>
                <a:uFillTx/>
                <a:latin typeface="Trebuchet MS" panose="020B0603020202020204"/>
                <a:ea typeface="+mn-ea"/>
                <a:cs typeface="+mn-cs"/>
              </a:rPr>
              <a:t>) vs. 3 sites after (+) </a:t>
            </a:r>
            <a:r>
              <a:rPr kumimoji="0" lang="en-US" sz="2000" b="0" i="0" u="none" strike="noStrike" kern="1200" cap="none" spc="0" normalizeH="0" baseline="0" noProof="0" dirty="0" err="1">
                <a:ln>
                  <a:noFill/>
                </a:ln>
                <a:effectLst/>
                <a:uLnTx/>
                <a:uFillTx/>
                <a:latin typeface="Trebuchet MS" panose="020B0603020202020204"/>
                <a:ea typeface="+mn-ea"/>
                <a:cs typeface="+mn-cs"/>
              </a:rPr>
              <a:t>GNB</a:t>
            </a:r>
            <a:endParaRPr kumimoji="0" lang="en-US" sz="2000" b="0" i="0" u="none" strike="noStrike" kern="1200" cap="none" spc="0" normalizeH="0" baseline="0" noProof="0" dirty="0">
              <a:ln>
                <a:noFill/>
              </a:ln>
              <a:effectLst/>
              <a:uLnTx/>
              <a:uFillTx/>
              <a:latin typeface="Trebuchet MS" panose="020B0603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Trebuchet MS" panose="020B0603020202020204"/>
                <a:ea typeface="+mn-ea"/>
                <a:cs typeface="+mn-cs"/>
              </a:rPr>
              <a:t>5 sites &gt; 3 sites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Trebuchet MS" panose="020B0603020202020204"/>
                <a:ea typeface="+mn-ea"/>
                <a:cs typeface="+mn-cs"/>
              </a:rPr>
              <a:t>At 6 </a:t>
            </a:r>
            <a:r>
              <a:rPr kumimoji="0" lang="en-US" sz="2000" b="0" i="0" u="none" strike="noStrike" kern="1200" cap="none" spc="0" normalizeH="0" baseline="0" noProof="0" dirty="0" err="1">
                <a:ln>
                  <a:noFill/>
                </a:ln>
                <a:effectLst/>
                <a:uLnTx/>
                <a:uFillTx/>
                <a:latin typeface="Trebuchet MS" panose="020B0603020202020204"/>
                <a:ea typeface="+mn-ea"/>
                <a:cs typeface="+mn-cs"/>
              </a:rPr>
              <a:t>mo</a:t>
            </a:r>
            <a:r>
              <a:rPr kumimoji="0" lang="en-US" sz="2000" b="0" i="0" u="none" strike="noStrike" kern="1200" cap="none" spc="0" normalizeH="0" baseline="0" noProof="0" dirty="0">
                <a:ln>
                  <a:noFill/>
                </a:ln>
                <a:effectLst/>
                <a:uLnTx/>
                <a:uFillTx/>
                <a:latin typeface="Trebuchet MS" panose="020B0603020202020204"/>
                <a:ea typeface="+mn-ea"/>
                <a:cs typeface="+mn-cs"/>
              </a:rPr>
              <a:t>, 70% vs. 47.5% of pts in 5 &amp; 3 nerve group had </a:t>
            </a:r>
            <a:r>
              <a:rPr kumimoji="0" lang="en-US" sz="2000" b="0" i="0" u="sng" strike="noStrike" kern="1200" cap="none" spc="0" normalizeH="0" baseline="0" noProof="0" dirty="0">
                <a:ln>
                  <a:noFill/>
                </a:ln>
                <a:effectLst/>
                <a:uLnTx/>
                <a:uFillTx/>
                <a:latin typeface="Trebuchet MS" panose="020B0603020202020204"/>
                <a:ea typeface="+mn-ea"/>
                <a:cs typeface="+mn-cs"/>
              </a:rPr>
              <a:t>&gt;</a:t>
            </a:r>
            <a:r>
              <a:rPr kumimoji="0" lang="en-US" sz="2000" b="0" i="0" u="none" strike="noStrike" kern="1200" cap="none" spc="0" normalizeH="0" baseline="0" noProof="0" dirty="0">
                <a:ln>
                  <a:noFill/>
                </a:ln>
                <a:effectLst/>
                <a:uLnTx/>
                <a:uFillTx/>
                <a:latin typeface="Trebuchet MS" panose="020B0603020202020204"/>
                <a:ea typeface="+mn-ea"/>
                <a:cs typeface="+mn-cs"/>
              </a:rPr>
              <a:t> 50% pain relief</a:t>
            </a:r>
          </a:p>
        </p:txBody>
      </p:sp>
    </p:spTree>
    <p:extLst>
      <p:ext uri="{BB962C8B-B14F-4D97-AF65-F5344CB8AC3E}">
        <p14:creationId xmlns:p14="http://schemas.microsoft.com/office/powerpoint/2010/main" val="2381300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CCEF3C-2B6E-42EA-B2DB-7008B1E0A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98" y="415020"/>
            <a:ext cx="3434666" cy="5790046"/>
          </a:xfrm>
          <a:prstGeom prst="rect">
            <a:avLst/>
          </a:prstGeom>
        </p:spPr>
      </p:pic>
      <p:pic>
        <p:nvPicPr>
          <p:cNvPr id="5" name="Picture 4">
            <a:extLst>
              <a:ext uri="{FF2B5EF4-FFF2-40B4-BE49-F238E27FC236}">
                <a16:creationId xmlns:a16="http://schemas.microsoft.com/office/drawing/2014/main" id="{3917C75D-4A6B-44FB-91A3-F5495729D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264" y="415020"/>
            <a:ext cx="3470605" cy="5839013"/>
          </a:xfrm>
          <a:prstGeom prst="rect">
            <a:avLst/>
          </a:prstGeom>
        </p:spPr>
      </p:pic>
      <p:pic>
        <p:nvPicPr>
          <p:cNvPr id="4" name="Picture 3">
            <a:extLst>
              <a:ext uri="{FF2B5EF4-FFF2-40B4-BE49-F238E27FC236}">
                <a16:creationId xmlns:a16="http://schemas.microsoft.com/office/drawing/2014/main" id="{F2281B17-E823-4E2C-90E2-D335894E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2875" y="415020"/>
            <a:ext cx="3768970" cy="5883260"/>
          </a:xfrm>
          <a:prstGeom prst="rect">
            <a:avLst/>
          </a:prstGeom>
        </p:spPr>
      </p:pic>
      <p:sp>
        <p:nvSpPr>
          <p:cNvPr id="7" name="TextBox 6">
            <a:extLst>
              <a:ext uri="{FF2B5EF4-FFF2-40B4-BE49-F238E27FC236}">
                <a16:creationId xmlns:a16="http://schemas.microsoft.com/office/drawing/2014/main" id="{D8DF66B8-C923-4541-B132-9370F8767847}"/>
              </a:ext>
            </a:extLst>
          </p:cNvPr>
          <p:cNvSpPr txBox="1"/>
          <p:nvPr/>
        </p:nvSpPr>
        <p:spPr>
          <a:xfrm>
            <a:off x="8001001" y="6385405"/>
            <a:ext cx="3892062" cy="369332"/>
          </a:xfrm>
          <a:prstGeom prst="rect">
            <a:avLst/>
          </a:prstGeom>
          <a:noFill/>
        </p:spPr>
        <p:txBody>
          <a:bodyPr wrap="square">
            <a:spAutoFit/>
          </a:bodyPr>
          <a:lstStyle/>
          <a:p>
            <a:pPr algn="ctr"/>
            <a:r>
              <a:rPr lang="en-US" dirty="0"/>
              <a:t>Medial View</a:t>
            </a:r>
          </a:p>
        </p:txBody>
      </p:sp>
      <p:sp>
        <p:nvSpPr>
          <p:cNvPr id="9" name="TextBox 8">
            <a:extLst>
              <a:ext uri="{FF2B5EF4-FFF2-40B4-BE49-F238E27FC236}">
                <a16:creationId xmlns:a16="http://schemas.microsoft.com/office/drawing/2014/main" id="{C524CAB5-348E-4245-90A5-90A4CEFE573B}"/>
              </a:ext>
            </a:extLst>
          </p:cNvPr>
          <p:cNvSpPr txBox="1"/>
          <p:nvPr/>
        </p:nvSpPr>
        <p:spPr>
          <a:xfrm>
            <a:off x="4433263" y="6385405"/>
            <a:ext cx="3470605" cy="369332"/>
          </a:xfrm>
          <a:prstGeom prst="rect">
            <a:avLst/>
          </a:prstGeom>
          <a:noFill/>
        </p:spPr>
        <p:txBody>
          <a:bodyPr wrap="square">
            <a:spAutoFit/>
          </a:bodyPr>
          <a:lstStyle/>
          <a:p>
            <a:pPr algn="ctr"/>
            <a:r>
              <a:rPr lang="en-US" dirty="0"/>
              <a:t>Lateral View</a:t>
            </a:r>
          </a:p>
        </p:txBody>
      </p:sp>
      <p:sp>
        <p:nvSpPr>
          <p:cNvPr id="11" name="TextBox 10">
            <a:extLst>
              <a:ext uri="{FF2B5EF4-FFF2-40B4-BE49-F238E27FC236}">
                <a16:creationId xmlns:a16="http://schemas.microsoft.com/office/drawing/2014/main" id="{DDD84062-6CAB-4061-AB36-B0492B2FFB57}"/>
              </a:ext>
            </a:extLst>
          </p:cNvPr>
          <p:cNvSpPr txBox="1"/>
          <p:nvPr/>
        </p:nvSpPr>
        <p:spPr>
          <a:xfrm>
            <a:off x="728850" y="6385405"/>
            <a:ext cx="2902566" cy="369332"/>
          </a:xfrm>
          <a:prstGeom prst="rect">
            <a:avLst/>
          </a:prstGeom>
          <a:noFill/>
        </p:spPr>
        <p:txBody>
          <a:bodyPr wrap="square">
            <a:spAutoFit/>
          </a:bodyPr>
          <a:lstStyle/>
          <a:p>
            <a:pPr algn="ctr"/>
            <a:r>
              <a:rPr lang="en-US" dirty="0"/>
              <a:t>Anterior View</a:t>
            </a:r>
          </a:p>
        </p:txBody>
      </p:sp>
    </p:spTree>
    <p:extLst>
      <p:ext uri="{BB962C8B-B14F-4D97-AF65-F5344CB8AC3E}">
        <p14:creationId xmlns:p14="http://schemas.microsoft.com/office/powerpoint/2010/main" val="189739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FAA7-B142-4850-03FF-2B4CE35E7825}"/>
              </a:ext>
            </a:extLst>
          </p:cNvPr>
          <p:cNvSpPr>
            <a:spLocks noGrp="1"/>
          </p:cNvSpPr>
          <p:nvPr>
            <p:ph type="title"/>
          </p:nvPr>
        </p:nvSpPr>
        <p:spPr>
          <a:xfrm>
            <a:off x="344384" y="438607"/>
            <a:ext cx="11471564" cy="756062"/>
          </a:xfrm>
        </p:spPr>
        <p:txBody>
          <a:bodyPr>
            <a:noAutofit/>
          </a:bodyPr>
          <a:lstStyle/>
          <a:p>
            <a:r>
              <a:rPr lang="en-US" sz="4400" b="1" dirty="0"/>
              <a:t>Can Epidurals Decrease Postoperative Opioid Prescriptions?</a:t>
            </a:r>
          </a:p>
        </p:txBody>
      </p:sp>
      <p:sp>
        <p:nvSpPr>
          <p:cNvPr id="3" name="Content Placeholder 2">
            <a:extLst>
              <a:ext uri="{FF2B5EF4-FFF2-40B4-BE49-F238E27FC236}">
                <a16:creationId xmlns:a16="http://schemas.microsoft.com/office/drawing/2014/main" id="{76585AAB-2427-8BF4-6B0D-4DF282CF46E4}"/>
              </a:ext>
            </a:extLst>
          </p:cNvPr>
          <p:cNvSpPr>
            <a:spLocks noGrp="1"/>
          </p:cNvSpPr>
          <p:nvPr>
            <p:ph sz="half" idx="1"/>
          </p:nvPr>
        </p:nvSpPr>
        <p:spPr>
          <a:xfrm>
            <a:off x="458255" y="1600200"/>
            <a:ext cx="6459737" cy="5084139"/>
          </a:xfrm>
        </p:spPr>
        <p:txBody>
          <a:bodyPr>
            <a:normAutofit/>
          </a:bodyPr>
          <a:lstStyle/>
          <a:p>
            <a:r>
              <a:rPr lang="en-US" sz="2400" dirty="0" err="1"/>
              <a:t>Ladha</a:t>
            </a:r>
            <a:r>
              <a:rPr lang="en-US" sz="2400" dirty="0"/>
              <a:t> et al. Anesthesiology 2016</a:t>
            </a:r>
          </a:p>
          <a:p>
            <a:pPr lvl="1"/>
            <a:r>
              <a:rPr lang="en-US" sz="2200" dirty="0"/>
              <a:t>Propensity-matched database review evaluating opioid prescriptions in 6432 opioid-naïve patients undergoing open abdominal surgery</a:t>
            </a:r>
          </a:p>
          <a:p>
            <a:pPr lvl="1"/>
            <a:r>
              <a:rPr lang="en-US" sz="2200" dirty="0"/>
              <a:t>Primary outcome: Time-to-event for 30-day period without opioid refill after surgery</a:t>
            </a:r>
          </a:p>
          <a:p>
            <a:pPr lvl="1"/>
            <a:r>
              <a:rPr lang="en-US" sz="2200" dirty="0"/>
              <a:t>No relationship between epidural placement &amp; time to cessation of opioids (propensity-matched HR 0.96 (95% CI 0.91, 1.01) or 90-day </a:t>
            </a:r>
            <a:r>
              <a:rPr lang="en-US" sz="2200" dirty="0" err="1"/>
              <a:t>MME</a:t>
            </a:r>
            <a:r>
              <a:rPr lang="en-US" sz="2200" dirty="0"/>
              <a:t> doses</a:t>
            </a:r>
          </a:p>
          <a:p>
            <a:pPr lvl="1"/>
            <a:r>
              <a:rPr lang="sv-SE" sz="2200" dirty="0"/>
              <a:t>Pts who rec’d epidural more likely to fill &gt;2 opioid prescriptions within 90 d of surgery (30.4% vs 27.5%, p=0.0138).</a:t>
            </a:r>
            <a:endParaRPr lang="en-US" sz="2200" dirty="0"/>
          </a:p>
          <a:p>
            <a:pPr lvl="1"/>
            <a:endParaRPr lang="en-US" dirty="0"/>
          </a:p>
        </p:txBody>
      </p:sp>
      <p:pic>
        <p:nvPicPr>
          <p:cNvPr id="6" name="Content Placeholder 5">
            <a:extLst>
              <a:ext uri="{FF2B5EF4-FFF2-40B4-BE49-F238E27FC236}">
                <a16:creationId xmlns:a16="http://schemas.microsoft.com/office/drawing/2014/main" id="{E63223DF-3BCD-4BA9-D779-143EAA2145FE}"/>
              </a:ext>
            </a:extLst>
          </p:cNvPr>
          <p:cNvPicPr>
            <a:picLocks noGrp="1" noChangeAspect="1"/>
          </p:cNvPicPr>
          <p:nvPr>
            <p:ph sz="half" idx="2"/>
          </p:nvPr>
        </p:nvPicPr>
        <p:blipFill>
          <a:blip r:embed="rId3"/>
          <a:stretch>
            <a:fillRect/>
          </a:stretch>
        </p:blipFill>
        <p:spPr>
          <a:xfrm>
            <a:off x="7295315" y="2221447"/>
            <a:ext cx="4438430" cy="2891921"/>
          </a:xfrm>
        </p:spPr>
      </p:pic>
    </p:spTree>
    <p:extLst>
      <p:ext uri="{BB962C8B-B14F-4D97-AF65-F5344CB8AC3E}">
        <p14:creationId xmlns:p14="http://schemas.microsoft.com/office/powerpoint/2010/main" val="1026593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AADE-407A-BBEF-E57D-155BB450F484}"/>
              </a:ext>
            </a:extLst>
          </p:cNvPr>
          <p:cNvSpPr>
            <a:spLocks noGrp="1"/>
          </p:cNvSpPr>
          <p:nvPr>
            <p:ph type="title"/>
          </p:nvPr>
        </p:nvSpPr>
        <p:spPr>
          <a:xfrm>
            <a:off x="304800" y="457200"/>
            <a:ext cx="11720946" cy="726374"/>
          </a:xfrm>
        </p:spPr>
        <p:txBody>
          <a:bodyPr>
            <a:noAutofit/>
          </a:bodyPr>
          <a:lstStyle/>
          <a:p>
            <a:pPr algn="ctr"/>
            <a:r>
              <a:rPr lang="en-US" sz="3500" b="1" dirty="0"/>
              <a:t>Can Regional Anesthesia Prevent Persistent Postsurgical Pain? </a:t>
            </a:r>
          </a:p>
        </p:txBody>
      </p:sp>
      <p:sp>
        <p:nvSpPr>
          <p:cNvPr id="3" name="Content Placeholder 2">
            <a:extLst>
              <a:ext uri="{FF2B5EF4-FFF2-40B4-BE49-F238E27FC236}">
                <a16:creationId xmlns:a16="http://schemas.microsoft.com/office/drawing/2014/main" id="{ACBB04FB-B2DA-A458-7FFB-9005628B3A13}"/>
              </a:ext>
            </a:extLst>
          </p:cNvPr>
          <p:cNvSpPr>
            <a:spLocks noGrp="1"/>
          </p:cNvSpPr>
          <p:nvPr>
            <p:ph sz="half" idx="1"/>
          </p:nvPr>
        </p:nvSpPr>
        <p:spPr>
          <a:xfrm>
            <a:off x="293985" y="1525980"/>
            <a:ext cx="6264234" cy="5332020"/>
          </a:xfrm>
        </p:spPr>
        <p:txBody>
          <a:bodyPr>
            <a:normAutofit fontScale="92500" lnSpcReduction="10000"/>
          </a:bodyPr>
          <a:lstStyle/>
          <a:p>
            <a:r>
              <a:rPr lang="en-US" sz="2800" dirty="0"/>
              <a:t>Weinstein et al. Cochrane Syst Database Rev 2018</a:t>
            </a:r>
          </a:p>
          <a:p>
            <a:pPr lvl="1"/>
            <a:r>
              <a:rPr lang="en-US" sz="2400" dirty="0"/>
              <a:t>7 Studies (n=499) found epidural anesthesia reduced risk of </a:t>
            </a:r>
            <a:r>
              <a:rPr lang="en-US" sz="2400" dirty="0" err="1"/>
              <a:t>PPSP</a:t>
            </a:r>
            <a:r>
              <a:rPr lang="en-US" sz="2400" dirty="0"/>
              <a:t> after 3 mo. for thoracotomy (OR 0.52, 95% CI 0.32, 0.84)</a:t>
            </a:r>
          </a:p>
          <a:p>
            <a:pPr lvl="1"/>
            <a:r>
              <a:rPr lang="en-US" sz="2400" dirty="0"/>
              <a:t>18 studies (n=1297) found RA reduced risk of </a:t>
            </a:r>
            <a:r>
              <a:rPr lang="en-US" sz="2400" dirty="0" err="1"/>
              <a:t>PPSP</a:t>
            </a:r>
            <a:r>
              <a:rPr lang="en-US" sz="2400" dirty="0"/>
              <a:t> after 3 mo. for breast ca. surgery (OR </a:t>
            </a:r>
            <a:r>
              <a:rPr lang="pl-PL" sz="2400" dirty="0"/>
              <a:t>0.43</a:t>
            </a:r>
            <a:r>
              <a:rPr lang="en-US" sz="2400" dirty="0"/>
              <a:t>, </a:t>
            </a:r>
            <a:r>
              <a:rPr lang="pl-PL" sz="2400" dirty="0"/>
              <a:t>95% CI 0.28</a:t>
            </a:r>
            <a:r>
              <a:rPr lang="en-US" sz="2400" dirty="0"/>
              <a:t>,</a:t>
            </a:r>
            <a:r>
              <a:rPr lang="pl-PL" sz="2400" dirty="0"/>
              <a:t> 0.68</a:t>
            </a:r>
            <a:r>
              <a:rPr lang="en-US" sz="2400" dirty="0"/>
              <a:t>) &amp; for C-section (4 studies, n=551, OR 0.46, 95% CI 0.28, 0.78)</a:t>
            </a:r>
          </a:p>
          <a:p>
            <a:pPr lvl="1"/>
            <a:r>
              <a:rPr lang="en-US" sz="2400" dirty="0"/>
              <a:t>3 studies (n=123) found inconclusive evidence for LA infiltration to reduce </a:t>
            </a:r>
            <a:r>
              <a:rPr lang="en-US" sz="2400" dirty="0" err="1"/>
              <a:t>PPSP</a:t>
            </a:r>
            <a:r>
              <a:rPr lang="en-US" sz="2400" dirty="0"/>
              <a:t> after </a:t>
            </a:r>
            <a:r>
              <a:rPr lang="en-US" sz="2400" dirty="0" err="1"/>
              <a:t>ICBG</a:t>
            </a:r>
            <a:r>
              <a:rPr lang="en-US" sz="2400" dirty="0"/>
              <a:t> (OR 0.20, 95% CI 0.04, 1.09)</a:t>
            </a:r>
          </a:p>
          <a:p>
            <a:pPr lvl="1"/>
            <a:r>
              <a:rPr lang="en-US" sz="2400" dirty="0"/>
              <a:t>2 studies (n=97) found IV lidocaine reduced risk of </a:t>
            </a:r>
            <a:r>
              <a:rPr lang="en-US" sz="2400" dirty="0" err="1"/>
              <a:t>PPSP</a:t>
            </a:r>
            <a:r>
              <a:rPr lang="en-US" sz="2400" dirty="0"/>
              <a:t> after 3 mo. for  breast ca. surgery (OR 0.20, 95% CI 0.04, 1.09)</a:t>
            </a:r>
          </a:p>
          <a:p>
            <a:pPr lvl="1"/>
            <a:endParaRPr lang="en-US" dirty="0"/>
          </a:p>
        </p:txBody>
      </p:sp>
      <p:sp>
        <p:nvSpPr>
          <p:cNvPr id="4" name="Content Placeholder 3">
            <a:extLst>
              <a:ext uri="{FF2B5EF4-FFF2-40B4-BE49-F238E27FC236}">
                <a16:creationId xmlns:a16="http://schemas.microsoft.com/office/drawing/2014/main" id="{57E587DE-9355-C9EE-A988-3E809977179E}"/>
              </a:ext>
            </a:extLst>
          </p:cNvPr>
          <p:cNvSpPr>
            <a:spLocks noGrp="1"/>
          </p:cNvSpPr>
          <p:nvPr>
            <p:ph sz="half" idx="2"/>
          </p:nvPr>
        </p:nvSpPr>
        <p:spPr>
          <a:xfrm>
            <a:off x="6558219" y="1523010"/>
            <a:ext cx="5361709" cy="5219205"/>
          </a:xfrm>
        </p:spPr>
        <p:txBody>
          <a:bodyPr>
            <a:normAutofit fontScale="92500" lnSpcReduction="10000"/>
          </a:bodyPr>
          <a:lstStyle/>
          <a:p>
            <a:r>
              <a:rPr lang="en-US" sz="2800" dirty="0"/>
              <a:t>Bingham et al. </a:t>
            </a:r>
            <a:r>
              <a:rPr lang="en-US" sz="2800" dirty="0" err="1"/>
              <a:t>RAPM</a:t>
            </a:r>
            <a:r>
              <a:rPr lang="en-US" sz="2800" dirty="0"/>
              <a:t> 2012</a:t>
            </a:r>
          </a:p>
          <a:p>
            <a:pPr lvl="1"/>
            <a:r>
              <a:rPr lang="en-US" sz="2400" dirty="0"/>
              <a:t>In meta-analysis (7 studies, n=702), compared with single-shot </a:t>
            </a:r>
            <a:r>
              <a:rPr lang="en-US" sz="2400" dirty="0" err="1"/>
              <a:t>PNB</a:t>
            </a:r>
            <a:r>
              <a:rPr lang="en-US" sz="2400" dirty="0"/>
              <a:t>, continuous </a:t>
            </a:r>
            <a:r>
              <a:rPr lang="en-US" sz="2400" dirty="0" err="1"/>
              <a:t>PNB</a:t>
            </a:r>
            <a:r>
              <a:rPr lang="en-US" sz="2400" dirty="0"/>
              <a:t> associated with decreased pain on POD 0  Effect size 1.29; 95% CI 2.19, 0.40) and POD 2 (ES 2.03; 95% CI 2.78, 1.29), decreased opioid use (ES 15.70, 95% CI, 21.84 to 9.55), nausea/vomiting &amp; increased satisfaction</a:t>
            </a:r>
          </a:p>
        </p:txBody>
      </p:sp>
      <p:pic>
        <p:nvPicPr>
          <p:cNvPr id="6" name="Picture 5">
            <a:extLst>
              <a:ext uri="{FF2B5EF4-FFF2-40B4-BE49-F238E27FC236}">
                <a16:creationId xmlns:a16="http://schemas.microsoft.com/office/drawing/2014/main" id="{9F33DE78-1347-F0F4-0B30-6A5BB901272A}"/>
              </a:ext>
            </a:extLst>
          </p:cNvPr>
          <p:cNvPicPr>
            <a:picLocks noChangeAspect="1"/>
          </p:cNvPicPr>
          <p:nvPr/>
        </p:nvPicPr>
        <p:blipFill>
          <a:blip r:embed="rId3"/>
          <a:stretch>
            <a:fillRect/>
          </a:stretch>
        </p:blipFill>
        <p:spPr>
          <a:xfrm>
            <a:off x="8382000" y="5077506"/>
            <a:ext cx="2307080" cy="1693223"/>
          </a:xfrm>
          <a:prstGeom prst="rect">
            <a:avLst/>
          </a:prstGeom>
        </p:spPr>
      </p:pic>
    </p:spTree>
    <p:extLst>
      <p:ext uri="{BB962C8B-B14F-4D97-AF65-F5344CB8AC3E}">
        <p14:creationId xmlns:p14="http://schemas.microsoft.com/office/powerpoint/2010/main" val="392343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a:extLst>
              <a:ext uri="{FF2B5EF4-FFF2-40B4-BE49-F238E27FC236}">
                <a16:creationId xmlns:a16="http://schemas.microsoft.com/office/drawing/2014/main" id="{CD3D3159-2918-65AF-1A27-ED921715C3C8}"/>
              </a:ext>
            </a:extLst>
          </p:cNvPr>
          <p:cNvSpPr>
            <a:spLocks noGrp="1"/>
          </p:cNvSpPr>
          <p:nvPr>
            <p:ph type="title"/>
          </p:nvPr>
        </p:nvSpPr>
        <p:spPr>
          <a:xfrm>
            <a:off x="789709" y="228600"/>
            <a:ext cx="10604665" cy="838200"/>
          </a:xfrm>
        </p:spPr>
        <p:txBody>
          <a:bodyPr>
            <a:normAutofit fontScale="90000"/>
          </a:bodyPr>
          <a:lstStyle/>
          <a:p>
            <a:pPr algn="ctr" eaLnBrk="1" hangingPunct="1">
              <a:defRPr/>
            </a:pPr>
            <a:r>
              <a:rPr lang="en-US" sz="3000" b="1" dirty="0">
                <a:latin typeface="+mn-lt"/>
              </a:rPr>
              <a:t>Prospective Studies Evaluating Epidural Effect on </a:t>
            </a:r>
            <a:br>
              <a:rPr lang="en-US" sz="3000" b="1" dirty="0">
                <a:latin typeface="+mn-lt"/>
              </a:rPr>
            </a:br>
            <a:r>
              <a:rPr lang="en-US" sz="3000" b="1" dirty="0">
                <a:latin typeface="+mn-lt"/>
              </a:rPr>
              <a:t>Preventing PLP</a:t>
            </a:r>
          </a:p>
        </p:txBody>
      </p:sp>
      <p:graphicFrame>
        <p:nvGraphicFramePr>
          <p:cNvPr id="7" name="Content Placeholder 6">
            <a:extLst>
              <a:ext uri="{FF2B5EF4-FFF2-40B4-BE49-F238E27FC236}">
                <a16:creationId xmlns:a16="http://schemas.microsoft.com/office/drawing/2014/main" id="{ACDD3D9B-5A0E-15A2-B86F-81995C3456F1}"/>
              </a:ext>
            </a:extLst>
          </p:cNvPr>
          <p:cNvGraphicFramePr>
            <a:graphicFrameLocks noGrp="1"/>
          </p:cNvGraphicFramePr>
          <p:nvPr>
            <p:ph idx="1"/>
          </p:nvPr>
        </p:nvGraphicFramePr>
        <p:xfrm>
          <a:off x="1326078" y="1398555"/>
          <a:ext cx="8763000" cy="5230845"/>
        </p:xfrm>
        <a:graphic>
          <a:graphicData uri="http://schemas.openxmlformats.org/drawingml/2006/table">
            <a:tbl>
              <a:tblPr firstRow="1" bandRow="1">
                <a:tableStyleId>{5C22544A-7EE6-4342-B048-85BDC9FD1C3A}</a:tableStyleId>
              </a:tblPr>
              <a:tblGrid>
                <a:gridCol w="1120912">
                  <a:extLst>
                    <a:ext uri="{9D8B030D-6E8A-4147-A177-3AD203B41FA5}">
                      <a16:colId xmlns:a16="http://schemas.microsoft.com/office/drawing/2014/main" val="20000"/>
                    </a:ext>
                  </a:extLst>
                </a:gridCol>
                <a:gridCol w="553748">
                  <a:extLst>
                    <a:ext uri="{9D8B030D-6E8A-4147-A177-3AD203B41FA5}">
                      <a16:colId xmlns:a16="http://schemas.microsoft.com/office/drawing/2014/main" val="20001"/>
                    </a:ext>
                  </a:extLst>
                </a:gridCol>
                <a:gridCol w="83994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2209800">
                  <a:extLst>
                    <a:ext uri="{9D8B030D-6E8A-4147-A177-3AD203B41FA5}">
                      <a16:colId xmlns:a16="http://schemas.microsoft.com/office/drawing/2014/main" val="20008"/>
                    </a:ext>
                  </a:extLst>
                </a:gridCol>
              </a:tblGrid>
              <a:tr h="579933">
                <a:tc>
                  <a:txBody>
                    <a:bodyPr/>
                    <a:lstStyle/>
                    <a:p>
                      <a:pPr algn="ctr"/>
                      <a:r>
                        <a:rPr lang="en-US" sz="1400" dirty="0">
                          <a:solidFill>
                            <a:srgbClr val="002060"/>
                          </a:solidFill>
                        </a:rPr>
                        <a:t>Author</a:t>
                      </a:r>
                    </a:p>
                  </a:txBody>
                  <a:tcPr marT="45713" marB="45713" anchor="ctr"/>
                </a:tc>
                <a:tc>
                  <a:txBody>
                    <a:bodyPr/>
                    <a:lstStyle/>
                    <a:p>
                      <a:pPr algn="ctr"/>
                      <a:r>
                        <a:rPr lang="en-US" sz="1400" dirty="0">
                          <a:solidFill>
                            <a:srgbClr val="002060"/>
                          </a:solidFill>
                        </a:rPr>
                        <a:t># Pts</a:t>
                      </a:r>
                    </a:p>
                  </a:txBody>
                  <a:tcPr marT="45713" marB="45713" anchor="ctr"/>
                </a:tc>
                <a:tc>
                  <a:txBody>
                    <a:bodyPr/>
                    <a:lstStyle/>
                    <a:p>
                      <a:pPr algn="ctr"/>
                      <a:r>
                        <a:rPr lang="en-US" sz="1400" dirty="0">
                          <a:solidFill>
                            <a:srgbClr val="002060"/>
                          </a:solidFill>
                        </a:rPr>
                        <a:t>Random-</a:t>
                      </a:r>
                      <a:r>
                        <a:rPr lang="en-US" sz="1400" dirty="0" err="1">
                          <a:solidFill>
                            <a:srgbClr val="002060"/>
                          </a:solidFill>
                        </a:rPr>
                        <a:t>ization</a:t>
                      </a:r>
                      <a:endParaRPr lang="en-US" sz="1400" dirty="0">
                        <a:solidFill>
                          <a:srgbClr val="002060"/>
                        </a:solidFill>
                      </a:endParaRPr>
                    </a:p>
                  </a:txBody>
                  <a:tcPr marT="45713" marB="45713" anchor="ctr"/>
                </a:tc>
                <a:tc>
                  <a:txBody>
                    <a:bodyPr/>
                    <a:lstStyle/>
                    <a:p>
                      <a:pPr algn="ctr"/>
                      <a:r>
                        <a:rPr lang="en-US" sz="1400" dirty="0">
                          <a:solidFill>
                            <a:srgbClr val="002060"/>
                          </a:solidFill>
                        </a:rPr>
                        <a:t>Blinding</a:t>
                      </a:r>
                    </a:p>
                  </a:txBody>
                  <a:tcPr marT="45713" marB="45713" anchor="ctr"/>
                </a:tc>
                <a:tc>
                  <a:txBody>
                    <a:bodyPr/>
                    <a:lstStyle/>
                    <a:p>
                      <a:pPr algn="ctr"/>
                      <a:r>
                        <a:rPr lang="en-US" sz="1400" dirty="0">
                          <a:solidFill>
                            <a:srgbClr val="002060"/>
                          </a:solidFill>
                        </a:rPr>
                        <a:t>Pre-op</a:t>
                      </a:r>
                    </a:p>
                  </a:txBody>
                  <a:tcPr marT="45713" marB="45713" anchor="ctr"/>
                </a:tc>
                <a:tc>
                  <a:txBody>
                    <a:bodyPr/>
                    <a:lstStyle/>
                    <a:p>
                      <a:pPr algn="ctr"/>
                      <a:r>
                        <a:rPr lang="en-US" sz="1400" dirty="0">
                          <a:solidFill>
                            <a:srgbClr val="002060"/>
                          </a:solidFill>
                        </a:rPr>
                        <a:t>Hrs. Pre-op</a:t>
                      </a:r>
                    </a:p>
                  </a:txBody>
                  <a:tcPr marT="45713" marB="45713" anchor="ctr"/>
                </a:tc>
                <a:tc>
                  <a:txBody>
                    <a:bodyPr/>
                    <a:lstStyle/>
                    <a:p>
                      <a:pPr algn="ctr"/>
                      <a:r>
                        <a:rPr lang="en-US" sz="1400" dirty="0">
                          <a:solidFill>
                            <a:srgbClr val="002060"/>
                          </a:solidFill>
                        </a:rPr>
                        <a:t>Intra-op</a:t>
                      </a:r>
                    </a:p>
                  </a:txBody>
                  <a:tcPr marT="45713" marB="45713" anchor="ctr"/>
                </a:tc>
                <a:tc>
                  <a:txBody>
                    <a:bodyPr/>
                    <a:lstStyle/>
                    <a:p>
                      <a:pPr algn="ctr"/>
                      <a:r>
                        <a:rPr lang="en-US" sz="1400" dirty="0">
                          <a:solidFill>
                            <a:srgbClr val="002060"/>
                          </a:solidFill>
                        </a:rPr>
                        <a:t>Post-op</a:t>
                      </a:r>
                    </a:p>
                  </a:txBody>
                  <a:tcPr marT="45713" marB="45713" anchor="ctr"/>
                </a:tc>
                <a:tc>
                  <a:txBody>
                    <a:bodyPr/>
                    <a:lstStyle/>
                    <a:p>
                      <a:pPr algn="ctr"/>
                      <a:r>
                        <a:rPr lang="en-US" sz="1400" dirty="0">
                          <a:solidFill>
                            <a:srgbClr val="002060"/>
                          </a:solidFill>
                        </a:rPr>
                        <a:t>Effect</a:t>
                      </a:r>
                    </a:p>
                  </a:txBody>
                  <a:tcPr marT="45713" marB="45713" anchor="ctr"/>
                </a:tc>
                <a:extLst>
                  <a:ext uri="{0D108BD9-81ED-4DB2-BD59-A6C34878D82A}">
                    <a16:rowId xmlns:a16="http://schemas.microsoft.com/office/drawing/2014/main" val="10000"/>
                  </a:ext>
                </a:extLst>
              </a:tr>
              <a:tr h="383783">
                <a:tc>
                  <a:txBody>
                    <a:bodyPr/>
                    <a:lstStyle/>
                    <a:p>
                      <a:pPr algn="ctr"/>
                      <a:r>
                        <a:rPr lang="en-US" sz="1400" dirty="0"/>
                        <a:t>Bach 1988</a:t>
                      </a:r>
                    </a:p>
                  </a:txBody>
                  <a:tcPr marT="45713" marB="45713" anchor="ctr"/>
                </a:tc>
                <a:tc>
                  <a:txBody>
                    <a:bodyPr/>
                    <a:lstStyle/>
                    <a:p>
                      <a:pPr algn="ctr"/>
                      <a:r>
                        <a:rPr lang="en-US" sz="1400" dirty="0"/>
                        <a:t>25</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72</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extLst>
                  <a:ext uri="{0D108BD9-81ED-4DB2-BD59-A6C34878D82A}">
                    <a16:rowId xmlns:a16="http://schemas.microsoft.com/office/drawing/2014/main" val="10001"/>
                  </a:ext>
                </a:extLst>
              </a:tr>
              <a:tr h="457200">
                <a:tc>
                  <a:txBody>
                    <a:bodyPr/>
                    <a:lstStyle/>
                    <a:p>
                      <a:pPr algn="ctr"/>
                      <a:r>
                        <a:rPr lang="en-US" sz="1400" dirty="0" err="1"/>
                        <a:t>Jahangiri</a:t>
                      </a:r>
                      <a:r>
                        <a:rPr lang="en-US" sz="1400" dirty="0"/>
                        <a:t> 1994</a:t>
                      </a:r>
                    </a:p>
                  </a:txBody>
                  <a:tcPr marT="45713" marB="45713" anchor="ctr"/>
                </a:tc>
                <a:tc>
                  <a:txBody>
                    <a:bodyPr/>
                    <a:lstStyle/>
                    <a:p>
                      <a:pPr algn="ctr"/>
                      <a:r>
                        <a:rPr lang="en-US" sz="1400" dirty="0"/>
                        <a:t>24</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&gt; 24</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extLst>
                  <a:ext uri="{0D108BD9-81ED-4DB2-BD59-A6C34878D82A}">
                    <a16:rowId xmlns:a16="http://schemas.microsoft.com/office/drawing/2014/main" val="10002"/>
                  </a:ext>
                </a:extLst>
              </a:tr>
              <a:tr h="366566">
                <a:tc>
                  <a:txBody>
                    <a:bodyPr/>
                    <a:lstStyle/>
                    <a:p>
                      <a:pPr algn="ctr"/>
                      <a:r>
                        <a:rPr lang="en-US" sz="1400" dirty="0" err="1"/>
                        <a:t>Schug</a:t>
                      </a:r>
                      <a:r>
                        <a:rPr lang="en-US" sz="1400" dirty="0"/>
                        <a:t> 1995</a:t>
                      </a:r>
                    </a:p>
                  </a:txBody>
                  <a:tcPr marT="45713" marB="45713" anchor="ctr"/>
                </a:tc>
                <a:tc>
                  <a:txBody>
                    <a:bodyPr/>
                    <a:lstStyle/>
                    <a:p>
                      <a:pPr algn="ctr"/>
                      <a:r>
                        <a:rPr lang="en-US" sz="1400" dirty="0"/>
                        <a:t>23</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24</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extLst>
                  <a:ext uri="{0D108BD9-81ED-4DB2-BD59-A6C34878D82A}">
                    <a16:rowId xmlns:a16="http://schemas.microsoft.com/office/drawing/2014/main" val="10003"/>
                  </a:ext>
                </a:extLst>
              </a:tr>
              <a:tr h="518170">
                <a:tc>
                  <a:txBody>
                    <a:bodyPr/>
                    <a:lstStyle/>
                    <a:p>
                      <a:pPr algn="ctr"/>
                      <a:r>
                        <a:rPr lang="en-US" sz="1400" dirty="0" err="1"/>
                        <a:t>Katsuly</a:t>
                      </a:r>
                      <a:r>
                        <a:rPr lang="en-US" sz="1400" baseline="0" dirty="0"/>
                        <a:t> 1996</a:t>
                      </a:r>
                      <a:endParaRPr lang="en-US" sz="1400" dirty="0"/>
                    </a:p>
                  </a:txBody>
                  <a:tcPr marT="45713" marB="45713" anchor="ctr"/>
                </a:tc>
                <a:tc>
                  <a:txBody>
                    <a:bodyPr/>
                    <a:lstStyle/>
                    <a:p>
                      <a:pPr algn="ctr"/>
                      <a:r>
                        <a:rPr lang="en-US" sz="1400" dirty="0"/>
                        <a:t>45</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endParaRPr lang="en-US" sz="1400" dirty="0"/>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extLst>
                  <a:ext uri="{0D108BD9-81ED-4DB2-BD59-A6C34878D82A}">
                    <a16:rowId xmlns:a16="http://schemas.microsoft.com/office/drawing/2014/main" val="10004"/>
                  </a:ext>
                </a:extLst>
              </a:tr>
              <a:tr h="518170">
                <a:tc>
                  <a:txBody>
                    <a:bodyPr/>
                    <a:lstStyle/>
                    <a:p>
                      <a:pPr algn="ctr"/>
                      <a:r>
                        <a:rPr lang="en-US" sz="1400" dirty="0" err="1"/>
                        <a:t>Nikolajsen</a:t>
                      </a:r>
                      <a:r>
                        <a:rPr lang="en-US" sz="1400" dirty="0"/>
                        <a:t> 1997</a:t>
                      </a:r>
                    </a:p>
                  </a:txBody>
                  <a:tcPr marT="45713" marB="45713" anchor="ctr"/>
                </a:tc>
                <a:tc>
                  <a:txBody>
                    <a:bodyPr/>
                    <a:lstStyle/>
                    <a:p>
                      <a:pPr algn="ctr"/>
                      <a:r>
                        <a:rPr lang="en-US" sz="1400" dirty="0"/>
                        <a:t>60</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18</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_</a:t>
                      </a:r>
                    </a:p>
                  </a:txBody>
                  <a:tcPr marT="45713" marB="45713" anchor="ctr"/>
                </a:tc>
                <a:extLst>
                  <a:ext uri="{0D108BD9-81ED-4DB2-BD59-A6C34878D82A}">
                    <a16:rowId xmlns:a16="http://schemas.microsoft.com/office/drawing/2014/main" val="10005"/>
                  </a:ext>
                </a:extLst>
              </a:tr>
              <a:tr h="471826">
                <a:tc>
                  <a:txBody>
                    <a:bodyPr/>
                    <a:lstStyle/>
                    <a:p>
                      <a:pPr algn="ctr"/>
                      <a:r>
                        <a:rPr lang="en-US" sz="1400" dirty="0"/>
                        <a:t>Lambert 2001</a:t>
                      </a:r>
                    </a:p>
                  </a:txBody>
                  <a:tcPr marT="45713" marB="45713" anchor="ctr"/>
                </a:tc>
                <a:tc>
                  <a:txBody>
                    <a:bodyPr/>
                    <a:lstStyle/>
                    <a:p>
                      <a:pPr algn="ctr"/>
                      <a:r>
                        <a:rPr lang="en-US" sz="1400" dirty="0"/>
                        <a:t>30</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24</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200" dirty="0"/>
                        <a:t>No</a:t>
                      </a:r>
                      <a:r>
                        <a:rPr lang="en-US" sz="1200" baseline="0" dirty="0"/>
                        <a:t> difference between </a:t>
                      </a:r>
                      <a:r>
                        <a:rPr lang="en-US" sz="1200" baseline="0" dirty="0" err="1"/>
                        <a:t>epid</a:t>
                      </a:r>
                      <a:r>
                        <a:rPr lang="en-US" sz="1200" baseline="0" dirty="0"/>
                        <a:t> &amp; PN </a:t>
                      </a:r>
                      <a:r>
                        <a:rPr lang="en-US" sz="1200" baseline="0" dirty="0" err="1"/>
                        <a:t>grps</a:t>
                      </a:r>
                      <a:endParaRPr lang="en-US" sz="1200" dirty="0"/>
                    </a:p>
                  </a:txBody>
                  <a:tcPr marT="45713" marB="45713" anchor="ctr"/>
                </a:tc>
                <a:extLst>
                  <a:ext uri="{0D108BD9-81ED-4DB2-BD59-A6C34878D82A}">
                    <a16:rowId xmlns:a16="http://schemas.microsoft.com/office/drawing/2014/main" val="10006"/>
                  </a:ext>
                </a:extLst>
              </a:tr>
              <a:tr h="510157">
                <a:tc>
                  <a:txBody>
                    <a:bodyPr/>
                    <a:lstStyle/>
                    <a:p>
                      <a:pPr algn="ctr"/>
                      <a:r>
                        <a:rPr lang="en-US" sz="1400" dirty="0"/>
                        <a:t>Wilson 2008</a:t>
                      </a:r>
                    </a:p>
                  </a:txBody>
                  <a:tcPr marT="45713" marB="45713" anchor="ctr"/>
                </a:tc>
                <a:tc>
                  <a:txBody>
                    <a:bodyPr/>
                    <a:lstStyle/>
                    <a:p>
                      <a:pPr algn="ctr"/>
                      <a:r>
                        <a:rPr lang="en-US" sz="1400" dirty="0"/>
                        <a:t>53</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0</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200" dirty="0"/>
                        <a:t>No difference between </a:t>
                      </a:r>
                      <a:r>
                        <a:rPr lang="en-US" sz="1200" dirty="0" err="1"/>
                        <a:t>epid</a:t>
                      </a:r>
                      <a:r>
                        <a:rPr lang="en-US" sz="1200" dirty="0"/>
                        <a:t> </a:t>
                      </a:r>
                      <a:r>
                        <a:rPr lang="en-US" sz="1200" dirty="0" err="1"/>
                        <a:t>grps</a:t>
                      </a:r>
                      <a:endParaRPr lang="en-US" sz="1200" dirty="0"/>
                    </a:p>
                  </a:txBody>
                  <a:tcPr marT="45713" marB="45713" anchor="ctr"/>
                </a:tc>
                <a:extLst>
                  <a:ext uri="{0D108BD9-81ED-4DB2-BD59-A6C34878D82A}">
                    <a16:rowId xmlns:a16="http://schemas.microsoft.com/office/drawing/2014/main" val="10007"/>
                  </a:ext>
                </a:extLst>
              </a:tr>
              <a:tr h="421186">
                <a:tc>
                  <a:txBody>
                    <a:bodyPr/>
                    <a:lstStyle/>
                    <a:p>
                      <a:pPr algn="ctr"/>
                      <a:r>
                        <a:rPr lang="en-US" sz="1400" dirty="0" err="1"/>
                        <a:t>Karanikolas</a:t>
                      </a:r>
                      <a:r>
                        <a:rPr lang="en-US" sz="1400" dirty="0"/>
                        <a:t> 2011</a:t>
                      </a:r>
                    </a:p>
                  </a:txBody>
                  <a:tcPr marT="45713" marB="45713" anchor="ctr"/>
                </a:tc>
                <a:tc>
                  <a:txBody>
                    <a:bodyPr/>
                    <a:lstStyle/>
                    <a:p>
                      <a:pPr algn="ctr"/>
                      <a:r>
                        <a:rPr lang="en-US" sz="1400" dirty="0"/>
                        <a:t>65</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48</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extLst>
                  <a:ext uri="{0D108BD9-81ED-4DB2-BD59-A6C34878D82A}">
                    <a16:rowId xmlns:a16="http://schemas.microsoft.com/office/drawing/2014/main" val="10008"/>
                  </a:ext>
                </a:extLst>
              </a:tr>
              <a:tr h="504172">
                <a:tc>
                  <a:txBody>
                    <a:bodyPr/>
                    <a:lstStyle/>
                    <a:p>
                      <a:pPr algn="ctr"/>
                      <a:r>
                        <a:rPr lang="en-US" sz="1400" dirty="0"/>
                        <a:t>Yousef 2017</a:t>
                      </a:r>
                    </a:p>
                  </a:txBody>
                  <a:tcPr marT="45713" marB="45713" anchor="ctr"/>
                </a:tc>
                <a:tc>
                  <a:txBody>
                    <a:bodyPr/>
                    <a:lstStyle/>
                    <a:p>
                      <a:pPr algn="ctr"/>
                      <a:r>
                        <a:rPr lang="en-US" sz="1400" dirty="0"/>
                        <a:t>60</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algn="ctr"/>
                      <a:r>
                        <a:rPr lang="en-US" sz="1400" dirty="0"/>
                        <a:t>NA</a:t>
                      </a:r>
                    </a:p>
                  </a:txBody>
                  <a:tcPr marT="45713" marB="45713" anchor="ctr"/>
                </a:tc>
                <a:tc>
                  <a:txBody>
                    <a:bodyPr/>
                    <a:lstStyle/>
                    <a:p>
                      <a:pPr algn="ctr"/>
                      <a:r>
                        <a:rPr lang="en-US" sz="1400" dirty="0"/>
                        <a:t>-</a:t>
                      </a:r>
                    </a:p>
                  </a:txBody>
                  <a:tcPr marT="45713" marB="45713" anchor="ctr"/>
                </a:tc>
                <a:tc>
                  <a:txBody>
                    <a:bodyPr/>
                    <a:lstStyle/>
                    <a:p>
                      <a:pPr algn="ctr"/>
                      <a:r>
                        <a:rPr lang="en-US" sz="1400" dirty="0"/>
                        <a:t>+</a:t>
                      </a:r>
                    </a:p>
                  </a:txBody>
                  <a:tcPr marT="45713" marB="45713" anchor="ctr"/>
                </a:tc>
                <a:tc>
                  <a:txBody>
                    <a:bodyPr/>
                    <a:lstStyle/>
                    <a:p>
                      <a:pPr marL="0" algn="ctr" defTabSz="914400" rtl="0" eaLnBrk="1" latinLnBrk="0" hangingPunct="1"/>
                      <a:r>
                        <a:rPr lang="en-US" sz="1200" kern="1200" dirty="0" err="1">
                          <a:solidFill>
                            <a:schemeClr val="dk1"/>
                          </a:solidFill>
                          <a:latin typeface="+mn-lt"/>
                          <a:ea typeface="+mn-ea"/>
                          <a:cs typeface="+mn-cs"/>
                        </a:rPr>
                        <a:t>Epid</a:t>
                      </a:r>
                      <a:r>
                        <a:rPr lang="en-US" sz="1200" kern="1200" dirty="0">
                          <a:solidFill>
                            <a:schemeClr val="dk1"/>
                          </a:solidFill>
                          <a:latin typeface="+mn-lt"/>
                          <a:ea typeface="+mn-ea"/>
                          <a:cs typeface="+mn-cs"/>
                        </a:rPr>
                        <a:t> </a:t>
                      </a:r>
                      <a:r>
                        <a:rPr lang="en-US" sz="1200" kern="1200" dirty="0" err="1">
                          <a:solidFill>
                            <a:schemeClr val="dk1"/>
                          </a:solidFill>
                          <a:latin typeface="+mn-lt"/>
                          <a:ea typeface="+mn-ea"/>
                          <a:cs typeface="+mn-cs"/>
                        </a:rPr>
                        <a:t>Bup</a:t>
                      </a:r>
                      <a:r>
                        <a:rPr lang="en-US" sz="1200" kern="1200" dirty="0">
                          <a:solidFill>
                            <a:schemeClr val="dk1"/>
                          </a:solidFill>
                          <a:latin typeface="+mn-lt"/>
                          <a:ea typeface="+mn-ea"/>
                          <a:cs typeface="+mn-cs"/>
                        </a:rPr>
                        <a:t>-Calc-Fent &gt; </a:t>
                      </a:r>
                      <a:r>
                        <a:rPr lang="en-US" sz="1200" kern="1200" dirty="0" err="1">
                          <a:solidFill>
                            <a:schemeClr val="dk1"/>
                          </a:solidFill>
                          <a:latin typeface="+mn-lt"/>
                          <a:ea typeface="+mn-ea"/>
                          <a:cs typeface="+mn-cs"/>
                        </a:rPr>
                        <a:t>Epid</a:t>
                      </a:r>
                      <a:r>
                        <a:rPr lang="en-US" sz="1200" kern="1200" dirty="0">
                          <a:solidFill>
                            <a:schemeClr val="dk1"/>
                          </a:solidFill>
                          <a:latin typeface="+mn-lt"/>
                          <a:ea typeface="+mn-ea"/>
                          <a:cs typeface="+mn-cs"/>
                        </a:rPr>
                        <a:t> </a:t>
                      </a:r>
                      <a:r>
                        <a:rPr lang="en-US" sz="1200" kern="1200" dirty="0" err="1">
                          <a:solidFill>
                            <a:schemeClr val="dk1"/>
                          </a:solidFill>
                          <a:latin typeface="+mn-lt"/>
                          <a:ea typeface="+mn-ea"/>
                          <a:cs typeface="+mn-cs"/>
                        </a:rPr>
                        <a:t>Bup</a:t>
                      </a:r>
                      <a:r>
                        <a:rPr lang="en-US" sz="1200" kern="1200" dirty="0">
                          <a:solidFill>
                            <a:schemeClr val="dk1"/>
                          </a:solidFill>
                          <a:latin typeface="+mn-lt"/>
                          <a:ea typeface="+mn-ea"/>
                          <a:cs typeface="+mn-cs"/>
                        </a:rPr>
                        <a:t> @ 6 m and 1 </a:t>
                      </a:r>
                      <a:r>
                        <a:rPr lang="en-US" sz="1200" kern="1200" dirty="0" err="1">
                          <a:solidFill>
                            <a:schemeClr val="dk1"/>
                          </a:solidFill>
                          <a:latin typeface="+mn-lt"/>
                          <a:ea typeface="+mn-ea"/>
                          <a:cs typeface="+mn-cs"/>
                        </a:rPr>
                        <a:t>yr</a:t>
                      </a:r>
                      <a:r>
                        <a:rPr lang="en-US" sz="1200" kern="1200" dirty="0">
                          <a:solidFill>
                            <a:schemeClr val="dk1"/>
                          </a:solidFill>
                          <a:latin typeface="+mn-lt"/>
                          <a:ea typeface="+mn-ea"/>
                          <a:cs typeface="+mn-cs"/>
                        </a:rPr>
                        <a:t>, but not earlier</a:t>
                      </a:r>
                    </a:p>
                  </a:txBody>
                  <a:tcPr marT="45713" marB="45713"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F182-9C8D-7C07-208F-DE8255FC99DC}"/>
              </a:ext>
            </a:extLst>
          </p:cNvPr>
          <p:cNvSpPr>
            <a:spLocks noGrp="1"/>
          </p:cNvSpPr>
          <p:nvPr>
            <p:ph type="title"/>
          </p:nvPr>
        </p:nvSpPr>
        <p:spPr>
          <a:xfrm>
            <a:off x="783771" y="279400"/>
            <a:ext cx="10622478" cy="941388"/>
          </a:xfrm>
        </p:spPr>
        <p:txBody>
          <a:bodyPr>
            <a:normAutofit fontScale="90000"/>
          </a:bodyPr>
          <a:lstStyle/>
          <a:p>
            <a:pPr algn="ctr">
              <a:defRPr/>
            </a:pPr>
            <a:r>
              <a:rPr lang="en-US" b="1" dirty="0"/>
              <a:t>Meta-Analysis of Peripheral Nerve Catheters on Postamputation Pain</a:t>
            </a:r>
          </a:p>
        </p:txBody>
      </p:sp>
      <p:sp>
        <p:nvSpPr>
          <p:cNvPr id="3" name="Content Placeholder 2">
            <a:extLst>
              <a:ext uri="{FF2B5EF4-FFF2-40B4-BE49-F238E27FC236}">
                <a16:creationId xmlns:a16="http://schemas.microsoft.com/office/drawing/2014/main" id="{1E859C61-E403-6FFF-C5EE-0C4B39B44BE2}"/>
              </a:ext>
            </a:extLst>
          </p:cNvPr>
          <p:cNvSpPr>
            <a:spLocks noGrp="1"/>
          </p:cNvSpPr>
          <p:nvPr>
            <p:ph sz="half" idx="1"/>
          </p:nvPr>
        </p:nvSpPr>
        <p:spPr>
          <a:xfrm>
            <a:off x="457200" y="1828800"/>
            <a:ext cx="5943599" cy="4800868"/>
          </a:xfrm>
        </p:spPr>
        <p:txBody>
          <a:bodyPr/>
          <a:lstStyle/>
          <a:p>
            <a:pPr marL="342900" lvl="1" indent="-342900">
              <a:buClr>
                <a:schemeClr val="accent2"/>
              </a:buClr>
              <a:buFont typeface="Wingdings" panose="05000000000000000000" pitchFamily="2" charset="2"/>
              <a:buChar char="l"/>
              <a:defRPr/>
            </a:pPr>
            <a:r>
              <a:rPr lang="en-US" sz="2400" dirty="0" err="1">
                <a:ea typeface="+mn-ea"/>
                <a:cs typeface="+mn-cs"/>
              </a:rPr>
              <a:t>Laloo</a:t>
            </a:r>
            <a:r>
              <a:rPr lang="en-US" sz="2400" dirty="0">
                <a:ea typeface="+mn-ea"/>
                <a:cs typeface="+mn-cs"/>
              </a:rPr>
              <a:t> et al. Eur J </a:t>
            </a:r>
            <a:r>
              <a:rPr lang="en-US" sz="2400" dirty="0" err="1">
                <a:ea typeface="+mn-ea"/>
                <a:cs typeface="+mn-cs"/>
              </a:rPr>
              <a:t>Vasc</a:t>
            </a:r>
            <a:r>
              <a:rPr lang="en-US" sz="2400" dirty="0">
                <a:ea typeface="+mn-ea"/>
                <a:cs typeface="+mn-cs"/>
              </a:rPr>
              <a:t> </a:t>
            </a:r>
            <a:r>
              <a:rPr lang="en-US" sz="2400" dirty="0" err="1">
                <a:ea typeface="+mn-ea"/>
                <a:cs typeface="+mn-cs"/>
              </a:rPr>
              <a:t>Endovasc</a:t>
            </a:r>
            <a:r>
              <a:rPr lang="en-US" sz="2400" dirty="0">
                <a:ea typeface="+mn-ea"/>
                <a:cs typeface="+mn-cs"/>
              </a:rPr>
              <a:t> Surg 2021</a:t>
            </a:r>
          </a:p>
          <a:p>
            <a:pPr lvl="1">
              <a:defRPr/>
            </a:pPr>
            <a:r>
              <a:rPr lang="en-US" sz="2200" dirty="0"/>
              <a:t>10 studies (4 RCT, 6 retrospective), 350 rec’d PNC, 381 SoC</a:t>
            </a:r>
          </a:p>
          <a:p>
            <a:pPr lvl="1">
              <a:defRPr/>
            </a:pPr>
            <a:r>
              <a:rPr lang="en-US" sz="2200" dirty="0"/>
              <a:t>PNC associated with reduction in postop pain </a:t>
            </a:r>
            <a:r>
              <a:rPr lang="it-IT" sz="2200" dirty="0"/>
              <a:t>(SMD −0.30, 95% CI −0.58 – −0.01, p = .04) and opioid requirements (SMD −0.63,  95% CI −1.03 – −0.23, p = .002) overall but not in RCTs only</a:t>
            </a:r>
          </a:p>
          <a:p>
            <a:pPr lvl="1">
              <a:defRPr/>
            </a:pPr>
            <a:r>
              <a:rPr lang="it-IT" sz="2200" dirty="0"/>
              <a:t>No significant difference in chronic RLP or PLP</a:t>
            </a:r>
            <a:endParaRPr lang="en-US" sz="2200" dirty="0"/>
          </a:p>
          <a:p>
            <a:pPr>
              <a:defRPr/>
            </a:pPr>
            <a:endParaRPr lang="en-US" dirty="0"/>
          </a:p>
        </p:txBody>
      </p:sp>
      <p:pic>
        <p:nvPicPr>
          <p:cNvPr id="113668" name="Content Placeholder 5">
            <a:extLst>
              <a:ext uri="{FF2B5EF4-FFF2-40B4-BE49-F238E27FC236}">
                <a16:creationId xmlns:a16="http://schemas.microsoft.com/office/drawing/2014/main" id="{BC9E5E99-4A97-B81F-C6C9-07B2A078E1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81800" y="1651606"/>
            <a:ext cx="4119190" cy="1789193"/>
          </a:xfrm>
        </p:spPr>
      </p:pic>
      <p:pic>
        <p:nvPicPr>
          <p:cNvPr id="113669" name="Picture 6">
            <a:extLst>
              <a:ext uri="{FF2B5EF4-FFF2-40B4-BE49-F238E27FC236}">
                <a16:creationId xmlns:a16="http://schemas.microsoft.com/office/drawing/2014/main" id="{42E8DC4F-73A3-7B32-4BAE-2DA97A5C7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657600"/>
            <a:ext cx="3433388" cy="267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TextBox 8">
            <a:extLst>
              <a:ext uri="{FF2B5EF4-FFF2-40B4-BE49-F238E27FC236}">
                <a16:creationId xmlns:a16="http://schemas.microsoft.com/office/drawing/2014/main" id="{2BB54526-1153-ECBB-00AE-B5557A005313}"/>
              </a:ext>
            </a:extLst>
          </p:cNvPr>
          <p:cNvSpPr txBox="1">
            <a:spLocks noChangeArrowheads="1"/>
          </p:cNvSpPr>
          <p:nvPr/>
        </p:nvSpPr>
        <p:spPr bwMode="auto">
          <a:xfrm>
            <a:off x="6476998" y="6332126"/>
            <a:ext cx="473924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200" dirty="0">
                <a:latin typeface="+mn-lt"/>
              </a:rPr>
              <a:t>Forrest plots showing postoperative pain scores &amp; opioid consumption for PNC vs. control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F5FA-439F-A16C-CE55-2B2A3894D8EE}"/>
              </a:ext>
            </a:extLst>
          </p:cNvPr>
          <p:cNvSpPr>
            <a:spLocks noGrp="1"/>
          </p:cNvSpPr>
          <p:nvPr>
            <p:ph type="title"/>
          </p:nvPr>
        </p:nvSpPr>
        <p:spPr>
          <a:xfrm>
            <a:off x="279991" y="131248"/>
            <a:ext cx="11541828" cy="1178942"/>
          </a:xfrm>
        </p:spPr>
        <p:txBody>
          <a:bodyPr>
            <a:noAutofit/>
          </a:bodyPr>
          <a:lstStyle/>
          <a:p>
            <a:pPr algn="ctr"/>
            <a:r>
              <a:rPr lang="en-US" sz="3800" b="1" dirty="0"/>
              <a:t>Can Preprocedural Psychological Interventions Improve Outcomes? </a:t>
            </a:r>
          </a:p>
        </p:txBody>
      </p:sp>
      <p:sp>
        <p:nvSpPr>
          <p:cNvPr id="3" name="Content Placeholder 2">
            <a:extLst>
              <a:ext uri="{FF2B5EF4-FFF2-40B4-BE49-F238E27FC236}">
                <a16:creationId xmlns:a16="http://schemas.microsoft.com/office/drawing/2014/main" id="{796535C6-C29B-2DB3-76F1-A65C4F9E33F4}"/>
              </a:ext>
            </a:extLst>
          </p:cNvPr>
          <p:cNvSpPr>
            <a:spLocks noGrp="1"/>
          </p:cNvSpPr>
          <p:nvPr>
            <p:ph sz="half" idx="1"/>
          </p:nvPr>
        </p:nvSpPr>
        <p:spPr>
          <a:xfrm>
            <a:off x="500420" y="1501450"/>
            <a:ext cx="7010722" cy="4770475"/>
          </a:xfrm>
        </p:spPr>
        <p:txBody>
          <a:bodyPr>
            <a:normAutofit fontScale="85000" lnSpcReduction="20000"/>
          </a:bodyPr>
          <a:lstStyle/>
          <a:p>
            <a:r>
              <a:rPr lang="en-US" sz="2600" dirty="0">
                <a:latin typeface="+mn-lt"/>
                <a:cs typeface="Times New Roman" panose="02020603050405020304" pitchFamily="18" charset="0"/>
              </a:rPr>
              <a:t>Co-morbid psychiatric conditions (depression, anxiety &amp; substance use disorder) more common in surgical pts</a:t>
            </a:r>
          </a:p>
          <a:p>
            <a:r>
              <a:rPr lang="en-US" sz="2600" dirty="0">
                <a:latin typeface="+mn-lt"/>
                <a:cs typeface="Times New Roman" panose="02020603050405020304" pitchFamily="18" charset="0"/>
              </a:rPr>
              <a:t>Patients with psychiatric comorbidity more like to experience </a:t>
            </a:r>
            <a:r>
              <a:rPr lang="en-US" sz="2600" dirty="0" err="1">
                <a:latin typeface="+mn-lt"/>
                <a:cs typeface="Times New Roman" panose="02020603050405020304" pitchFamily="18" charset="0"/>
              </a:rPr>
              <a:t>PPSP</a:t>
            </a:r>
            <a:r>
              <a:rPr lang="en-US" sz="2600" dirty="0">
                <a:latin typeface="+mn-lt"/>
                <a:cs typeface="Times New Roman" panose="02020603050405020304" pitchFamily="18" charset="0"/>
              </a:rPr>
              <a:t>, chronic opioid use, and opioid use disorder</a:t>
            </a:r>
          </a:p>
          <a:p>
            <a:r>
              <a:rPr lang="en-US" sz="2600" dirty="0">
                <a:latin typeface="+mn-lt"/>
                <a:cs typeface="Times New Roman" panose="02020603050405020304" pitchFamily="18" charset="0"/>
              </a:rPr>
              <a:t>Mixed for psych interventions to reduce postsurgical pain</a:t>
            </a:r>
          </a:p>
          <a:p>
            <a:pPr lvl="1"/>
            <a:r>
              <a:rPr lang="en-US" sz="1900" dirty="0">
                <a:latin typeface="+mn-lt"/>
                <a:cs typeface="Times New Roman" panose="02020603050405020304" pitchFamily="18" charset="0"/>
              </a:rPr>
              <a:t>Tong et al. 2020: Meta-analysis of 19 </a:t>
            </a:r>
            <a:r>
              <a:rPr lang="en-US" sz="1900" dirty="0" err="1">
                <a:latin typeface="+mn-lt"/>
                <a:cs typeface="Times New Roman" panose="02020603050405020304" pitchFamily="18" charset="0"/>
              </a:rPr>
              <a:t>RCTs</a:t>
            </a:r>
            <a:r>
              <a:rPr lang="en-US" sz="1900" dirty="0">
                <a:latin typeface="+mn-lt"/>
                <a:cs typeface="Times New Roman" panose="02020603050405020304" pitchFamily="18" charset="0"/>
              </a:rPr>
              <a:t> (n=1893) found pre-op psych interventions reduced postop anxiety (g = −0.26 (−0.49, −0.03), P=.02)) and improved mental QoL </a:t>
            </a:r>
            <a:r>
              <a:rPr lang="nn-NO" sz="1900" dirty="0">
                <a:latin typeface="+mn-lt"/>
                <a:cs typeface="Times New Roman" panose="02020603050405020304" pitchFamily="18" charset="0"/>
              </a:rPr>
              <a:t>(g = 0.25 (0.02, 0.49), P=0.03) but not postop pain after orthopedic surgery (</a:t>
            </a:r>
            <a:r>
              <a:rPr lang="it-IT" sz="1900" dirty="0">
                <a:latin typeface="+mn-lt"/>
                <a:cs typeface="Times New Roman" panose="02020603050405020304" pitchFamily="18" charset="0"/>
              </a:rPr>
              <a:t>g = −0.15 (95% CI −0.42, 0.13), P=0.31)</a:t>
            </a:r>
          </a:p>
          <a:p>
            <a:pPr lvl="1"/>
            <a:r>
              <a:rPr lang="it-IT" sz="1900" dirty="0">
                <a:latin typeface="+mn-lt"/>
                <a:cs typeface="Times New Roman" panose="02020603050405020304" pitchFamily="18" charset="0"/>
              </a:rPr>
              <a:t>Nalinda et al. 2022: Meta-analysis of 21 RCTs found pre-op psych interventions reduced (sub)acute (</a:t>
            </a:r>
            <a:r>
              <a:rPr lang="en-US" sz="1900" dirty="0">
                <a:latin typeface="+mn-lt"/>
                <a:cs typeface="Times New Roman" panose="02020603050405020304" pitchFamily="18" charset="0"/>
              </a:rPr>
              <a:t>d= -0.26 95% CI -0.48 to -0.04) &amp; chronic (d= -0.33 95% CI -0.61 to 0.06) pain after surgery</a:t>
            </a:r>
          </a:p>
          <a:p>
            <a:pPr lvl="2"/>
            <a:r>
              <a:rPr lang="en-US" sz="1900" dirty="0">
                <a:latin typeface="+mn-lt"/>
                <a:cs typeface="Times New Roman" panose="02020603050405020304" pitchFamily="18" charset="0"/>
              </a:rPr>
              <a:t>Stronger effect for interventions delivered after surgery &amp; by psychologist</a:t>
            </a:r>
            <a:endParaRPr lang="it-IT" sz="1900" dirty="0">
              <a:latin typeface="+mn-lt"/>
              <a:cs typeface="Times New Roman" panose="02020603050405020304" pitchFamily="18" charset="0"/>
            </a:endParaRPr>
          </a:p>
          <a:p>
            <a:pPr lvl="1"/>
            <a:endParaRPr lang="it-IT" dirty="0">
              <a:latin typeface="Times New Roman" panose="02020603050405020304" pitchFamily="18" charset="0"/>
              <a:cs typeface="Times New Roman" panose="02020603050405020304" pitchFamily="18" charset="0"/>
            </a:endParaRPr>
          </a:p>
          <a:p>
            <a:pPr lvl="1"/>
            <a:endParaRPr lang="it-IT"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30F79C4-F090-7B08-12DA-BEC9D42B68CA}"/>
              </a:ext>
            </a:extLst>
          </p:cNvPr>
          <p:cNvSpPr txBox="1"/>
          <p:nvPr/>
        </p:nvSpPr>
        <p:spPr>
          <a:xfrm>
            <a:off x="1447800" y="6349682"/>
            <a:ext cx="11632018"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ea typeface="+mn-ea"/>
                <a:cs typeface="Times New Roman" panose="02020603050405020304" pitchFamily="18" charset="0"/>
              </a:rPr>
              <a:t>Tong et al. </a:t>
            </a:r>
            <a:r>
              <a:rPr kumimoji="0" lang="en-US" sz="1200" b="0" i="0" u="none" strike="noStrike" kern="1200" cap="none" spc="0" normalizeH="0" baseline="0" noProof="0" dirty="0" err="1">
                <a:ln>
                  <a:noFill/>
                </a:ln>
                <a:effectLst/>
                <a:uLnTx/>
                <a:uFillTx/>
                <a:ea typeface="+mn-ea"/>
                <a:cs typeface="Times New Roman" panose="02020603050405020304" pitchFamily="18" charset="0"/>
              </a:rPr>
              <a:t>ANZ</a:t>
            </a:r>
            <a:r>
              <a:rPr kumimoji="0" lang="en-US" sz="1200" b="0" i="0" u="none" strike="noStrike" kern="1200" cap="none" spc="0" normalizeH="0" baseline="0" noProof="0" dirty="0">
                <a:ln>
                  <a:noFill/>
                </a:ln>
                <a:effectLst/>
                <a:uLnTx/>
                <a:uFillTx/>
                <a:ea typeface="+mn-ea"/>
                <a:cs typeface="Times New Roman" panose="02020603050405020304" pitchFamily="18" charset="0"/>
              </a:rPr>
              <a:t> J Surg 2020; </a:t>
            </a:r>
            <a:r>
              <a:rPr kumimoji="0" lang="en-US" sz="1200" b="1" i="0" u="none" strike="noStrike" kern="1200" cap="none" spc="0" normalizeH="0" baseline="0" noProof="0" dirty="0" err="1">
                <a:ln>
                  <a:noFill/>
                </a:ln>
                <a:effectLst/>
                <a:uLnTx/>
                <a:uFillTx/>
                <a:ea typeface="+mn-ea"/>
                <a:cs typeface="Times New Roman" panose="02020603050405020304" pitchFamily="18" charset="0"/>
              </a:rPr>
              <a:t>Nalinda</a:t>
            </a:r>
            <a:r>
              <a:rPr kumimoji="0" lang="en-US" sz="1200" b="1" i="0" u="none" strike="noStrike" kern="1200" cap="none" spc="0" normalizeH="0" baseline="0" noProof="0" dirty="0">
                <a:ln>
                  <a:noFill/>
                </a:ln>
                <a:effectLst/>
                <a:uLnTx/>
                <a:uFillTx/>
                <a:ea typeface="+mn-ea"/>
                <a:cs typeface="Times New Roman" panose="02020603050405020304" pitchFamily="18" charset="0"/>
              </a:rPr>
              <a:t> et al. Pain 2022</a:t>
            </a:r>
            <a:endParaRPr kumimoji="0" lang="en-US" sz="1800" b="1" i="0" u="none" strike="noStrike" kern="1200" cap="none" spc="0" normalizeH="0" baseline="0" noProof="0" dirty="0">
              <a:ln>
                <a:noFill/>
              </a:ln>
              <a:effectLst/>
              <a:uLnTx/>
              <a:uFillTx/>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C9CEA910-77C2-D2E8-5019-E5CD04AF0FB1}"/>
              </a:ext>
            </a:extLst>
          </p:cNvPr>
          <p:cNvPicPr>
            <a:picLocks noChangeAspect="1"/>
          </p:cNvPicPr>
          <p:nvPr/>
        </p:nvPicPr>
        <p:blipFill>
          <a:blip r:embed="rId2"/>
          <a:stretch>
            <a:fillRect/>
          </a:stretch>
        </p:blipFill>
        <p:spPr>
          <a:xfrm>
            <a:off x="8440613" y="1480831"/>
            <a:ext cx="3338881" cy="2405857"/>
          </a:xfrm>
          <a:prstGeom prst="rect">
            <a:avLst/>
          </a:prstGeom>
        </p:spPr>
      </p:pic>
      <p:pic>
        <p:nvPicPr>
          <p:cNvPr id="11" name="Picture 10">
            <a:extLst>
              <a:ext uri="{FF2B5EF4-FFF2-40B4-BE49-F238E27FC236}">
                <a16:creationId xmlns:a16="http://schemas.microsoft.com/office/drawing/2014/main" id="{CEA0E3DA-886C-3340-A5FA-0862F36672C3}"/>
              </a:ext>
            </a:extLst>
          </p:cNvPr>
          <p:cNvPicPr>
            <a:picLocks noChangeAspect="1"/>
          </p:cNvPicPr>
          <p:nvPr/>
        </p:nvPicPr>
        <p:blipFill>
          <a:blip r:embed="rId3"/>
          <a:stretch>
            <a:fillRect/>
          </a:stretch>
        </p:blipFill>
        <p:spPr>
          <a:xfrm>
            <a:off x="8440615" y="3979104"/>
            <a:ext cx="3338880" cy="2682333"/>
          </a:xfrm>
          <a:prstGeom prst="rect">
            <a:avLst/>
          </a:prstGeom>
        </p:spPr>
      </p:pic>
    </p:spTree>
    <p:extLst>
      <p:ext uri="{BB962C8B-B14F-4D97-AF65-F5344CB8AC3E}">
        <p14:creationId xmlns:p14="http://schemas.microsoft.com/office/powerpoint/2010/main" val="3847009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1119" y="450620"/>
            <a:ext cx="10295466" cy="835298"/>
          </a:xfrm>
        </p:spPr>
        <p:txBody>
          <a:bodyPr>
            <a:normAutofit/>
          </a:bodyPr>
          <a:lstStyle/>
          <a:p>
            <a:pPr algn="ctr"/>
            <a:r>
              <a:rPr lang="en-US" sz="4400" b="1" dirty="0">
                <a:solidFill>
                  <a:srgbClr val="0EABF8"/>
                </a:solidFill>
              </a:rPr>
              <a:t>Take Home Points</a:t>
            </a:r>
          </a:p>
        </p:txBody>
      </p:sp>
      <p:sp>
        <p:nvSpPr>
          <p:cNvPr id="6" name="Content Placeholder 5"/>
          <p:cNvSpPr>
            <a:spLocks noGrp="1"/>
          </p:cNvSpPr>
          <p:nvPr>
            <p:ph idx="1"/>
          </p:nvPr>
        </p:nvSpPr>
        <p:spPr>
          <a:xfrm>
            <a:off x="571825" y="1418492"/>
            <a:ext cx="10922651" cy="5767754"/>
          </a:xfrm>
        </p:spPr>
        <p:txBody>
          <a:bodyPr>
            <a:noAutofit/>
          </a:bodyPr>
          <a:lstStyle/>
          <a:p>
            <a:r>
              <a:rPr lang="en-US" sz="2400" dirty="0"/>
              <a:t>Evidence for small preemptive effect for ketamine perioperatively, and for ketamine to reduce opioid consumption</a:t>
            </a:r>
          </a:p>
          <a:p>
            <a:pPr lvl="1"/>
            <a:r>
              <a:rPr lang="en-US" sz="2000" dirty="0"/>
              <a:t>Studies are inherently flawed</a:t>
            </a:r>
          </a:p>
          <a:p>
            <a:r>
              <a:rPr lang="en-US" sz="2400" dirty="0"/>
              <a:t>Ketamine may have greater effect on affective-motivational component than sensory-discriminative component</a:t>
            </a:r>
          </a:p>
          <a:p>
            <a:pPr lvl="1"/>
            <a:r>
              <a:rPr lang="en-US" sz="2000" dirty="0"/>
              <a:t>Negative evidence based on preclinical studies evaluating QST</a:t>
            </a:r>
          </a:p>
          <a:p>
            <a:pPr lvl="1"/>
            <a:r>
              <a:rPr lang="en-US" sz="2000" dirty="0"/>
              <a:t>Unclear whether it can ‘reverse central sensitization’</a:t>
            </a:r>
          </a:p>
          <a:p>
            <a:r>
              <a:rPr lang="en-US" sz="2400" dirty="0"/>
              <a:t>Ketamine is at least as effective as opioids for acute pain, but has a shorter duration and possibly more side effects</a:t>
            </a:r>
          </a:p>
        </p:txBody>
      </p:sp>
    </p:spTree>
    <p:extLst>
      <p:ext uri="{BB962C8B-B14F-4D97-AF65-F5344CB8AC3E}">
        <p14:creationId xmlns:p14="http://schemas.microsoft.com/office/powerpoint/2010/main" val="125160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4" name="Content Placeholder 3"/>
          <p:cNvSpPr>
            <a:spLocks noGrp="1"/>
          </p:cNvSpPr>
          <p:nvPr>
            <p:ph sz="quarter" idx="10"/>
          </p:nvPr>
        </p:nvSpPr>
        <p:spPr/>
        <p:txBody>
          <a:bodyPr>
            <a:normAutofit lnSpcReduction="10000"/>
          </a:bodyPr>
          <a:lstStyle/>
          <a:p>
            <a:r>
              <a:rPr lang="en-US" dirty="0"/>
              <a:t>Understand the evidence supporting the preemptive use of ketamine in the perioperative setting and its ability to reduce opioid consumption</a:t>
            </a:r>
          </a:p>
          <a:p>
            <a:r>
              <a:rPr lang="en-US" dirty="0"/>
              <a:t>Be familiar with the evidence supporting PNS &amp; RFA for postsurgical pain</a:t>
            </a:r>
          </a:p>
          <a:p>
            <a:r>
              <a:rPr lang="en-US" dirty="0"/>
              <a:t>Be cognizant of the limitations in clinical trials evaluating regional anesthesia for prevention of postamputation pain</a:t>
            </a:r>
          </a:p>
          <a:p>
            <a:r>
              <a:rPr lang="en-US" dirty="0"/>
              <a:t>Understand the rationale and outcomes for preoperative psych interventions in high-risk patients</a:t>
            </a:r>
          </a:p>
          <a:p>
            <a:endParaRPr lang="en-US" dirty="0"/>
          </a:p>
        </p:txBody>
      </p:sp>
    </p:spTree>
    <p:extLst>
      <p:ext uri="{BB962C8B-B14F-4D97-AF65-F5344CB8AC3E}">
        <p14:creationId xmlns:p14="http://schemas.microsoft.com/office/powerpoint/2010/main" val="715241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7B38-3D8B-3DE9-36A9-42B29D1B797D}"/>
              </a:ext>
            </a:extLst>
          </p:cNvPr>
          <p:cNvSpPr>
            <a:spLocks noGrp="1"/>
          </p:cNvSpPr>
          <p:nvPr>
            <p:ph type="title"/>
          </p:nvPr>
        </p:nvSpPr>
        <p:spPr>
          <a:xfrm>
            <a:off x="677333" y="609601"/>
            <a:ext cx="10891301" cy="723654"/>
          </a:xfrm>
        </p:spPr>
        <p:txBody>
          <a:bodyPr>
            <a:normAutofit/>
          </a:bodyPr>
          <a:lstStyle/>
          <a:p>
            <a:pPr algn="ctr"/>
            <a:r>
              <a:rPr kumimoji="0" lang="en-US" sz="4400" b="1" i="0" u="none" strike="noStrike" kern="1200" cap="none" spc="0" normalizeH="0" baseline="0" noProof="0" dirty="0">
                <a:ln>
                  <a:noFill/>
                </a:ln>
                <a:solidFill>
                  <a:srgbClr val="0EABF8"/>
                </a:solidFill>
                <a:effectLst/>
                <a:uLnTx/>
                <a:uFillTx/>
                <a:latin typeface="Trebuchet MS" panose="020B0603020202020204"/>
                <a:ea typeface="+mj-ea"/>
                <a:cs typeface="+mj-cs"/>
              </a:rPr>
              <a:t>Take Home Points</a:t>
            </a:r>
            <a:endParaRPr lang="en-US" sz="4400" dirty="0">
              <a:solidFill>
                <a:srgbClr val="0EABF8"/>
              </a:solidFill>
            </a:endParaRPr>
          </a:p>
        </p:txBody>
      </p:sp>
      <p:sp>
        <p:nvSpPr>
          <p:cNvPr id="3" name="Content Placeholder 2">
            <a:extLst>
              <a:ext uri="{FF2B5EF4-FFF2-40B4-BE49-F238E27FC236}">
                <a16:creationId xmlns:a16="http://schemas.microsoft.com/office/drawing/2014/main" id="{5F4944DF-3E50-3414-158C-EDA29517473B}"/>
              </a:ext>
            </a:extLst>
          </p:cNvPr>
          <p:cNvSpPr>
            <a:spLocks noGrp="1"/>
          </p:cNvSpPr>
          <p:nvPr>
            <p:ph idx="1"/>
          </p:nvPr>
        </p:nvSpPr>
        <p:spPr>
          <a:xfrm>
            <a:off x="609600" y="1819036"/>
            <a:ext cx="11156773" cy="4401341"/>
          </a:xfrm>
        </p:spPr>
        <p:txBody>
          <a:bodyPr>
            <a:normAutofit/>
          </a:bodyPr>
          <a:lstStyle/>
          <a:p>
            <a:pPr marR="0" lvl="0" fontAlgn="auto">
              <a:lnSpc>
                <a:spcPct val="100000"/>
              </a:lnSpc>
              <a:tabLst/>
              <a:defRPr/>
            </a:pPr>
            <a:r>
              <a:rPr lang="en-US" sz="2400" dirty="0" err="1"/>
              <a:t>RCTs</a:t>
            </a:r>
            <a:r>
              <a:rPr lang="en-US" sz="2400" dirty="0"/>
              <a:t> evaluating genicular nerve RFA before </a:t>
            </a:r>
            <a:r>
              <a:rPr lang="en-US" sz="2400" dirty="0" err="1"/>
              <a:t>TKR</a:t>
            </a:r>
            <a:r>
              <a:rPr lang="en-US" sz="2400" dirty="0"/>
              <a:t> negative</a:t>
            </a:r>
          </a:p>
          <a:p>
            <a:pPr marL="742950" lvl="2" indent="-342900">
              <a:defRPr/>
            </a:pPr>
            <a:r>
              <a:rPr lang="en-US" sz="2200" dirty="0"/>
              <a:t>Neither used prognostic blocks &amp; both used suboptimal technique</a:t>
            </a:r>
          </a:p>
          <a:p>
            <a:pPr marL="342900" marR="0" lvl="1" indent="-342900" fontAlgn="auto">
              <a:lnSpc>
                <a:spcPct val="100000"/>
              </a:lnSpc>
              <a:tabLst/>
              <a:defRPr/>
            </a:pPr>
            <a:r>
              <a:rPr lang="en-US" sz="2400" dirty="0"/>
              <a:t>Cadaveric studies and clinical trials suggest greater effectiveness when more nerves are targeted</a:t>
            </a:r>
          </a:p>
          <a:p>
            <a:pPr marL="342900" marR="0" lvl="1" indent="-342900" fontAlgn="auto">
              <a:lnSpc>
                <a:spcPct val="100000"/>
              </a:lnSpc>
              <a:tabLst/>
              <a:defRPr/>
            </a:pPr>
            <a:r>
              <a:rPr lang="en-US" sz="2400" dirty="0"/>
              <a:t>There is conflicting, positive evidence for the use of PNS to treat severe </a:t>
            </a:r>
            <a:r>
              <a:rPr lang="en-US" sz="2400" dirty="0">
                <a:latin typeface="+mn-lt"/>
              </a:rPr>
              <a:t>postsurgical pain</a:t>
            </a:r>
          </a:p>
          <a:p>
            <a:pPr marL="342900" marR="0" lvl="1" indent="-342900" fontAlgn="auto">
              <a:lnSpc>
                <a:spcPct val="100000"/>
              </a:lnSpc>
              <a:tabLst/>
              <a:defRPr/>
            </a:pPr>
            <a:r>
              <a:rPr lang="en-US" sz="2400" dirty="0">
                <a:latin typeface="+mn-lt"/>
              </a:rPr>
              <a:t>Conflicting evidence for regional anesthesia to prevent postsurgical and PLP</a:t>
            </a:r>
          </a:p>
        </p:txBody>
      </p:sp>
    </p:spTree>
    <p:extLst>
      <p:ext uri="{BB962C8B-B14F-4D97-AF65-F5344CB8AC3E}">
        <p14:creationId xmlns:p14="http://schemas.microsoft.com/office/powerpoint/2010/main" val="67299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3911A0-CC16-4050-CF02-2F9857902342}"/>
              </a:ext>
            </a:extLst>
          </p:cNvPr>
          <p:cNvSpPr>
            <a:spLocks noGrp="1"/>
          </p:cNvSpPr>
          <p:nvPr>
            <p:ph type="title"/>
          </p:nvPr>
        </p:nvSpPr>
        <p:spPr/>
        <p:txBody>
          <a:bodyPr/>
          <a:lstStyle/>
          <a:p>
            <a:r>
              <a:rPr lang="en-US" dirty="0"/>
              <a:t>Mechanisms of Action for Ketamine</a:t>
            </a:r>
          </a:p>
        </p:txBody>
      </p:sp>
      <p:sp>
        <p:nvSpPr>
          <p:cNvPr id="12" name="Content Placeholder 11">
            <a:extLst>
              <a:ext uri="{FF2B5EF4-FFF2-40B4-BE49-F238E27FC236}">
                <a16:creationId xmlns:a16="http://schemas.microsoft.com/office/drawing/2014/main" id="{81C45CB4-9411-64AF-BBD7-CB955885EDF8}"/>
              </a:ext>
            </a:extLst>
          </p:cNvPr>
          <p:cNvSpPr>
            <a:spLocks noGrp="1"/>
          </p:cNvSpPr>
          <p:nvPr>
            <p:ph sz="quarter" idx="2"/>
          </p:nvPr>
        </p:nvSpPr>
        <p:spPr/>
        <p:txBody>
          <a:bodyPr>
            <a:normAutofit lnSpcReduction="10000"/>
          </a:bodyPr>
          <a:lstStyle/>
          <a:p>
            <a:r>
              <a:rPr lang="en-US" dirty="0"/>
              <a:t>NMDA receptor antagonism</a:t>
            </a:r>
          </a:p>
          <a:p>
            <a:r>
              <a:rPr lang="en-US" dirty="0"/>
              <a:t>Antagonism of nicotinic and muscarinic cholinergic receptors</a:t>
            </a:r>
          </a:p>
          <a:p>
            <a:r>
              <a:rPr lang="en-US" dirty="0"/>
              <a:t>Blockade of Na+ and K+ channels</a:t>
            </a:r>
          </a:p>
          <a:p>
            <a:r>
              <a:rPr lang="en-US" dirty="0"/>
              <a:t>Activation of D2 dopamine receptors</a:t>
            </a:r>
          </a:p>
          <a:p>
            <a:r>
              <a:rPr lang="en-US" dirty="0"/>
              <a:t>Activation of L-type voltage-gated Ca++ channels</a:t>
            </a:r>
          </a:p>
          <a:p>
            <a:r>
              <a:rPr lang="en-US" dirty="0"/>
              <a:t>Facilitation of GABA signaling</a:t>
            </a:r>
          </a:p>
          <a:p>
            <a:r>
              <a:rPr lang="en-US" dirty="0"/>
              <a:t>Enhancement of descending modulatory pathways</a:t>
            </a:r>
          </a:p>
          <a:p>
            <a:endParaRPr lang="en-US" dirty="0"/>
          </a:p>
        </p:txBody>
      </p:sp>
      <p:pic>
        <p:nvPicPr>
          <p:cNvPr id="15" name="Content Placeholder 14">
            <a:extLst>
              <a:ext uri="{FF2B5EF4-FFF2-40B4-BE49-F238E27FC236}">
                <a16:creationId xmlns:a16="http://schemas.microsoft.com/office/drawing/2014/main" id="{F0B8E858-5E85-FAC6-DCD4-B726ED2A1E3B}"/>
              </a:ext>
            </a:extLst>
          </p:cNvPr>
          <p:cNvPicPr>
            <a:picLocks noGrp="1" noChangeAspect="1"/>
          </p:cNvPicPr>
          <p:nvPr>
            <p:ph sz="quarter" idx="4"/>
          </p:nvPr>
        </p:nvPicPr>
        <p:blipFill>
          <a:blip r:embed="rId3"/>
          <a:stretch>
            <a:fillRect/>
          </a:stretch>
        </p:blipFill>
        <p:spPr>
          <a:xfrm>
            <a:off x="5841308" y="1776841"/>
            <a:ext cx="1778692" cy="3304318"/>
          </a:xfrm>
          <a:prstGeom prst="rect">
            <a:avLst/>
          </a:prstGeom>
        </p:spPr>
      </p:pic>
      <p:sp>
        <p:nvSpPr>
          <p:cNvPr id="14" name="Text Placeholder 13">
            <a:extLst>
              <a:ext uri="{FF2B5EF4-FFF2-40B4-BE49-F238E27FC236}">
                <a16:creationId xmlns:a16="http://schemas.microsoft.com/office/drawing/2014/main" id="{467AA31B-3249-9273-B247-F4D2C0B2D9D4}"/>
              </a:ext>
            </a:extLst>
          </p:cNvPr>
          <p:cNvSpPr>
            <a:spLocks noGrp="1"/>
          </p:cNvSpPr>
          <p:nvPr>
            <p:ph type="body" sz="quarter" idx="11"/>
          </p:nvPr>
        </p:nvSpPr>
        <p:spPr/>
        <p:txBody>
          <a:bodyPr/>
          <a:lstStyle/>
          <a:p>
            <a:endParaRPr lang="en-US"/>
          </a:p>
        </p:txBody>
      </p:sp>
      <p:pic>
        <p:nvPicPr>
          <p:cNvPr id="16" name="Picture 15">
            <a:extLst>
              <a:ext uri="{FF2B5EF4-FFF2-40B4-BE49-F238E27FC236}">
                <a16:creationId xmlns:a16="http://schemas.microsoft.com/office/drawing/2014/main" id="{98CA6809-D123-09A0-40A0-1BA804148621}"/>
              </a:ext>
            </a:extLst>
          </p:cNvPr>
          <p:cNvPicPr>
            <a:picLocks noChangeAspect="1"/>
          </p:cNvPicPr>
          <p:nvPr/>
        </p:nvPicPr>
        <p:blipFill>
          <a:blip r:embed="rId4"/>
          <a:stretch>
            <a:fillRect/>
          </a:stretch>
        </p:blipFill>
        <p:spPr>
          <a:xfrm>
            <a:off x="8580157" y="1999364"/>
            <a:ext cx="3383243" cy="2859272"/>
          </a:xfrm>
          <a:prstGeom prst="rect">
            <a:avLst/>
          </a:prstGeom>
        </p:spPr>
      </p:pic>
      <p:pic>
        <p:nvPicPr>
          <p:cNvPr id="17" name="Picture 16">
            <a:extLst>
              <a:ext uri="{FF2B5EF4-FFF2-40B4-BE49-F238E27FC236}">
                <a16:creationId xmlns:a16="http://schemas.microsoft.com/office/drawing/2014/main" id="{45E9CEF6-3174-040D-C47A-9920449FD96A}"/>
              </a:ext>
            </a:extLst>
          </p:cNvPr>
          <p:cNvPicPr>
            <a:picLocks noChangeAspect="1"/>
          </p:cNvPicPr>
          <p:nvPr/>
        </p:nvPicPr>
        <p:blipFill>
          <a:blip r:embed="rId5"/>
          <a:stretch>
            <a:fillRect/>
          </a:stretch>
        </p:blipFill>
        <p:spPr>
          <a:xfrm>
            <a:off x="7673321" y="3230843"/>
            <a:ext cx="853514" cy="426757"/>
          </a:xfrm>
          <a:prstGeom prst="rect">
            <a:avLst/>
          </a:prstGeom>
        </p:spPr>
      </p:pic>
    </p:spTree>
    <p:extLst>
      <p:ext uri="{BB962C8B-B14F-4D97-AF65-F5344CB8AC3E}">
        <p14:creationId xmlns:p14="http://schemas.microsoft.com/office/powerpoint/2010/main" val="167733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957821-2D76-4F31-9AF1-D81CC9F404BB}"/>
              </a:ext>
            </a:extLst>
          </p:cNvPr>
          <p:cNvSpPr>
            <a:spLocks noGrp="1"/>
          </p:cNvSpPr>
          <p:nvPr>
            <p:ph type="title"/>
          </p:nvPr>
        </p:nvSpPr>
        <p:spPr>
          <a:xfrm>
            <a:off x="609600" y="228600"/>
            <a:ext cx="8229600" cy="990600"/>
          </a:xfrm>
        </p:spPr>
        <p:txBody>
          <a:bodyPr>
            <a:noAutofit/>
          </a:bodyPr>
          <a:lstStyle/>
          <a:p>
            <a:r>
              <a:rPr lang="en-US" sz="4000" b="1" dirty="0"/>
              <a:t>Ketamine and Psychiatric Morbidity</a:t>
            </a:r>
            <a:endParaRPr lang="en-US" sz="4000" dirty="0"/>
          </a:p>
        </p:txBody>
      </p:sp>
      <p:sp>
        <p:nvSpPr>
          <p:cNvPr id="2" name="Content Placeholder 1">
            <a:extLst>
              <a:ext uri="{FF2B5EF4-FFF2-40B4-BE49-F238E27FC236}">
                <a16:creationId xmlns:a16="http://schemas.microsoft.com/office/drawing/2014/main" id="{0E433B03-3926-6ACC-A4B3-6AC59CB694B6}"/>
              </a:ext>
            </a:extLst>
          </p:cNvPr>
          <p:cNvSpPr>
            <a:spLocks noGrp="1"/>
          </p:cNvSpPr>
          <p:nvPr>
            <p:ph sz="quarter" idx="2"/>
          </p:nvPr>
        </p:nvSpPr>
        <p:spPr/>
        <p:txBody>
          <a:bodyPr>
            <a:normAutofit fontScale="77500" lnSpcReduction="20000"/>
          </a:bodyPr>
          <a:lstStyle/>
          <a:p>
            <a:r>
              <a:rPr lang="en-US" dirty="0"/>
              <a:t>Co-prevalence rate of depression 30%-60%</a:t>
            </a:r>
          </a:p>
          <a:p>
            <a:r>
              <a:rPr lang="en-US" dirty="0"/>
              <a:t>Ketamine makes people ‘feel good’</a:t>
            </a:r>
          </a:p>
          <a:p>
            <a:r>
              <a:rPr lang="en-US" dirty="0"/>
              <a:t>Low-dose ketamine alleviates depression</a:t>
            </a:r>
          </a:p>
          <a:p>
            <a:pPr lvl="1"/>
            <a:r>
              <a:rPr lang="en-US" dirty="0"/>
              <a:t>IV ketamine, higher doses &gt; </a:t>
            </a:r>
            <a:r>
              <a:rPr lang="en-US" dirty="0" err="1"/>
              <a:t>Esketamine</a:t>
            </a:r>
            <a:endParaRPr lang="en-US" dirty="0"/>
          </a:p>
          <a:p>
            <a:pPr lvl="1"/>
            <a:r>
              <a:rPr lang="en-US" dirty="0"/>
              <a:t>Psychomimetic effects correlated with antidepressant effects in 37.5% of studies </a:t>
            </a:r>
          </a:p>
          <a:p>
            <a:r>
              <a:rPr lang="en-US" dirty="0"/>
              <a:t>Evidence growing for PTSD &amp; other psychiatric illnesses</a:t>
            </a:r>
          </a:p>
          <a:p>
            <a:r>
              <a:rPr lang="en-US" dirty="0"/>
              <a:t>Growing rate of abuse</a:t>
            </a:r>
          </a:p>
          <a:p>
            <a:pPr lvl="1"/>
            <a:r>
              <a:rPr lang="en-US" dirty="0"/>
              <a:t>2.3 million people in U.S. over 12 years old reported using ketamine</a:t>
            </a:r>
          </a:p>
          <a:p>
            <a:pPr lvl="1"/>
            <a:r>
              <a:rPr lang="en-US" dirty="0"/>
              <a:t>3% of high school students </a:t>
            </a:r>
          </a:p>
          <a:p>
            <a:pPr lvl="1"/>
            <a:r>
              <a:rPr lang="en-US" dirty="0"/>
              <a:t>Increasingly implicated in MVCs</a:t>
            </a:r>
          </a:p>
          <a:p>
            <a:pPr lvl="2"/>
            <a:r>
              <a:rPr lang="en-US" dirty="0"/>
              <a:t>One study in Hong Kong found ketamine in 45% of subjects involved in non-fatal MVCs</a:t>
            </a:r>
          </a:p>
        </p:txBody>
      </p:sp>
      <p:pic>
        <p:nvPicPr>
          <p:cNvPr id="5" name="Content Placeholder 4">
            <a:extLst>
              <a:ext uri="{FF2B5EF4-FFF2-40B4-BE49-F238E27FC236}">
                <a16:creationId xmlns:a16="http://schemas.microsoft.com/office/drawing/2014/main" id="{5A37DBB4-C16E-6AC5-5926-19B11276E7BE}"/>
              </a:ext>
            </a:extLst>
          </p:cNvPr>
          <p:cNvPicPr>
            <a:picLocks noGrp="1" noChangeAspect="1"/>
          </p:cNvPicPr>
          <p:nvPr>
            <p:ph sz="quarter" idx="4"/>
          </p:nvPr>
        </p:nvPicPr>
        <p:blipFill>
          <a:blip r:embed="rId4"/>
          <a:stretch>
            <a:fillRect/>
          </a:stretch>
        </p:blipFill>
        <p:spPr>
          <a:xfrm>
            <a:off x="5996517" y="1325697"/>
            <a:ext cx="2651990" cy="4206605"/>
          </a:xfrm>
          <a:prstGeom prst="rect">
            <a:avLst/>
          </a:prstGeom>
        </p:spPr>
      </p:pic>
      <p:sp>
        <p:nvSpPr>
          <p:cNvPr id="4" name="Text Placeholder 3">
            <a:extLst>
              <a:ext uri="{FF2B5EF4-FFF2-40B4-BE49-F238E27FC236}">
                <a16:creationId xmlns:a16="http://schemas.microsoft.com/office/drawing/2014/main" id="{20CA9159-96BB-CA6E-0B3B-1EF661A78A1C}"/>
              </a:ext>
            </a:extLst>
          </p:cNvPr>
          <p:cNvSpPr>
            <a:spLocks noGrp="1"/>
          </p:cNvSpPr>
          <p:nvPr>
            <p:ph type="body" sz="quarter" idx="11"/>
          </p:nvPr>
        </p:nvSpPr>
        <p:spPr>
          <a:xfrm>
            <a:off x="9220200" y="6172200"/>
            <a:ext cx="2895600" cy="589471"/>
          </a:xfrm>
        </p:spPr>
        <p:txBody>
          <a:bodyPr/>
          <a:lstStyle/>
          <a:p>
            <a:r>
              <a:rPr lang="en-US" sz="1400" dirty="0">
                <a:latin typeface="+mn-lt"/>
                <a:cs typeface="Times New Roman" panose="02020603050405020304" pitchFamily="18" charset="0"/>
              </a:rPr>
              <a:t>Feder et al. 2021: Repeat Ketamine vs. Versed for PTSD</a:t>
            </a:r>
          </a:p>
          <a:p>
            <a:endParaRPr lang="en-US" dirty="0"/>
          </a:p>
        </p:txBody>
      </p:sp>
      <p:pic>
        <p:nvPicPr>
          <p:cNvPr id="6" name="Picture 5" descr="A close up of a logo&#10;&#10;Description automatically generated">
            <a:extLst>
              <a:ext uri="{FF2B5EF4-FFF2-40B4-BE49-F238E27FC236}">
                <a16:creationId xmlns:a16="http://schemas.microsoft.com/office/drawing/2014/main" id="{564CC835-D047-448F-BF6F-D10BA6A1F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019800"/>
            <a:ext cx="660312" cy="685800"/>
          </a:xfrm>
          <a:prstGeom prst="rect">
            <a:avLst/>
          </a:prstGeom>
        </p:spPr>
      </p:pic>
      <p:pic>
        <p:nvPicPr>
          <p:cNvPr id="7" name="Picture 6">
            <a:extLst>
              <a:ext uri="{FF2B5EF4-FFF2-40B4-BE49-F238E27FC236}">
                <a16:creationId xmlns:a16="http://schemas.microsoft.com/office/drawing/2014/main" id="{C06A4AF7-F0F3-8AC4-1FC6-97B778D46C82}"/>
              </a:ext>
            </a:extLst>
          </p:cNvPr>
          <p:cNvPicPr>
            <a:picLocks noChangeAspect="1"/>
          </p:cNvPicPr>
          <p:nvPr/>
        </p:nvPicPr>
        <p:blipFill>
          <a:blip r:embed="rId6"/>
          <a:stretch>
            <a:fillRect/>
          </a:stretch>
        </p:blipFill>
        <p:spPr>
          <a:xfrm>
            <a:off x="8939481" y="749708"/>
            <a:ext cx="3252518" cy="2206943"/>
          </a:xfrm>
          <a:prstGeom prst="rect">
            <a:avLst/>
          </a:prstGeom>
        </p:spPr>
      </p:pic>
      <p:sp>
        <p:nvSpPr>
          <p:cNvPr id="8" name="TextBox 7">
            <a:extLst>
              <a:ext uri="{FF2B5EF4-FFF2-40B4-BE49-F238E27FC236}">
                <a16:creationId xmlns:a16="http://schemas.microsoft.com/office/drawing/2014/main" id="{21E996B0-BFE1-2EB8-BAA5-8E795FB7C433}"/>
              </a:ext>
            </a:extLst>
          </p:cNvPr>
          <p:cNvSpPr txBox="1"/>
          <p:nvPr/>
        </p:nvSpPr>
        <p:spPr>
          <a:xfrm>
            <a:off x="6195485" y="5674344"/>
            <a:ext cx="1952657" cy="600164"/>
          </a:xfrm>
          <a:prstGeom prst="rect">
            <a:avLst/>
          </a:prstGeom>
          <a:noFill/>
        </p:spPr>
        <p:txBody>
          <a:bodyPr wrap="square">
            <a:spAutoFit/>
          </a:bodyPr>
          <a:lstStyle/>
          <a:p>
            <a:pPr algn="ctr"/>
            <a:r>
              <a:rPr lang="en-US" sz="1100" dirty="0" err="1"/>
              <a:t>Bahji</a:t>
            </a:r>
            <a:r>
              <a:rPr lang="en-US" sz="1100" dirty="0"/>
              <a:t> et al. 2021: IV Ketamine vs. s-Ketamine for Depression</a:t>
            </a:r>
          </a:p>
        </p:txBody>
      </p:sp>
      <p:sp>
        <p:nvSpPr>
          <p:cNvPr id="9" name="Rectangle 8">
            <a:extLst>
              <a:ext uri="{FF2B5EF4-FFF2-40B4-BE49-F238E27FC236}">
                <a16:creationId xmlns:a16="http://schemas.microsoft.com/office/drawing/2014/main" id="{2357ED4D-5A71-0AE1-CC6D-7BCBC1726912}"/>
              </a:ext>
            </a:extLst>
          </p:cNvPr>
          <p:cNvSpPr/>
          <p:nvPr/>
        </p:nvSpPr>
        <p:spPr>
          <a:xfrm>
            <a:off x="8648507" y="2986948"/>
            <a:ext cx="3543492" cy="430887"/>
          </a:xfrm>
          <a:prstGeom prst="rect">
            <a:avLst/>
          </a:prstGeom>
        </p:spPr>
        <p:txBody>
          <a:bodyPr wrap="square">
            <a:spAutoFit/>
          </a:bodyPr>
          <a:lstStyle/>
          <a:p>
            <a:pPr lvl="0" algn="ctr" eaLnBrk="0" fontAlgn="base" hangingPunct="0">
              <a:spcBef>
                <a:spcPct val="50000"/>
              </a:spcBef>
              <a:spcAft>
                <a:spcPct val="0"/>
              </a:spcAft>
            </a:pPr>
            <a:r>
              <a:rPr lang="en-GB" sz="1100" dirty="0" err="1"/>
              <a:t>Marcantoni</a:t>
            </a:r>
            <a:r>
              <a:rPr lang="en-GB" sz="1100" dirty="0"/>
              <a:t> et al. 2020: 0.5 mg/kg </a:t>
            </a:r>
            <a:r>
              <a:rPr lang="en-GB" sz="1100" dirty="0" err="1"/>
              <a:t>IVfor</a:t>
            </a:r>
            <a:r>
              <a:rPr lang="en-GB" sz="1100" dirty="0"/>
              <a:t> Depression Ketamine vs. Placebo for Depression</a:t>
            </a:r>
          </a:p>
        </p:txBody>
      </p:sp>
      <p:pic>
        <p:nvPicPr>
          <p:cNvPr id="10" name="Picture 9">
            <a:extLst>
              <a:ext uri="{FF2B5EF4-FFF2-40B4-BE49-F238E27FC236}">
                <a16:creationId xmlns:a16="http://schemas.microsoft.com/office/drawing/2014/main" id="{B8BE63F3-F779-39C4-AEA2-A3EB319C48ED}"/>
              </a:ext>
            </a:extLst>
          </p:cNvPr>
          <p:cNvPicPr>
            <a:picLocks noChangeAspect="1"/>
          </p:cNvPicPr>
          <p:nvPr/>
        </p:nvPicPr>
        <p:blipFill>
          <a:blip r:embed="rId7"/>
          <a:stretch>
            <a:fillRect/>
          </a:stretch>
        </p:blipFill>
        <p:spPr>
          <a:xfrm>
            <a:off x="9408988" y="3398519"/>
            <a:ext cx="2170364" cy="2688569"/>
          </a:xfrm>
          <a:prstGeom prst="rect">
            <a:avLst/>
          </a:prstGeom>
        </p:spPr>
      </p:pic>
      <p:sp>
        <p:nvSpPr>
          <p:cNvPr id="3" name="TextBox 2">
            <a:extLst>
              <a:ext uri="{FF2B5EF4-FFF2-40B4-BE49-F238E27FC236}">
                <a16:creationId xmlns:a16="http://schemas.microsoft.com/office/drawing/2014/main" id="{9C203BCC-17E2-A9CC-C2E5-37ECDE22709B}"/>
              </a:ext>
            </a:extLst>
          </p:cNvPr>
          <p:cNvSpPr txBox="1"/>
          <p:nvPr/>
        </p:nvSpPr>
        <p:spPr>
          <a:xfrm>
            <a:off x="1143000" y="6400800"/>
            <a:ext cx="7505507" cy="430887"/>
          </a:xfrm>
          <a:prstGeom prst="rect">
            <a:avLst/>
          </a:prstGeom>
          <a:noFill/>
        </p:spPr>
        <p:txBody>
          <a:bodyPr wrap="square" rtlCol="0">
            <a:spAutoFit/>
          </a:bodyPr>
          <a:lstStyle/>
          <a:p>
            <a:r>
              <a:rPr lang="en-US" sz="1100" dirty="0"/>
              <a:t>2013 National Survey on Drug Use and Health in U.S.; Mathai et al. 2021; Wong et al. Hong Kong Med </a:t>
            </a:r>
            <a:r>
              <a:rPr lang="en-US" sz="1100" dirty="0" err="1"/>
              <a:t>JBahjiet</a:t>
            </a:r>
            <a:r>
              <a:rPr lang="en-US" sz="1100" dirty="0"/>
              <a:t> al. 2021: IV Ketamine </a:t>
            </a:r>
            <a:r>
              <a:rPr lang="en-US" sz="1100" dirty="0" err="1"/>
              <a:t>vs.s</a:t>
            </a:r>
            <a:r>
              <a:rPr lang="en-US" sz="1100" dirty="0"/>
              <a:t>-Ketamine for </a:t>
            </a:r>
            <a:r>
              <a:rPr lang="en-US" sz="1100" dirty="0" err="1"/>
              <a:t>DepressionFeder</a:t>
            </a:r>
            <a:r>
              <a:rPr lang="en-US" sz="1100" dirty="0"/>
              <a:t> et al. 2021: Repeat Ketamine vs. Versed for PTSD</a:t>
            </a:r>
          </a:p>
        </p:txBody>
      </p:sp>
    </p:spTree>
    <p:custDataLst>
      <p:tags r:id="rId1"/>
    </p:custDataLst>
    <p:extLst>
      <p:ext uri="{BB962C8B-B14F-4D97-AF65-F5344CB8AC3E}">
        <p14:creationId xmlns:p14="http://schemas.microsoft.com/office/powerpoint/2010/main" val="36862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669" y="268778"/>
            <a:ext cx="8596668" cy="847504"/>
          </a:xfrm>
        </p:spPr>
        <p:txBody>
          <a:bodyPr/>
          <a:lstStyle/>
          <a:p>
            <a:pPr algn="ctr"/>
            <a:r>
              <a:rPr lang="en-US" b="1" dirty="0"/>
              <a:t>Depression &amp; Pain Treatment</a:t>
            </a:r>
          </a:p>
        </p:txBody>
      </p:sp>
      <p:sp>
        <p:nvSpPr>
          <p:cNvPr id="3" name="Content Placeholder 2"/>
          <p:cNvSpPr>
            <a:spLocks noGrp="1"/>
          </p:cNvSpPr>
          <p:nvPr>
            <p:ph sz="half" idx="1"/>
          </p:nvPr>
        </p:nvSpPr>
        <p:spPr>
          <a:xfrm>
            <a:off x="421574" y="1395351"/>
            <a:ext cx="5142016" cy="5193872"/>
          </a:xfrm>
        </p:spPr>
        <p:txBody>
          <a:bodyPr>
            <a:noAutofit/>
          </a:bodyPr>
          <a:lstStyle/>
          <a:p>
            <a:r>
              <a:rPr lang="en-US" sz="2400" dirty="0"/>
              <a:t>Ketamine similar to other drugs effective for depression &amp; pain</a:t>
            </a:r>
          </a:p>
          <a:p>
            <a:pPr lvl="1"/>
            <a:r>
              <a:rPr lang="en-US" sz="2000" dirty="0"/>
              <a:t>TCAs, SNRI, SSRI, MAOI, ECT, </a:t>
            </a:r>
            <a:r>
              <a:rPr lang="en-US" sz="2000" dirty="0" err="1"/>
              <a:t>tDCS</a:t>
            </a:r>
            <a:r>
              <a:rPr lang="en-US" sz="2000" dirty="0"/>
              <a:t>/</a:t>
            </a:r>
            <a:r>
              <a:rPr lang="en-US" sz="2000" dirty="0" err="1"/>
              <a:t>rTMS</a:t>
            </a:r>
            <a:endParaRPr lang="en-US" sz="2000" dirty="0"/>
          </a:p>
          <a:p>
            <a:pPr marL="342900" lvl="1" indent="-342900"/>
            <a:r>
              <a:rPr lang="en-US" sz="2400" dirty="0"/>
              <a:t>May involve </a:t>
            </a:r>
            <a:r>
              <a:rPr lang="en-US" sz="2400" dirty="0" err="1"/>
              <a:t>AMPA</a:t>
            </a:r>
            <a:r>
              <a:rPr lang="en-US" sz="2400" dirty="0"/>
              <a:t> receptor up-regulation, activation of BDNF &amp;  mammalian target of rapamycin (mTOR) signaling pathways</a:t>
            </a:r>
          </a:p>
          <a:p>
            <a:pPr marL="742950" lvl="2" indent="-342900"/>
            <a:r>
              <a:rPr lang="en-US" sz="2000" dirty="0"/>
              <a:t>All potential pain targets</a:t>
            </a:r>
          </a:p>
          <a:p>
            <a:pPr marL="742950" lvl="2" indent="-342900"/>
            <a:r>
              <a:rPr lang="en-US" sz="2000" dirty="0"/>
              <a:t>&gt; 4200 PubMed citations for depression, &gt;4400 for pain (&lt; 800 for chronic pain), &gt; 1000 for anxiety, &gt; 300 for depression</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98974" y="1537942"/>
            <a:ext cx="5210038" cy="4405657"/>
          </a:xfrm>
        </p:spPr>
      </p:pic>
      <p:sp>
        <p:nvSpPr>
          <p:cNvPr id="6" name="Rectangle 5"/>
          <p:cNvSpPr/>
          <p:nvPr/>
        </p:nvSpPr>
        <p:spPr>
          <a:xfrm>
            <a:off x="6295834" y="6282519"/>
            <a:ext cx="5057966" cy="307777"/>
          </a:xfrm>
          <a:prstGeom prst="rect">
            <a:avLst/>
          </a:prstGeom>
        </p:spPr>
        <p:txBody>
          <a:bodyPr wrap="square">
            <a:spAutoFit/>
          </a:bodyPr>
          <a:lstStyle/>
          <a:p>
            <a:pPr lvl="0" eaLnBrk="0" fontAlgn="base" hangingPunct="0">
              <a:spcBef>
                <a:spcPct val="50000"/>
              </a:spcBef>
              <a:spcAft>
                <a:spcPct val="0"/>
              </a:spcAft>
            </a:pPr>
            <a:r>
              <a:rPr lang="en-GB" sz="1400" dirty="0"/>
              <a:t>Han et al. </a:t>
            </a:r>
            <a:r>
              <a:rPr lang="en-GB" sz="1400" dirty="0" err="1"/>
              <a:t>Neuropsychiatr</a:t>
            </a:r>
            <a:r>
              <a:rPr lang="en-GB" sz="1400" dirty="0"/>
              <a:t> Dis Treat 2016</a:t>
            </a:r>
          </a:p>
        </p:txBody>
      </p:sp>
    </p:spTree>
    <p:extLst>
      <p:ext uri="{BB962C8B-B14F-4D97-AF65-F5344CB8AC3E}">
        <p14:creationId xmlns:p14="http://schemas.microsoft.com/office/powerpoint/2010/main" val="9006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735" y="307731"/>
            <a:ext cx="11286065" cy="1091861"/>
          </a:xfrm>
        </p:spPr>
        <p:txBody>
          <a:bodyPr>
            <a:normAutofit fontScale="90000"/>
          </a:bodyPr>
          <a:lstStyle/>
          <a:p>
            <a:pPr algn="ctr"/>
            <a:r>
              <a:rPr lang="en-US" b="1" dirty="0"/>
              <a:t>Pain Dimensions: More Effective for Affective Component? </a:t>
            </a:r>
          </a:p>
        </p:txBody>
      </p:sp>
      <p:sp>
        <p:nvSpPr>
          <p:cNvPr id="5" name="Content Placeholder 4"/>
          <p:cNvSpPr>
            <a:spLocks noGrp="1"/>
          </p:cNvSpPr>
          <p:nvPr>
            <p:ph sz="half" idx="1"/>
          </p:nvPr>
        </p:nvSpPr>
        <p:spPr>
          <a:xfrm>
            <a:off x="335183" y="1760726"/>
            <a:ext cx="4881585" cy="4544349"/>
          </a:xfrm>
        </p:spPr>
        <p:txBody>
          <a:bodyPr>
            <a:normAutofit fontScale="77500" lnSpcReduction="20000"/>
          </a:bodyPr>
          <a:lstStyle/>
          <a:p>
            <a:r>
              <a:rPr lang="en-US" dirty="0"/>
              <a:t>Described in 1968 by </a:t>
            </a:r>
            <a:r>
              <a:rPr lang="en-US" dirty="0" err="1"/>
              <a:t>Melzack</a:t>
            </a:r>
            <a:r>
              <a:rPr lang="en-US" dirty="0"/>
              <a:t> &amp; Casey</a:t>
            </a:r>
          </a:p>
          <a:p>
            <a:r>
              <a:rPr lang="en-US" dirty="0"/>
              <a:t>Sensory-Discriminative- Based on nociceptive input, includes magnitude &amp; location</a:t>
            </a:r>
          </a:p>
          <a:p>
            <a:pPr lvl="1"/>
            <a:r>
              <a:rPr lang="en-US" dirty="0"/>
              <a:t>Can be measured by QST</a:t>
            </a:r>
          </a:p>
          <a:p>
            <a:r>
              <a:rPr lang="en-US" dirty="0"/>
              <a:t>Affective-Motivational- Evolutionary arousal &amp; negative emotions (unpleasantness), from limbic &amp; reticular structures</a:t>
            </a:r>
          </a:p>
          <a:p>
            <a:r>
              <a:rPr lang="en-US" dirty="0"/>
              <a:t>Cognitive-Evaluative- Provides contextual info based on past experiences and likely outcomes (attitudes and beliefs), processed via higher CNS structures</a:t>
            </a:r>
          </a:p>
        </p:txBody>
      </p:sp>
      <p:sp>
        <p:nvSpPr>
          <p:cNvPr id="6" name="Content Placeholder 5"/>
          <p:cNvSpPr>
            <a:spLocks noGrp="1"/>
          </p:cNvSpPr>
          <p:nvPr>
            <p:ph sz="half" idx="2"/>
          </p:nvPr>
        </p:nvSpPr>
        <p:spPr>
          <a:xfrm>
            <a:off x="5890844" y="1783651"/>
            <a:ext cx="5920155" cy="1618802"/>
          </a:xfrm>
        </p:spPr>
        <p:txBody>
          <a:bodyPr>
            <a:normAutofit fontScale="77500" lnSpcReduction="20000"/>
          </a:bodyPr>
          <a:lstStyle/>
          <a:p>
            <a:r>
              <a:rPr lang="en-US" sz="2300" dirty="0"/>
              <a:t>Most studies have reported negative effects of ketamine on </a:t>
            </a:r>
            <a:r>
              <a:rPr lang="en-US" sz="2300" dirty="0" err="1"/>
              <a:t>QST</a:t>
            </a:r>
            <a:r>
              <a:rPr lang="en-US" sz="2300" dirty="0"/>
              <a:t> after </a:t>
            </a:r>
            <a:r>
              <a:rPr lang="en-US" sz="2300" dirty="0" err="1"/>
              <a:t>48h</a:t>
            </a:r>
            <a:endParaRPr lang="en-US" sz="2300" dirty="0"/>
          </a:p>
          <a:p>
            <a:r>
              <a:rPr lang="en-US" sz="2300" dirty="0"/>
              <a:t>Schwartzman et al. RCT in 19 pts with CRPS: 31% reduction in S-D component vs. 46% in A-M component</a:t>
            </a:r>
          </a:p>
          <a:p>
            <a:endParaRPr lang="en-US" dirty="0"/>
          </a:p>
        </p:txBody>
      </p:sp>
      <p:pic>
        <p:nvPicPr>
          <p:cNvPr id="1028" name="Picture 4" descr="Evaluation of Clinical Factors Associated with Adverse Drug Events in | JPR">
            <a:extLst>
              <a:ext uri="{FF2B5EF4-FFF2-40B4-BE49-F238E27FC236}">
                <a16:creationId xmlns:a16="http://schemas.microsoft.com/office/drawing/2014/main" id="{B5684167-9E6E-4926-A57E-1028C8C58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075" y="3455547"/>
            <a:ext cx="4317692" cy="2743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1096344-3540-DA77-C403-9CC9EF14B957}"/>
              </a:ext>
            </a:extLst>
          </p:cNvPr>
          <p:cNvSpPr txBox="1"/>
          <p:nvPr/>
        </p:nvSpPr>
        <p:spPr>
          <a:xfrm>
            <a:off x="5816446" y="6411769"/>
            <a:ext cx="6248399" cy="276999"/>
          </a:xfrm>
          <a:prstGeom prst="rect">
            <a:avLst/>
          </a:prstGeom>
          <a:noFill/>
        </p:spPr>
        <p:txBody>
          <a:bodyPr wrap="square" rtlCol="0">
            <a:spAutoFit/>
          </a:bodyPr>
          <a:lstStyle/>
          <a:p>
            <a:r>
              <a:rPr kumimoji="0" lang="fr-FR" sz="1200" b="0" i="0" u="none" strike="noStrike" kern="1200" cap="none" spc="0" normalizeH="0" baseline="0" noProof="0" dirty="0" err="1">
                <a:ln>
                  <a:noFill/>
                </a:ln>
                <a:effectLst/>
                <a:uLnTx/>
                <a:uFillTx/>
                <a:ea typeface="+mn-ea"/>
                <a:cs typeface="+mn-cs"/>
              </a:rPr>
              <a:t>Eichenberger</a:t>
            </a:r>
            <a:r>
              <a:rPr kumimoji="0" lang="fr-FR" sz="1200" b="0" i="0" u="none" strike="noStrike" kern="1200" cap="none" spc="0" normalizeH="0" baseline="0" noProof="0" dirty="0">
                <a:ln>
                  <a:noFill/>
                </a:ln>
                <a:effectLst/>
                <a:uLnTx/>
                <a:uFillTx/>
                <a:ea typeface="+mn-ea"/>
                <a:cs typeface="+mn-cs"/>
              </a:rPr>
              <a:t> et al. A &amp; A 2008, </a:t>
            </a:r>
            <a:r>
              <a:rPr kumimoji="0" lang="fr-FR" sz="1200" b="0" i="0" u="none" strike="noStrike" kern="1200" cap="none" spc="0" normalizeH="0" baseline="0" noProof="0" dirty="0" err="1">
                <a:ln>
                  <a:noFill/>
                </a:ln>
                <a:effectLst/>
                <a:uLnTx/>
                <a:uFillTx/>
                <a:ea typeface="+mn-ea"/>
                <a:cs typeface="+mn-cs"/>
              </a:rPr>
              <a:t>Schwartzman</a:t>
            </a:r>
            <a:r>
              <a:rPr kumimoji="0" lang="fr-FR" sz="1200" b="0" i="0" u="none" strike="noStrike" kern="1200" cap="none" spc="0" normalizeH="0" baseline="0" noProof="0" dirty="0">
                <a:ln>
                  <a:noFill/>
                </a:ln>
                <a:effectLst/>
                <a:uLnTx/>
                <a:uFillTx/>
                <a:ea typeface="+mn-ea"/>
                <a:cs typeface="+mn-cs"/>
              </a:rPr>
              <a:t> et al. Pain 2009; </a:t>
            </a:r>
            <a:r>
              <a:rPr kumimoji="0" lang="fr-FR" sz="1200" b="0" i="0" u="none" strike="noStrike" kern="1200" cap="none" spc="0" normalizeH="0" baseline="0" noProof="0" dirty="0" err="1">
                <a:ln>
                  <a:noFill/>
                </a:ln>
                <a:effectLst/>
                <a:uLnTx/>
                <a:uFillTx/>
                <a:ea typeface="+mn-ea"/>
                <a:cs typeface="+mn-cs"/>
              </a:rPr>
              <a:t>Noppers</a:t>
            </a:r>
            <a:r>
              <a:rPr kumimoji="0" lang="fr-FR" sz="1200" b="0" i="0" u="none" strike="noStrike" kern="1200" cap="none" spc="0" normalizeH="0" baseline="0" noProof="0" dirty="0">
                <a:ln>
                  <a:noFill/>
                </a:ln>
                <a:effectLst/>
                <a:uLnTx/>
                <a:uFillTx/>
                <a:ea typeface="+mn-ea"/>
                <a:cs typeface="+mn-cs"/>
              </a:rPr>
              <a:t> et al. EJP 2011</a:t>
            </a:r>
            <a:endParaRPr lang="en-US" dirty="0"/>
          </a:p>
        </p:txBody>
      </p:sp>
    </p:spTree>
    <p:extLst>
      <p:ext uri="{BB962C8B-B14F-4D97-AF65-F5344CB8AC3E}">
        <p14:creationId xmlns:p14="http://schemas.microsoft.com/office/powerpoint/2010/main" val="393133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53193"/>
          </a:xfrm>
        </p:spPr>
        <p:txBody>
          <a:bodyPr>
            <a:noAutofit/>
          </a:bodyPr>
          <a:lstStyle/>
          <a:p>
            <a:pPr algn="ctr"/>
            <a:r>
              <a:rPr lang="en-US" sz="4400" b="1" dirty="0"/>
              <a:t>Can Central Sensitization Actually Be Reversed?</a:t>
            </a:r>
          </a:p>
        </p:txBody>
      </p:sp>
      <p:sp>
        <p:nvSpPr>
          <p:cNvPr id="3" name="Content Placeholder 2"/>
          <p:cNvSpPr>
            <a:spLocks noGrp="1"/>
          </p:cNvSpPr>
          <p:nvPr>
            <p:ph sz="half" idx="1"/>
          </p:nvPr>
        </p:nvSpPr>
        <p:spPr>
          <a:xfrm>
            <a:off x="70325" y="1524000"/>
            <a:ext cx="6858000" cy="5538472"/>
          </a:xfrm>
        </p:spPr>
        <p:txBody>
          <a:bodyPr>
            <a:noAutofit/>
          </a:bodyPr>
          <a:lstStyle/>
          <a:p>
            <a:r>
              <a:rPr lang="en-US" sz="1600" dirty="0"/>
              <a:t>Chronic pain-induced changes occur on a chemical, functional and anatomical level</a:t>
            </a:r>
          </a:p>
          <a:p>
            <a:r>
              <a:rPr lang="en-US" sz="1600" dirty="0" err="1"/>
              <a:t>Seminowicz</a:t>
            </a:r>
            <a:r>
              <a:rPr lang="en-US" sz="1600" dirty="0"/>
              <a:t> et al. J </a:t>
            </a:r>
            <a:r>
              <a:rPr lang="en-US" sz="1600" dirty="0" err="1"/>
              <a:t>Neurosci</a:t>
            </a:r>
            <a:r>
              <a:rPr lang="en-US" sz="1600" dirty="0"/>
              <a:t> 2011 </a:t>
            </a:r>
          </a:p>
          <a:p>
            <a:pPr lvl="1"/>
            <a:r>
              <a:rPr lang="en-US" sz="1600" dirty="0"/>
              <a:t>C-LBP associated with decreases in gray matter &amp; cognitive changes</a:t>
            </a:r>
          </a:p>
          <a:p>
            <a:pPr lvl="1"/>
            <a:r>
              <a:rPr lang="en-US" sz="1600" dirty="0"/>
              <a:t>18 </a:t>
            </a:r>
            <a:r>
              <a:rPr lang="en-US" sz="1600" dirty="0" err="1"/>
              <a:t>pts</a:t>
            </a:r>
            <a:r>
              <a:rPr lang="en-US" sz="1600" dirty="0"/>
              <a:t> with c-LBP &gt; 1 </a:t>
            </a:r>
            <a:r>
              <a:rPr lang="en-US" sz="1600" dirty="0" err="1"/>
              <a:t>yr</a:t>
            </a:r>
            <a:r>
              <a:rPr lang="en-US" sz="1600" dirty="0"/>
              <a:t> and 16 controls underwent structural and f-MRIs, and cognitive and functional assessments</a:t>
            </a:r>
          </a:p>
          <a:p>
            <a:pPr lvl="1"/>
            <a:r>
              <a:rPr lang="en-US" sz="1600" dirty="0"/>
              <a:t>Relative to controls, patients before treatment had significantly thinner cortex in left dorsolateral prefrontal cortex (DLPC), bilateral anterior insula/frontal operculum, left mid/posterior insula, left S1, left medial temporal lobe, and right anterior cingulate cortex (ACC), and greater cognitive deficits and physical disability</a:t>
            </a:r>
          </a:p>
          <a:p>
            <a:pPr lvl="1"/>
            <a:r>
              <a:rPr lang="en-US" sz="1600" dirty="0"/>
              <a:t>6 </a:t>
            </a:r>
            <a:r>
              <a:rPr lang="en-US" sz="1600" dirty="0" err="1"/>
              <a:t>mo</a:t>
            </a:r>
            <a:r>
              <a:rPr lang="en-US" sz="1600" dirty="0"/>
              <a:t> post-treatment with surgery or facet blocks, the 14 </a:t>
            </a:r>
            <a:r>
              <a:rPr lang="en-US" sz="1600" dirty="0" err="1"/>
              <a:t>pts</a:t>
            </a:r>
            <a:r>
              <a:rPr lang="en-US" sz="1600" dirty="0"/>
              <a:t> who rec’d f/u had increased left DLPC, which was assoc. with improved pain and function. </a:t>
            </a:r>
          </a:p>
          <a:p>
            <a:pPr lvl="1"/>
            <a:r>
              <a:rPr lang="en-US" sz="1600" dirty="0"/>
              <a:t>Increased thickness in 1</a:t>
            </a:r>
            <a:r>
              <a:rPr lang="en-US" sz="1600" baseline="30000" dirty="0"/>
              <a:t>o</a:t>
            </a:r>
            <a:r>
              <a:rPr lang="en-US" sz="1600" dirty="0"/>
              <a:t> motor cortex &amp; right anterior insula assoc. with reduced disability and pain, respectively  </a:t>
            </a:r>
          </a:p>
        </p:txBody>
      </p:sp>
      <p:pic>
        <p:nvPicPr>
          <p:cNvPr id="7" name="Content Placeholder 6"/>
          <p:cNvPicPr>
            <a:picLocks noGrp="1" noChangeAspect="1"/>
          </p:cNvPicPr>
          <p:nvPr>
            <p:ph sz="half" idx="2"/>
          </p:nvPr>
        </p:nvPicPr>
        <p:blipFill>
          <a:blip r:embed="rId3"/>
          <a:stretch>
            <a:fillRect/>
          </a:stretch>
        </p:blipFill>
        <p:spPr>
          <a:xfrm>
            <a:off x="7315200" y="1529968"/>
            <a:ext cx="4577230" cy="3909143"/>
          </a:xfrm>
          <a:prstGeom prst="rect">
            <a:avLst/>
          </a:prstGeom>
        </p:spPr>
      </p:pic>
      <p:sp>
        <p:nvSpPr>
          <p:cNvPr id="8" name="Rectangle 7"/>
          <p:cNvSpPr/>
          <p:nvPr/>
        </p:nvSpPr>
        <p:spPr>
          <a:xfrm>
            <a:off x="7558702" y="5550444"/>
            <a:ext cx="4577230" cy="1200329"/>
          </a:xfrm>
          <a:prstGeom prst="rect">
            <a:avLst/>
          </a:prstGeom>
        </p:spPr>
        <p:txBody>
          <a:bodyPr wrap="square">
            <a:spAutoFit/>
          </a:bodyPr>
          <a:lstStyle/>
          <a:p>
            <a:pPr marL="0" marR="0" lvl="0" indent="0" algn="ctr" defTabSz="457200" rtl="0" eaLnBrk="1" fontAlgn="auto" latinLnBrk="0" hangingPunct="1">
              <a:lnSpc>
                <a:spcPct val="100000"/>
              </a:lnSpc>
              <a:spcBef>
                <a:spcPts val="1000"/>
              </a:spcBef>
              <a:spcAft>
                <a:spcPts val="0"/>
              </a:spcAft>
              <a:buClr>
                <a:srgbClr val="90C226"/>
              </a:buClr>
              <a:buSzPct val="80000"/>
              <a:buFontTx/>
              <a:buNone/>
              <a:tabLst/>
              <a:defRPr/>
            </a:pPr>
            <a:r>
              <a:rPr kumimoji="0" lang="en-US" sz="1200" b="0" i="0" u="none" strike="noStrike" kern="1200" cap="none" spc="0" normalizeH="0" baseline="0" noProof="0" dirty="0">
                <a:ln>
                  <a:noFill/>
                </a:ln>
                <a:effectLst/>
                <a:uLnTx/>
                <a:uFillTx/>
                <a:ea typeface="+mn-ea"/>
                <a:cs typeface="+mn-cs"/>
              </a:rPr>
              <a:t>Rows A &amp; B: Yellow and Red (A) and Blue (B) areas represent decreases in gray matter in </a:t>
            </a:r>
            <a:r>
              <a:rPr kumimoji="0" lang="en-US" sz="1200" b="0" i="0" u="none" strike="noStrike" kern="1200" cap="none" spc="0" normalizeH="0" baseline="0" noProof="0" dirty="0" err="1">
                <a:ln>
                  <a:noFill/>
                </a:ln>
                <a:effectLst/>
                <a:uLnTx/>
                <a:uFillTx/>
                <a:ea typeface="+mn-ea"/>
                <a:cs typeface="+mn-cs"/>
              </a:rPr>
              <a:t>cLBP</a:t>
            </a:r>
            <a:r>
              <a:rPr kumimoji="0" lang="en-US" sz="1200" b="0" i="0" u="none" strike="noStrike" kern="1200" cap="none" spc="0" normalizeH="0" baseline="0" noProof="0" dirty="0">
                <a:ln>
                  <a:noFill/>
                </a:ln>
                <a:effectLst/>
                <a:uLnTx/>
                <a:uFillTx/>
                <a:ea typeface="+mn-ea"/>
                <a:cs typeface="+mn-cs"/>
              </a:rPr>
              <a:t> pts. D represents areas of increased thickness in treatment responders.  E shows increased cortical thickness at 6 </a:t>
            </a:r>
            <a:r>
              <a:rPr kumimoji="0" lang="en-US" sz="1200" b="0" i="0" u="none" strike="noStrike" kern="1200" cap="none" spc="0" normalizeH="0" baseline="0" noProof="0" dirty="0" err="1">
                <a:ln>
                  <a:noFill/>
                </a:ln>
                <a:effectLst/>
                <a:uLnTx/>
                <a:uFillTx/>
                <a:ea typeface="+mn-ea"/>
                <a:cs typeface="+mn-cs"/>
              </a:rPr>
              <a:t>wks</a:t>
            </a:r>
            <a:r>
              <a:rPr kumimoji="0" lang="en-US" sz="1200" b="0" i="0" u="none" strike="noStrike" kern="1200" cap="none" spc="0" normalizeH="0" baseline="0" noProof="0" dirty="0">
                <a:ln>
                  <a:noFill/>
                </a:ln>
                <a:effectLst/>
                <a:uLnTx/>
                <a:uFillTx/>
                <a:ea typeface="+mn-ea"/>
                <a:cs typeface="+mn-cs"/>
              </a:rPr>
              <a:t> (minimal) and at 6 </a:t>
            </a:r>
            <a:r>
              <a:rPr kumimoji="0" lang="en-US" sz="1200" b="0" i="0" u="none" strike="noStrike" kern="1200" cap="none" spc="0" normalizeH="0" baseline="0" noProof="0" dirty="0" err="1">
                <a:ln>
                  <a:noFill/>
                </a:ln>
                <a:effectLst/>
                <a:uLnTx/>
                <a:uFillTx/>
                <a:ea typeface="+mn-ea"/>
                <a:cs typeface="+mn-cs"/>
              </a:rPr>
              <a:t>mos</a:t>
            </a:r>
            <a:r>
              <a:rPr kumimoji="0" lang="en-US" sz="1200" b="0" i="0" u="none" strike="noStrike" kern="1200" cap="none" spc="0" normalizeH="0" baseline="0" noProof="0" dirty="0">
                <a:ln>
                  <a:noFill/>
                </a:ln>
                <a:effectLst/>
                <a:uLnTx/>
                <a:uFillTx/>
                <a:ea typeface="+mn-ea"/>
                <a:cs typeface="+mn-cs"/>
              </a:rPr>
              <a:t> in all </a:t>
            </a:r>
            <a:r>
              <a:rPr kumimoji="0" lang="en-US" sz="1200" b="0" i="0" u="none" strike="noStrike" kern="1200" cap="none" spc="0" normalizeH="0" baseline="0" noProof="0" dirty="0" err="1">
                <a:ln>
                  <a:noFill/>
                </a:ln>
                <a:effectLst/>
                <a:uLnTx/>
                <a:uFillTx/>
                <a:ea typeface="+mn-ea"/>
                <a:cs typeface="+mn-cs"/>
              </a:rPr>
              <a:t>cLPB</a:t>
            </a:r>
            <a:r>
              <a:rPr kumimoji="0" lang="en-US" sz="1200" b="0" i="0" u="none" strike="noStrike" kern="1200" cap="none" spc="0" normalizeH="0" baseline="0" noProof="0" dirty="0">
                <a:ln>
                  <a:noFill/>
                </a:ln>
                <a:effectLst/>
                <a:uLnTx/>
                <a:uFillTx/>
                <a:ea typeface="+mn-ea"/>
                <a:cs typeface="+mn-cs"/>
              </a:rPr>
              <a:t> patients (thatched red bar) and responders (solid red bar) following spine surgery (n=8) or facet blocks (n=6)</a:t>
            </a:r>
          </a:p>
        </p:txBody>
      </p:sp>
    </p:spTree>
    <p:extLst>
      <p:ext uri="{BB962C8B-B14F-4D97-AF65-F5344CB8AC3E}">
        <p14:creationId xmlns:p14="http://schemas.microsoft.com/office/powerpoint/2010/main" val="351876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3B3F-D8DD-DC65-70E0-CE5407005C42}"/>
              </a:ext>
            </a:extLst>
          </p:cNvPr>
          <p:cNvSpPr>
            <a:spLocks noGrp="1"/>
          </p:cNvSpPr>
          <p:nvPr>
            <p:ph type="title"/>
          </p:nvPr>
        </p:nvSpPr>
        <p:spPr>
          <a:xfrm>
            <a:off x="687010" y="265216"/>
            <a:ext cx="10817980" cy="785751"/>
          </a:xfrm>
        </p:spPr>
        <p:txBody>
          <a:bodyPr>
            <a:normAutofit fontScale="90000"/>
          </a:bodyPr>
          <a:lstStyle/>
          <a:p>
            <a:pPr algn="ctr"/>
            <a:r>
              <a:rPr lang="en-US" b="1" dirty="0"/>
              <a:t>Can Ketamine Reverse Central Sensitization</a:t>
            </a:r>
          </a:p>
        </p:txBody>
      </p:sp>
      <p:sp>
        <p:nvSpPr>
          <p:cNvPr id="3" name="Content Placeholder 2">
            <a:extLst>
              <a:ext uri="{FF2B5EF4-FFF2-40B4-BE49-F238E27FC236}">
                <a16:creationId xmlns:a16="http://schemas.microsoft.com/office/drawing/2014/main" id="{37622F6C-B789-0B5D-4A57-47CED766DDC4}"/>
              </a:ext>
            </a:extLst>
          </p:cNvPr>
          <p:cNvSpPr>
            <a:spLocks noGrp="1"/>
          </p:cNvSpPr>
          <p:nvPr>
            <p:ph sz="half" idx="1"/>
          </p:nvPr>
        </p:nvSpPr>
        <p:spPr>
          <a:xfrm>
            <a:off x="201880" y="1379516"/>
            <a:ext cx="4203865" cy="5213268"/>
          </a:xfrm>
        </p:spPr>
        <p:txBody>
          <a:bodyPr>
            <a:noAutofit/>
          </a:bodyPr>
          <a:lstStyle/>
          <a:p>
            <a:r>
              <a:rPr kumimoji="0" lang="en-US" sz="2200" b="0" i="0" u="none" strike="noStrike" kern="1200" cap="none" spc="0" normalizeH="0" baseline="0" noProof="0" dirty="0">
                <a:ln>
                  <a:noFill/>
                </a:ln>
                <a:effectLst/>
                <a:uLnTx/>
                <a:uFillTx/>
                <a:latin typeface="+mn-lt"/>
                <a:ea typeface="+mn-ea"/>
                <a:cs typeface="+mn-cs"/>
              </a:rPr>
              <a:t>Conditioned Pain Modulation is a surrogate marker for descending </a:t>
            </a:r>
            <a:r>
              <a:rPr lang="en-US" sz="2200" dirty="0">
                <a:latin typeface="+mn-lt"/>
              </a:rPr>
              <a:t>pain inhibition and abnormal pain processing/ central sensitization.</a:t>
            </a:r>
          </a:p>
          <a:p>
            <a:r>
              <a:rPr kumimoji="0" lang="en-US" sz="1800" b="0" i="0" u="none" strike="noStrike" kern="1200" cap="none" spc="0" normalizeH="0" baseline="0" noProof="0" dirty="0" err="1">
                <a:ln>
                  <a:noFill/>
                </a:ln>
                <a:effectLst/>
                <a:uLnTx/>
                <a:uFillTx/>
                <a:latin typeface="+mn-lt"/>
                <a:ea typeface="+mn-ea"/>
                <a:cs typeface="+mn-cs"/>
              </a:rPr>
              <a:t>Niesters</a:t>
            </a:r>
            <a:r>
              <a:rPr kumimoji="0" lang="en-US" sz="1800" b="0" i="0" u="none" strike="noStrike" kern="1200" cap="none" spc="0" normalizeH="0" baseline="0" noProof="0" dirty="0">
                <a:ln>
                  <a:noFill/>
                </a:ln>
                <a:effectLst/>
                <a:uLnTx/>
                <a:uFillTx/>
                <a:latin typeface="+mn-lt"/>
                <a:ea typeface="+mn-ea"/>
                <a:cs typeface="+mn-cs"/>
              </a:rPr>
              <a:t> et al. Br J </a:t>
            </a:r>
            <a:r>
              <a:rPr kumimoji="0" lang="en-US" sz="1800" b="0" i="0" u="none" strike="noStrike" kern="1200" cap="none" spc="0" normalizeH="0" baseline="0" noProof="0" dirty="0" err="1">
                <a:ln>
                  <a:noFill/>
                </a:ln>
                <a:effectLst/>
                <a:uLnTx/>
                <a:uFillTx/>
                <a:latin typeface="+mn-lt"/>
                <a:ea typeface="+mn-ea"/>
                <a:cs typeface="+mn-cs"/>
              </a:rPr>
              <a:t>Anaesth</a:t>
            </a:r>
            <a:r>
              <a:rPr kumimoji="0" lang="en-US" sz="1800" b="0" i="0" u="none" strike="noStrike" kern="1200" cap="none" spc="0" normalizeH="0" baseline="0" noProof="0" dirty="0">
                <a:ln>
                  <a:noFill/>
                </a:ln>
                <a:effectLst/>
                <a:uLnTx/>
                <a:uFillTx/>
                <a:latin typeface="+mn-lt"/>
                <a:ea typeface="+mn-ea"/>
                <a:cs typeface="+mn-cs"/>
              </a:rPr>
              <a:t> 2013: Crossover study in 10 pts with neuropathy comparing ketamine (.57 mg/kg/h x 1 h) to MS04 to placebo</a:t>
            </a:r>
          </a:p>
          <a:p>
            <a:pPr lvl="1"/>
            <a:r>
              <a:rPr kumimoji="0" lang="en-US" sz="1400" b="0" i="0" u="none" strike="noStrike" kern="1200" cap="none" spc="0" normalizeH="0" baseline="0" noProof="0" dirty="0">
                <a:ln>
                  <a:noFill/>
                </a:ln>
                <a:effectLst/>
                <a:uLnTx/>
                <a:uFillTx/>
                <a:latin typeface="+mn-lt"/>
                <a:ea typeface="+mn-ea"/>
                <a:cs typeface="+mn-cs"/>
              </a:rPr>
              <a:t>Ketamine caused larger decreases in pain than morphine &amp; placebo, but no significant differences in CPM augmentation was noted between groups (ketamine 10.9%; MS04 7.0%; and placebo 12%)</a:t>
            </a:r>
          </a:p>
        </p:txBody>
      </p:sp>
      <p:sp>
        <p:nvSpPr>
          <p:cNvPr id="4" name="Content Placeholder 3">
            <a:extLst>
              <a:ext uri="{FF2B5EF4-FFF2-40B4-BE49-F238E27FC236}">
                <a16:creationId xmlns:a16="http://schemas.microsoft.com/office/drawing/2014/main" id="{8D299F03-2069-A1C8-E4EA-1F853BFE461A}"/>
              </a:ext>
            </a:extLst>
          </p:cNvPr>
          <p:cNvSpPr>
            <a:spLocks noGrp="1"/>
          </p:cNvSpPr>
          <p:nvPr>
            <p:ph sz="half" idx="2"/>
          </p:nvPr>
        </p:nvSpPr>
        <p:spPr>
          <a:xfrm>
            <a:off x="4405746" y="1341911"/>
            <a:ext cx="3525178" cy="5250873"/>
          </a:xfrm>
        </p:spPr>
        <p:txBody>
          <a:bodyPr>
            <a:noAutofit/>
          </a:bodyPr>
          <a:lstStyle/>
          <a:p>
            <a:r>
              <a:rPr lang="en-US" sz="1750" dirty="0"/>
              <a:t>Nickel et al. Pain </a:t>
            </a:r>
            <a:r>
              <a:rPr lang="en-US" sz="1750" dirty="0" err="1"/>
              <a:t>Pract</a:t>
            </a:r>
            <a:r>
              <a:rPr lang="en-US" sz="1750" dirty="0"/>
              <a:t> 2016: 48 volunteers underwent conditioning noxious electrical stimulation x 5 days and day 22 with general anesthesia x 2 h after baseline </a:t>
            </a:r>
            <a:r>
              <a:rPr lang="en-US" sz="1750" dirty="0" err="1"/>
              <a:t>QST</a:t>
            </a:r>
            <a:r>
              <a:rPr lang="en-US" sz="1750" dirty="0"/>
              <a:t>: control, propofol, prop/remifentanil, prop/</a:t>
            </a:r>
            <a:r>
              <a:rPr lang="en-US" sz="1750" dirty="0" err="1"/>
              <a:t>remi</a:t>
            </a:r>
            <a:r>
              <a:rPr lang="en-US" sz="1750" dirty="0"/>
              <a:t>/ketamine in double-blind study</a:t>
            </a:r>
          </a:p>
          <a:p>
            <a:pPr lvl="1"/>
            <a:r>
              <a:rPr lang="en-US" sz="1750" dirty="0"/>
              <a:t>Prop/</a:t>
            </a:r>
            <a:r>
              <a:rPr lang="en-US" sz="1750" dirty="0" err="1"/>
              <a:t>remi</a:t>
            </a:r>
            <a:r>
              <a:rPr lang="en-US" sz="1750" dirty="0"/>
              <a:t> showed trend toward greater </a:t>
            </a:r>
            <a:r>
              <a:rPr lang="en-US" sz="1750" dirty="0" err="1"/>
              <a:t>2</a:t>
            </a:r>
            <a:r>
              <a:rPr lang="en-US" sz="1750" baseline="30000" dirty="0" err="1"/>
              <a:t>o</a:t>
            </a:r>
            <a:r>
              <a:rPr lang="en-US" sz="1750" dirty="0"/>
              <a:t> hyperalgesia @ 2 d than other groups (NS with Bonferroni correction). Differences in groups for other variables were non-significant showing pro- and anti-nociceptive effects</a:t>
            </a:r>
          </a:p>
        </p:txBody>
      </p:sp>
      <p:pic>
        <p:nvPicPr>
          <p:cNvPr id="6" name="Picture 5">
            <a:extLst>
              <a:ext uri="{FF2B5EF4-FFF2-40B4-BE49-F238E27FC236}">
                <a16:creationId xmlns:a16="http://schemas.microsoft.com/office/drawing/2014/main" id="{67D1C045-16D7-A0F4-C19A-D829488F302A}"/>
              </a:ext>
            </a:extLst>
          </p:cNvPr>
          <p:cNvPicPr>
            <a:picLocks noChangeAspect="1"/>
          </p:cNvPicPr>
          <p:nvPr/>
        </p:nvPicPr>
        <p:blipFill>
          <a:blip r:embed="rId3"/>
          <a:stretch>
            <a:fillRect/>
          </a:stretch>
        </p:blipFill>
        <p:spPr>
          <a:xfrm>
            <a:off x="8399182" y="1379516"/>
            <a:ext cx="3536954" cy="2744766"/>
          </a:xfrm>
          <a:prstGeom prst="rect">
            <a:avLst/>
          </a:prstGeom>
        </p:spPr>
      </p:pic>
      <p:pic>
        <p:nvPicPr>
          <p:cNvPr id="8" name="Picture 7">
            <a:extLst>
              <a:ext uri="{FF2B5EF4-FFF2-40B4-BE49-F238E27FC236}">
                <a16:creationId xmlns:a16="http://schemas.microsoft.com/office/drawing/2014/main" id="{206D1219-050F-CAD1-7A81-89389F89E7C0}"/>
              </a:ext>
            </a:extLst>
          </p:cNvPr>
          <p:cNvPicPr>
            <a:picLocks noChangeAspect="1"/>
          </p:cNvPicPr>
          <p:nvPr/>
        </p:nvPicPr>
        <p:blipFill>
          <a:blip r:embed="rId4"/>
          <a:stretch>
            <a:fillRect/>
          </a:stretch>
        </p:blipFill>
        <p:spPr>
          <a:xfrm>
            <a:off x="8275024" y="4324451"/>
            <a:ext cx="3833948" cy="2268333"/>
          </a:xfrm>
          <a:prstGeom prst="rect">
            <a:avLst/>
          </a:prstGeom>
        </p:spPr>
      </p:pic>
    </p:spTree>
    <p:extLst>
      <p:ext uri="{BB962C8B-B14F-4D97-AF65-F5344CB8AC3E}">
        <p14:creationId xmlns:p14="http://schemas.microsoft.com/office/powerpoint/2010/main" val="96740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FUNDAMENTALS" val="gu7FDFac"/>
  <p:tag name="ARTICULATE_DESIGN_ID_1_FUNDAMENTALS" val="TgHDw6rH"/>
  <p:tag name="ARTICULATE_DESIGN_ID_CUSTOM DESIGN" val="PfxOmXiB"/>
  <p:tag name="ARTICULATE_SLIDE_THUMBNAIL_REFRESH" val="1"/>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undamentals">
  <a:themeElements>
    <a:clrScheme name="ASAM Colors">
      <a:dk1>
        <a:srgbClr val="06204C"/>
      </a:dk1>
      <a:lt1>
        <a:sysClr val="window" lastClr="FFFFFF"/>
      </a:lt1>
      <a:dk2>
        <a:srgbClr val="06204C"/>
      </a:dk2>
      <a:lt2>
        <a:srgbClr val="5493B2"/>
      </a:lt2>
      <a:accent1>
        <a:srgbClr val="5493B2"/>
      </a:accent1>
      <a:accent2>
        <a:srgbClr val="F6DE55"/>
      </a:accent2>
      <a:accent3>
        <a:srgbClr val="387CEF"/>
      </a:accent3>
      <a:accent4>
        <a:srgbClr val="FFFFFF"/>
      </a:accent4>
      <a:accent5>
        <a:srgbClr val="9D8608"/>
      </a:accent5>
      <a:accent6>
        <a:srgbClr val="C00000"/>
      </a:accent6>
      <a:hlink>
        <a:srgbClr val="00C8C3"/>
      </a:hlink>
      <a:folHlink>
        <a:srgbClr val="009692"/>
      </a:folHlink>
    </a:clrScheme>
    <a:fontScheme name="Lato Font">
      <a:majorFont>
        <a:latin typeface="Lato"/>
        <a:ea typeface=""/>
        <a:cs typeface=""/>
      </a:majorFont>
      <a:minorFont>
        <a:latin typeface="Lato"/>
        <a:ea typeface=""/>
        <a:cs typeface=""/>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asam</Template>
  <TotalTime>4304</TotalTime>
  <Words>5223</Words>
  <Application>Microsoft Office PowerPoint</Application>
  <PresentationFormat>Widescreen</PresentationFormat>
  <Paragraphs>434</Paragraphs>
  <Slides>30</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Lato</vt:lpstr>
      <vt:lpstr>Times New Roman</vt:lpstr>
      <vt:lpstr>Trebuchet MS</vt:lpstr>
      <vt:lpstr>Wingdings</vt:lpstr>
      <vt:lpstr>Wingdings 2</vt:lpstr>
      <vt:lpstr>Wingdings 3</vt:lpstr>
      <vt:lpstr>Fundamentals</vt:lpstr>
      <vt:lpstr>Acrobat Document</vt:lpstr>
      <vt:lpstr>Ketamine &amp; Other Non-Pharmacological Interventions in the Perioperative Period</vt:lpstr>
      <vt:lpstr>Disclosure Information (Required)</vt:lpstr>
      <vt:lpstr>Learning Objectives </vt:lpstr>
      <vt:lpstr>Mechanisms of Action for Ketamine</vt:lpstr>
      <vt:lpstr>Ketamine and Psychiatric Morbidity</vt:lpstr>
      <vt:lpstr>Depression &amp; Pain Treatment</vt:lpstr>
      <vt:lpstr>Pain Dimensions: More Effective for Affective Component? </vt:lpstr>
      <vt:lpstr>Can Central Sensitization Actually Be Reversed?</vt:lpstr>
      <vt:lpstr>Can Ketamine Reverse Central Sensitization</vt:lpstr>
      <vt:lpstr>RCTs Evaluating Ketamine on Quantitative Sensory Testing</vt:lpstr>
      <vt:lpstr>Evidence for Ketamine Reversing Central Sensitization</vt:lpstr>
      <vt:lpstr>Surgery and New Opioid Use &amp; Abuse</vt:lpstr>
      <vt:lpstr>Ketamine vs. Opioids for Acute Pain</vt:lpstr>
      <vt:lpstr>Placebo-Controlled Trials for Postoperative Pain in Opioid-Tolerant Patients</vt:lpstr>
      <vt:lpstr>Meta-Analyses of Ability of Ketamine to Reduce Persistent Postsurgical Pain</vt:lpstr>
      <vt:lpstr>Considerations for PNS for Postoperative Pain</vt:lpstr>
      <vt:lpstr>Randomized Controlled Trials Evaluating PNS</vt:lpstr>
      <vt:lpstr>Short-Term Randomized &amp; Observational Studies Evaluating PNS for Postoperative Pain</vt:lpstr>
      <vt:lpstr>Short Course of PNS May Provide Long-Term Relief</vt:lpstr>
      <vt:lpstr>Summary of PNS for Postoperative Pain</vt:lpstr>
      <vt:lpstr>RCT Evaluating RFA before TKR Surgery</vt:lpstr>
      <vt:lpstr>Are More Nerves Better? </vt:lpstr>
      <vt:lpstr>PowerPoint Presentation</vt:lpstr>
      <vt:lpstr>Can Epidurals Decrease Postoperative Opioid Prescriptions?</vt:lpstr>
      <vt:lpstr>Can Regional Anesthesia Prevent Persistent Postsurgical Pain? </vt:lpstr>
      <vt:lpstr>Prospective Studies Evaluating Epidural Effect on  Preventing PLP</vt:lpstr>
      <vt:lpstr>Meta-Analysis of Peripheral Nerve Catheters on Postamputation Pain</vt:lpstr>
      <vt:lpstr>Can Preprocedural Psychological Interventions Improve Outcomes? </vt:lpstr>
      <vt:lpstr>Take Home Points</vt:lpstr>
      <vt:lpstr>Take 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cglover</dc:creator>
  <cp:lastModifiedBy>Kristin Krancer</cp:lastModifiedBy>
  <cp:revision>185</cp:revision>
  <cp:lastPrinted>2023-03-21T13:18:22Z</cp:lastPrinted>
  <dcterms:created xsi:type="dcterms:W3CDTF">2012-01-26T19:55:03Z</dcterms:created>
  <dcterms:modified xsi:type="dcterms:W3CDTF">2023-03-22T13:56:12Z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058FAE5F-E0EF-46DF-B248-B261D632DD8B</vt:lpwstr>
  </property>
  <property fmtid="{D5CDD505-2E9C-101B-9397-08002B2CF9AE}" pid="3" name="ArticulatePath">
    <vt:lpwstr>Pain and Addiction Template</vt:lpwstr>
  </property>
</Properties>
</file>