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2" r:id="rId3"/>
    <p:sldMasterId id="2147483698" r:id="rId4"/>
    <p:sldMasterId id="2147483728" r:id="rId5"/>
    <p:sldMasterId id="2147483741" r:id="rId6"/>
  </p:sldMasterIdLst>
  <p:notesMasterIdLst>
    <p:notesMasterId r:id="rId22"/>
  </p:notesMasterIdLst>
  <p:sldIdLst>
    <p:sldId id="336" r:id="rId7"/>
    <p:sldId id="331" r:id="rId8"/>
    <p:sldId id="943" r:id="rId9"/>
    <p:sldId id="287" r:id="rId10"/>
    <p:sldId id="927" r:id="rId11"/>
    <p:sldId id="257" r:id="rId12"/>
    <p:sldId id="335" r:id="rId13"/>
    <p:sldId id="673" r:id="rId14"/>
    <p:sldId id="939" r:id="rId15"/>
    <p:sldId id="333" r:id="rId16"/>
    <p:sldId id="261" r:id="rId17"/>
    <p:sldId id="928" r:id="rId18"/>
    <p:sldId id="922" r:id="rId19"/>
    <p:sldId id="935" r:id="rId20"/>
    <p:sldId id="332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633374-E1AF-04A3-9927-660C6BD887FE}" name="Lea Binder" initials="LB" userId="S::lbinder@asam.org::1593db72-c341-48af-ab29-58aa00d456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8"/>
    <a:srgbClr val="4280A5"/>
    <a:srgbClr val="F5F5F7"/>
    <a:srgbClr val="E36414"/>
    <a:srgbClr val="DC7492"/>
    <a:srgbClr val="C2351B"/>
    <a:srgbClr val="1E3067"/>
    <a:srgbClr val="06204C"/>
    <a:srgbClr val="A91314"/>
    <a:srgbClr val="76A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455" autoAdjust="0"/>
  </p:normalViewPr>
  <p:slideViewPr>
    <p:cSldViewPr snapToGrid="0" snapToObjects="1">
      <p:cViewPr varScale="1">
        <p:scale>
          <a:sx n="46" d="100"/>
          <a:sy n="46" d="100"/>
        </p:scale>
        <p:origin x="11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8442899999999996E-2"/>
          <c:y val="0.13742299999999999"/>
          <c:w val="0.91655699999999996"/>
          <c:h val="0.770607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7-1545-A825-34DE1AEE5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7-1545-A825-34DE1AEE5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2.6028699999999998E-2"/>
          <c:y val="0"/>
          <c:w val="0.94744300000000004"/>
          <c:h val="8.936879999999999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8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3464199999999999"/>
          <c:y val="0.23464199999999999"/>
          <c:w val="0.53071500000000005"/>
          <c:h val="0.51821499999999998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E1B-A94C-8A89-8B1FD34987A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1B-A94C-8A89-8B1FD34987AF}"/>
              </c:ext>
            </c:extLst>
          </c:dPt>
          <c:dPt>
            <c:idx val="2"/>
            <c:bubble3D val="0"/>
            <c:spPr>
              <a:solidFill>
                <a:schemeClr val="accent1">
                  <a:lumOff val="-1357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1B-A94C-8A89-8B1FD34987AF}"/>
              </c:ext>
            </c:extLst>
          </c:dPt>
          <c:dPt>
            <c:idx val="3"/>
            <c:bubble3D val="0"/>
            <c:spPr>
              <a:solidFill>
                <a:schemeClr val="accent1">
                  <a:hueOff val="114395"/>
                  <a:lumOff val="-2497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1B-A94C-8A89-8B1FD34987AF}"/>
              </c:ext>
            </c:extLst>
          </c:dPt>
          <c:dPt>
            <c:idx val="4"/>
            <c:bubble3D val="0"/>
            <c:spPr>
              <a:solidFill>
                <a:srgbClr val="00346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1B-A94C-8A89-8B1FD34987AF}"/>
              </c:ext>
            </c:extLst>
          </c:dPt>
          <c:dPt>
            <c:idx val="5"/>
            <c:bubble3D val="0"/>
            <c:spPr>
              <a:solidFill>
                <a:srgbClr val="001837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5E1B-A94C-8A89-8B1FD34987AF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E1B-A94C-8A89-8B1FD34987AF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E1B-A94C-8A89-8B1FD34987AF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E1B-A94C-8A89-8B1FD34987AF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E1B-A94C-8A89-8B1FD34987AF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E1B-A94C-8A89-8B1FD34987AF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5E1B-A94C-8A89-8B1FD34987AF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1B-A94C-8A89-8B1FD3498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8442899999999996E-2"/>
          <c:y val="0.13742299999999999"/>
          <c:w val="0.91655699999999996"/>
          <c:h val="0.770607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5-46C1-A8E2-054E4E4E12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5-46C1-A8E2-054E4E4E1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2.6028699999999998E-2"/>
          <c:y val="0"/>
          <c:w val="0.94744300000000004"/>
          <c:h val="8.936879999999999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8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3464199999999999"/>
          <c:y val="0.23464199999999999"/>
          <c:w val="0.53071500000000005"/>
          <c:h val="0.51821499999999998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4DF-45F6-8846-9C24D988EE0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DF-45F6-8846-9C24D988EE09}"/>
              </c:ext>
            </c:extLst>
          </c:dPt>
          <c:dPt>
            <c:idx val="2"/>
            <c:bubble3D val="0"/>
            <c:spPr>
              <a:solidFill>
                <a:schemeClr val="accent1">
                  <a:lumOff val="-1357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DF-45F6-8846-9C24D988EE09}"/>
              </c:ext>
            </c:extLst>
          </c:dPt>
          <c:dPt>
            <c:idx val="3"/>
            <c:bubble3D val="0"/>
            <c:spPr>
              <a:solidFill>
                <a:schemeClr val="accent1">
                  <a:hueOff val="114395"/>
                  <a:lumOff val="-2497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DF-45F6-8846-9C24D988EE09}"/>
              </c:ext>
            </c:extLst>
          </c:dPt>
          <c:dPt>
            <c:idx val="4"/>
            <c:bubble3D val="0"/>
            <c:spPr>
              <a:solidFill>
                <a:srgbClr val="00346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DF-45F6-8846-9C24D988EE09}"/>
              </c:ext>
            </c:extLst>
          </c:dPt>
          <c:dPt>
            <c:idx val="5"/>
            <c:bubble3D val="0"/>
            <c:spPr>
              <a:solidFill>
                <a:srgbClr val="001837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E4DF-45F6-8846-9C24D988EE09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4DF-45F6-8846-9C24D988EE09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4DF-45F6-8846-9C24D988EE09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4DF-45F6-8846-9C24D988EE09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4DF-45F6-8846-9C24D988EE09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4DF-45F6-8846-9C24D988EE09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4DF-45F6-8846-9C24D988EE09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DF-45F6-8846-9C24D988E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8442899999999996E-2"/>
          <c:y val="0.13742299999999999"/>
          <c:w val="0.91655699999999996"/>
          <c:h val="0.770607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7-1545-A825-34DE1AEE5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7-1545-A825-34DE1AEE5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2.6028699999999998E-2"/>
          <c:y val="0"/>
          <c:w val="0.94744300000000004"/>
          <c:h val="8.9368799999999998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8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3464199999999999"/>
          <c:y val="0.23464199999999999"/>
          <c:w val="0.53071500000000005"/>
          <c:h val="0.51821499999999998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>
                <a:lumOff val="16847"/>
              </a:schemeClr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E1B-A94C-8A89-8B1FD34987A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1B-A94C-8A89-8B1FD34987AF}"/>
              </c:ext>
            </c:extLst>
          </c:dPt>
          <c:dPt>
            <c:idx val="2"/>
            <c:bubble3D val="0"/>
            <c:spPr>
              <a:solidFill>
                <a:schemeClr val="accent1">
                  <a:lumOff val="-1357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1B-A94C-8A89-8B1FD34987AF}"/>
              </c:ext>
            </c:extLst>
          </c:dPt>
          <c:dPt>
            <c:idx val="3"/>
            <c:bubble3D val="0"/>
            <c:spPr>
              <a:solidFill>
                <a:schemeClr val="accent1">
                  <a:hueOff val="114395"/>
                  <a:lumOff val="-2497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1B-A94C-8A89-8B1FD34987AF}"/>
              </c:ext>
            </c:extLst>
          </c:dPt>
          <c:dPt>
            <c:idx val="4"/>
            <c:bubble3D val="0"/>
            <c:spPr>
              <a:solidFill>
                <a:srgbClr val="00346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1B-A94C-8A89-8B1FD34987AF}"/>
              </c:ext>
            </c:extLst>
          </c:dPt>
          <c:dPt>
            <c:idx val="5"/>
            <c:bubble3D val="0"/>
            <c:spPr>
              <a:solidFill>
                <a:srgbClr val="001837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5E1B-A94C-8A89-8B1FD34987AF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E1B-A94C-8A89-8B1FD34987AF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E1B-A94C-8A89-8B1FD34987AF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E1B-A94C-8A89-8B1FD34987AF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E1B-A94C-8A89-8B1FD34987AF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E1B-A94C-8A89-8B1FD34987AF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5E1B-A94C-8A89-8B1FD34987AF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1B-A94C-8A89-8B1FD3498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0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Faded box</a:t>
            </a:r>
          </a:p>
        </p:txBody>
      </p:sp>
    </p:spTree>
    <p:extLst>
      <p:ext uri="{BB962C8B-B14F-4D97-AF65-F5344CB8AC3E}">
        <p14:creationId xmlns:p14="http://schemas.microsoft.com/office/powerpoint/2010/main" val="173411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your</a:t>
            </a:r>
          </a:p>
        </p:txBody>
      </p:sp>
    </p:spTree>
    <p:extLst>
      <p:ext uri="{BB962C8B-B14F-4D97-AF65-F5344CB8AC3E}">
        <p14:creationId xmlns:p14="http://schemas.microsoft.com/office/powerpoint/2010/main" val="195483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7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778000" y="1375817"/>
            <a:ext cx="20828000" cy="46482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6446588"/>
            <a:ext cx="20828000" cy="422781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1pPr>
            <a:lvl2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2pPr>
            <a:lvl3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3pPr>
            <a:lvl4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4pPr>
            <a:lvl5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"/>
          <p:cNvSpPr/>
          <p:nvPr/>
        </p:nvSpPr>
        <p:spPr>
          <a:xfrm>
            <a:off x="-25954" y="11834445"/>
            <a:ext cx="24435908" cy="1944883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5" name="Group"/>
          <p:cNvGrpSpPr/>
          <p:nvPr/>
        </p:nvGrpSpPr>
        <p:grpSpPr>
          <a:xfrm>
            <a:off x="851459" y="1808082"/>
            <a:ext cx="12711814" cy="9318327"/>
            <a:chOff x="-997151" y="-1191261"/>
            <a:chExt cx="12711813" cy="9318326"/>
          </a:xfrm>
        </p:grpSpPr>
        <p:graphicFrame>
          <p:nvGraphicFramePr>
            <p:cNvPr id="123" name="2D Column Chart"/>
            <p:cNvGraphicFramePr/>
            <p:nvPr/>
          </p:nvGraphicFramePr>
          <p:xfrm>
            <a:off x="-997152" y="-1191262"/>
            <a:ext cx="12711814" cy="86685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4" name="Caption"/>
            <p:cNvSpPr/>
            <p:nvPr/>
          </p:nvSpPr>
          <p:spPr>
            <a:xfrm>
              <a:off x="0" y="7578932"/>
              <a:ext cx="11708312" cy="548133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/>
              </a:lvl1pPr>
            </a:lstStyle>
            <a:p>
              <a:r>
                <a:t>Caption</a:t>
              </a:r>
            </a:p>
          </p:txBody>
        </p:sp>
      </p:grpSp>
      <p:graphicFrame>
        <p:nvGraphicFramePr>
          <p:cNvPr id="126" name="2D Donut Chart"/>
          <p:cNvGraphicFramePr/>
          <p:nvPr/>
        </p:nvGraphicFramePr>
        <p:xfrm>
          <a:off x="14640007" y="3409552"/>
          <a:ext cx="7854823" cy="785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7" name="ASAM2022ConferenceLogoFNL-horiz-white-letter.png" descr="ASAM2022ConferenceLogoFNL-horiz-white-le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49" y="11492720"/>
            <a:ext cx="5364218" cy="2628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#ASAMAnnual2022"/>
          <p:cNvSpPr txBox="1"/>
          <p:nvPr/>
        </p:nvSpPr>
        <p:spPr>
          <a:xfrm>
            <a:off x="20603956" y="12576202"/>
            <a:ext cx="275691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t>#ASAMAnnual2022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read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25954" y="11834445"/>
            <a:ext cx="24435908" cy="1944883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137" name="Table"/>
          <p:cNvGraphicFramePr/>
          <p:nvPr/>
        </p:nvGraphicFramePr>
        <p:xfrm>
          <a:off x="3228233" y="1876596"/>
          <a:ext cx="17927532" cy="876619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98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05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8" name="ASAM2022ConferenceLogoFNL-horiz-white-letter.png" descr="ASAM2022ConferenceLogoFNL-horiz-white-le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9" y="11492720"/>
            <a:ext cx="5364218" cy="262833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#ASAMAnnual2022"/>
          <p:cNvSpPr txBox="1"/>
          <p:nvPr/>
        </p:nvSpPr>
        <p:spPr>
          <a:xfrm>
            <a:off x="20603956" y="12576202"/>
            <a:ext cx="275691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t>#ASAMAnnual2022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5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B0A3-04D1-47C6-BAE0-940AA0212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CE201-2987-410E-BCA4-149E4C00C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C117E-4195-4513-A39B-BB34ECF7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C2646-59EC-4AEB-B480-DF31BE11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4A71-C76D-42C4-BD60-49DDCBB88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7ECBE-8889-4CA3-AD5E-AA1041B0E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D032D-8640-47BF-A4EC-4AAD5A8F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67486-FF67-4865-8F2E-2F894798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88808-238E-4D57-ABD9-0FC24FE9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C4E4-BCB1-4597-B1A7-5BABFB07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F8EC-5A18-445C-9D7E-B194C221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C385E-4EFA-4CA2-84EC-C6851B4B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C7D4E-A6EA-4C84-BEF0-86840BDF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49B4D-10F7-46D0-8C4C-871C111B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AC29-6BC7-4125-A2C5-F85F076F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7344A-34B3-4CE6-A0B2-E319986B2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8B76B-BB7D-4570-B20C-A0163900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D959-E32F-4880-BE33-182038A4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9E2EC-EE54-4D5E-BDF6-CD5984D5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E84C-4731-42A0-B27D-0DEACF3C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D6B35-C166-47D5-ABE4-27BF1903B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BE19E-3CAE-49FA-B13F-3517316C0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FA4F1-54D8-466B-AFE4-8A09A738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AB74E-70BA-4CE4-8C8F-8B9E41BC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98489-B940-4E40-82F1-2FA9FDCB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3A3-38A1-4D6B-A91B-BEFE35AD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74DFD-3CD8-44D9-9978-DCED71FBC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E532F-5B72-486E-9E8F-DE5BD7BAA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52C2C3-88AA-42F3-868D-3D0F6650F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21FA2-928D-4743-A860-825141621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D6E57-0D47-47C6-AB07-F497D6E0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6546A1-8824-40F3-8134-EBF76FDC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BD60C-D42B-497F-89EE-117C4196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A717-446E-4DDC-A67B-74262973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B2252-9739-4D31-8757-48E1F014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A39DE-F96F-4388-80CE-7FFCC17E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93F44-3F5E-48B4-BA6F-4372EAEA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778000" y="1375817"/>
            <a:ext cx="20828000" cy="46482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6446588"/>
            <a:ext cx="20828000" cy="422781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1pPr>
            <a:lvl2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2pPr>
            <a:lvl3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3pPr>
            <a:lvl4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4pPr>
            <a:lvl5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9D2CA-C05D-45FB-98B1-2C7EDDED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1C7C9-B0E9-4415-94F6-00310E70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EC178-3FBA-415A-85A4-A3522560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E97A98F-6588-DDCF-636E-5E4D37364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DB98-037A-4D3B-AB61-AFF9B8C4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9939-8608-4556-B4FE-9BCB0F88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B8EA1-36FC-465A-8D41-14AB85E0C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61854-2FF8-467F-9F38-DAD53D4B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0125D-E357-43F4-8A4D-5CDAA89F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1A534-7A1A-44E9-8D5E-D85F7CAF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F4BE-0F29-478E-8464-5A62982D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06EE1-9E58-46C8-A22D-1E3B8DBDE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DE044-58A6-4335-B6A3-202053052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17CA2-CE4C-424C-B0AF-CD20A683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42F3-4866-4519-9E07-F243216D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6B0CD-D87E-4246-8F9B-09EA3E02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3242-BC63-4234-8E54-AF8011CB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A4121-B55C-4D82-9E13-0625C3B7E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08A2E-B090-4C4C-B3F9-E8BBCC79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327D6-45D4-4593-AF21-7D13BEC8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81B21-CB9B-467E-9E8F-007521D9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E0A46F-67F6-41FC-AE66-29B7943C4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C6F9B-8ADA-4213-8292-7A55CE30C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F25B-64FD-4DCE-8395-06BFC296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4AD6-9EC2-4119-867B-61253D64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892F-D553-4971-9643-9F123E5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778000" y="1375819"/>
            <a:ext cx="20828000" cy="4648202"/>
          </a:xfrm>
          <a:prstGeom prst="rect">
            <a:avLst/>
          </a:prstGeom>
        </p:spPr>
        <p:txBody>
          <a:bodyPr anchor="b"/>
          <a:lstStyle/>
          <a:p>
            <a:r>
              <a:rPr dirty="0"/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6446589"/>
            <a:ext cx="20828000" cy="42278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1pPr>
            <a:lvl2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2pPr>
            <a:lvl3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3pPr>
            <a:lvl4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4pPr>
            <a:lvl5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0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778000" y="1375819"/>
            <a:ext cx="20828000" cy="464820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6446589"/>
            <a:ext cx="20828000" cy="42278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1pPr>
            <a:lvl2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2pPr>
            <a:lvl3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3pPr>
            <a:lvl4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4pPr>
            <a:lvl5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1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4200" y="835197"/>
            <a:ext cx="18135600" cy="12090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635000" y="9448411"/>
            <a:ext cx="23114000" cy="200660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2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eron flying low over a beach with a short fence in the foreground"/>
          <p:cNvSpPr>
            <a:spLocks noGrp="1"/>
          </p:cNvSpPr>
          <p:nvPr>
            <p:ph type="pic" idx="21"/>
          </p:nvPr>
        </p:nvSpPr>
        <p:spPr>
          <a:xfrm>
            <a:off x="14194257" y="952501"/>
            <a:ext cx="15345086" cy="102300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1pPr>
            <a:lvl2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2pPr>
            <a:lvl3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3pPr>
            <a:lvl4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4pPr>
            <a:lvl5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6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4200" y="835196"/>
            <a:ext cx="18135600" cy="12090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635000" y="9448410"/>
            <a:ext cx="23114000" cy="20066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4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4617782" y="2633860"/>
            <a:ext cx="12672528" cy="84483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01133" y="2748121"/>
            <a:ext cx="10335938" cy="8979806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8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760701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1" y="11303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1206501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3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1250" y="6254328"/>
            <a:ext cx="19621500" cy="8412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5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"/>
          <p:cNvSpPr/>
          <p:nvPr/>
        </p:nvSpPr>
        <p:spPr>
          <a:xfrm>
            <a:off x="-25954" y="11834446"/>
            <a:ext cx="24435908" cy="1944884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grpSp>
        <p:nvGrpSpPr>
          <p:cNvPr id="125" name="Group"/>
          <p:cNvGrpSpPr/>
          <p:nvPr/>
        </p:nvGrpSpPr>
        <p:grpSpPr>
          <a:xfrm>
            <a:off x="851461" y="1808082"/>
            <a:ext cx="12711814" cy="9318328"/>
            <a:chOff x="-997151" y="-1191261"/>
            <a:chExt cx="12711813" cy="9318326"/>
          </a:xfrm>
        </p:grpSpPr>
        <p:graphicFrame>
          <p:nvGraphicFramePr>
            <p:cNvPr id="123" name="2D Column Chart"/>
            <p:cNvGraphicFramePr/>
            <p:nvPr/>
          </p:nvGraphicFramePr>
          <p:xfrm>
            <a:off x="-997152" y="-1191262"/>
            <a:ext cx="12711814" cy="86685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4" name="Caption"/>
            <p:cNvSpPr/>
            <p:nvPr/>
          </p:nvSpPr>
          <p:spPr>
            <a:xfrm>
              <a:off x="0" y="7578932"/>
              <a:ext cx="11708312" cy="548133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/>
              </a:lvl1pPr>
            </a:lstStyle>
            <a:p>
              <a:r>
                <a:rPr sz="1800"/>
                <a:t>Caption</a:t>
              </a:r>
            </a:p>
          </p:txBody>
        </p:sp>
      </p:grpSp>
      <p:graphicFrame>
        <p:nvGraphicFramePr>
          <p:cNvPr id="126" name="2D Donut Chart"/>
          <p:cNvGraphicFramePr/>
          <p:nvPr/>
        </p:nvGraphicFramePr>
        <p:xfrm>
          <a:off x="14640008" y="3409552"/>
          <a:ext cx="7854824" cy="785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7" name="ASAM2022ConferenceLogoFNL-horiz-white-letter.png" descr="ASAM2022ConferenceLogoFNL-horiz-white-le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51" y="11492721"/>
            <a:ext cx="5364218" cy="262833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#ASAMAnnual2022"/>
          <p:cNvSpPr txBox="1"/>
          <p:nvPr/>
        </p:nvSpPr>
        <p:spPr>
          <a:xfrm>
            <a:off x="20595942" y="12570924"/>
            <a:ext cx="27924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sz="2400"/>
              <a:t>#ASAMAnnual2022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0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read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25954" y="11834446"/>
            <a:ext cx="24435908" cy="1944884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graphicFrame>
        <p:nvGraphicFramePr>
          <p:cNvPr id="137" name="Table"/>
          <p:cNvGraphicFramePr/>
          <p:nvPr/>
        </p:nvGraphicFramePr>
        <p:xfrm>
          <a:off x="3228233" y="1876596"/>
          <a:ext cx="17965634" cy="8804304"/>
        </p:xfrm>
        <a:graphic>
          <a:graphicData uri="http://schemas.openxmlformats.org/drawingml/2006/table">
            <a:tbl>
              <a:tblPr bandRow="1"/>
              <a:tblGrid>
                <a:gridCol w="298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05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8" name="ASAM2022ConferenceLogoFNL-horiz-white-letter.png" descr="ASAM2022ConferenceLogoFNL-horiz-white-le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1" y="11492721"/>
            <a:ext cx="5364218" cy="262833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#ASAMAnnual2022"/>
          <p:cNvSpPr txBox="1"/>
          <p:nvPr/>
        </p:nvSpPr>
        <p:spPr>
          <a:xfrm>
            <a:off x="20595942" y="12570924"/>
            <a:ext cx="27924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sz="2400"/>
              <a:t>#ASAMAnnual2022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7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5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eron flying low over a beach with a short fence in the foreground"/>
          <p:cNvSpPr>
            <a:spLocks noGrp="1"/>
          </p:cNvSpPr>
          <p:nvPr>
            <p:ph type="pic" idx="21"/>
          </p:nvPr>
        </p:nvSpPr>
        <p:spPr>
          <a:xfrm>
            <a:off x="14194256" y="952500"/>
            <a:ext cx="15345086" cy="102300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1pPr>
            <a:lvl2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2pPr>
            <a:lvl3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3pPr>
            <a:lvl4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4pPr>
            <a:lvl5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bg>
      <p:bgPr>
        <a:gradFill flip="none" rotWithShape="1">
          <a:gsLst>
            <a:gs pos="74000">
              <a:schemeClr val="bg1"/>
            </a:gs>
            <a:gs pos="83000">
              <a:srgbClr val="00B0F0"/>
            </a:gs>
            <a:gs pos="100000">
              <a:schemeClr val="tx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778000" y="1375819"/>
            <a:ext cx="20828000" cy="464820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6446589"/>
            <a:ext cx="20828000" cy="42278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1pPr>
            <a:lvl2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2pPr>
            <a:lvl3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3pPr>
            <a:lvl4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4pPr>
            <a:lvl5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4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4200" y="835197"/>
            <a:ext cx="18135600" cy="12090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635000" y="9448411"/>
            <a:ext cx="23114000" cy="200660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8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3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eron flying low over a beach with a short fence in the foreground"/>
          <p:cNvSpPr>
            <a:spLocks noGrp="1"/>
          </p:cNvSpPr>
          <p:nvPr>
            <p:ph type="pic" idx="21"/>
          </p:nvPr>
        </p:nvSpPr>
        <p:spPr>
          <a:xfrm>
            <a:off x="14194257" y="952501"/>
            <a:ext cx="15345086" cy="102300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1pPr>
            <a:lvl2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2pPr>
            <a:lvl3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3pPr>
            <a:lvl4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4pPr>
            <a:lvl5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6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6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0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4617782" y="2633860"/>
            <a:ext cx="12672528" cy="84483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01133" y="2748121"/>
            <a:ext cx="10335938" cy="8979806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5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760701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1" y="11303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1206501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3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1250" y="6254328"/>
            <a:ext cx="19621500" cy="8412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7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"/>
          <p:cNvSpPr/>
          <p:nvPr/>
        </p:nvSpPr>
        <p:spPr>
          <a:xfrm>
            <a:off x="-25954" y="11834446"/>
            <a:ext cx="24435908" cy="1944884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grpSp>
        <p:nvGrpSpPr>
          <p:cNvPr id="125" name="Group"/>
          <p:cNvGrpSpPr/>
          <p:nvPr/>
        </p:nvGrpSpPr>
        <p:grpSpPr>
          <a:xfrm>
            <a:off x="851461" y="1808082"/>
            <a:ext cx="12711814" cy="9318328"/>
            <a:chOff x="-997151" y="-1191261"/>
            <a:chExt cx="12711813" cy="9318326"/>
          </a:xfrm>
        </p:grpSpPr>
        <p:graphicFrame>
          <p:nvGraphicFramePr>
            <p:cNvPr id="123" name="2D Column Chart"/>
            <p:cNvGraphicFramePr/>
            <p:nvPr/>
          </p:nvGraphicFramePr>
          <p:xfrm>
            <a:off x="-997152" y="-1191262"/>
            <a:ext cx="12711814" cy="86685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4" name="Caption"/>
            <p:cNvSpPr/>
            <p:nvPr/>
          </p:nvSpPr>
          <p:spPr>
            <a:xfrm>
              <a:off x="0" y="7578932"/>
              <a:ext cx="11708312" cy="548133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/>
              </a:lvl1pPr>
            </a:lstStyle>
            <a:p>
              <a:r>
                <a:rPr sz="1800"/>
                <a:t>Caption</a:t>
              </a:r>
            </a:p>
          </p:txBody>
        </p:sp>
      </p:grpSp>
      <p:graphicFrame>
        <p:nvGraphicFramePr>
          <p:cNvPr id="126" name="2D Donut Chart"/>
          <p:cNvGraphicFramePr/>
          <p:nvPr/>
        </p:nvGraphicFramePr>
        <p:xfrm>
          <a:off x="14640008" y="3409552"/>
          <a:ext cx="7854824" cy="785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7" name="ASAM2022ConferenceLogoFNL-horiz-white-letter.png" descr="ASAM2022ConferenceLogoFNL-horiz-white-le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51" y="11492721"/>
            <a:ext cx="5364218" cy="262833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#ASAMAnnual2022"/>
          <p:cNvSpPr txBox="1"/>
          <p:nvPr/>
        </p:nvSpPr>
        <p:spPr>
          <a:xfrm>
            <a:off x="20595942" y="12570924"/>
            <a:ext cx="27924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sz="2400"/>
              <a:t>#ASAMAnnual2022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3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read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25954" y="11834446"/>
            <a:ext cx="24435908" cy="1944884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graphicFrame>
        <p:nvGraphicFramePr>
          <p:cNvPr id="137" name="Table"/>
          <p:cNvGraphicFramePr/>
          <p:nvPr/>
        </p:nvGraphicFramePr>
        <p:xfrm>
          <a:off x="3228233" y="1876596"/>
          <a:ext cx="17965634" cy="8804304"/>
        </p:xfrm>
        <a:graphic>
          <a:graphicData uri="http://schemas.openxmlformats.org/drawingml/2006/table">
            <a:tbl>
              <a:tblPr bandRow="1"/>
              <a:tblGrid>
                <a:gridCol w="298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05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0516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sz="320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8" name="ASAM2022ConferenceLogoFNL-horiz-white-letter.png" descr="ASAM2022ConferenceLogoFNL-horiz-white-le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1" y="11492721"/>
            <a:ext cx="5364218" cy="262833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#ASAMAnnual2022"/>
          <p:cNvSpPr txBox="1"/>
          <p:nvPr/>
        </p:nvSpPr>
        <p:spPr>
          <a:xfrm>
            <a:off x="20595942" y="12570924"/>
            <a:ext cx="27924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sz="2400"/>
              <a:t>#ASAMAnnual2022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9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5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0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E961-0156-799C-541C-3CE90958C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B6C35-7EB2-42CA-63C5-40477AE54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341E9-4AF8-E199-8A31-45803DDF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019A6-A767-4733-5785-5F8D95E9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C1D8B-6806-767F-D6EC-32ED4783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4EF4-ED9B-98DA-1833-A4401D47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19C-EA03-76C4-D596-B47BC0911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C7FB-E83F-8E59-FDE3-20CE9963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796F-36B1-9A98-A862-CF18F5BD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6E0B2-99D6-B75E-10E5-E8751D89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6613-938B-A11E-4C90-7FEAF07F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9A95C-2336-CFCF-F598-9BDD82FFE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F900D-1051-1F0D-DDBB-B38104A8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40097-56AA-5C11-4BA8-03D9946D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4185D-A617-E41B-CBE7-D7077259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F4E0-3E0E-709D-0418-CD294425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7EF5-5271-9903-BEAC-FFFECA14A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20DDD-8BE3-2FC4-BD57-A1AD1ED85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13E63-FDE4-CCCF-7E47-6144B296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E1FAE-52AC-9046-43B0-33F2CCD0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61647-AD90-774D-CB19-2DB9CE06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A81A-622A-522C-BDC5-7B4D8889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5BD2E-ED61-9815-A75B-A33D91E9B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C42F7-97C5-8351-7E46-A6C7A7A68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3B653-FEFD-5DD3-45BB-A236EF8C4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374E9-CF81-25FC-D2B6-94C07BF45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9240B-018A-1911-015E-BD5872C1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75D4C-5FDB-B9B4-61F8-270461BB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7185F-5A9C-744C-6CE3-BAFE847A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4617782" y="2633860"/>
            <a:ext cx="12672528" cy="84483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01131" y="2748120"/>
            <a:ext cx="10335938" cy="8979805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5AB8-4B1D-5677-D203-2924D605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7B48D-50C7-09BA-119B-AFAFCB2A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7DCF1-3425-8513-D8B7-CE24DD89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3AAFB-C04F-FE9C-5A6A-6D9F9E51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07607-F95B-64A0-8B36-A6220136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5AD20-40AD-B909-6ADD-2E1C8B85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CC7D3-0B2E-EC6B-385B-35C8DFB5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0E2D-8287-C152-DACB-85BEC686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490C-954E-4CEC-0556-3CBEFA98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F0C0B-5E60-6466-8488-6FDD8D092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9D115-268C-BF1E-61FC-8B25C2B3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191CF-E6C3-9A69-AB59-9F794961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82B96-5D46-7260-D52B-5EB99F4D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6658-9419-1D6D-C57D-A383EF24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20EAA-9D90-EC3E-EB52-E44F011F9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1988D-157D-3C66-7644-9730CD1F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E1510-C2B0-57BC-93CB-6B99BCC2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B1CB-627E-DD93-394F-53E0152A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370F4-AD36-9FBA-A5CD-ABE2EE0F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CD63-6874-8705-03B6-F7240DEF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82A4E-B634-AF32-3976-5DEB96EEC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592FF-4B64-1587-73E9-78066362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3348B-D4FF-49AF-7AAE-477E0CF8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21CAD-64FF-31C3-A642-A86278E9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F6C3E-F597-32CA-9867-771AE6F4F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768A9-9DDB-1DCF-14AC-EE704237C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E8861-2EDC-C83B-E495-24DECAD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6455A-2949-EABD-A069-288BD7B8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689A-1596-B499-B5B1-2D7BD28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B0A3-04D1-47C6-BAE0-940AA0212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CE201-2987-410E-BCA4-149E4C00C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C117E-4195-4513-A39B-BB34ECF7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C2646-59EC-4AEB-B480-DF31BE11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D4F80-4C5C-41AE-94DF-199811D6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0AB6-7071-4BCF-9432-5A83B508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987F7-039D-4694-9EBA-CB3C32997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B8157-0E9F-44E1-ACCD-98E8583E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697D5-F326-4B8C-BEF6-5345E1ED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209C9-6632-4D3A-93F3-DD854A4D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67CE-4563-43D4-87FB-447C2A32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AFE34-FC97-4076-AFEF-B3C283DF1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11678-E007-46CB-9E14-032280AA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9BBA6-4938-4732-A08C-AB1EEFD0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5808-0E75-4641-A94B-EA615795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6123-892B-4C6C-A6DA-7AF90A45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90DD-2FE2-4FE5-9C2D-717FF8411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7C501-4012-4289-954C-5A049BCBD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DF071-AAC2-49B4-BDD7-F3A6F1DA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52958-0A14-420A-AB3C-E88A8E4F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852F0-2F02-4D0D-9355-8B6BA064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2BC9-6FFA-4C23-8267-0A584779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C8F4A-CF35-4F4A-A45E-7E20D6B1B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7E719-8D87-478E-AE8A-2EAE08D18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33C55-2553-4E95-A0EE-429A254B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2A4F2-2AF7-47BB-AA67-466B2E520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24EC5-AF01-4907-9366-485DCFBE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54BF2-5202-4102-8A11-9A757875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8819F-F8E3-41AF-9CC2-54468117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BF53-26C6-47A1-AC44-172389FA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8E7F6-71AE-4177-A080-EA951FBE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CDF19-EC98-41A0-A020-98A1FC2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73DBF-F617-4433-8C45-A8C794B9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9C296-BB5F-417B-9582-DB9DD907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D41D3-639F-4FFB-BFD7-72AF304A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104B8-D1AB-4ACD-B0F5-A2C90E57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594A-5545-4F71-93B5-249685D0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178D-A414-4AEC-8FAE-1B684284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B099B-C16C-4F33-A10C-B3252B154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7441C-5FA4-4851-9207-24520B8A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28081-FE05-43AA-8EA7-76510CC7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4F25E-DF36-447D-B114-5EE65D41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04EF-7F92-4547-86A6-20659F5A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54ED5-7055-44DF-BF15-C1AAEA234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AA864-2173-4689-86B4-D75EEECD9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693C7-83FF-4137-9733-9F15119A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7F43C-02C3-4946-A141-0A193DF6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104BB-4B57-477A-B74B-B0A04877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11E4-81CC-418C-A9F0-6811553E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8A10D-AACB-4D9E-AB62-B7A046CD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A249E-F6B3-48CB-BC5D-942EDF53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FFAFC-2E61-41F2-A2C4-B9EF79ED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0C23E-A2C2-4309-985F-5037C6DD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A5D5F-FF0C-4E33-9908-BEE68FC69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478DD-3C19-45BC-B312-8A71369BF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37460-C07D-4F9A-B70D-A4E8CD8E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7BC80-8CBC-42BE-A546-40F16379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0868F-17CC-4577-BC3F-AB378C7B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778000" y="1375819"/>
            <a:ext cx="20828000" cy="464820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6446589"/>
            <a:ext cx="20828000" cy="42278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1pPr>
            <a:lvl2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2pPr>
            <a:lvl3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3pPr>
            <a:lvl4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4pPr>
            <a:lvl5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278982"/>
      </p:ext>
    </p:extLst>
  </p:cSld>
  <p:clrMapOvr>
    <a:masterClrMapping/>
  </p:clrMapOvr>
  <p:transition spd="med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760700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11303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12065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1250" y="6262203"/>
            <a:ext cx="19621500" cy="825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#ASAMAnnual2022"/>
          <p:cNvSpPr txBox="1"/>
          <p:nvPr/>
        </p:nvSpPr>
        <p:spPr>
          <a:xfrm>
            <a:off x="20603956" y="12576202"/>
            <a:ext cx="275691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t>#ASAMAnnual2022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F2786-8701-4935-83EB-FF59D4F5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8A08E-A456-4E73-9F45-055E3D4D1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D40C-D476-4C6E-9B33-15A0C3147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D2282-6738-404D-8F2A-E66AE3E0688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B513C-BBA0-4135-A93E-0969BE09D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DD265-6F3D-4B97-90DC-F6AEC9FD3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052C-5B24-4417-8299-6C5691B55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Rectangle"/>
          <p:cNvSpPr/>
          <p:nvPr/>
        </p:nvSpPr>
        <p:spPr>
          <a:xfrm>
            <a:off x="-25954" y="11834446"/>
            <a:ext cx="24435908" cy="1944884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pic>
        <p:nvPicPr>
          <p:cNvPr id="4" name="ASAM2022ConferenceLogoFNL-horiz-white-letter.png" descr="ASAM2022ConferenceLogoFNL-horiz-white-letter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351" y="11492721"/>
            <a:ext cx="5364218" cy="26283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#ASAMAnnual2022"/>
          <p:cNvSpPr txBox="1"/>
          <p:nvPr/>
        </p:nvSpPr>
        <p:spPr>
          <a:xfrm>
            <a:off x="20595942" y="12570924"/>
            <a:ext cx="27924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sz="2400"/>
              <a:t>#ASAMAnnual2022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718" y="13081000"/>
            <a:ext cx="48891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81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Rectangle"/>
          <p:cNvSpPr/>
          <p:nvPr/>
        </p:nvSpPr>
        <p:spPr>
          <a:xfrm>
            <a:off x="-25954" y="11834446"/>
            <a:ext cx="24435908" cy="1944884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pic>
        <p:nvPicPr>
          <p:cNvPr id="4" name="ASAM2022ConferenceLogoFNL-horiz-white-letter.png" descr="ASAM2022ConferenceLogoFNL-horiz-white-letter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351" y="11492721"/>
            <a:ext cx="5364218" cy="26283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#ASAMAnnual2022"/>
          <p:cNvSpPr txBox="1"/>
          <p:nvPr/>
        </p:nvSpPr>
        <p:spPr>
          <a:xfrm>
            <a:off x="20595942" y="12570924"/>
            <a:ext cx="27924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sz="2400"/>
              <a:t>#ASAMAnnual2022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718" y="13081000"/>
            <a:ext cx="48891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8ECF7-7062-3710-4892-78D3EAB2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FA20-5ECA-7C17-6DFE-D1230DDE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801E8-55F3-F776-D57A-B9C26FF30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8D7B-8DC7-4B9D-8E3D-91A2C4E36E4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296AE-0B2E-0813-96B1-E96B039FD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4AB2F-D6EC-1FEE-C02D-D7EDD0C87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02608-C805-41DC-A286-423B9D74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CEC75-328A-4F7D-8D1E-8421BCFE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4D078-7148-4E00-8BC9-64CF96BB7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10378-A5A4-4F57-ABFE-EB005A2D4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2402E-929D-4B41-80CB-F4C80BE8122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BCA99-A77C-45AF-A7A2-1154A9CC1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27A2D-00FD-4BC4-8422-5D4EF38B2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D4CBC-10BE-483A-B157-DCE6642327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24A1E7-21E6-4556-9C6C-3A5E74B10A7B}"/>
              </a:ext>
            </a:extLst>
          </p:cNvPr>
          <p:cNvSpPr txBox="1"/>
          <p:nvPr userDrawn="1"/>
        </p:nvSpPr>
        <p:spPr>
          <a:xfrm>
            <a:off x="19599452" y="12886980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#ASAMAnnual</a:t>
            </a:r>
          </a:p>
        </p:txBody>
      </p:sp>
      <p:pic>
        <p:nvPicPr>
          <p:cNvPr id="12" name="Picture 11" descr="A picture containing night sky, light&#10;&#10;Description automatically generated">
            <a:extLst>
              <a:ext uri="{FF2B5EF4-FFF2-40B4-BE49-F238E27FC236}">
                <a16:creationId xmlns:a16="http://schemas.microsoft.com/office/drawing/2014/main" id="{B53D5488-94C4-7E93-DDE1-7A60189EA6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48" y="12353926"/>
            <a:ext cx="24650700" cy="243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EEEAAD-C700-62F5-5D35-2321651BF1C8}"/>
              </a:ext>
            </a:extLst>
          </p:cNvPr>
          <p:cNvSpPr txBox="1"/>
          <p:nvPr userDrawn="1"/>
        </p:nvSpPr>
        <p:spPr>
          <a:xfrm>
            <a:off x="19967944" y="12833985"/>
            <a:ext cx="412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#ASAMAnnual</a:t>
            </a:r>
            <a:endParaRPr lang="en-US" sz="2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3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AF5C2E-251C-9F31-4A4D-1E739C8AC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2" y="4201574"/>
            <a:ext cx="17912557" cy="53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9B1FF2-F7EA-A6ED-0E9A-C9D839D40E7F}"/>
              </a:ext>
            </a:extLst>
          </p:cNvPr>
          <p:cNvSpPr txBox="1"/>
          <p:nvPr/>
        </p:nvSpPr>
        <p:spPr>
          <a:xfrm>
            <a:off x="6273800" y="6070600"/>
            <a:ext cx="14782800" cy="5632311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first </a:t>
            </a:r>
            <a:r>
              <a:rPr lang="en-US" sz="7200" i="1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ASAM Patient Placement Criteria </a:t>
            </a:r>
            <a:r>
              <a:rPr lang="en-US" sz="7200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came out in 1991. The </a:t>
            </a:r>
            <a:r>
              <a:rPr lang="en-US" sz="7200" i="1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ASAM Criteria - 4</a:t>
            </a:r>
            <a:r>
              <a:rPr lang="en-US" sz="7200" i="1" baseline="30000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7200" i="1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Edition</a:t>
            </a:r>
            <a:r>
              <a:rPr lang="en-US" sz="7200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comes out in Fall 2023. Visit the ASAM Booth to learn more!</a:t>
            </a:r>
          </a:p>
        </p:txBody>
      </p:sp>
    </p:spTree>
    <p:extLst>
      <p:ext uri="{BB962C8B-B14F-4D97-AF65-F5344CB8AC3E}">
        <p14:creationId xmlns:p14="http://schemas.microsoft.com/office/powerpoint/2010/main" val="36596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mockup-of-a-silver-macbook-air-resting-on-a-solid-backdrop-23686.png" descr="mockup-of-a-silver-macbook-air-resting-on-a-solid-backdrop-2368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0" y="1009745"/>
            <a:ext cx="18088479" cy="1017477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ASAM Connect is an online community platform that unites peers to share practice advice, solve challenges, and develop new approaches."/>
          <p:cNvSpPr txBox="1"/>
          <p:nvPr/>
        </p:nvSpPr>
        <p:spPr>
          <a:xfrm>
            <a:off x="13063376" y="4167315"/>
            <a:ext cx="10034798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000" b="0">
                <a:latin typeface="Lato-Regular"/>
                <a:ea typeface="Lato-Regular"/>
                <a:cs typeface="Lato-Regular"/>
                <a:sym typeface="Lato-Regular"/>
              </a:defRPr>
            </a:lvl1pPr>
          </a:lstStyle>
          <a:p>
            <a:r>
              <a:rPr sz="5400" dirty="0">
                <a:solidFill>
                  <a:srgbClr val="1E3067"/>
                </a:solidFill>
              </a:rPr>
              <a:t>ASAM Connect is an online community platform that unites peers to share practice advice, solve challenges, and develop new approaches.</a:t>
            </a:r>
          </a:p>
        </p:txBody>
      </p:sp>
      <p:sp>
        <p:nvSpPr>
          <p:cNvPr id="191" name="connect.ASAM.org"/>
          <p:cNvSpPr txBox="1"/>
          <p:nvPr/>
        </p:nvSpPr>
        <p:spPr>
          <a:xfrm>
            <a:off x="8412480" y="12613134"/>
            <a:ext cx="7559040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connect.ASAM.org</a:t>
            </a:r>
          </a:p>
        </p:txBody>
      </p:sp>
      <p:sp>
        <p:nvSpPr>
          <p:cNvPr id="192" name="NEW Member Exclusive Benefit"/>
          <p:cNvSpPr txBox="1"/>
          <p:nvPr/>
        </p:nvSpPr>
        <p:spPr>
          <a:xfrm>
            <a:off x="13063376" y="2587342"/>
            <a:ext cx="10901384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5000">
                <a:latin typeface="Lato-Bold"/>
                <a:ea typeface="Lato-Bold"/>
                <a:cs typeface="Lato-Bold"/>
                <a:sym typeface="Lato-Bold"/>
              </a:defRPr>
            </a:pPr>
            <a:r>
              <a:rPr sz="5800" dirty="0">
                <a:solidFill>
                  <a:schemeClr val="accent2"/>
                </a:solidFill>
              </a:rPr>
              <a:t>NEW</a:t>
            </a:r>
            <a:r>
              <a:rPr sz="5800" dirty="0"/>
              <a:t> </a:t>
            </a:r>
            <a:r>
              <a:rPr sz="5800" dirty="0">
                <a:solidFill>
                  <a:srgbClr val="1E3067"/>
                </a:solidFill>
              </a:rPr>
              <a:t>Member Exclusive Benefit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D3E9EE-8AE2-45F0-865D-F6F00CD4E04C}"/>
              </a:ext>
            </a:extLst>
          </p:cNvPr>
          <p:cNvSpPr/>
          <p:nvPr/>
        </p:nvSpPr>
        <p:spPr>
          <a:xfrm>
            <a:off x="0" y="-396240"/>
            <a:ext cx="14226321" cy="14508480"/>
          </a:xfrm>
          <a:prstGeom prst="rect">
            <a:avLst/>
          </a:prstGeom>
          <a:solidFill>
            <a:srgbClr val="1E306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7118" y="812109"/>
            <a:ext cx="14700556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en-US" sz="9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Regular"/>
              </a:rPr>
              <a:t>Q&amp;A with Presenters through the app!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8441-41AA-410C-BDCB-26037F49A9FF}"/>
              </a:ext>
            </a:extLst>
          </p:cNvPr>
          <p:cNvSpPr txBox="1"/>
          <p:nvPr/>
        </p:nvSpPr>
        <p:spPr>
          <a:xfrm>
            <a:off x="785854" y="4642753"/>
            <a:ext cx="13247776" cy="5375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914400" indent="-914400" algn="just" defTabSz="1651000">
              <a:spcAft>
                <a:spcPts val="48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Find the session</a:t>
            </a:r>
          </a:p>
          <a:p>
            <a:pPr marL="914400" indent="-914400" algn="just" defTabSz="1651000">
              <a:spcAft>
                <a:spcPts val="48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Click “Q&amp;A” button</a:t>
            </a:r>
          </a:p>
          <a:p>
            <a:pPr marL="914400" indent="-914400" algn="just" defTabSz="1651000">
              <a:spcAft>
                <a:spcPts val="48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Press “Ask Question” button</a:t>
            </a:r>
          </a:p>
          <a:p>
            <a:pPr marL="914400" indent="-914400" algn="just" defTabSz="1651000">
              <a:spcAft>
                <a:spcPts val="48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Type in your question, click “Submit”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B3C9D7-0B8C-FCCD-E609-CE92F95EC1F1}"/>
              </a:ext>
            </a:extLst>
          </p:cNvPr>
          <p:cNvGrpSpPr/>
          <p:nvPr/>
        </p:nvGrpSpPr>
        <p:grpSpPr>
          <a:xfrm>
            <a:off x="0" y="10660497"/>
            <a:ext cx="15293944" cy="1833098"/>
            <a:chOff x="1029068" y="9728262"/>
            <a:chExt cx="15293944" cy="1833098"/>
          </a:xfrm>
          <a:solidFill>
            <a:srgbClr val="DC749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2C597B-6C77-D259-4A0C-E63FF992FE4C}"/>
                </a:ext>
              </a:extLst>
            </p:cNvPr>
            <p:cNvSpPr/>
            <p:nvPr/>
          </p:nvSpPr>
          <p:spPr>
            <a:xfrm>
              <a:off x="1029068" y="9732560"/>
              <a:ext cx="15293944" cy="18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>
                <a:defRPr/>
              </a:pPr>
              <a:endParaRPr lang="en-US" sz="3600" b="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" name="Graphic 11" descr="Download from cloud with solid fill">
              <a:extLst>
                <a:ext uri="{FF2B5EF4-FFF2-40B4-BE49-F238E27FC236}">
                  <a16:creationId xmlns:a16="http://schemas.microsoft.com/office/drawing/2014/main" id="{4C3D53C3-D448-3AD0-D330-FD014987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5728" y="9728262"/>
              <a:ext cx="1828800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9D89D-8CAB-DF79-FF2D-623F03C66BC5}"/>
                </a:ext>
              </a:extLst>
            </p:cNvPr>
            <p:cNvSpPr txBox="1"/>
            <p:nvPr/>
          </p:nvSpPr>
          <p:spPr>
            <a:xfrm>
              <a:off x="3431188" y="9914525"/>
              <a:ext cx="12561084" cy="144655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1828800" hangingPunct="1">
                <a:defRPr/>
              </a:pPr>
              <a:r>
                <a:rPr lang="en-US" sz="4400" kern="1200" dirty="0">
                  <a:solidFill>
                    <a:srgbClr val="FFFFFF"/>
                  </a:solidFill>
                  <a:latin typeface="Calibri" panose="020F0502020204030204"/>
                  <a:ea typeface="+mn-ea"/>
                  <a:cs typeface="+mn-cs"/>
                </a:rPr>
                <a:t>Tip: Instructions to download the ASAM Event App are on the back of your badge!</a:t>
              </a:r>
            </a:p>
          </p:txBody>
        </p:sp>
      </p:grpSp>
      <p:pic>
        <p:nvPicPr>
          <p:cNvPr id="3" name="Picture 2" descr="A picture containing text, cellphone, phone, screenshot&#10;&#10;Description automatically generated">
            <a:extLst>
              <a:ext uri="{FF2B5EF4-FFF2-40B4-BE49-F238E27FC236}">
                <a16:creationId xmlns:a16="http://schemas.microsoft.com/office/drawing/2014/main" id="{2C22ED81-62A5-3528-D2D2-1D656732A0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2" t="5348" r="3933" b="5954"/>
          <a:stretch/>
        </p:blipFill>
        <p:spPr>
          <a:xfrm>
            <a:off x="16374754" y="671788"/>
            <a:ext cx="6828146" cy="1237242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3ED8E5C-31C4-FB91-5D91-54F2D203B645}"/>
              </a:ext>
            </a:extLst>
          </p:cNvPr>
          <p:cNvSpPr/>
          <p:nvPr/>
        </p:nvSpPr>
        <p:spPr>
          <a:xfrm>
            <a:off x="20280901" y="11293998"/>
            <a:ext cx="1013569" cy="1136420"/>
          </a:xfrm>
          <a:prstGeom prst="ellipse">
            <a:avLst/>
          </a:prstGeom>
          <a:noFill/>
          <a:ln w="114300" cap="flat">
            <a:solidFill>
              <a:srgbClr val="DC749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549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9B1FF2-F7EA-A6ED-0E9A-C9D839D40E7F}"/>
              </a:ext>
            </a:extLst>
          </p:cNvPr>
          <p:cNvSpPr txBox="1"/>
          <p:nvPr/>
        </p:nvSpPr>
        <p:spPr>
          <a:xfrm>
            <a:off x="6273800" y="6070600"/>
            <a:ext cx="14782800" cy="6740307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Treatment for tobacco use disorder during addiction treatment is associated with a 25% increased likelihood of long-term abstinence from alcohol and illicit drugs. Check out ASAM’s New Clinical Guidance.</a:t>
            </a:r>
          </a:p>
        </p:txBody>
      </p:sp>
    </p:spTree>
    <p:extLst>
      <p:ext uri="{BB962C8B-B14F-4D97-AF65-F5344CB8AC3E}">
        <p14:creationId xmlns:p14="http://schemas.microsoft.com/office/powerpoint/2010/main" val="10302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78875287-B079-A83B-2B10-D2E88EA88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81377" r="25098"/>
          <a:stretch/>
        </p:blipFill>
        <p:spPr>
          <a:xfrm>
            <a:off x="4891193" y="6262043"/>
            <a:ext cx="14601610" cy="308149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B0665BE-EDD0-EFD7-B6F2-6242320E72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16388" b="26043"/>
          <a:stretch/>
        </p:blipFill>
        <p:spPr>
          <a:xfrm>
            <a:off x="7036904" y="1409940"/>
            <a:ext cx="15702593" cy="4282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099F7-D86D-FE7D-7930-68D0498B60A2}"/>
              </a:ext>
            </a:extLst>
          </p:cNvPr>
          <p:cNvSpPr txBox="1"/>
          <p:nvPr/>
        </p:nvSpPr>
        <p:spPr>
          <a:xfrm>
            <a:off x="4936956" y="8998375"/>
            <a:ext cx="145100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Neue"/>
              </a:rPr>
              <a:t>Call for Abstracts Opens in 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Neue"/>
              </a:rPr>
              <a:t>September 2023!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91258B5-ADC7-D632-487A-D5DF94564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7"/>
          <a:stretch/>
        </p:blipFill>
        <p:spPr>
          <a:xfrm>
            <a:off x="1644502" y="1098228"/>
            <a:ext cx="4895115" cy="49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E4AD0FC-72E9-63F3-8291-F9B6F5D57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" y="-115730"/>
            <a:ext cx="24874220" cy="139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Phone-5S-lock-screen.png" descr="iPhone-5S-lock-sc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084" y="1901386"/>
            <a:ext cx="9913233" cy="991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Please Silence Mobile Devices in all Sessions"/>
          <p:cNvSpPr txBox="1"/>
          <p:nvPr/>
        </p:nvSpPr>
        <p:spPr>
          <a:xfrm>
            <a:off x="9000996" y="3265942"/>
            <a:ext cx="13699887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8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Please Silence Mobile Devices in all Sessions</a:t>
            </a:r>
          </a:p>
        </p:txBody>
      </p:sp>
      <p:sp>
        <p:nvSpPr>
          <p:cNvPr id="142" name="Shape 155"/>
          <p:cNvSpPr txBox="1"/>
          <p:nvPr/>
        </p:nvSpPr>
        <p:spPr>
          <a:xfrm>
            <a:off x="8920468" y="8036476"/>
            <a:ext cx="14995517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4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Stay Connected. Visit the charging station and the “Hub” in the registration area.</a:t>
            </a:r>
          </a:p>
        </p:txBody>
      </p:sp>
      <p:pic>
        <p:nvPicPr>
          <p:cNvPr id="143" name="Screen Shot 2018-03-28 at 8.54.28 AM.png" descr="Screen Shot 2018-03-28 at 8.54.2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381" y="-13667"/>
            <a:ext cx="24736762" cy="13824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indoor, desk&#10;&#10;Description automatically generated">
            <a:extLst>
              <a:ext uri="{FF2B5EF4-FFF2-40B4-BE49-F238E27FC236}">
                <a16:creationId xmlns:a16="http://schemas.microsoft.com/office/drawing/2014/main" id="{D01B070B-B917-FE12-AA51-6591068A0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7C7C41-04DA-31DC-0F1C-64E7BBCA7F6A}"/>
              </a:ext>
            </a:extLst>
          </p:cNvPr>
          <p:cNvSpPr txBox="1"/>
          <p:nvPr/>
        </p:nvSpPr>
        <p:spPr>
          <a:xfrm>
            <a:off x="711640" y="1774103"/>
            <a:ext cx="8752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8000" kern="1200" dirty="0">
                <a:solidFill>
                  <a:srgbClr val="001D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Pain &amp; Addiction:</a:t>
            </a:r>
          </a:p>
          <a:p>
            <a:pPr defTabSz="1828800" hangingPunct="1"/>
            <a:r>
              <a:rPr lang="en-US" sz="8000" kern="1200" dirty="0">
                <a:solidFill>
                  <a:srgbClr val="001D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Essentials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6D55A-42B8-CF45-5703-C9BCC4A657E2}"/>
              </a:ext>
            </a:extLst>
          </p:cNvPr>
          <p:cNvSpPr txBox="1"/>
          <p:nvPr/>
        </p:nvSpPr>
        <p:spPr>
          <a:xfrm>
            <a:off x="388477" y="4363613"/>
            <a:ext cx="91691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0" i="1" dirty="0">
                <a:solidFill>
                  <a:srgbClr val="363636"/>
                </a:solidFill>
                <a:latin typeface="Lato" panose="020F0502020204030203" pitchFamily="34" charset="0"/>
              </a:rPr>
              <a:t>A </a:t>
            </a:r>
            <a:r>
              <a:rPr lang="en-US" sz="3600" b="0" i="1" dirty="0">
                <a:solidFill>
                  <a:srgbClr val="363636"/>
                </a:solidFill>
                <a:effectLst/>
                <a:latin typeface="Lato" panose="020F0502020204030203" pitchFamily="34" charset="0"/>
              </a:rPr>
              <a:t>series of 6 online modules that cover the foundations of pain and addiction</a:t>
            </a:r>
            <a:endParaRPr lang="en-US" sz="800" i="1" dirty="0">
              <a:solidFill>
                <a:srgbClr val="0620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D6E41-C8EB-7E02-01D4-FCD673B8D2B6}"/>
              </a:ext>
            </a:extLst>
          </p:cNvPr>
          <p:cNvSpPr txBox="1"/>
          <p:nvPr/>
        </p:nvSpPr>
        <p:spPr>
          <a:xfrm>
            <a:off x="802134" y="6027477"/>
            <a:ext cx="1138986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rgbClr val="4280A5"/>
                </a:solidFill>
                <a:latin typeface="Lato" panose="020F0502020204030203" pitchFamily="34" charset="0"/>
              </a:rPr>
              <a:t>Module 1</a:t>
            </a:r>
            <a:r>
              <a:rPr lang="en-US" sz="3200" b="0" dirty="0">
                <a:solidFill>
                  <a:srgbClr val="4280A5"/>
                </a:solidFill>
                <a:latin typeface="Lato" panose="020F0502020204030203" pitchFamily="34" charset="0"/>
              </a:rPr>
              <a:t>: </a:t>
            </a:r>
            <a:r>
              <a:rPr lang="en-US" sz="3200" b="0" dirty="0">
                <a:solidFill>
                  <a:srgbClr val="001D48"/>
                </a:solidFill>
                <a:latin typeface="Lato" panose="020F0502020204030203" pitchFamily="34" charset="0"/>
              </a:rPr>
              <a:t>Science</a:t>
            </a:r>
          </a:p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Module 2</a:t>
            </a:r>
            <a:r>
              <a:rPr lang="en-US" sz="3200" b="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3200" b="0" dirty="0">
                <a:solidFill>
                  <a:srgbClr val="001D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Stigma</a:t>
            </a:r>
          </a:p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Module 3</a:t>
            </a:r>
            <a:r>
              <a:rPr lang="en-US" sz="3200" b="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3200" b="0" dirty="0">
                <a:solidFill>
                  <a:srgbClr val="001D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Screening &amp; Assessment</a:t>
            </a:r>
          </a:p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Module 4</a:t>
            </a:r>
            <a:r>
              <a:rPr lang="en-US" sz="3200" b="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3200" b="0" dirty="0">
                <a:solidFill>
                  <a:srgbClr val="001D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Pharmacological Treatment Approaches</a:t>
            </a:r>
          </a:p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Module 5</a:t>
            </a:r>
            <a:r>
              <a:rPr lang="en-US" sz="3200" b="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3200" b="0" dirty="0">
                <a:solidFill>
                  <a:srgbClr val="001D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Nonpharmacological Treatment Approaches</a:t>
            </a:r>
          </a:p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Module 6</a:t>
            </a:r>
            <a:r>
              <a:rPr lang="en-US" sz="3200" b="0" dirty="0">
                <a:solidFill>
                  <a:srgbClr val="4280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3200" b="0" dirty="0">
                <a:solidFill>
                  <a:srgbClr val="001D4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Interdisciplinary Approaches</a:t>
            </a:r>
          </a:p>
          <a:p>
            <a:pPr lvl="0"/>
            <a:endParaRPr lang="en-US" sz="800" i="1" dirty="0">
              <a:solidFill>
                <a:srgbClr val="0620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EAFA6-7DE1-53A8-9EAD-6B83C989756E}"/>
              </a:ext>
            </a:extLst>
          </p:cNvPr>
          <p:cNvSpPr txBox="1"/>
          <p:nvPr/>
        </p:nvSpPr>
        <p:spPr>
          <a:xfrm>
            <a:off x="1240970" y="11138438"/>
            <a:ext cx="45525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sz="3600" dirty="0">
                <a:solidFill>
                  <a:srgbClr val="001D48"/>
                </a:solidFill>
                <a:latin typeface="Lato" panose="020F0502020204030203" pitchFamily="34" charset="0"/>
              </a:rPr>
              <a:t>Take the modules</a:t>
            </a:r>
          </a:p>
          <a:p>
            <a:pPr lvl="0" algn="r"/>
            <a:r>
              <a:rPr lang="en-US" sz="3600" dirty="0">
                <a:solidFill>
                  <a:srgbClr val="001D48"/>
                </a:solidFill>
                <a:latin typeface="Lato" panose="020F0502020204030203" pitchFamily="34" charset="0"/>
              </a:rPr>
              <a:t>together or purchase</a:t>
            </a:r>
          </a:p>
          <a:p>
            <a:pPr lvl="0" algn="r"/>
            <a:r>
              <a:rPr lang="en-US" sz="3600" dirty="0">
                <a:solidFill>
                  <a:srgbClr val="001D48"/>
                </a:solidFill>
                <a:latin typeface="Lato" panose="020F0502020204030203" pitchFamily="34" charset="0"/>
              </a:rPr>
              <a:t>individually</a:t>
            </a:r>
            <a:endParaRPr lang="en-US" sz="800" dirty="0">
              <a:solidFill>
                <a:srgbClr val="001D4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F78E1B6C-A2D6-1F71-BF0A-228731F52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93" y="10995057"/>
            <a:ext cx="2180480" cy="21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D3E9EE-8AE2-45F0-865D-F6F00CD4E04C}"/>
              </a:ext>
            </a:extLst>
          </p:cNvPr>
          <p:cNvSpPr/>
          <p:nvPr/>
        </p:nvSpPr>
        <p:spPr>
          <a:xfrm>
            <a:off x="10157679" y="-335280"/>
            <a:ext cx="14226321" cy="14508480"/>
          </a:xfrm>
          <a:prstGeom prst="rect">
            <a:avLst/>
          </a:prstGeom>
          <a:solidFill>
            <a:srgbClr val="1E306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0561" y="669938"/>
            <a:ext cx="14700556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en-US" sz="9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Regular"/>
              </a:rPr>
              <a:t>ASAM Annual 2023 Conference App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8441-41AA-410C-BDCB-26037F49A9FF}"/>
              </a:ext>
            </a:extLst>
          </p:cNvPr>
          <p:cNvSpPr txBox="1"/>
          <p:nvPr/>
        </p:nvSpPr>
        <p:spPr>
          <a:xfrm>
            <a:off x="10546080" y="4222964"/>
            <a:ext cx="13247776" cy="6052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914400" indent="-914400" algn="just" defTabSz="1651000">
              <a:spcAft>
                <a:spcPts val="48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See what’s </a:t>
            </a:r>
            <a:r>
              <a:rPr lang="en-US" sz="440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happening now,</a:t>
            </a: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in real-time</a:t>
            </a:r>
          </a:p>
          <a:p>
            <a:pPr marL="914400" indent="-914400" algn="just" defTabSz="1651000">
              <a:spcAft>
                <a:spcPts val="48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Search and favorite items in the </a:t>
            </a:r>
            <a:r>
              <a:rPr lang="en-US" sz="440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schedule</a:t>
            </a:r>
          </a:p>
          <a:p>
            <a:pPr marL="914400" indent="-914400" algn="just" defTabSz="1651000">
              <a:spcAft>
                <a:spcPts val="48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Explore </a:t>
            </a:r>
            <a:r>
              <a:rPr lang="en-US" sz="440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sessions, posters, </a:t>
            </a: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and </a:t>
            </a:r>
            <a:r>
              <a:rPr lang="en-US" sz="440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exhibit hall</a:t>
            </a:r>
          </a:p>
          <a:p>
            <a:pPr marL="914400" indent="-914400" algn="just" defTabSz="1651000">
              <a:spcAft>
                <a:spcPts val="480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b="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Engage with ASAM &amp; fellow attendees via </a:t>
            </a:r>
            <a:r>
              <a:rPr lang="en-US" sz="4400" kern="12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social media and direct messages.</a:t>
            </a:r>
            <a:endParaRPr lang="en-US" sz="4400" kern="1200" dirty="0">
              <a:solidFill>
                <a:schemeClr val="bg1"/>
              </a:solidFill>
            </a:endParaRPr>
          </a:p>
        </p:txBody>
      </p:sp>
      <p:pic>
        <p:nvPicPr>
          <p:cNvPr id="9" name="Content Placeholder 7" descr="A picture containing text, cellphone, phone&#10;&#10;Description automatically generated">
            <a:extLst>
              <a:ext uri="{FF2B5EF4-FFF2-40B4-BE49-F238E27FC236}">
                <a16:creationId xmlns:a16="http://schemas.microsoft.com/office/drawing/2014/main" id="{B2946590-0F45-4F0B-1D45-49C913B96A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3" t="9596" r="35582" b="9577"/>
          <a:stretch/>
        </p:blipFill>
        <p:spPr>
          <a:xfrm>
            <a:off x="1552968" y="556996"/>
            <a:ext cx="6402311" cy="1260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B3C9D7-0B8C-FCCD-E609-CE92F95EC1F1}"/>
              </a:ext>
            </a:extLst>
          </p:cNvPr>
          <p:cNvGrpSpPr/>
          <p:nvPr/>
        </p:nvGrpSpPr>
        <p:grpSpPr>
          <a:xfrm>
            <a:off x="9060878" y="10693910"/>
            <a:ext cx="15293944" cy="1833098"/>
            <a:chOff x="1029068" y="9728262"/>
            <a:chExt cx="15293944" cy="1833098"/>
          </a:xfrm>
          <a:solidFill>
            <a:srgbClr val="DC749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2C597B-6C77-D259-4A0C-E63FF992FE4C}"/>
                </a:ext>
              </a:extLst>
            </p:cNvPr>
            <p:cNvSpPr/>
            <p:nvPr/>
          </p:nvSpPr>
          <p:spPr>
            <a:xfrm>
              <a:off x="1029068" y="9732560"/>
              <a:ext cx="15293944" cy="18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>
                <a:defRPr/>
              </a:pPr>
              <a:endParaRPr lang="en-US" sz="3600" b="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" name="Graphic 11" descr="Download from cloud with solid fill">
              <a:extLst>
                <a:ext uri="{FF2B5EF4-FFF2-40B4-BE49-F238E27FC236}">
                  <a16:creationId xmlns:a16="http://schemas.microsoft.com/office/drawing/2014/main" id="{4C3D53C3-D448-3AD0-D330-FD014987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15728" y="9728262"/>
              <a:ext cx="1828800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39D89D-8CAB-DF79-FF2D-623F03C66BC5}"/>
                </a:ext>
              </a:extLst>
            </p:cNvPr>
            <p:cNvSpPr txBox="1"/>
            <p:nvPr/>
          </p:nvSpPr>
          <p:spPr>
            <a:xfrm>
              <a:off x="3431188" y="9914525"/>
              <a:ext cx="12561084" cy="144655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1828800" hangingPunct="1">
                <a:defRPr/>
              </a:pPr>
              <a:r>
                <a:rPr lang="en-US" sz="4400" kern="1200" dirty="0">
                  <a:solidFill>
                    <a:srgbClr val="FFFFFF"/>
                  </a:solidFill>
                  <a:latin typeface="Calibri" panose="020F0502020204030204"/>
                  <a:ea typeface="+mn-ea"/>
                  <a:cs typeface="+mn-cs"/>
                </a:rPr>
                <a:t>Tip: Instructions to download the ASAM Event App are on the back of your badge!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6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F.D.A. Bans 65 N-95 Style Face Mask Manufacturers - The New York Times">
            <a:extLst>
              <a:ext uri="{FF2B5EF4-FFF2-40B4-BE49-F238E27FC236}">
                <a16:creationId xmlns:a16="http://schemas.microsoft.com/office/drawing/2014/main" id="{5F0D9CFC-2E40-C145-DA33-E4E07D123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5" b="3661"/>
          <a:stretch/>
        </p:blipFill>
        <p:spPr bwMode="auto">
          <a:xfrm>
            <a:off x="6605774" y="10"/>
            <a:ext cx="19339284" cy="137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133956" cy="13716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4FA24-7EC0-8718-97BA-2B89E6FF7236}"/>
              </a:ext>
            </a:extLst>
          </p:cNvPr>
          <p:cNvSpPr txBox="1"/>
          <p:nvPr/>
        </p:nvSpPr>
        <p:spPr>
          <a:xfrm>
            <a:off x="998077" y="3748718"/>
            <a:ext cx="8752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US" sz="8000" kern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 &amp; Safety </a:t>
            </a:r>
          </a:p>
          <a:p>
            <a:pPr defTabSz="1828800" hangingPunct="1"/>
            <a:r>
              <a:rPr lang="en-US" sz="8000" kern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Reminders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49A3F9-21DD-7510-340D-62C6C4CF93BD}"/>
              </a:ext>
            </a:extLst>
          </p:cNvPr>
          <p:cNvSpPr/>
          <p:nvPr/>
        </p:nvSpPr>
        <p:spPr>
          <a:xfrm>
            <a:off x="4142494" y="972893"/>
            <a:ext cx="2463280" cy="2468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b="0" kern="1200">
              <a:solidFill>
                <a:schemeClr val="tx2"/>
              </a:solidFill>
              <a:latin typeface="Calibri" panose="020F0502020204030204"/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0D1629BA-C807-5A01-5AC9-A25AC7778255}"/>
              </a:ext>
            </a:extLst>
          </p:cNvPr>
          <p:cNvSpPr/>
          <p:nvPr/>
        </p:nvSpPr>
        <p:spPr>
          <a:xfrm>
            <a:off x="4637076" y="1464847"/>
            <a:ext cx="1474116" cy="1484972"/>
          </a:xfrm>
          <a:prstGeom prst="plus">
            <a:avLst>
              <a:gd name="adj" fmla="val 34452"/>
            </a:avLst>
          </a:prstGeom>
          <a:solidFill>
            <a:srgbClr val="DB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US" sz="3600" b="0" kern="1200">
              <a:solidFill>
                <a:schemeClr val="tx2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76F41-33D7-3FBC-3DA9-EDB6F450B4D6}"/>
              </a:ext>
            </a:extLst>
          </p:cNvPr>
          <p:cNvSpPr txBox="1"/>
          <p:nvPr/>
        </p:nvSpPr>
        <p:spPr>
          <a:xfrm>
            <a:off x="-28093" y="7289082"/>
            <a:ext cx="10804455" cy="509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lnSpc>
                <a:spcPct val="150000"/>
              </a:lnSpc>
            </a:pPr>
            <a:r>
              <a:rPr lang="en-US" sz="5600" b="0" kern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Masks are </a:t>
            </a:r>
            <a:r>
              <a:rPr lang="en-US" sz="5600" b="0" u="sng" kern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encouraged</a:t>
            </a:r>
          </a:p>
          <a:p>
            <a:pPr defTabSz="1828800" hangingPunct="1">
              <a:lnSpc>
                <a:spcPct val="150000"/>
              </a:lnSpc>
            </a:pPr>
            <a:r>
              <a:rPr lang="en-US" sz="5600" b="0" kern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Wash your hands frequently </a:t>
            </a:r>
          </a:p>
          <a:p>
            <a:pPr defTabSz="1828800" hangingPunct="1">
              <a:lnSpc>
                <a:spcPct val="150000"/>
              </a:lnSpc>
            </a:pPr>
            <a:r>
              <a:rPr lang="en-US" sz="5600" b="0" kern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Observe social distancing</a:t>
            </a:r>
          </a:p>
          <a:p>
            <a:pPr defTabSz="1828800" hangingPunct="1">
              <a:lnSpc>
                <a:spcPct val="150000"/>
              </a:lnSpc>
            </a:pPr>
            <a:r>
              <a:rPr lang="en-US" sz="5600" b="0" kern="1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Evaluate your own health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319DD5-9A0F-A3D9-8367-B1880F476D89}"/>
              </a:ext>
            </a:extLst>
          </p:cNvPr>
          <p:cNvCxnSpPr>
            <a:cxnSpLocks/>
          </p:cNvCxnSpPr>
          <p:nvPr/>
        </p:nvCxnSpPr>
        <p:spPr>
          <a:xfrm>
            <a:off x="666410" y="6713841"/>
            <a:ext cx="9511741" cy="0"/>
          </a:xfrm>
          <a:prstGeom prst="line">
            <a:avLst/>
          </a:prstGeom>
          <a:ln w="190500">
            <a:solidFill>
              <a:srgbClr val="DB2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Stock-1169675135 (1).jpg" descr="iStock-1169675135 (1).jpg"/>
          <p:cNvPicPr>
            <a:picLocks noChangeAspect="1"/>
          </p:cNvPicPr>
          <p:nvPr/>
        </p:nvPicPr>
        <p:blipFill rotWithShape="1">
          <a:blip r:embed="rId3"/>
          <a:srcRect r="20704"/>
          <a:stretch/>
        </p:blipFill>
        <p:spPr>
          <a:xfrm>
            <a:off x="-42530" y="-449033"/>
            <a:ext cx="24426530" cy="146140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B56593-8FD2-92A0-56E5-EE3B3612A46C}"/>
              </a:ext>
            </a:extLst>
          </p:cNvPr>
          <p:cNvSpPr/>
          <p:nvPr/>
        </p:nvSpPr>
        <p:spPr>
          <a:xfrm>
            <a:off x="594360" y="3246120"/>
            <a:ext cx="10318215" cy="9258300"/>
          </a:xfrm>
          <a:prstGeom prst="rect">
            <a:avLst/>
          </a:prstGeom>
          <a:solidFill>
            <a:srgbClr val="76A94A">
              <a:alpha val="7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8" name="5296501_linkedin_network_linkedin logo_icon.png" descr="5296501_linkedin_network_linkedin logo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48" y="7828000"/>
            <a:ext cx="1075792" cy="1075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5296516_tweet_twitter_twitter logo_icon.png" descr="5296516_tweet_twitter_twitter logo_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48" y="5155261"/>
            <a:ext cx="1075792" cy="1075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5296765_camera_instagram_instagram logo_icon.png" descr="5296765_camera_instagram_instagram logo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948" y="6491630"/>
            <a:ext cx="1075792" cy="1075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5365678_fb_facebook_facebook logo_icon.png" descr="5365678_fb_facebook_facebook logo_i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723" y="9224144"/>
            <a:ext cx="956242" cy="95624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@asamorg"/>
          <p:cNvSpPr txBox="1"/>
          <p:nvPr/>
        </p:nvSpPr>
        <p:spPr>
          <a:xfrm>
            <a:off x="2728701" y="5348076"/>
            <a:ext cx="3197991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2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@asamorg</a:t>
            </a:r>
          </a:p>
        </p:txBody>
      </p:sp>
      <p:sp>
        <p:nvSpPr>
          <p:cNvPr id="173" name="@AddictionMedicine"/>
          <p:cNvSpPr txBox="1"/>
          <p:nvPr/>
        </p:nvSpPr>
        <p:spPr>
          <a:xfrm>
            <a:off x="2728701" y="6684446"/>
            <a:ext cx="6314229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2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@AddictionMedicine</a:t>
            </a:r>
          </a:p>
        </p:txBody>
      </p:sp>
      <p:sp>
        <p:nvSpPr>
          <p:cNvPr id="174" name="AddictionMedicine"/>
          <p:cNvSpPr txBox="1"/>
          <p:nvPr/>
        </p:nvSpPr>
        <p:spPr>
          <a:xfrm>
            <a:off x="2728701" y="8020815"/>
            <a:ext cx="5751575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2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AddictionMedicine</a:t>
            </a:r>
          </a:p>
        </p:txBody>
      </p:sp>
      <p:sp>
        <p:nvSpPr>
          <p:cNvPr id="175" name="AddictionMedicine"/>
          <p:cNvSpPr txBox="1"/>
          <p:nvPr/>
        </p:nvSpPr>
        <p:spPr>
          <a:xfrm>
            <a:off x="2728701" y="9357184"/>
            <a:ext cx="5751575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2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AddictionMedicine</a:t>
            </a:r>
          </a:p>
        </p:txBody>
      </p:sp>
      <p:sp>
        <p:nvSpPr>
          <p:cNvPr id="176" name="Use Hashtag #ASAMAnnual2022"/>
          <p:cNvSpPr txBox="1"/>
          <p:nvPr/>
        </p:nvSpPr>
        <p:spPr>
          <a:xfrm>
            <a:off x="1311629" y="10693553"/>
            <a:ext cx="8438207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2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Hashtag #ASAMAnnual</a:t>
            </a:r>
          </a:p>
        </p:txBody>
      </p:sp>
      <p:sp>
        <p:nvSpPr>
          <p:cNvPr id="177" name="Connect with ASAM"/>
          <p:cNvSpPr txBox="1"/>
          <p:nvPr/>
        </p:nvSpPr>
        <p:spPr>
          <a:xfrm>
            <a:off x="1264100" y="3639395"/>
            <a:ext cx="96484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800">
                <a:solidFill>
                  <a:srgbClr val="FFFFFF"/>
                </a:solidFill>
              </a:defRPr>
            </a:lvl1pPr>
          </a:lstStyle>
          <a:p>
            <a:r>
              <a:rPr sz="6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Connect with ASAM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B4EA794-EA1B-4B5D-B6AC-130FDEA42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13CCE8-F61B-08C1-442D-F215E4F8A64C}"/>
              </a:ext>
            </a:extLst>
          </p:cNvPr>
          <p:cNvSpPr txBox="1"/>
          <p:nvPr/>
        </p:nvSpPr>
        <p:spPr>
          <a:xfrm>
            <a:off x="691110" y="6016652"/>
            <a:ext cx="12228253" cy="6889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Neue"/>
              </a:rPr>
              <a:t>The Largest Library of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Addiction Medicine CME</a:t>
            </a:r>
          </a:p>
          <a:p>
            <a:br>
              <a:rPr lang="en-US" sz="45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Claim Credit: </a:t>
            </a:r>
            <a:r>
              <a:rPr lang="en-US" sz="45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April 17, 2023 – April 17, 2024</a:t>
            </a:r>
            <a:br>
              <a:rPr lang="en-US" sz="45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On-Demand Course Sessions: </a:t>
            </a:r>
          </a:p>
          <a:p>
            <a:r>
              <a:rPr lang="en-US" sz="45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May 15, 2023 – May 15, 2026</a:t>
            </a:r>
            <a:br>
              <a:rPr lang="en-US" sz="4500" b="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500" b="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eLearning.ASAM.org</a:t>
            </a:r>
          </a:p>
        </p:txBody>
      </p:sp>
    </p:spTree>
    <p:extLst>
      <p:ext uri="{BB962C8B-B14F-4D97-AF65-F5344CB8AC3E}">
        <p14:creationId xmlns:p14="http://schemas.microsoft.com/office/powerpoint/2010/main" val="35902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899AEB4-4D71-5067-A2D3-0F33783DD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/>
          <a:stretch/>
        </p:blipFill>
        <p:spPr>
          <a:xfrm>
            <a:off x="-228600" y="-334537"/>
            <a:ext cx="24667028" cy="14344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79F371-2ECD-7DF4-CA18-C0B13C6C169A}"/>
              </a:ext>
            </a:extLst>
          </p:cNvPr>
          <p:cNvSpPr txBox="1"/>
          <p:nvPr/>
        </p:nvSpPr>
        <p:spPr>
          <a:xfrm>
            <a:off x="8147957" y="5914465"/>
            <a:ext cx="15969343" cy="2949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2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Neue"/>
              </a:rPr>
              <a:t>Join or Renew Today!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AB1D7-F41A-ED18-5705-F99A13FF6CCA}"/>
              </a:ext>
            </a:extLst>
          </p:cNvPr>
          <p:cNvSpPr txBox="1"/>
          <p:nvPr/>
        </p:nvSpPr>
        <p:spPr>
          <a:xfrm>
            <a:off x="8180613" y="8688649"/>
            <a:ext cx="15969343" cy="2641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8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the ASAM Booth to learn more about membership</a:t>
            </a:r>
            <a:endParaRPr kumimoji="0" lang="en-US" sz="8000" b="1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Neu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768B9-F9EA-9D62-C969-90C8AF2812A7}"/>
              </a:ext>
            </a:extLst>
          </p:cNvPr>
          <p:cNvSpPr/>
          <p:nvPr/>
        </p:nvSpPr>
        <p:spPr>
          <a:xfrm>
            <a:off x="8817429" y="11546941"/>
            <a:ext cx="14630400" cy="164592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621E8-AEAE-BBB2-57EB-4C1E231771D8}"/>
              </a:ext>
            </a:extLst>
          </p:cNvPr>
          <p:cNvSpPr txBox="1"/>
          <p:nvPr/>
        </p:nvSpPr>
        <p:spPr>
          <a:xfrm>
            <a:off x="9780814" y="11489831"/>
            <a:ext cx="12768942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https://asam.org/membership</a:t>
            </a: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Neue"/>
            </a:endParaRPr>
          </a:p>
        </p:txBody>
      </p:sp>
      <p:pic>
        <p:nvPicPr>
          <p:cNvPr id="14" name="Picture 1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0E09E1E-B253-0B73-A859-7B9D80AA6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0"/>
            <a:ext cx="3992137" cy="39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3B77-42D1-3AFF-831E-AF10973D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DADEEB8F-F07A-B8B7-6D0D-98A3F796B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8D79B49-076B-3810-E35F-6259713D1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09" y="3814375"/>
            <a:ext cx="16404371" cy="3805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6A91E-7085-69C2-ABAF-47F50EFB4092}"/>
              </a:ext>
            </a:extLst>
          </p:cNvPr>
          <p:cNvSpPr txBox="1"/>
          <p:nvPr/>
        </p:nvSpPr>
        <p:spPr>
          <a:xfrm>
            <a:off x="7909560" y="7740550"/>
            <a:ext cx="15603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July 27 – 28, 2023 | Live Virtual Course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4E821-6272-A469-9666-2D1F3AF67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0" y="10340089"/>
            <a:ext cx="2826580" cy="2826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561B27-87B7-8F97-0493-597CCBEBE439}"/>
              </a:ext>
            </a:extLst>
          </p:cNvPr>
          <p:cNvSpPr txBox="1"/>
          <p:nvPr/>
        </p:nvSpPr>
        <p:spPr>
          <a:xfrm>
            <a:off x="13055831" y="11456848"/>
            <a:ext cx="6489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 Today!</a:t>
            </a:r>
          </a:p>
        </p:txBody>
      </p:sp>
    </p:spTree>
    <p:extLst>
      <p:ext uri="{BB962C8B-B14F-4D97-AF65-F5344CB8AC3E}">
        <p14:creationId xmlns:p14="http://schemas.microsoft.com/office/powerpoint/2010/main" val="14037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Click="0" advTm="8000"/>
    </mc:Choice>
    <mc:Fallback xmlns="">
      <p:transition advClick="0" advTm="8000"/>
    </mc:Fallback>
  </mc:AlternateContent>
</p:sld>
</file>

<file path=ppt/theme/theme1.xml><?xml version="1.0" encoding="utf-8"?>
<a:theme xmlns:a="http://schemas.openxmlformats.org/drawingml/2006/main" name="White">
  <a:themeElements>
    <a:clrScheme name="AC23">
      <a:dk1>
        <a:sysClr val="windowText" lastClr="000000"/>
      </a:dk1>
      <a:lt1>
        <a:sysClr val="window" lastClr="FFFFFF"/>
      </a:lt1>
      <a:dk2>
        <a:srgbClr val="1E3067"/>
      </a:dk2>
      <a:lt2>
        <a:srgbClr val="E7E6E6"/>
      </a:lt2>
      <a:accent1>
        <a:srgbClr val="1E3067"/>
      </a:accent1>
      <a:accent2>
        <a:srgbClr val="DC7492"/>
      </a:accent2>
      <a:accent3>
        <a:srgbClr val="348EC1"/>
      </a:accent3>
      <a:accent4>
        <a:srgbClr val="76A94A"/>
      </a:accent4>
      <a:accent5>
        <a:srgbClr val="3355A1"/>
      </a:accent5>
      <a:accent6>
        <a:srgbClr val="FFFFFF"/>
      </a:accent6>
      <a:hlink>
        <a:srgbClr val="DC7492"/>
      </a:hlink>
      <a:folHlink>
        <a:srgbClr val="348EC1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AC23">
      <a:dk1>
        <a:sysClr val="windowText" lastClr="000000"/>
      </a:dk1>
      <a:lt1>
        <a:sysClr val="window" lastClr="FFFFFF"/>
      </a:lt1>
      <a:dk2>
        <a:srgbClr val="1E3067"/>
      </a:dk2>
      <a:lt2>
        <a:srgbClr val="E7E6E6"/>
      </a:lt2>
      <a:accent1>
        <a:srgbClr val="1E3067"/>
      </a:accent1>
      <a:accent2>
        <a:srgbClr val="DC7492"/>
      </a:accent2>
      <a:accent3>
        <a:srgbClr val="348EC1"/>
      </a:accent3>
      <a:accent4>
        <a:srgbClr val="76A94A"/>
      </a:accent4>
      <a:accent5>
        <a:srgbClr val="3355A1"/>
      </a:accent5>
      <a:accent6>
        <a:srgbClr val="FFFFFF"/>
      </a:accent6>
      <a:hlink>
        <a:srgbClr val="DC7492"/>
      </a:hlink>
      <a:folHlink>
        <a:srgbClr val="348E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hite">
  <a:themeElements>
    <a:clrScheme name="Custom 1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F22283"/>
      </a:accent1>
      <a:accent2>
        <a:srgbClr val="1F598C"/>
      </a:accent2>
      <a:accent3>
        <a:srgbClr val="25C7D9"/>
      </a:accent3>
      <a:accent4>
        <a:srgbClr val="F2C230"/>
      </a:accent4>
      <a:accent5>
        <a:srgbClr val="0B8C43"/>
      </a:accent5>
      <a:accent6>
        <a:srgbClr val="25C7D9"/>
      </a:accent6>
      <a:hlink>
        <a:srgbClr val="034A90"/>
      </a:hlink>
      <a:folHlink>
        <a:srgbClr val="85C0FB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White">
  <a:themeElements>
    <a:clrScheme name="AC22 real">
      <a:dk1>
        <a:sysClr val="windowText" lastClr="000000"/>
      </a:dk1>
      <a:lt1>
        <a:sysClr val="window" lastClr="FFFFFF"/>
      </a:lt1>
      <a:dk2>
        <a:srgbClr val="1F598C"/>
      </a:dk2>
      <a:lt2>
        <a:srgbClr val="E7E6E6"/>
      </a:lt2>
      <a:accent1>
        <a:srgbClr val="1F598C"/>
      </a:accent1>
      <a:accent2>
        <a:srgbClr val="F22283"/>
      </a:accent2>
      <a:accent3>
        <a:srgbClr val="25C7D9"/>
      </a:accent3>
      <a:accent4>
        <a:srgbClr val="0B8C43"/>
      </a:accent4>
      <a:accent5>
        <a:srgbClr val="F2C230"/>
      </a:accent5>
      <a:accent6>
        <a:srgbClr val="FFFFFF"/>
      </a:accent6>
      <a:hlink>
        <a:srgbClr val="F22283"/>
      </a:hlink>
      <a:folHlink>
        <a:srgbClr val="25C7D9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AC23">
      <a:dk1>
        <a:sysClr val="windowText" lastClr="000000"/>
      </a:dk1>
      <a:lt1>
        <a:sysClr val="window" lastClr="FFFFFF"/>
      </a:lt1>
      <a:dk2>
        <a:srgbClr val="1E3067"/>
      </a:dk2>
      <a:lt2>
        <a:srgbClr val="E7E6E6"/>
      </a:lt2>
      <a:accent1>
        <a:srgbClr val="1E3067"/>
      </a:accent1>
      <a:accent2>
        <a:srgbClr val="DC7492"/>
      </a:accent2>
      <a:accent3>
        <a:srgbClr val="348EC1"/>
      </a:accent3>
      <a:accent4>
        <a:srgbClr val="76A94A"/>
      </a:accent4>
      <a:accent5>
        <a:srgbClr val="3355A1"/>
      </a:accent5>
      <a:accent6>
        <a:srgbClr val="FFFFFF"/>
      </a:accent6>
      <a:hlink>
        <a:srgbClr val="DC7492"/>
      </a:hlink>
      <a:folHlink>
        <a:srgbClr val="348E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405</Words>
  <Application>Microsoft Office PowerPoint</Application>
  <PresentationFormat>Custom</PresentationFormat>
  <Paragraphs>58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Lato</vt:lpstr>
      <vt:lpstr>Lato Medium</vt:lpstr>
      <vt:lpstr>Lato Regular</vt:lpstr>
      <vt:lpstr>Lato Thin</vt:lpstr>
      <vt:lpstr>Lato-Bold</vt:lpstr>
      <vt:lpstr>Lato-Regular</vt:lpstr>
      <vt:lpstr>Wingdings</vt:lpstr>
      <vt:lpstr>White</vt:lpstr>
      <vt:lpstr>Custom Design</vt:lpstr>
      <vt:lpstr>1_White</vt:lpstr>
      <vt:lpstr>2_White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Clark</dc:creator>
  <cp:lastModifiedBy>Molly Mazuk</cp:lastModifiedBy>
  <cp:revision>48</cp:revision>
  <dcterms:modified xsi:type="dcterms:W3CDTF">2023-04-05T23:41:36Z</dcterms:modified>
</cp:coreProperties>
</file>