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2.xml" ContentType="application/vnd.openxmlformats-officedocument.presentationml.tags+xml"/>
  <Override PartName="/ppt/notesSlides/notesSlide6.xml" ContentType="application/vnd.openxmlformats-officedocument.presentationml.notesSlide+xml"/>
  <Override PartName="/ppt/tags/tag23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24"/>
  </p:notesMasterIdLst>
  <p:handoutMasterIdLst>
    <p:handoutMasterId r:id="rId25"/>
  </p:handoutMasterIdLst>
  <p:sldIdLst>
    <p:sldId id="310" r:id="rId2"/>
    <p:sldId id="315" r:id="rId3"/>
    <p:sldId id="384" r:id="rId4"/>
    <p:sldId id="385" r:id="rId5"/>
    <p:sldId id="383" r:id="rId6"/>
    <p:sldId id="316" r:id="rId7"/>
    <p:sldId id="386" r:id="rId8"/>
    <p:sldId id="388" r:id="rId9"/>
    <p:sldId id="390" r:id="rId10"/>
    <p:sldId id="389" r:id="rId11"/>
    <p:sldId id="317" r:id="rId12"/>
    <p:sldId id="387" r:id="rId13"/>
    <p:sldId id="398" r:id="rId14"/>
    <p:sldId id="392" r:id="rId15"/>
    <p:sldId id="393" r:id="rId16"/>
    <p:sldId id="394" r:id="rId17"/>
    <p:sldId id="395" r:id="rId18"/>
    <p:sldId id="396" r:id="rId19"/>
    <p:sldId id="391" r:id="rId20"/>
    <p:sldId id="397" r:id="rId21"/>
    <p:sldId id="309" r:id="rId22"/>
    <p:sldId id="305" r:id="rId23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04C"/>
    <a:srgbClr val="5493B2"/>
    <a:srgbClr val="FFF8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05" autoAdjust="0"/>
    <p:restoredTop sz="73379" autoAdjust="0"/>
  </p:normalViewPr>
  <p:slideViewPr>
    <p:cSldViewPr>
      <p:cViewPr varScale="1">
        <p:scale>
          <a:sx n="63" d="100"/>
          <a:sy n="63" d="100"/>
        </p:scale>
        <p:origin x="1536" y="53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315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BA6C04-CD80-40BF-983F-2074A173FFF4}" type="datetimeFigureOut">
              <a:rPr lang="en-US" smtClean="0"/>
              <a:t>4/3/2023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928A66-05DF-42F1-9E7A-78FD68DB1F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703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5E9D37-16B0-49F1-BE9D-29C9BE8D3201}" type="datetimeFigureOut">
              <a:rPr lang="en-US" smtClean="0"/>
              <a:pPr/>
              <a:t>4/3/2023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075C3D-524C-463D-9D71-772A55D9AFA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2972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75C3D-524C-463D-9D71-772A55D9AFAC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9182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effectLst/>
                <a:latin typeface="Calibri" panose="020F0502020204030204" pitchFamily="34" charset="0"/>
              </a:rPr>
              <a:t>This slide is to </a:t>
            </a:r>
            <a:r>
              <a:rPr lang="en-US" sz="1800" dirty="0" err="1">
                <a:effectLst/>
                <a:latin typeface="Calibri" panose="020F0502020204030204" pitchFamily="34" charset="0"/>
              </a:rPr>
              <a:t>address”why</a:t>
            </a:r>
            <a:r>
              <a:rPr lang="en-US" sz="1800" dirty="0">
                <a:effectLst/>
                <a:latin typeface="Calibri" panose="020F0502020204030204" pitchFamily="34" charset="0"/>
              </a:rPr>
              <a:t>”</a:t>
            </a:r>
          </a:p>
          <a:p>
            <a:r>
              <a:rPr lang="en-US" sz="1800" dirty="0">
                <a:effectLst/>
                <a:latin typeface="Calibri" panose="020F0502020204030204" pitchFamily="34" charset="0"/>
              </a:rPr>
              <a:t> work with the ER and to break down barriers of collaboration that are so common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75C3D-524C-463D-9D71-772A55D9AFAC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41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75C3D-524C-463D-9D71-772A55D9AFA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536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75C3D-524C-463D-9D71-772A55D9AFAC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501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75C3D-524C-463D-9D71-772A55D9AFAC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51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Take this time at the end of your presentation to review key takeaways and information that audiences should remember in the future.  If practical, apply this to clinical practice.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75C3D-524C-463D-9D71-772A55D9AFA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5808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effectLst/>
              </a:rPr>
              <a:t>ASAM requests the APA citation format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effectLst/>
              </a:rPr>
              <a:t>Link: https://owl.purdue.edu/owl/research_and_citation/apa_style/apa_formatting_and_style_guide/general_format.html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075C3D-524C-463D-9D71-772A55D9AFA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0568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>
            <a:extLst>
              <a:ext uri="{FF2B5EF4-FFF2-40B4-BE49-F238E27FC236}">
                <a16:creationId xmlns:a16="http://schemas.microsoft.com/office/drawing/2014/main" id="{1793EBE2-16B0-4E4A-8318-2837B630BDA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6752" y="381000"/>
            <a:ext cx="10972800" cy="3200399"/>
          </a:xfrm>
          <a:effectLst/>
        </p:spPr>
        <p:txBody>
          <a:bodyPr tIns="0" bIns="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lang="en-US" sz="5400" b="1" kern="1200" dirty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/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[INSERT PRESENTATION TITLE]</a:t>
            </a:r>
          </a:p>
        </p:txBody>
      </p:sp>
      <p:sp>
        <p:nvSpPr>
          <p:cNvPr id="4" name="Subtitle 16">
            <a:extLst>
              <a:ext uri="{FF2B5EF4-FFF2-40B4-BE49-F238E27FC236}">
                <a16:creationId xmlns:a16="http://schemas.microsoft.com/office/drawing/2014/main" id="{6F705875-8292-44B2-B528-4475B55DA8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6752" y="3753928"/>
            <a:ext cx="10972800" cy="1219200"/>
          </a:xfrm>
        </p:spPr>
        <p:txBody>
          <a:bodyPr lIns="0" tIns="0" rIns="0" bIns="0" anchor="ctr">
            <a:normAutofit/>
          </a:bodyPr>
          <a:lstStyle>
            <a:lvl1pPr marL="0" indent="0" algn="l">
              <a:buNone/>
              <a:defRPr sz="3600" b="1">
                <a:solidFill>
                  <a:schemeClr val="tx1"/>
                </a:solidFill>
              </a:defRPr>
            </a:lvl1pPr>
            <a:lvl2pPr marL="457178" indent="0" algn="ctr">
              <a:buNone/>
            </a:lvl2pPr>
            <a:lvl3pPr marL="914354" indent="0" algn="ctr">
              <a:buNone/>
            </a:lvl3pPr>
            <a:lvl4pPr marL="1371532" indent="0" algn="ctr">
              <a:buNone/>
            </a:lvl4pPr>
            <a:lvl5pPr marL="1828709" indent="0" algn="ctr">
              <a:buNone/>
            </a:lvl5pPr>
            <a:lvl6pPr marL="2285886" indent="0" algn="ctr">
              <a:buNone/>
            </a:lvl6pPr>
            <a:lvl7pPr marL="2743062" indent="0" algn="ctr">
              <a:buNone/>
            </a:lvl7pPr>
            <a:lvl8pPr marL="3200240" indent="0" algn="ctr">
              <a:buNone/>
            </a:lvl8pPr>
            <a:lvl9pPr marL="3657418" indent="0" algn="ctr">
              <a:buNone/>
            </a:lvl9pPr>
          </a:lstStyle>
          <a:p>
            <a:r>
              <a:rPr lang="en-US" dirty="0"/>
              <a:t>[Insert Speaker Name, Speaker Credentials]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E0A9706-3AF9-4028-AD50-F074E200C59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6750" y="5029200"/>
            <a:ext cx="10972800" cy="914400"/>
          </a:xfrm>
        </p:spPr>
        <p:txBody>
          <a:bodyPr anchor="ctr">
            <a:normAutofit/>
          </a:bodyPr>
          <a:lstStyle>
            <a:lvl1pPr marL="0" indent="0">
              <a:buNone/>
              <a:defRPr sz="2800" baseline="0"/>
            </a:lvl1pPr>
          </a:lstStyle>
          <a:p>
            <a:r>
              <a:rPr lang="en-US" dirty="0"/>
              <a:t>Presented at Name of Event on Date of Event 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2866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ABF65-36B2-4F1B-881C-F9CE1BAA82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28600"/>
            <a:ext cx="10972800" cy="922882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[Click to insert title]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2FFB7-F684-4907-B700-2BF13B8A61A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09600" y="1295400"/>
            <a:ext cx="5386917" cy="502920"/>
          </a:xfrm>
        </p:spPr>
        <p:txBody>
          <a:bodyPr anchor="b">
            <a:noAutofit/>
          </a:bodyPr>
          <a:lstStyle>
            <a:lvl1pPr marL="320024" indent="-320024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lang="en-US" sz="2800" b="1" kern="1200" dirty="0">
                <a:solidFill>
                  <a:schemeClr val="tx1"/>
                </a:solidFill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  <a:latin typeface="Lato" panose="020F0502020204030203" pitchFamily="34" charset="0"/>
                <a:ea typeface="+mn-ea"/>
                <a:cs typeface="+mn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marL="320024" lvl="0" indent="-320024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</a:pPr>
            <a:r>
              <a:rPr lang="en-US" dirty="0"/>
              <a:t>[Insert Heading]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1BFE5F-C2DA-4CB6-A1B1-3D809CA8F9B5}"/>
              </a:ext>
            </a:extLst>
          </p:cNvPr>
          <p:cNvSpPr>
            <a:spLocks noGrp="1"/>
          </p:cNvSpPr>
          <p:nvPr>
            <p:ph type="body" sz="half" idx="3" hasCustomPrompt="1"/>
          </p:nvPr>
        </p:nvSpPr>
        <p:spPr>
          <a:xfrm>
            <a:off x="6193377" y="1295400"/>
            <a:ext cx="5389033" cy="502920"/>
          </a:xfrm>
        </p:spPr>
        <p:txBody>
          <a:bodyPr anchor="b">
            <a:noAutofit/>
          </a:bodyPr>
          <a:lstStyle>
            <a:lvl1pPr marL="320024" indent="-320024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  <a:defRPr sz="2800" b="1">
                <a:effectLst>
                  <a:outerShdw blurRad="30000" dist="30000" dir="2700000" algn="tl" rotWithShape="0">
                    <a:schemeClr val="bg2">
                      <a:shade val="45000"/>
                      <a:satMod val="150000"/>
                      <a:alpha val="90000"/>
                    </a:schemeClr>
                  </a:outerShdw>
                </a:effectLst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marL="320024" lvl="0" indent="-320024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None/>
            </a:pPr>
            <a:r>
              <a:rPr lang="en-US" dirty="0"/>
              <a:t>[Insert Heading]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7A44C07-434C-4581-8A43-8FFFF2ABB0D8}"/>
              </a:ext>
            </a:extLst>
          </p:cNvPr>
          <p:cNvSpPr>
            <a:spLocks noGrp="1"/>
          </p:cNvSpPr>
          <p:nvPr>
            <p:ph sz="quarter" idx="2" hasCustomPrompt="1"/>
          </p:nvPr>
        </p:nvSpPr>
        <p:spPr>
          <a:xfrm>
            <a:off x="609600" y="1942238"/>
            <a:ext cx="5386917" cy="4077562"/>
          </a:xfrm>
        </p:spPr>
        <p:txBody>
          <a:bodyPr/>
          <a:lstStyle>
            <a:lvl1pPr>
              <a:defRPr sz="2500"/>
            </a:lvl1pPr>
            <a:lvl2pPr>
              <a:defRPr sz="2400"/>
            </a:lvl2pPr>
            <a:lvl3pPr>
              <a:defRPr sz="2300"/>
            </a:lvl3pPr>
            <a:lvl4pPr>
              <a:defRPr sz="2200"/>
            </a:lvl4pPr>
            <a:lvl5pPr marL="1197803" indent="0">
              <a:buNone/>
              <a:defRPr sz="24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78093A-43B0-48F9-A10F-7D6F274B8A4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93377" y="1942238"/>
            <a:ext cx="5389033" cy="4077562"/>
          </a:xfrm>
        </p:spPr>
        <p:txBody>
          <a:bodyPr/>
          <a:lstStyle>
            <a:lvl1pPr>
              <a:defRPr sz="2500"/>
            </a:lvl1pPr>
            <a:lvl2pPr>
              <a:defRPr sz="2400"/>
            </a:lvl2pPr>
            <a:lvl3pPr>
              <a:defRPr sz="2300"/>
            </a:lvl3pPr>
            <a:lvl4pPr>
              <a:defRPr sz="2200"/>
            </a:lvl4pPr>
            <a:lvl5pPr>
              <a:defRPr sz="20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48939AF1-74B9-4BAE-89DB-6B148E2572B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43400" y="6163718"/>
            <a:ext cx="7239000" cy="589471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[Slide Reference:  Author or Agency Name, Reference Number(s)]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2172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Chart Layout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C802D-8390-4263-84D9-7D676055E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28600"/>
            <a:ext cx="10972800" cy="990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[Click to insert title]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546BA48-3D98-48F8-8C15-89DB373CCC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19200"/>
            <a:ext cx="10972800" cy="609600"/>
          </a:xfrm>
        </p:spPr>
        <p:txBody>
          <a:bodyPr>
            <a:noAutofit/>
          </a:bodyPr>
          <a:lstStyle>
            <a:lvl1pPr marL="0" indent="0" algn="ctr">
              <a:buNone/>
              <a:defRPr sz="3200" b="1"/>
            </a:lvl1pPr>
            <a:lvl2pPr marL="356598" indent="0">
              <a:buNone/>
              <a:defRPr sz="3200"/>
            </a:lvl2pPr>
            <a:lvl3pPr marL="649192" indent="0">
              <a:buNone/>
              <a:defRPr sz="3200"/>
            </a:lvl3pPr>
            <a:lvl4pPr marL="960072" indent="0">
              <a:buNone/>
              <a:defRPr sz="3200"/>
            </a:lvl4pPr>
            <a:lvl5pPr marL="1197803" indent="0">
              <a:buNone/>
              <a:defRPr sz="3200"/>
            </a:lvl5pPr>
          </a:lstStyle>
          <a:p>
            <a:pPr lvl="0"/>
            <a:r>
              <a:rPr lang="en-US" dirty="0"/>
              <a:t>[Insert Chart Title]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6753E94-D33B-4EC6-A735-B28D9A1BE7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43400" y="6172200"/>
            <a:ext cx="7239000" cy="589471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[Slide Reference:  Author or Agency Name, Reference Number(s)]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4B957661-4E44-452F-941C-C6A98C1A2926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09601" y="1828800"/>
            <a:ext cx="10972800" cy="41529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[Insert or paste in chart]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8253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rizontal Chart Layout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85DB370-49A6-45E1-AFCA-CCB1AE13F38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09601" y="1295400"/>
            <a:ext cx="10972800" cy="46863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[Insert or paste in chart]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0C802D-8390-4263-84D9-7D676055E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28600"/>
            <a:ext cx="10972800" cy="990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[Click to insert title]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879B10-F719-4601-B36A-5071C9EAC6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43400" y="6116129"/>
            <a:ext cx="7239000" cy="589471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[Slide Reference:  Author or Agency Name, Reference Number(s)]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731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ultiple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C802D-8390-4263-84D9-7D676055E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28600"/>
            <a:ext cx="10972800" cy="990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[Click to insert title]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2BCE3DEF-A2F5-4D68-8C11-63152CF7A8DC}"/>
              </a:ext>
            </a:extLst>
          </p:cNvPr>
          <p:cNvSpPr>
            <a:spLocks noGrp="1"/>
          </p:cNvSpPr>
          <p:nvPr>
            <p:ph type="chart" sz="quarter" idx="12" hasCustomPrompt="1"/>
          </p:nvPr>
        </p:nvSpPr>
        <p:spPr>
          <a:xfrm>
            <a:off x="609600" y="1981200"/>
            <a:ext cx="5334000" cy="4038600"/>
          </a:xfrm>
          <a:ln w="12700">
            <a:noFill/>
          </a:ln>
        </p:spPr>
        <p:txBody>
          <a:bodyPr vert="horz" lIns="9144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None/>
              <a:tabLst/>
              <a:defRPr lang="en-US" dirty="0"/>
            </a:lvl1pPr>
          </a:lstStyle>
          <a:p>
            <a:pPr marL="320024" marR="0" lvl="0" indent="-32002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 2" panose="05020102010507070707" pitchFamily="18" charset="2"/>
              <a:buChar char="®"/>
              <a:tabLst/>
              <a:defRPr/>
            </a:pPr>
            <a:r>
              <a:rPr lang="en-US" dirty="0"/>
              <a:t>[click the icon to insert a chart]</a:t>
            </a:r>
          </a:p>
          <a:p>
            <a:pPr lvl="0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546BA48-3D98-48F8-8C15-89DB373CCC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95400"/>
            <a:ext cx="5334000" cy="609600"/>
          </a:xfrm>
        </p:spPr>
        <p:txBody>
          <a:bodyPr>
            <a:noAutofit/>
          </a:bodyPr>
          <a:lstStyle>
            <a:lvl1pPr marL="0" indent="0" algn="ctr">
              <a:buNone/>
              <a:defRPr sz="2600" b="1"/>
            </a:lvl1pPr>
            <a:lvl2pPr marL="356598" indent="0">
              <a:buNone/>
              <a:defRPr sz="3200"/>
            </a:lvl2pPr>
            <a:lvl3pPr marL="649192" indent="0">
              <a:buNone/>
              <a:defRPr sz="3200"/>
            </a:lvl3pPr>
            <a:lvl4pPr marL="960072" indent="0">
              <a:buNone/>
              <a:defRPr sz="3200"/>
            </a:lvl4pPr>
            <a:lvl5pPr marL="1197803" indent="0">
              <a:buNone/>
              <a:defRPr sz="3200"/>
            </a:lvl5pPr>
          </a:lstStyle>
          <a:p>
            <a:pPr lvl="0"/>
            <a:r>
              <a:rPr lang="en-US" dirty="0"/>
              <a:t>[Insert Chart Title]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26753E94-D33B-4EC6-A735-B28D9A1BE76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43400" y="6172200"/>
            <a:ext cx="7239000" cy="589471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[Slide Reference:  Author or Agency Name, Reference Number(s)]</a:t>
            </a:r>
          </a:p>
        </p:txBody>
      </p:sp>
      <p:sp>
        <p:nvSpPr>
          <p:cNvPr id="6" name="Chart Placeholder 4">
            <a:extLst>
              <a:ext uri="{FF2B5EF4-FFF2-40B4-BE49-F238E27FC236}">
                <a16:creationId xmlns:a16="http://schemas.microsoft.com/office/drawing/2014/main" id="{F7CA21EC-1B48-40AB-9966-BA28DCDF08D2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48400" y="1978660"/>
            <a:ext cx="5334000" cy="4038600"/>
          </a:xfrm>
          <a:ln w="12700">
            <a:noFill/>
          </a:ln>
        </p:spPr>
        <p:txBody>
          <a:bodyPr vert="horz" lIns="9144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None/>
              <a:tabLst/>
              <a:defRPr lang="en-US" dirty="0"/>
            </a:lvl1pPr>
          </a:lstStyle>
          <a:p>
            <a:pPr marL="320024" marR="0" lvl="0" indent="-32002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 2" panose="05020102010507070707" pitchFamily="18" charset="2"/>
              <a:buChar char="®"/>
              <a:tabLst/>
              <a:defRPr/>
            </a:pPr>
            <a:r>
              <a:rPr lang="en-US" dirty="0"/>
              <a:t>[click the icon to insert a chart]</a:t>
            </a:r>
          </a:p>
          <a:p>
            <a:pPr lvl="0"/>
            <a:endParaRPr lang="en-US" dirty="0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8828604-0488-4E4E-8B88-0B534FB145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48400" y="1295400"/>
            <a:ext cx="5334000" cy="609600"/>
          </a:xfrm>
        </p:spPr>
        <p:txBody>
          <a:bodyPr>
            <a:noAutofit/>
          </a:bodyPr>
          <a:lstStyle>
            <a:lvl1pPr marL="0" indent="0" algn="ctr">
              <a:buNone/>
              <a:defRPr lang="en-US" sz="2600" b="1" kern="1200" dirty="0" smtClean="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356598" indent="0">
              <a:buNone/>
              <a:defRPr sz="3200"/>
            </a:lvl2pPr>
            <a:lvl3pPr marL="649192" indent="0">
              <a:buNone/>
              <a:defRPr sz="3200"/>
            </a:lvl3pPr>
            <a:lvl4pPr marL="960072" indent="0">
              <a:buNone/>
              <a:defRPr sz="3200"/>
            </a:lvl4pPr>
            <a:lvl5pPr marL="1197803" indent="0">
              <a:buNone/>
              <a:defRPr sz="3200"/>
            </a:lvl5pPr>
          </a:lstStyle>
          <a:p>
            <a:pPr lvl="0"/>
            <a:r>
              <a:rPr lang="en-US" dirty="0"/>
              <a:t>[Insert Chart Title]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417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Chart Layout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C802D-8390-4263-84D9-7D676055E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800" y="228600"/>
            <a:ext cx="2743200" cy="1752600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[Click to insert title]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FE18DB0-9D1C-46BD-8C65-AD9CC7A428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43400" y="6116129"/>
            <a:ext cx="7543800" cy="589471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[Slide Reference:  Author or Agency Name, Reference Number(s)]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546BA48-3D98-48F8-8C15-89DB373CCC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24200" y="228600"/>
            <a:ext cx="8763000" cy="609600"/>
          </a:xfrm>
        </p:spPr>
        <p:txBody>
          <a:bodyPr>
            <a:noAutofit/>
          </a:bodyPr>
          <a:lstStyle>
            <a:lvl1pPr marL="0" indent="0" algn="ctr">
              <a:buNone/>
              <a:defRPr sz="2800" b="1"/>
            </a:lvl1pPr>
            <a:lvl2pPr marL="356598" indent="0">
              <a:buNone/>
              <a:defRPr sz="3200"/>
            </a:lvl2pPr>
            <a:lvl3pPr marL="649192" indent="0">
              <a:buNone/>
              <a:defRPr sz="3200"/>
            </a:lvl3pPr>
            <a:lvl4pPr marL="960072" indent="0">
              <a:buNone/>
              <a:defRPr sz="3200"/>
            </a:lvl4pPr>
            <a:lvl5pPr marL="1197803" indent="0">
              <a:buNone/>
              <a:defRPr sz="3200"/>
            </a:lvl5pPr>
          </a:lstStyle>
          <a:p>
            <a:pPr lvl="0"/>
            <a:r>
              <a:rPr lang="en-US" dirty="0"/>
              <a:t>[Insert Chart Title]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4CFD73-7469-4688-8859-FFC3F9DDC0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2057400"/>
            <a:ext cx="2743200" cy="39243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AD4D91-4B9A-4892-A207-E648404A0BF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112477" y="876300"/>
            <a:ext cx="8763000" cy="51054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[Insert or paste in chart]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1698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ngle Chart Layout Reverse with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0C802D-8390-4263-84D9-7D676055E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32277" y="240323"/>
            <a:ext cx="2743200" cy="1752600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[Click to insert title]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AFE18DB0-9D1C-46BD-8C65-AD9CC7A4284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31677" y="6172200"/>
            <a:ext cx="7543800" cy="589471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[Slide Reference:  Author or Agency Name, Reference Number(s)]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546BA48-3D98-48F8-8C15-89DB373CCCD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4800" y="240323"/>
            <a:ext cx="8763000" cy="609600"/>
          </a:xfrm>
        </p:spPr>
        <p:txBody>
          <a:bodyPr>
            <a:noAutofit/>
          </a:bodyPr>
          <a:lstStyle>
            <a:lvl1pPr marL="0" indent="0" algn="ctr">
              <a:buNone/>
              <a:defRPr sz="2800" b="1"/>
            </a:lvl1pPr>
            <a:lvl2pPr marL="356598" indent="0">
              <a:buNone/>
              <a:defRPr sz="3200"/>
            </a:lvl2pPr>
            <a:lvl3pPr marL="649192" indent="0">
              <a:buNone/>
              <a:defRPr sz="3200"/>
            </a:lvl3pPr>
            <a:lvl4pPr marL="960072" indent="0">
              <a:buNone/>
              <a:defRPr sz="3200"/>
            </a:lvl4pPr>
            <a:lvl5pPr marL="1197803" indent="0">
              <a:buNone/>
              <a:defRPr sz="3200"/>
            </a:lvl5pPr>
          </a:lstStyle>
          <a:p>
            <a:pPr lvl="0"/>
            <a:r>
              <a:rPr lang="en-US" dirty="0"/>
              <a:t>[Insert Chart Title]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4CFD73-7469-4688-8859-FFC3F9DDC0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32277" y="2086708"/>
            <a:ext cx="2743200" cy="3924300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BAD4D91-4B9A-4892-A207-E648404A0BF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93077" y="888022"/>
            <a:ext cx="8763000" cy="512298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[Insert or paste in chart]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8690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1BBC2-4710-41D7-A79F-01972ABCCF5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28600"/>
            <a:ext cx="10972800" cy="1066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[Click to insert title]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072C0345-E024-4C21-B743-731BB51711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8600" y="6067964"/>
            <a:ext cx="7543800" cy="589471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[Slide Reference:  Author or Agency Name, Reference Number(s)]</a:t>
            </a:r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3006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5331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0AEF74-2322-4939-A391-425C2628FF2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28600"/>
            <a:ext cx="11049000" cy="9906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In Summary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4EDBAF-7068-484D-B0D5-7A2F4DCC5F3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33400" y="1371600"/>
            <a:ext cx="11049000" cy="4495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[Insert takeaway]</a:t>
            </a:r>
          </a:p>
          <a:p>
            <a:pPr lvl="0"/>
            <a:endParaRPr lang="en-US" dirty="0"/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269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able of Dat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C029F-5DBD-4E23-B1F3-FA4A83286B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28600"/>
            <a:ext cx="10972800" cy="1066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[Click to insert title or table name]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69F5C896-B623-4DDC-A5DA-0D76D8B0804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038600" y="6172200"/>
            <a:ext cx="7543800" cy="589471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[Slide Reference:  Author or Agency Name, Reference Number(s)]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658924D4-77A4-4D4C-B063-165E40B4B892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609600" y="1447800"/>
            <a:ext cx="10972800" cy="457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[click the icon to insert your table]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3491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closur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00964-EFF8-49BE-884A-BCD0A02B2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28601"/>
            <a:ext cx="10972800" cy="685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Disclosure Information</a:t>
            </a:r>
          </a:p>
        </p:txBody>
      </p:sp>
      <p:sp>
        <p:nvSpPr>
          <p:cNvPr id="5" name="Text Placeholder 23">
            <a:extLst>
              <a:ext uri="{FF2B5EF4-FFF2-40B4-BE49-F238E27FC236}">
                <a16:creationId xmlns:a16="http://schemas.microsoft.com/office/drawing/2014/main" id="{9F4B5D65-2E7E-4980-98FA-463AFCF240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9600" y="1044186"/>
            <a:ext cx="10972799" cy="744927"/>
          </a:xfrm>
        </p:spPr>
        <p:txBody>
          <a:bodyPr anchor="ctr">
            <a:noAutofit/>
          </a:bodyPr>
          <a:lstStyle>
            <a:lvl1pPr marL="0" indent="0" algn="l">
              <a:buNone/>
              <a:defRPr sz="3200" b="1"/>
            </a:lvl1pPr>
          </a:lstStyle>
          <a:p>
            <a:pPr lvl="0"/>
            <a:r>
              <a:rPr lang="en-US" dirty="0"/>
              <a:t>[Insert Name of Presentation]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D4887183-AD59-426E-95F3-1A97A3F07F7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09599" y="2529277"/>
            <a:ext cx="6858001" cy="465138"/>
          </a:xfrm>
        </p:spPr>
        <p:txBody>
          <a:bodyPr>
            <a:noAutofit/>
          </a:bodyPr>
          <a:lstStyle>
            <a:lvl1pPr marL="0" indent="0" algn="l">
              <a:buNone/>
              <a:defRPr sz="2600"/>
            </a:lvl1pPr>
          </a:lstStyle>
          <a:p>
            <a:pPr lvl="0"/>
            <a:r>
              <a:rPr lang="en-US" dirty="0"/>
              <a:t>[Speaker Name, Credentials]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D289C13-3FF3-4B02-96DA-7B234F6EB1D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620000" y="1928307"/>
            <a:ext cx="3962400" cy="4089906"/>
          </a:xfrm>
          <a:prstGeom prst="rect">
            <a:avLst/>
          </a:prstGeom>
          <a:noFill/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the icon to insert presenter photo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5C4401C-8650-4366-BDE8-6290777D278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09600" y="1928813"/>
            <a:ext cx="6858000" cy="465138"/>
          </a:xfrm>
        </p:spPr>
        <p:txBody>
          <a:bodyPr anchor="ctr">
            <a:noAutofit/>
          </a:bodyPr>
          <a:lstStyle>
            <a:lvl1pPr marL="0" indent="0">
              <a:buNone/>
              <a:defRPr sz="2800"/>
            </a:lvl1pPr>
          </a:lstStyle>
          <a:p>
            <a:pPr lvl="0"/>
            <a:r>
              <a:rPr lang="en-US" dirty="0"/>
              <a:t>[Insert date and time of activity]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DC340C2-B3EA-45B3-8263-DF147371BF41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09600" y="3124200"/>
            <a:ext cx="6858000" cy="2894013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pPr lvl="0"/>
            <a:r>
              <a:rPr lang="en-US" dirty="0"/>
              <a:t>[Insert Commercial Interest, What was received, For What Role – Put “No Disclosures” if you do not have any]</a:t>
            </a:r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58637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53554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closures Layout -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00964-EFF8-49BE-884A-BCD0A02B2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28601"/>
            <a:ext cx="10972800" cy="6858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Disclosure Information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4DC340C2-B3EA-45B3-8263-DF147371BF41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09600" y="1295400"/>
            <a:ext cx="10972798" cy="4722814"/>
          </a:xfrm>
        </p:spPr>
        <p:txBody>
          <a:bodyPr>
            <a:normAutofit/>
          </a:bodyPr>
          <a:lstStyle>
            <a:lvl1pPr>
              <a:defRPr sz="2200" baseline="0"/>
            </a:lvl1pPr>
            <a:lvl2pPr>
              <a:defRPr sz="2000"/>
            </a:lvl2pPr>
          </a:lstStyle>
          <a:p>
            <a:pPr lvl="0"/>
            <a:r>
              <a:rPr lang="en-US" dirty="0"/>
              <a:t>Presenter 1: Full Name and Credentials</a:t>
            </a:r>
          </a:p>
          <a:p>
            <a:pPr lvl="1"/>
            <a:r>
              <a:rPr lang="en-US" dirty="0"/>
              <a:t>Presenter 1 Commercial Interests: Name of Company, What was received, For What Role – Put “No Disclosures” if they do not have any</a:t>
            </a:r>
          </a:p>
          <a:p>
            <a:pPr lvl="0"/>
            <a:r>
              <a:rPr lang="en-US" dirty="0"/>
              <a:t>Presenter 2: Full Name and Credentials</a:t>
            </a:r>
          </a:p>
          <a:p>
            <a:pPr lvl="1"/>
            <a:r>
              <a:rPr lang="en-US" dirty="0"/>
              <a:t>Presenter 2 Commercial Interests: Name of Company, What was received, For What Role – Put “No Disclosures” if they do not have any</a:t>
            </a:r>
          </a:p>
          <a:p>
            <a:pPr lvl="0"/>
            <a:r>
              <a:rPr lang="en-US" dirty="0"/>
              <a:t>Presenter 3: Full Name and Credentials</a:t>
            </a:r>
          </a:p>
          <a:p>
            <a:pPr lvl="1"/>
            <a:r>
              <a:rPr lang="en-US" dirty="0"/>
              <a:t>Presenter 3 Commercial Interests: Name of Company, What was received, For What Role – Put “No Disclosures” if they do not have any</a:t>
            </a:r>
          </a:p>
          <a:p>
            <a:pPr lvl="0"/>
            <a:r>
              <a:rPr lang="en-US" dirty="0"/>
              <a:t>Presenter 4: Full Name and Credentials</a:t>
            </a:r>
          </a:p>
          <a:p>
            <a:pPr lvl="1"/>
            <a:r>
              <a:rPr lang="en-US" dirty="0"/>
              <a:t>Presenter 4 Commercial Interests: Name of Company, What was received, For What Role – Put “No Disclosures” if they do not have any</a:t>
            </a:r>
          </a:p>
          <a:p>
            <a:pPr lvl="0"/>
            <a:endParaRPr lang="en-US" dirty="0"/>
          </a:p>
        </p:txBody>
      </p:sp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4918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arning Objectiv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39D20-5495-47CC-BB63-8B86BF8D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28600"/>
            <a:ext cx="10972800" cy="1143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[Click to insert title]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38641F-A841-4651-B0B6-5DB5E1097527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524000"/>
            <a:ext cx="10972800" cy="44196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186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eferenc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103FD-3CDC-46AD-895D-365162FE73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09600" y="1292850"/>
            <a:ext cx="10972800" cy="4683206"/>
          </a:xfrm>
        </p:spPr>
        <p:txBody>
          <a:bodyPr>
            <a:normAutofit/>
          </a:bodyPr>
          <a:lstStyle>
            <a:lvl1pPr marL="457200" indent="-457200">
              <a:buClr>
                <a:schemeClr val="accent2"/>
              </a:buClr>
              <a:buFont typeface="+mj-lt"/>
              <a:buAutoNum type="arabicPeriod"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Reference 1 (press enter to enter a second reference)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7827790-E4B7-4DA1-AB88-74DF3BA35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2505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&amp; Bullet Poi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35DBE-F07E-4C35-8001-82AFDCE692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28600"/>
            <a:ext cx="10972800" cy="914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[Click to insert title]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C45B4E-3371-464E-AEC1-E099AA6CB05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09600" y="1295400"/>
            <a:ext cx="10972800" cy="4724400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6B1D92E-0E18-4D7E-88A0-D43A63EB48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43400" y="6172200"/>
            <a:ext cx="7239000" cy="589471"/>
          </a:xfrm>
        </p:spPr>
        <p:txBody>
          <a:bodyPr anchor="ctr">
            <a:noAutofit/>
          </a:bodyPr>
          <a:lstStyle>
            <a:lvl1pPr marL="0" indent="0">
              <a:buNone/>
              <a:defRPr sz="1600" baseline="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Slide References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5056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mart Art Conten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35DBE-F07E-4C35-8001-82AFDCE692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28600"/>
            <a:ext cx="10972800" cy="9144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[Click to insert title]</a:t>
            </a:r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32352C51-BFD6-4389-9F97-D3F4D281C21B}"/>
              </a:ext>
            </a:extLst>
          </p:cNvPr>
          <p:cNvSpPr>
            <a:spLocks noGrp="1"/>
          </p:cNvSpPr>
          <p:nvPr>
            <p:ph type="dgm" sz="quarter" idx="10" hasCustomPrompt="1"/>
          </p:nvPr>
        </p:nvSpPr>
        <p:spPr>
          <a:xfrm>
            <a:off x="609600" y="1219200"/>
            <a:ext cx="10972800" cy="4800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[insert smart art graphic]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70C9A4E-3F36-46A2-A72C-FAB4085899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43400" y="6116129"/>
            <a:ext cx="7239000" cy="589471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[Slide Reference:  Author or Agency Name, Reference Number(s)]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2035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mart Ar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35DBE-F07E-4C35-8001-82AFDCE692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8600" y="228600"/>
            <a:ext cx="2590800" cy="5791200"/>
          </a:xfrm>
        </p:spPr>
        <p:txBody>
          <a:bodyPr anchor="ctr">
            <a:normAutofit/>
          </a:bodyPr>
          <a:lstStyle>
            <a:lvl1pPr algn="ctr">
              <a:defRPr sz="4400"/>
            </a:lvl1pPr>
          </a:lstStyle>
          <a:p>
            <a:r>
              <a:rPr lang="en-US" dirty="0"/>
              <a:t>[Click to insert title]</a:t>
            </a:r>
          </a:p>
        </p:txBody>
      </p:sp>
      <p:sp>
        <p:nvSpPr>
          <p:cNvPr id="7" name="SmartArt Placeholder 6">
            <a:extLst>
              <a:ext uri="{FF2B5EF4-FFF2-40B4-BE49-F238E27FC236}">
                <a16:creationId xmlns:a16="http://schemas.microsoft.com/office/drawing/2014/main" id="{32352C51-BFD6-4389-9F97-D3F4D281C21B}"/>
              </a:ext>
            </a:extLst>
          </p:cNvPr>
          <p:cNvSpPr>
            <a:spLocks noGrp="1"/>
          </p:cNvSpPr>
          <p:nvPr>
            <p:ph type="dgm" sz="quarter" idx="10" hasCustomPrompt="1"/>
          </p:nvPr>
        </p:nvSpPr>
        <p:spPr>
          <a:xfrm>
            <a:off x="2895600" y="228600"/>
            <a:ext cx="9067800" cy="5791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[insert smart art graphic]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C70C9A4E-3F36-46A2-A72C-FAB4085899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43400" y="6172200"/>
            <a:ext cx="7239000" cy="589471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[Slide Reference:  Author or Agency Name, Reference Number(s)]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548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31AA8-F5BA-4671-A67A-B90AEF53F5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228600"/>
            <a:ext cx="10972800" cy="990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[Click to insert title]</a:t>
            </a: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24C73728-AD64-4C8F-840F-17BFD19FEBFA}"/>
              </a:ext>
            </a:extLst>
          </p:cNvPr>
          <p:cNvSpPr>
            <a:spLocks noGrp="1"/>
          </p:cNvSpPr>
          <p:nvPr>
            <p:ph sz="quarter" idx="2" hasCustomPrompt="1"/>
          </p:nvPr>
        </p:nvSpPr>
        <p:spPr>
          <a:xfrm>
            <a:off x="609600" y="1295400"/>
            <a:ext cx="5386917" cy="4724400"/>
          </a:xfrm>
        </p:spPr>
        <p:txBody>
          <a:bodyPr/>
          <a:lstStyle>
            <a:lvl1pPr>
              <a:defRPr sz="2500"/>
            </a:lvl1pPr>
            <a:lvl2pPr>
              <a:defRPr sz="2400"/>
            </a:lvl2pPr>
            <a:lvl3pPr>
              <a:defRPr sz="2300"/>
            </a:lvl3pPr>
            <a:lvl4pPr>
              <a:defRPr sz="2200"/>
            </a:lvl4pPr>
            <a:lvl5pPr>
              <a:defRPr sz="20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13B3FAFF-7602-4619-AF1C-F63A286B671D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93377" y="1295400"/>
            <a:ext cx="5389033" cy="4724400"/>
          </a:xfrm>
        </p:spPr>
        <p:txBody>
          <a:bodyPr/>
          <a:lstStyle>
            <a:lvl1pPr>
              <a:defRPr sz="2500"/>
            </a:lvl1pPr>
            <a:lvl2pPr>
              <a:defRPr sz="2400"/>
            </a:lvl2pPr>
            <a:lvl3pPr>
              <a:defRPr sz="2300"/>
            </a:lvl3pPr>
            <a:lvl4pPr marL="960072" indent="0">
              <a:buNone/>
              <a:defRPr sz="2200"/>
            </a:lvl4pPr>
            <a:lvl5pPr marL="1197803" indent="0">
              <a:buNone/>
              <a:defRPr sz="2000"/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19B0107-67D6-406F-AD70-3D80614A698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43400" y="6172200"/>
            <a:ext cx="7239000" cy="589471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ln>
                  <a:noFill/>
                </a:ln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[Slide Reference:  Author or Agency Name, Reference Number(s)]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6492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62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524000"/>
          </a:xfrm>
          <a:prstGeom prst="rect">
            <a:avLst/>
          </a:prstGeom>
        </p:spPr>
        <p:txBody>
          <a:bodyPr vert="horz" lIns="0" tIns="9144" rIns="0" bIns="9144" anchor="ctr">
            <a:normAutofit/>
          </a:bodyPr>
          <a:lstStyle/>
          <a:p>
            <a:r>
              <a:rPr lang="en-US" dirty="0"/>
              <a:t>Click to insert title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828801"/>
            <a:ext cx="10972800" cy="4147256"/>
          </a:xfrm>
          <a:prstGeom prst="rect">
            <a:avLst/>
          </a:prstGeom>
        </p:spPr>
        <p:txBody>
          <a:bodyPr vert="horz" lIns="9144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</p:spTree>
    <p:custDataLst>
      <p:tags r:id="rId22"/>
    </p:custDataLst>
  </p:cSld>
  <p:clrMap bg1="dk1" tx1="lt1" bg2="dk2" tx2="lt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82" r:id="rId3"/>
    <p:sldLayoutId id="2147483778" r:id="rId4"/>
    <p:sldLayoutId id="2147483766" r:id="rId5"/>
    <p:sldLayoutId id="2147483767" r:id="rId6"/>
    <p:sldLayoutId id="2147483772" r:id="rId7"/>
    <p:sldLayoutId id="2147483779" r:id="rId8"/>
    <p:sldLayoutId id="2147483768" r:id="rId9"/>
    <p:sldLayoutId id="2147483769" r:id="rId10"/>
    <p:sldLayoutId id="2147483770" r:id="rId11"/>
    <p:sldLayoutId id="2147483771" r:id="rId12"/>
    <p:sldLayoutId id="2147483775" r:id="rId13"/>
    <p:sldLayoutId id="2147483774" r:id="rId14"/>
    <p:sldLayoutId id="2147483780" r:id="rId15"/>
    <p:sldLayoutId id="2147483773" r:id="rId16"/>
    <p:sldLayoutId id="2147483783" r:id="rId17"/>
    <p:sldLayoutId id="2147483777" r:id="rId18"/>
    <p:sldLayoutId id="2147483776" r:id="rId19"/>
    <p:sldLayoutId id="2147483784" r:id="rId20"/>
  </p:sldLayoutIdLst>
  <p:txStyles>
    <p:titleStyle>
      <a:lvl1pPr algn="ctr" rtl="0" eaLnBrk="1" latinLnBrk="0" hangingPunct="1">
        <a:spcBef>
          <a:spcPct val="0"/>
        </a:spcBef>
        <a:buNone/>
        <a:defRPr lang="en-US" sz="5000" b="1" kern="1200" dirty="0">
          <a:ln w="500">
            <a:solidFill>
              <a:schemeClr val="tx2">
                <a:shade val="20000"/>
                <a:satMod val="350000"/>
              </a:schemeClr>
            </a:solidFill>
          </a:ln>
          <a:solidFill>
            <a:schemeClr val="tx2">
              <a:tint val="100000"/>
              <a:satMod val="250000"/>
            </a:schemeClr>
          </a:solidFill>
          <a:effectLst/>
          <a:latin typeface="Lato" panose="020F0502020204030203" pitchFamily="34" charset="0"/>
          <a:ea typeface="+mj-ea"/>
          <a:cs typeface="+mj-cs"/>
        </a:defRPr>
      </a:lvl1pPr>
    </p:titleStyle>
    <p:bodyStyle>
      <a:lvl1pPr marL="320024" indent="-320024" algn="l" rtl="0" eaLnBrk="1" latinLnBrk="0" hangingPunct="1">
        <a:spcBef>
          <a:spcPct val="20000"/>
        </a:spcBef>
        <a:buClr>
          <a:schemeClr val="accent2"/>
        </a:buClr>
        <a:buSzPct val="100000"/>
        <a:buFont typeface="Wingdings 2" panose="05020102010507070707" pitchFamily="18" charset="2"/>
        <a:buChar char="®"/>
        <a:defRPr sz="3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1pPr>
      <a:lvl2pPr marL="630904" indent="-274306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 2" panose="05020102010507070707" pitchFamily="18" charset="2"/>
        <a:buChar char="®"/>
        <a:defRPr sz="26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2pPr>
      <a:lvl3pPr marL="923498" indent="-274306" algn="l" rtl="0" eaLnBrk="1" latinLnBrk="0" hangingPunct="1">
        <a:spcBef>
          <a:spcPct val="20000"/>
        </a:spcBef>
        <a:buClr>
          <a:schemeClr val="accent2"/>
        </a:buClr>
        <a:buSzPct val="80000"/>
        <a:buFont typeface="Wingdings 2" panose="05020102010507070707" pitchFamily="18" charset="2"/>
        <a:buChar char="®"/>
        <a:defRPr sz="24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3pPr>
      <a:lvl4pPr marL="1188661" indent="-228589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 panose="05020102010507070707" pitchFamily="18" charset="2"/>
        <a:buChar char="®"/>
        <a:defRPr sz="22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4pPr>
      <a:lvl5pPr marL="1426392" indent="-228589" algn="l" rtl="0" eaLnBrk="1" latinLnBrk="0" hangingPunct="1">
        <a:spcBef>
          <a:spcPct val="20000"/>
        </a:spcBef>
        <a:buClr>
          <a:schemeClr val="accent2"/>
        </a:buClr>
        <a:buSzPct val="60000"/>
        <a:buFont typeface="Wingdings 2" panose="05020102010507070707" pitchFamily="18" charset="2"/>
        <a:buChar char="®"/>
        <a:defRPr sz="2000" kern="1200">
          <a:solidFill>
            <a:schemeClr val="tx1"/>
          </a:solidFill>
          <a:latin typeface="Lato" panose="020F0502020204030203" pitchFamily="34" charset="0"/>
          <a:ea typeface="+mn-ea"/>
          <a:cs typeface="+mn-cs"/>
        </a:defRPr>
      </a:lvl5pPr>
      <a:lvl6pPr marL="1673269" indent="-228589" algn="l" rtl="0" eaLnBrk="1" latinLnBrk="0" hangingPunct="1">
        <a:spcBef>
          <a:spcPct val="20000"/>
        </a:spcBef>
        <a:buClr>
          <a:schemeClr val="accent6"/>
        </a:buClr>
        <a:buFont typeface="Wingdings 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11000" indent="-228589" algn="l" rtl="0" eaLnBrk="1" latinLnBrk="0" hangingPunct="1">
        <a:spcBef>
          <a:spcPct val="20000"/>
        </a:spcBef>
        <a:buClr>
          <a:schemeClr val="tx2"/>
        </a:buClr>
        <a:buFont typeface="Wingdings 2"/>
        <a:buChar char="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21302" indent="-182870" algn="l" rtl="0" eaLnBrk="1" latinLnBrk="0" hangingPunct="1">
        <a:spcBef>
          <a:spcPct val="20000"/>
        </a:spcBef>
        <a:buClr>
          <a:schemeClr val="tx2"/>
        </a:buClr>
        <a:buFont typeface="Wingdings 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22461" indent="-182870" algn="l" rtl="0" eaLnBrk="1" latinLnBrk="0" hangingPunct="1">
        <a:spcBef>
          <a:spcPct val="20000"/>
        </a:spcBef>
        <a:buClr>
          <a:schemeClr val="tx2"/>
        </a:buClr>
        <a:buFont typeface="Wingdings 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Starting the Journey: Presentations in Emergency Departments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6750" y="3276600"/>
            <a:ext cx="10972800" cy="1219200"/>
          </a:xfrm>
        </p:spPr>
        <p:txBody>
          <a:bodyPr>
            <a:normAutofit/>
          </a:bodyPr>
          <a:lstStyle/>
          <a:p>
            <a:r>
              <a:rPr lang="en-US" dirty="0"/>
              <a:t>Andrew Herring, MD </a:t>
            </a:r>
            <a:br>
              <a:rPr lang="en-US" dirty="0"/>
            </a:br>
            <a:r>
              <a:rPr lang="en-US" sz="2200" b="0" dirty="0"/>
              <a:t>Chief Division of Addiction Medicine</a:t>
            </a:r>
            <a:br>
              <a:rPr lang="en-US" sz="2200" b="0" dirty="0"/>
            </a:br>
            <a:r>
              <a:rPr lang="en-US" sz="2200" b="0" dirty="0"/>
              <a:t>Alameda Health System, Oakland, CA</a:t>
            </a:r>
            <a:endParaRPr lang="en-US" b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400" dirty="0"/>
              <a:t>Pain &amp; Addiction: Common Threads: </a:t>
            </a:r>
            <a:br>
              <a:rPr lang="en-US" sz="2400" dirty="0"/>
            </a:br>
            <a:r>
              <a:rPr lang="en-US" sz="2400" dirty="0"/>
              <a:t>Navigating pain and addiction challenges across transitions of care. </a:t>
            </a:r>
          </a:p>
          <a:p>
            <a:r>
              <a:rPr lang="en-US" sz="2400" dirty="0"/>
              <a:t>April 13, 2023, Washington, DC. </a:t>
            </a:r>
          </a:p>
        </p:txBody>
      </p:sp>
    </p:spTree>
    <p:extLst>
      <p:ext uri="{BB962C8B-B14F-4D97-AF65-F5344CB8AC3E}">
        <p14:creationId xmlns:p14="http://schemas.microsoft.com/office/powerpoint/2010/main" val="26204380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ED35FD-D81B-604F-1D8E-315244215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228600"/>
            <a:ext cx="5105400" cy="1827764"/>
          </a:xfrm>
          <a:prstGeom prst="rect">
            <a:avLst/>
          </a:prstGeom>
        </p:spPr>
      </p:pic>
      <p:pic>
        <p:nvPicPr>
          <p:cNvPr id="4" name="Picture 3" descr="A close-up of some papers&#10;&#10;Description automatically generated with low confidence">
            <a:extLst>
              <a:ext uri="{FF2B5EF4-FFF2-40B4-BE49-F238E27FC236}">
                <a16:creationId xmlns:a16="http://schemas.microsoft.com/office/drawing/2014/main" id="{438E39EF-F967-5247-E9D4-1CCB0A6FB7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0" y="3717164"/>
            <a:ext cx="12039600" cy="2168945"/>
          </a:xfrm>
          <a:prstGeom prst="rect">
            <a:avLst/>
          </a:prstGeom>
        </p:spPr>
      </p:pic>
      <p:pic>
        <p:nvPicPr>
          <p:cNvPr id="6" name="Picture 5" descr="Table&#10;&#10;Description automatically generated">
            <a:extLst>
              <a:ext uri="{FF2B5EF4-FFF2-40B4-BE49-F238E27FC236}">
                <a16:creationId xmlns:a16="http://schemas.microsoft.com/office/drawing/2014/main" id="{30424769-B7D2-B22B-C526-68D898B134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8600"/>
            <a:ext cx="5874011" cy="18277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15208B-2DD3-A2DA-42CA-A6563AA9E2C4}"/>
              </a:ext>
            </a:extLst>
          </p:cNvPr>
          <p:cNvSpPr txBox="1"/>
          <p:nvPr/>
        </p:nvSpPr>
        <p:spPr>
          <a:xfrm>
            <a:off x="997593" y="2494505"/>
            <a:ext cx="110001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200mcg IV fentanyl every 10 minutes till comfortable</a:t>
            </a:r>
          </a:p>
        </p:txBody>
      </p:sp>
    </p:spTree>
    <p:extLst>
      <p:ext uri="{BB962C8B-B14F-4D97-AF65-F5344CB8AC3E}">
        <p14:creationId xmlns:p14="http://schemas.microsoft.com/office/powerpoint/2010/main" val="32391994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FCB11D3-98BD-B836-236F-B643DA8AE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90600"/>
          </a:xfrm>
        </p:spPr>
        <p:txBody>
          <a:bodyPr/>
          <a:lstStyle/>
          <a:p>
            <a:r>
              <a:rPr lang="en-US" dirty="0"/>
              <a:t>Lots of receptors lots of interventions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FA5487B-B631-4E53-CB2C-72062935EEDE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09600" y="1295400"/>
            <a:ext cx="5386917" cy="4724400"/>
          </a:xfrm>
        </p:spPr>
        <p:txBody>
          <a:bodyPr/>
          <a:lstStyle/>
          <a:p>
            <a:r>
              <a:rPr lang="en-US" dirty="0"/>
              <a:t>Experience of pain is complex</a:t>
            </a:r>
          </a:p>
          <a:p>
            <a:r>
              <a:rPr lang="en-US" dirty="0"/>
              <a:t>Expression of pain is complex</a:t>
            </a:r>
          </a:p>
          <a:p>
            <a:r>
              <a:rPr lang="en-US" dirty="0"/>
              <a:t>Using multiple medication classes and non-pharmacologic interventions is standard</a:t>
            </a:r>
            <a:br>
              <a:rPr lang="en-US" dirty="0"/>
            </a:br>
            <a:endParaRPr lang="en-US" dirty="0"/>
          </a:p>
          <a:p>
            <a:r>
              <a:rPr lang="en-US" b="1" u="sng" dirty="0"/>
              <a:t>Treatment of pain and opioid withdrawal is  the same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Screen Shot 2017-01-30 at 8.18.52 PM.png" descr="Screen Shot 2017-01-30 at 8.18.52 PM.png">
            <a:extLst>
              <a:ext uri="{FF2B5EF4-FFF2-40B4-BE49-F238E27FC236}">
                <a16:creationId xmlns:a16="http://schemas.microsoft.com/office/drawing/2014/main" id="{321E1E72-0BE4-447C-C431-04E3DE493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5735" y="1205345"/>
            <a:ext cx="5720108" cy="5334000"/>
          </a:xfrm>
          <a:prstGeom prst="rect">
            <a:avLst/>
          </a:prstGeom>
          <a:noFill/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139581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A9774-74F1-FC7E-CA2F-49E4E3513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asted-image.pdf" descr="pasted-image.pdf">
            <a:extLst>
              <a:ext uri="{FF2B5EF4-FFF2-40B4-BE49-F238E27FC236}">
                <a16:creationId xmlns:a16="http://schemas.microsoft.com/office/drawing/2014/main" id="{A370E4FC-3B01-5744-596D-DB2EF1FB6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2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29348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9CD18-03B3-E160-2A7C-3832856E3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7772400" cy="914400"/>
          </a:xfrm>
        </p:spPr>
        <p:txBody>
          <a:bodyPr/>
          <a:lstStyle/>
          <a:p>
            <a:r>
              <a:rPr lang="en-US" dirty="0"/>
              <a:t>How to use ketamine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4EB8D-C2A0-84A4-7683-0AD7329E1F6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295400"/>
            <a:ext cx="8382000" cy="47244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Total of 0.5 mg / kg is a good target for lasting effects</a:t>
            </a:r>
          </a:p>
          <a:p>
            <a:r>
              <a:rPr lang="en-US" dirty="0"/>
              <a:t>40mg IV over an hour</a:t>
            </a:r>
          </a:p>
          <a:p>
            <a:r>
              <a:rPr lang="en-US" dirty="0"/>
              <a:t>20mg IV over 15-20 x 2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slower the infusion the lower the risk of fear and confusion.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Motivational interviewing promotes placebo and enjoyment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DSC00448-small.jpg" descr="DSC00448-small.jpg">
            <a:extLst>
              <a:ext uri="{FF2B5EF4-FFF2-40B4-BE49-F238E27FC236}">
                <a16:creationId xmlns:a16="http://schemas.microsoft.com/office/drawing/2014/main" id="{47A8D125-CF01-DEDB-9B1E-64E655C556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575" r="4018"/>
          <a:stretch/>
        </p:blipFill>
        <p:spPr>
          <a:xfrm>
            <a:off x="8751277" y="-1"/>
            <a:ext cx="3124200" cy="6858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777418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62D898CE-EA37-2332-583D-7D61C13D34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2277" y="240323"/>
            <a:ext cx="2743200" cy="1752600"/>
          </a:xfrm>
        </p:spPr>
        <p:txBody>
          <a:bodyPr/>
          <a:lstStyle/>
          <a:p>
            <a:r>
              <a:rPr lang="en-US" dirty="0"/>
              <a:t>Regional Anesthesia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BFACAB2-74B9-2C69-5DB3-5125852FC2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4800" y="240323"/>
            <a:ext cx="8763000" cy="609600"/>
          </a:xfrm>
        </p:spPr>
        <p:txBody>
          <a:bodyPr/>
          <a:lstStyle/>
          <a:p>
            <a:r>
              <a:rPr lang="en-US" dirty="0"/>
              <a:t>Nerve Block for Rib Fracture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AF2E0967-959F-480C-06F7-2B28AEBA52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132277" y="2086708"/>
            <a:ext cx="2743200" cy="3924300"/>
          </a:xfrm>
        </p:spPr>
        <p:txBody>
          <a:bodyPr/>
          <a:lstStyle/>
          <a:p>
            <a:r>
              <a:rPr lang="en-US" dirty="0"/>
              <a:t>Hip and Femoral fractures</a:t>
            </a:r>
          </a:p>
          <a:p>
            <a:r>
              <a:rPr lang="en-US" dirty="0"/>
              <a:t>Rib Fractures</a:t>
            </a:r>
          </a:p>
          <a:p>
            <a:r>
              <a:rPr lang="en-US" dirty="0"/>
              <a:t>Shoulder dislocation</a:t>
            </a:r>
          </a:p>
          <a:p>
            <a:r>
              <a:rPr lang="en-US" dirty="0"/>
              <a:t>Many others</a:t>
            </a:r>
          </a:p>
        </p:txBody>
      </p:sp>
      <p:pic>
        <p:nvPicPr>
          <p:cNvPr id="7" name="Content Placeholder 6" descr="A baby in a hospital bed&#10;&#10;Description automatically generated with low confidence">
            <a:extLst>
              <a:ext uri="{FF2B5EF4-FFF2-40B4-BE49-F238E27FC236}">
                <a16:creationId xmlns:a16="http://schemas.microsoft.com/office/drawing/2014/main" id="{84476FEC-6A53-31A4-86BA-BEF55CB6A640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4" r="2" b="669"/>
          <a:stretch/>
        </p:blipFill>
        <p:spPr>
          <a:xfrm>
            <a:off x="293077" y="888022"/>
            <a:ext cx="8763000" cy="5122985"/>
          </a:xfrm>
          <a:noFill/>
        </p:spPr>
      </p:pic>
    </p:spTree>
    <p:extLst>
      <p:ext uri="{BB962C8B-B14F-4D97-AF65-F5344CB8AC3E}">
        <p14:creationId xmlns:p14="http://schemas.microsoft.com/office/powerpoint/2010/main" val="25000131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7F7A3746-5D45-9794-5FC9-3D240525C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2743200" cy="1752600"/>
          </a:xfrm>
        </p:spPr>
        <p:txBody>
          <a:bodyPr>
            <a:normAutofit fontScale="90000"/>
          </a:bodyPr>
          <a:lstStyle/>
          <a:p>
            <a:r>
              <a:rPr lang="en-US" dirty="0"/>
              <a:t>Opioid Assisted </a:t>
            </a:r>
            <a:r>
              <a:rPr lang="en-US" dirty="0" err="1"/>
              <a:t>Bup</a:t>
            </a:r>
            <a:r>
              <a:rPr lang="en-US" dirty="0"/>
              <a:t> Induction 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51436B81-8BCE-C356-B86C-7300C15C08C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57756" y="6039929"/>
            <a:ext cx="7543800" cy="589471"/>
          </a:xfrm>
        </p:spPr>
        <p:txBody>
          <a:bodyPr/>
          <a:lstStyle/>
          <a:p>
            <a:r>
              <a:rPr lang="en-US" dirty="0"/>
              <a:t>AGONIST: morphine ER 60mg Q 6 ATC; Hydromorphone 8mg PO PRN</a:t>
            </a:r>
            <a:br>
              <a:rPr lang="en-US" dirty="0"/>
            </a:br>
            <a:r>
              <a:rPr lang="en-US" dirty="0"/>
              <a:t>BUP: </a:t>
            </a:r>
            <a:r>
              <a:rPr lang="en-US" u="sng" dirty="0"/>
              <a:t>Day 1  </a:t>
            </a:r>
            <a:r>
              <a:rPr lang="en-US" dirty="0"/>
              <a:t>0.5mg SL Q 3H </a:t>
            </a:r>
            <a:r>
              <a:rPr lang="en-US" u="sng" dirty="0"/>
              <a:t>Day 2</a:t>
            </a:r>
            <a:r>
              <a:rPr lang="en-US" dirty="0"/>
              <a:t> 1mg Q 3H </a:t>
            </a:r>
            <a:r>
              <a:rPr lang="en-US" u="sng" dirty="0"/>
              <a:t>Day 3 </a:t>
            </a:r>
            <a:r>
              <a:rPr lang="en-US" dirty="0" err="1"/>
              <a:t>Sublocade</a:t>
            </a:r>
            <a:endParaRPr lang="en-US" dirty="0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6032D4D0-02D6-45FD-B7F1-770EB3E72C94}"/>
              </a:ext>
            </a:extLst>
          </p:cNvPr>
          <p:cNvSpPr txBox="1">
            <a:spLocks/>
          </p:cNvSpPr>
          <p:nvPr/>
        </p:nvSpPr>
        <p:spPr>
          <a:xfrm>
            <a:off x="3124200" y="228600"/>
            <a:ext cx="8763000" cy="609600"/>
          </a:xfrm>
          <a:prstGeom prst="rect">
            <a:avLst/>
          </a:prstGeom>
        </p:spPr>
        <p:txBody>
          <a:bodyPr vert="horz" lIns="91440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lang="en-US" sz="5000" b="1" kern="1200" dirty="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/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pPr>
              <a:spcBef>
                <a:spcPct val="20000"/>
              </a:spcBef>
              <a:buClr>
                <a:schemeClr val="accent2"/>
              </a:buClr>
              <a:buSzPct val="100000"/>
            </a:pPr>
            <a:r>
              <a:rPr lang="en-US" sz="2800" b="1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rPr>
              <a:t>How about starting BUP?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4D59E33D-45ED-7D6E-8A9B-49C84C2081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057400"/>
            <a:ext cx="2971800" cy="3924300"/>
          </a:xfrm>
        </p:spPr>
        <p:txBody>
          <a:bodyPr/>
          <a:lstStyle/>
          <a:p>
            <a:r>
              <a:rPr lang="en-US" dirty="0"/>
              <a:t>Opioids continued and even increased</a:t>
            </a:r>
          </a:p>
          <a:p>
            <a:r>
              <a:rPr lang="en-US" dirty="0" err="1"/>
              <a:t>Bup</a:t>
            </a:r>
            <a:r>
              <a:rPr lang="en-US" dirty="0"/>
              <a:t> ramp over 2-5 days</a:t>
            </a:r>
          </a:p>
          <a:p>
            <a:r>
              <a:rPr lang="en-US" dirty="0"/>
              <a:t>Begin at ≤ 1mg SL</a:t>
            </a:r>
          </a:p>
        </p:txBody>
      </p:sp>
      <p:pic>
        <p:nvPicPr>
          <p:cNvPr id="3" name="Google Shape;124;p21">
            <a:extLst>
              <a:ext uri="{FF2B5EF4-FFF2-40B4-BE49-F238E27FC236}">
                <a16:creationId xmlns:a16="http://schemas.microsoft.com/office/drawing/2014/main" id="{430CEDF9-A000-5341-4341-E02D7619BD21}"/>
              </a:ext>
            </a:extLst>
          </p:cNvPr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357756" y="876300"/>
            <a:ext cx="8272442" cy="5105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7580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DAE8AA6-D03D-E9B1-2E35-5CE9FB231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70046"/>
            <a:ext cx="10959353" cy="611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342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B7C82A7-F32F-A9AA-97DB-01931DD03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8600"/>
            <a:ext cx="2743200" cy="1752600"/>
          </a:xfrm>
        </p:spPr>
        <p:txBody>
          <a:bodyPr>
            <a:normAutofit fontScale="90000"/>
          </a:bodyPr>
          <a:lstStyle/>
          <a:p>
            <a:r>
              <a:rPr lang="en-US" dirty="0"/>
              <a:t>Sickle Cell Crisis on </a:t>
            </a:r>
            <a:r>
              <a:rPr lang="en-US" dirty="0" err="1"/>
              <a:t>Bup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2D74385F-9BA5-C922-4FD1-55AC3BA7BDE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24200" y="228600"/>
            <a:ext cx="8763000" cy="609600"/>
          </a:xfrm>
        </p:spPr>
        <p:txBody>
          <a:bodyPr/>
          <a:lstStyle/>
          <a:p>
            <a:r>
              <a:rPr lang="en-US" dirty="0"/>
              <a:t>Case 2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D69266AB-F1C5-3C6A-6BE7-A937510A8C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04800" y="2057400"/>
            <a:ext cx="2743200" cy="3924300"/>
          </a:xfrm>
        </p:spPr>
        <p:txBody>
          <a:bodyPr/>
          <a:lstStyle/>
          <a:p>
            <a:r>
              <a:rPr lang="en-US" dirty="0"/>
              <a:t>SSD</a:t>
            </a:r>
          </a:p>
          <a:p>
            <a:r>
              <a:rPr lang="en-US" dirty="0"/>
              <a:t>Heroin use</a:t>
            </a:r>
          </a:p>
          <a:p>
            <a:r>
              <a:rPr lang="en-US" dirty="0"/>
              <a:t>On </a:t>
            </a:r>
            <a:r>
              <a:rPr lang="en-US" dirty="0" err="1"/>
              <a:t>Bup</a:t>
            </a:r>
            <a:r>
              <a:rPr lang="en-US" dirty="0"/>
              <a:t> 24mg/day x 6 months</a:t>
            </a:r>
          </a:p>
          <a:p>
            <a:r>
              <a:rPr lang="en-US" dirty="0"/>
              <a:t>Presents with typical back and leg pain</a:t>
            </a:r>
          </a:p>
        </p:txBody>
      </p:sp>
      <p:pic>
        <p:nvPicPr>
          <p:cNvPr id="2" name="DALL·E 2023-02-07 12.03.21 - photorealistic painting of a young man hunched over looking straight out. He is sweating and showing signs of opioid withdrawal .png" descr="DALL·E 2023-02-07 12.03.21 - photorealistic painting of a young man hunched over looking straight out. He is sweating and showing signs of opioid withdrawal .png">
            <a:extLst>
              <a:ext uri="{FF2B5EF4-FFF2-40B4-BE49-F238E27FC236}">
                <a16:creationId xmlns:a16="http://schemas.microsoft.com/office/drawing/2014/main" id="{0001C0C0-7D9C-F55D-A126-983B41D914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69" r="2" b="28871"/>
          <a:stretch/>
        </p:blipFill>
        <p:spPr>
          <a:xfrm>
            <a:off x="3112477" y="876300"/>
            <a:ext cx="8763000" cy="5105400"/>
          </a:xfrm>
          <a:prstGeom prst="rect">
            <a:avLst/>
          </a:prstGeom>
          <a:noFill/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205395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B7C82A7-F32F-A9AA-97DB-01931DD03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4687" y="562092"/>
            <a:ext cx="5029200" cy="685800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600" dirty="0"/>
              <a:t>Sickle Cell Crisis on </a:t>
            </a:r>
            <a:r>
              <a:rPr lang="en-US" sz="4600" dirty="0" err="1"/>
              <a:t>Bup</a:t>
            </a:r>
            <a:endParaRPr lang="en-US" sz="4600" dirty="0"/>
          </a:p>
        </p:txBody>
      </p:sp>
      <p:pic>
        <p:nvPicPr>
          <p:cNvPr id="2" name="DALL·E 2023-02-07 12.03.21 - photorealistic painting of a young man hunched over looking straight out. He is sweating and showing signs of opioid withdrawal .png" descr="DALL·E 2023-02-07 12.03.21 - photorealistic painting of a young man hunched over looking straight out. He is sweating and showing signs of opioid withdrawal .png">
            <a:extLst>
              <a:ext uri="{FF2B5EF4-FFF2-40B4-BE49-F238E27FC236}">
                <a16:creationId xmlns:a16="http://schemas.microsoft.com/office/drawing/2014/main" id="{0001C0C0-7D9C-F55D-A126-983B41D914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8" r="2" b="2"/>
          <a:stretch/>
        </p:blipFill>
        <p:spPr>
          <a:xfrm>
            <a:off x="7620000" y="1928307"/>
            <a:ext cx="3962400" cy="4089906"/>
          </a:xfrm>
          <a:prstGeom prst="rect">
            <a:avLst/>
          </a:prstGeom>
          <a:noFill/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EA24BC64-9805-63E5-4E81-DDEA3B4EC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0"/>
            <a:ext cx="4845888" cy="5479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0762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A3C1964F-7D36-CAA5-BFCD-A778748E6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8400" y="1836167"/>
            <a:ext cx="5389033" cy="922882"/>
          </a:xfrm>
        </p:spPr>
        <p:txBody>
          <a:bodyPr>
            <a:normAutofit fontScale="90000"/>
          </a:bodyPr>
          <a:lstStyle/>
          <a:p>
            <a:r>
              <a:rPr lang="en-US" dirty="0"/>
              <a:t>Acetaminophen</a:t>
            </a:r>
            <a:br>
              <a:rPr lang="en-US" dirty="0"/>
            </a:br>
            <a:r>
              <a:rPr lang="en-US" dirty="0"/>
              <a:t>NSAIDs</a:t>
            </a:r>
            <a:br>
              <a:rPr lang="en-US" dirty="0"/>
            </a:br>
            <a:r>
              <a:rPr lang="en-US" dirty="0"/>
              <a:t>IV Lidocaine</a:t>
            </a:r>
            <a:br>
              <a:rPr lang="en-US" dirty="0"/>
            </a:br>
            <a:r>
              <a:rPr lang="en-US" dirty="0"/>
              <a:t>Gabapentin </a:t>
            </a:r>
            <a:br>
              <a:rPr lang="en-US" dirty="0"/>
            </a:br>
            <a:r>
              <a:rPr lang="en-US" u="sng" dirty="0"/>
              <a:t>KETAMINE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C78F536-C1D5-5BD8-0FB5-E59754549E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95400"/>
            <a:ext cx="5386917" cy="50292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E9E602CA-41F7-1D61-7A94-11BE45ADE6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97608"/>
            <a:ext cx="5386917" cy="3366822"/>
          </a:xfrm>
          <a:prstGeom prst="rect">
            <a:avLst/>
          </a:prstGeom>
          <a:noFill/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472C0C0D-EAE7-4AF4-3579-9A44B65BC64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484" y="195886"/>
            <a:ext cx="5389033" cy="2101722"/>
          </a:xfrm>
          <a:prstGeom prst="rect">
            <a:avLst/>
          </a:prstGeom>
          <a:noFill/>
        </p:spPr>
      </p:pic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303E569-DCEA-E0A7-C4D1-2BB7E7D3B48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43400" y="6163718"/>
            <a:ext cx="7239000" cy="58947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05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Disclosures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Andrew Herring, MD</a:t>
            </a:r>
          </a:p>
        </p:txBody>
      </p:sp>
      <p:pic>
        <p:nvPicPr>
          <p:cNvPr id="9" name="Picture Placeholder 8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F0FB5211-8834-08F4-7A13-6FC1F1E4EBA3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9" b="11119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quarter" idx="21"/>
          </p:nvPr>
        </p:nvSpPr>
        <p:spPr>
          <a:xfrm>
            <a:off x="381000" y="2224087"/>
            <a:ext cx="6858000" cy="465138"/>
          </a:xfrm>
        </p:spPr>
        <p:txBody>
          <a:bodyPr/>
          <a:lstStyle/>
          <a:p>
            <a:r>
              <a:rPr lang="en-US" sz="2800" dirty="0"/>
              <a:t>Pain &amp; Addiction: </a:t>
            </a:r>
            <a:r>
              <a:rPr lang="en-US" sz="2800"/>
              <a:t>Common Threads </a:t>
            </a:r>
            <a:endParaRPr lang="en-US" sz="2800" dirty="0"/>
          </a:p>
          <a:p>
            <a:r>
              <a:rPr lang="en-US" sz="2800" dirty="0"/>
              <a:t>April 13, 2023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r>
              <a:rPr lang="en-US" dirty="0"/>
              <a:t>No Disclosures</a:t>
            </a:r>
          </a:p>
          <a:p>
            <a:pPr marL="0" indent="0">
              <a:buNone/>
            </a:pPr>
            <a:r>
              <a:rPr lang="en-US" dirty="0"/>
              <a:t>Certifications</a:t>
            </a:r>
          </a:p>
          <a:p>
            <a:r>
              <a:rPr lang="en-US" dirty="0"/>
              <a:t>American Board of Emergency Medicine</a:t>
            </a:r>
          </a:p>
          <a:p>
            <a:r>
              <a:rPr lang="en-US" dirty="0"/>
              <a:t>American Board of Preventative Medicine-Addiction Medicine</a:t>
            </a:r>
          </a:p>
          <a:p>
            <a:r>
              <a:rPr lang="en-US" dirty="0"/>
              <a:t>American Board of Pain Medicine</a:t>
            </a:r>
          </a:p>
        </p:txBody>
      </p:sp>
    </p:spTree>
    <p:extLst>
      <p:ext uri="{BB962C8B-B14F-4D97-AF65-F5344CB8AC3E}">
        <p14:creationId xmlns:p14="http://schemas.microsoft.com/office/powerpoint/2010/main" val="34277128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B7C82A7-F32F-A9AA-97DB-01931DD03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4687" y="562092"/>
            <a:ext cx="5029200" cy="685800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4600" dirty="0"/>
              <a:t>Sickle Cell Crisis on </a:t>
            </a:r>
            <a:r>
              <a:rPr lang="en-US" sz="4600" dirty="0" err="1"/>
              <a:t>Bup</a:t>
            </a:r>
            <a:endParaRPr lang="en-US" sz="4600" dirty="0"/>
          </a:p>
        </p:txBody>
      </p:sp>
      <p:pic>
        <p:nvPicPr>
          <p:cNvPr id="2" name="DALL·E 2023-02-07 12.03.21 - photorealistic painting of a young man hunched over looking straight out. He is sweating and showing signs of opioid withdrawal .png" descr="DALL·E 2023-02-07 12.03.21 - photorealistic painting of a young man hunched over looking straight out. He is sweating and showing signs of opioid withdrawal .png">
            <a:extLst>
              <a:ext uri="{FF2B5EF4-FFF2-40B4-BE49-F238E27FC236}">
                <a16:creationId xmlns:a16="http://schemas.microsoft.com/office/drawing/2014/main" id="{0001C0C0-7D9C-F55D-A126-983B41D914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8" r="2" b="2"/>
          <a:stretch/>
        </p:blipFill>
        <p:spPr>
          <a:xfrm>
            <a:off x="7620000" y="1928307"/>
            <a:ext cx="3962400" cy="4089906"/>
          </a:xfrm>
          <a:prstGeom prst="rect">
            <a:avLst/>
          </a:prstGeom>
          <a:noFill/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Google Shape;110;p19">
            <a:extLst>
              <a:ext uri="{FF2B5EF4-FFF2-40B4-BE49-F238E27FC236}">
                <a16:creationId xmlns:a16="http://schemas.microsoft.com/office/drawing/2014/main" id="{E5551F5F-F61B-E957-56E7-36CA9C10DD2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27823"/>
          <a:stretch/>
        </p:blipFill>
        <p:spPr>
          <a:xfrm>
            <a:off x="381000" y="2362200"/>
            <a:ext cx="6477000" cy="3052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09;p19">
            <a:extLst>
              <a:ext uri="{FF2B5EF4-FFF2-40B4-BE49-F238E27FC236}">
                <a16:creationId xmlns:a16="http://schemas.microsoft.com/office/drawing/2014/main" id="{867A579A-BC76-5698-FBC2-4B85CAFA35F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113" y="304800"/>
            <a:ext cx="1752600" cy="168537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7;p16">
            <a:extLst>
              <a:ext uri="{FF2B5EF4-FFF2-40B4-BE49-F238E27FC236}">
                <a16:creationId xmlns:a16="http://schemas.microsoft.com/office/drawing/2014/main" id="{9FD41EF1-3796-E296-DE92-E1A8DAAF9539}"/>
              </a:ext>
            </a:extLst>
          </p:cNvPr>
          <p:cNvSpPr txBox="1">
            <a:spLocks/>
          </p:cNvSpPr>
          <p:nvPr/>
        </p:nvSpPr>
        <p:spPr>
          <a:xfrm>
            <a:off x="2514600" y="356461"/>
            <a:ext cx="3962400" cy="163371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 fontScale="92500" lnSpcReduction="10000"/>
          </a:bodyPr>
          <a:lstStyle>
            <a:lvl1pPr marL="320024" indent="-320024" algn="l" rtl="0" eaLnBrk="1" latinLnBrk="0" hangingPunct="1">
              <a:spcBef>
                <a:spcPct val="2000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®"/>
              <a:defRPr sz="3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630904" indent="-274306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 2" panose="05020102010507070707" pitchFamily="18" charset="2"/>
              <a:buChar char="®"/>
              <a:defRPr sz="2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23498" indent="-274306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0000"/>
              <a:buFont typeface="Wingdings 2" panose="05020102010507070707" pitchFamily="18" charset="2"/>
              <a:buChar char="®"/>
              <a:defRPr sz="24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188661" indent="-228589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®"/>
              <a:defRPr sz="22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426392" indent="-228589" algn="l" rtl="0" eaLnBrk="1" latinLnBrk="0" hangingPunct="1">
              <a:spcBef>
                <a:spcPct val="20000"/>
              </a:spcBef>
              <a:buClr>
                <a:schemeClr val="accent2"/>
              </a:buClr>
              <a:buSzPct val="60000"/>
              <a:buFont typeface="Wingdings 2" panose="05020102010507070707" pitchFamily="18" charset="2"/>
              <a:buChar char="®"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1673269" indent="-228589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Wingdings 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11000" indent="-228589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21302" indent="-18287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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22461" indent="-182870" algn="l" rtl="0" eaLnBrk="1" latinLnBrk="0" hangingPunct="1">
              <a:spcBef>
                <a:spcPct val="20000"/>
              </a:spcBef>
              <a:buClr>
                <a:schemeClr val="tx2"/>
              </a:buClr>
              <a:buFont typeface="Wingdings 2"/>
              <a:buChar char="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600"/>
              </a:spcBef>
              <a:buNone/>
            </a:pPr>
            <a:r>
              <a:rPr lang="en-US" sz="1700" dirty="0"/>
              <a:t>Maintained on 16mg / day </a:t>
            </a:r>
            <a:r>
              <a:rPr lang="en-US" sz="1700" dirty="0" err="1"/>
              <a:t>Bup</a:t>
            </a:r>
            <a:endParaRPr lang="en-US" sz="1700" dirty="0"/>
          </a:p>
          <a:p>
            <a:pPr marL="0" indent="0">
              <a:spcBef>
                <a:spcPts val="1600"/>
              </a:spcBef>
              <a:buNone/>
            </a:pPr>
            <a:r>
              <a:rPr lang="en-US" sz="1700" dirty="0"/>
              <a:t>At trough (17hrs) since last dose</a:t>
            </a:r>
          </a:p>
          <a:p>
            <a:pPr marL="0" indent="0">
              <a:spcBef>
                <a:spcPts val="1600"/>
              </a:spcBef>
              <a:buNone/>
            </a:pPr>
            <a:r>
              <a:rPr lang="en-US" sz="1700" dirty="0"/>
              <a:t>16-32 IV </a:t>
            </a:r>
            <a:r>
              <a:rPr lang="en-US" sz="1700" dirty="0" err="1"/>
              <a:t>Bup</a:t>
            </a:r>
            <a:r>
              <a:rPr lang="en-US" sz="1700" dirty="0"/>
              <a:t> or hydromorphone needed for strong analgesic response</a:t>
            </a:r>
          </a:p>
        </p:txBody>
      </p:sp>
    </p:spTree>
    <p:extLst>
      <p:ext uri="{BB962C8B-B14F-4D97-AF65-F5344CB8AC3E}">
        <p14:creationId xmlns:p14="http://schemas.microsoft.com/office/powerpoint/2010/main" val="34817089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C047E89-6F38-4AE2-B94A-0336FD520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Final Takeaways/Summary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2FD47F6-CBEC-431C-B4FA-79B900419F64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Emergency Department treatment of pain and oud is a fantastic opportunity to help patients with OUD </a:t>
            </a:r>
          </a:p>
          <a:p>
            <a:r>
              <a:rPr lang="en-US" dirty="0"/>
              <a:t>Buprenorphine can be initiated or continued in nearly all cases</a:t>
            </a:r>
          </a:p>
          <a:p>
            <a:r>
              <a:rPr lang="en-US" dirty="0"/>
              <a:t>Exotic treatments like IV ketamine are common and easily administered in the ED</a:t>
            </a:r>
          </a:p>
          <a:p>
            <a:r>
              <a:rPr lang="en-US" dirty="0"/>
              <a:t>ER clinicians love supportive partners!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A64DA5A5-373F-42DE-B3E3-90EDEDFD0F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9654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D1957821-2D76-4F31-9AF1-D81CC9F40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1066800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5775D2D-8A5F-4B45-956F-4A1CCDA0D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0" i="0" dirty="0">
                <a:effectLst/>
                <a:latin typeface="Arial" panose="020B0604020202020204" pitchFamily="34" charset="0"/>
              </a:rPr>
              <a:t>O’Neill, A., &amp;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Lirk</a:t>
            </a:r>
            <a:r>
              <a:rPr lang="en-US" b="0" i="0" dirty="0">
                <a:effectLst/>
                <a:latin typeface="Arial" panose="020B0604020202020204" pitchFamily="34" charset="0"/>
              </a:rPr>
              <a:t>, P. (2022). Multimodal Analgesia. </a:t>
            </a:r>
            <a:r>
              <a:rPr lang="en-US" b="0" i="1" dirty="0">
                <a:effectLst/>
                <a:latin typeface="Arial" panose="020B0604020202020204" pitchFamily="34" charset="0"/>
              </a:rPr>
              <a:t>Anesthesiology Clinics</a:t>
            </a:r>
            <a:r>
              <a:rPr lang="en-US" b="0" i="0" dirty="0">
                <a:effectLst/>
                <a:latin typeface="Arial" panose="020B0604020202020204" pitchFamily="34" charset="0"/>
              </a:rPr>
              <a:t>, </a:t>
            </a:r>
            <a:r>
              <a:rPr lang="en-US" b="0" i="1" dirty="0">
                <a:effectLst/>
                <a:latin typeface="Arial" panose="020B0604020202020204" pitchFamily="34" charset="0"/>
              </a:rPr>
              <a:t>40</a:t>
            </a:r>
            <a:r>
              <a:rPr lang="en-US" b="0" i="0" dirty="0">
                <a:effectLst/>
                <a:latin typeface="Arial" panose="020B0604020202020204" pitchFamily="34" charset="0"/>
              </a:rPr>
              <a:t>(3), 455-468.</a:t>
            </a:r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Kenney, M. O., &amp; Smith, W. R. (2022). Moving toward a multimodal analgesic regimen for acute sickle cell pain with non-opioid analgesic adjuncts: a narrative review. </a:t>
            </a:r>
            <a:r>
              <a:rPr lang="en-US" b="0" i="1" dirty="0">
                <a:effectLst/>
                <a:latin typeface="Arial" panose="020B0604020202020204" pitchFamily="34" charset="0"/>
              </a:rPr>
              <a:t>Journal of Pain Research</a:t>
            </a:r>
            <a:r>
              <a:rPr lang="en-US" b="0" i="0" dirty="0">
                <a:effectLst/>
                <a:latin typeface="Arial" panose="020B0604020202020204" pitchFamily="34" charset="0"/>
              </a:rPr>
              <a:t>, 879-894.</a:t>
            </a:r>
          </a:p>
          <a:p>
            <a:r>
              <a:rPr lang="en-US" b="0" i="0" dirty="0" err="1">
                <a:effectLst/>
                <a:latin typeface="Arial" panose="020B0604020202020204" pitchFamily="34" charset="0"/>
              </a:rPr>
              <a:t>Hailozian</a:t>
            </a:r>
            <a:r>
              <a:rPr lang="en-US" b="0" i="0" dirty="0">
                <a:effectLst/>
                <a:latin typeface="Arial" panose="020B0604020202020204" pitchFamily="34" charset="0"/>
              </a:rPr>
              <a:t>, C.,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Luftig</a:t>
            </a:r>
            <a:r>
              <a:rPr lang="en-US" b="0" i="0" dirty="0">
                <a:effectLst/>
                <a:latin typeface="Arial" panose="020B0604020202020204" pitchFamily="34" charset="0"/>
              </a:rPr>
              <a:t>, J., Liang, A.,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Outhay</a:t>
            </a:r>
            <a:r>
              <a:rPr lang="en-US" b="0" i="0" dirty="0">
                <a:effectLst/>
                <a:latin typeface="Arial" panose="020B0604020202020204" pitchFamily="34" charset="0"/>
              </a:rPr>
              <a:t>, M., </a:t>
            </a:r>
            <a:r>
              <a:rPr lang="en-US" b="0" i="0" dirty="0" err="1">
                <a:effectLst/>
                <a:latin typeface="Arial" panose="020B0604020202020204" pitchFamily="34" charset="0"/>
              </a:rPr>
              <a:t>Ullal</a:t>
            </a:r>
            <a:r>
              <a:rPr lang="en-US" b="0" i="0" dirty="0">
                <a:effectLst/>
                <a:latin typeface="Arial" panose="020B0604020202020204" pitchFamily="34" charset="0"/>
              </a:rPr>
              <a:t>, M., Anderson, E. S., ... &amp; Herring, A. A. (2022). Synergistic effect of ketamine and buprenorphine observed in the treatment of buprenorphine precipitated opioid withdrawal in a patient with fentanyl use. </a:t>
            </a:r>
            <a:r>
              <a:rPr lang="en-US" b="0" i="1" dirty="0">
                <a:effectLst/>
                <a:latin typeface="Arial" panose="020B0604020202020204" pitchFamily="34" charset="0"/>
              </a:rPr>
              <a:t>Journal of Addiction Medicine</a:t>
            </a:r>
            <a:r>
              <a:rPr lang="en-US" b="0" i="0" dirty="0"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en-US" b="0" i="0" dirty="0">
                <a:effectLst/>
                <a:latin typeface="Arial" panose="020B0604020202020204" pitchFamily="34" charset="0"/>
              </a:rPr>
              <a:t>Greenwald, M. K., Herring, A. A., Perrone, J., Nelson, L. S., &amp; Azar, P. (2022). A neuropharmacological model to explain buprenorphine induction challenges. </a:t>
            </a:r>
            <a:r>
              <a:rPr lang="en-US" b="0" i="1" dirty="0">
                <a:effectLst/>
                <a:latin typeface="Arial" panose="020B0604020202020204" pitchFamily="34" charset="0"/>
              </a:rPr>
              <a:t>Annals of Emergency Medicine</a:t>
            </a:r>
            <a:r>
              <a:rPr lang="en-US" b="0" i="0" dirty="0">
                <a:effectLst/>
                <a:latin typeface="Arial" panose="020B0604020202020204" pitchFamily="34" charset="0"/>
              </a:rPr>
              <a:t>.</a:t>
            </a:r>
          </a:p>
          <a:p>
            <a:r>
              <a:rPr lang="en-US" dirty="0"/>
              <a:t>https://</a:t>
            </a:r>
            <a:r>
              <a:rPr lang="en-US" dirty="0" err="1"/>
              <a:t>cabridge.org</a:t>
            </a:r>
            <a:r>
              <a:rPr lang="en-US" dirty="0"/>
              <a:t>/</a:t>
            </a: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64CC835-D047-448F-BF6F-D10BA6A1FF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019800"/>
            <a:ext cx="660312" cy="685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622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971800"/>
            <a:ext cx="6096000" cy="9144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Emergency Departments are a beautiful triumph of democracy</a:t>
            </a:r>
          </a:p>
        </p:txBody>
      </p:sp>
      <p:pic>
        <p:nvPicPr>
          <p:cNvPr id="7" name="Content Placeholder 6" descr="A group of men standing around a person sitting at a desk&#10;&#10;Description automatically generated with medium confidence">
            <a:extLst>
              <a:ext uri="{FF2B5EF4-FFF2-40B4-BE49-F238E27FC236}">
                <a16:creationId xmlns:a16="http://schemas.microsoft.com/office/drawing/2014/main" id="{2F1A061C-1343-4E82-88D4-36B1E0365130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0"/>
            <a:ext cx="6096000" cy="6866334"/>
          </a:xfr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8AFBD5A-0A81-8064-BCFF-5BA0AAC15C60}"/>
              </a:ext>
            </a:extLst>
          </p:cNvPr>
          <p:cNvSpPr txBox="1">
            <a:spLocks/>
          </p:cNvSpPr>
          <p:nvPr/>
        </p:nvSpPr>
        <p:spPr>
          <a:xfrm>
            <a:off x="35169" y="381000"/>
            <a:ext cx="6096000" cy="914400"/>
          </a:xfrm>
          <a:prstGeom prst="rect">
            <a:avLst/>
          </a:prstGeom>
        </p:spPr>
        <p:txBody>
          <a:bodyPr vert="horz" lIns="0" tIns="9144" rIns="0" bIns="9144" anchor="ctr">
            <a:normAutofit fontScale="90000"/>
          </a:bodyPr>
          <a:lstStyle>
            <a:lvl1pPr algn="ctr" rtl="0" eaLnBrk="1" latinLnBrk="0" hangingPunct="1">
              <a:spcBef>
                <a:spcPct val="0"/>
              </a:spcBef>
              <a:buNone/>
              <a:defRPr lang="en-US" sz="5000" b="1" kern="1200">
                <a:ln w="500">
                  <a:solidFill>
                    <a:schemeClr val="tx2">
                      <a:shade val="20000"/>
                      <a:satMod val="350000"/>
                    </a:schemeClr>
                  </a:solidFill>
                </a:ln>
                <a:solidFill>
                  <a:schemeClr val="tx2">
                    <a:tint val="100000"/>
                    <a:satMod val="250000"/>
                  </a:schemeClr>
                </a:solidFill>
                <a:effectLst/>
                <a:latin typeface="Lato" panose="020F0502020204030203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Don’t believe the hype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42B788-F27E-BDC1-5765-A1204A4E97D3}"/>
              </a:ext>
            </a:extLst>
          </p:cNvPr>
          <p:cNvSpPr txBox="1"/>
          <p:nvPr/>
        </p:nvSpPr>
        <p:spPr>
          <a:xfrm>
            <a:off x="6113585" y="-228600"/>
            <a:ext cx="6096000" cy="9510296"/>
          </a:xfrm>
          <a:prstGeom prst="rect">
            <a:avLst/>
          </a:prstGeom>
          <a:solidFill>
            <a:schemeClr val="bg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Crowding and costs are manufactured by non-clinical factors</a:t>
            </a:r>
            <a:br>
              <a:rPr lang="en-US" sz="3600" dirty="0"/>
            </a:b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Free, 24-7</a:t>
            </a:r>
            <a:br>
              <a:rPr lang="en-US" sz="3600" dirty="0"/>
            </a:b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Comprehensive—medicine, food, shelter</a:t>
            </a:r>
            <a:br>
              <a:rPr lang="en-US" sz="3600" dirty="0"/>
            </a:b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Ketamine is cheap, easy, and every ER doc knows how to use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1654283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4D85A-8B37-683E-E3A7-21769DFAA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Integrated systems of care should be standard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B4B682-73AC-20B6-1B62-0978D5A90106}"/>
              </a:ext>
            </a:extLst>
          </p:cNvPr>
          <p:cNvSpPr/>
          <p:nvPr/>
        </p:nvSpPr>
        <p:spPr>
          <a:xfrm>
            <a:off x="838200" y="1752599"/>
            <a:ext cx="10820400" cy="46250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A5871-5A2A-36A3-3CAF-E4CF7798F603}"/>
              </a:ext>
            </a:extLst>
          </p:cNvPr>
          <p:cNvSpPr/>
          <p:nvPr/>
        </p:nvSpPr>
        <p:spPr>
          <a:xfrm>
            <a:off x="1371600" y="2075935"/>
            <a:ext cx="2057400" cy="990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Clinic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4CC925-B33B-412C-FBE0-7693B81EBBEC}"/>
              </a:ext>
            </a:extLst>
          </p:cNvPr>
          <p:cNvSpPr/>
          <p:nvPr/>
        </p:nvSpPr>
        <p:spPr>
          <a:xfrm>
            <a:off x="2819400" y="4380470"/>
            <a:ext cx="2057400" cy="9906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Jail/Prison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7A8803A-1C57-9B65-6ACF-3D6687E23889}"/>
              </a:ext>
            </a:extLst>
          </p:cNvPr>
          <p:cNvSpPr/>
          <p:nvPr/>
        </p:nvSpPr>
        <p:spPr>
          <a:xfrm>
            <a:off x="7323438" y="4484473"/>
            <a:ext cx="2057400" cy="990600"/>
          </a:xfrm>
          <a:prstGeom prst="rect">
            <a:avLst/>
          </a:prstGeom>
          <a:solidFill>
            <a:schemeClr val="bg2">
              <a:lumMod val="75000"/>
              <a:lumOff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Shelter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F69AFD9-B707-207D-1820-FFD8181C5008}"/>
              </a:ext>
            </a:extLst>
          </p:cNvPr>
          <p:cNvSpPr/>
          <p:nvPr/>
        </p:nvSpPr>
        <p:spPr>
          <a:xfrm>
            <a:off x="8534400" y="2075935"/>
            <a:ext cx="2057400" cy="9906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Clinic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6571E884-3623-2C15-8762-F9FF1D3FA90E}"/>
              </a:ext>
            </a:extLst>
          </p:cNvPr>
          <p:cNvSpPr/>
          <p:nvPr/>
        </p:nvSpPr>
        <p:spPr>
          <a:xfrm>
            <a:off x="2656703" y="2903838"/>
            <a:ext cx="6450227" cy="2075935"/>
          </a:xfrm>
          <a:custGeom>
            <a:avLst/>
            <a:gdLst>
              <a:gd name="connsiteX0" fmla="*/ 0 w 6450227"/>
              <a:gd name="connsiteY0" fmla="*/ 197708 h 2075935"/>
              <a:gd name="connsiteX1" fmla="*/ 24713 w 6450227"/>
              <a:gd name="connsiteY1" fmla="*/ 259492 h 2075935"/>
              <a:gd name="connsiteX2" fmla="*/ 49427 w 6450227"/>
              <a:gd name="connsiteY2" fmla="*/ 333632 h 2075935"/>
              <a:gd name="connsiteX3" fmla="*/ 74140 w 6450227"/>
              <a:gd name="connsiteY3" fmla="*/ 370703 h 2075935"/>
              <a:gd name="connsiteX4" fmla="*/ 98854 w 6450227"/>
              <a:gd name="connsiteY4" fmla="*/ 457200 h 2075935"/>
              <a:gd name="connsiteX5" fmla="*/ 123567 w 6450227"/>
              <a:gd name="connsiteY5" fmla="*/ 494270 h 2075935"/>
              <a:gd name="connsiteX6" fmla="*/ 160638 w 6450227"/>
              <a:gd name="connsiteY6" fmla="*/ 568411 h 2075935"/>
              <a:gd name="connsiteX7" fmla="*/ 172994 w 6450227"/>
              <a:gd name="connsiteY7" fmla="*/ 605481 h 2075935"/>
              <a:gd name="connsiteX8" fmla="*/ 222421 w 6450227"/>
              <a:gd name="connsiteY8" fmla="*/ 679621 h 2075935"/>
              <a:gd name="connsiteX9" fmla="*/ 271848 w 6450227"/>
              <a:gd name="connsiteY9" fmla="*/ 753762 h 2075935"/>
              <a:gd name="connsiteX10" fmla="*/ 321275 w 6450227"/>
              <a:gd name="connsiteY10" fmla="*/ 827903 h 2075935"/>
              <a:gd name="connsiteX11" fmla="*/ 333632 w 6450227"/>
              <a:gd name="connsiteY11" fmla="*/ 864973 h 2075935"/>
              <a:gd name="connsiteX12" fmla="*/ 358346 w 6450227"/>
              <a:gd name="connsiteY12" fmla="*/ 902043 h 2075935"/>
              <a:gd name="connsiteX13" fmla="*/ 444843 w 6450227"/>
              <a:gd name="connsiteY13" fmla="*/ 1025611 h 2075935"/>
              <a:gd name="connsiteX14" fmla="*/ 469556 w 6450227"/>
              <a:gd name="connsiteY14" fmla="*/ 1062681 h 2075935"/>
              <a:gd name="connsiteX15" fmla="*/ 531340 w 6450227"/>
              <a:gd name="connsiteY15" fmla="*/ 1173892 h 2075935"/>
              <a:gd name="connsiteX16" fmla="*/ 568411 w 6450227"/>
              <a:gd name="connsiteY16" fmla="*/ 1210962 h 2075935"/>
              <a:gd name="connsiteX17" fmla="*/ 617838 w 6450227"/>
              <a:gd name="connsiteY17" fmla="*/ 1285103 h 2075935"/>
              <a:gd name="connsiteX18" fmla="*/ 716692 w 6450227"/>
              <a:gd name="connsiteY18" fmla="*/ 1433384 h 2075935"/>
              <a:gd name="connsiteX19" fmla="*/ 766119 w 6450227"/>
              <a:gd name="connsiteY19" fmla="*/ 1507524 h 2075935"/>
              <a:gd name="connsiteX20" fmla="*/ 840259 w 6450227"/>
              <a:gd name="connsiteY20" fmla="*/ 1556951 h 2075935"/>
              <a:gd name="connsiteX21" fmla="*/ 877329 w 6450227"/>
              <a:gd name="connsiteY21" fmla="*/ 1594021 h 2075935"/>
              <a:gd name="connsiteX22" fmla="*/ 926756 w 6450227"/>
              <a:gd name="connsiteY22" fmla="*/ 1618735 h 2075935"/>
              <a:gd name="connsiteX23" fmla="*/ 1000897 w 6450227"/>
              <a:gd name="connsiteY23" fmla="*/ 1668162 h 2075935"/>
              <a:gd name="connsiteX24" fmla="*/ 1050324 w 6450227"/>
              <a:gd name="connsiteY24" fmla="*/ 1705232 h 2075935"/>
              <a:gd name="connsiteX25" fmla="*/ 1087394 w 6450227"/>
              <a:gd name="connsiteY25" fmla="*/ 1717589 h 2075935"/>
              <a:gd name="connsiteX26" fmla="*/ 1161535 w 6450227"/>
              <a:gd name="connsiteY26" fmla="*/ 1754659 h 2075935"/>
              <a:gd name="connsiteX27" fmla="*/ 1359243 w 6450227"/>
              <a:gd name="connsiteY27" fmla="*/ 1742303 h 2075935"/>
              <a:gd name="connsiteX28" fmla="*/ 1396313 w 6450227"/>
              <a:gd name="connsiteY28" fmla="*/ 1729946 h 2075935"/>
              <a:gd name="connsiteX29" fmla="*/ 1470454 w 6450227"/>
              <a:gd name="connsiteY29" fmla="*/ 1680519 h 2075935"/>
              <a:gd name="connsiteX30" fmla="*/ 1519881 w 6450227"/>
              <a:gd name="connsiteY30" fmla="*/ 1606378 h 2075935"/>
              <a:gd name="connsiteX31" fmla="*/ 1544594 w 6450227"/>
              <a:gd name="connsiteY31" fmla="*/ 1532238 h 2075935"/>
              <a:gd name="connsiteX32" fmla="*/ 1569308 w 6450227"/>
              <a:gd name="connsiteY32" fmla="*/ 1495167 h 2075935"/>
              <a:gd name="connsiteX33" fmla="*/ 1594021 w 6450227"/>
              <a:gd name="connsiteY33" fmla="*/ 1421027 h 2075935"/>
              <a:gd name="connsiteX34" fmla="*/ 1618735 w 6450227"/>
              <a:gd name="connsiteY34" fmla="*/ 1334530 h 2075935"/>
              <a:gd name="connsiteX35" fmla="*/ 1631092 w 6450227"/>
              <a:gd name="connsiteY35" fmla="*/ 1272746 h 2075935"/>
              <a:gd name="connsiteX36" fmla="*/ 1643448 w 6450227"/>
              <a:gd name="connsiteY36" fmla="*/ 1235676 h 2075935"/>
              <a:gd name="connsiteX37" fmla="*/ 1655805 w 6450227"/>
              <a:gd name="connsiteY37" fmla="*/ 1161535 h 2075935"/>
              <a:gd name="connsiteX38" fmla="*/ 1668162 w 6450227"/>
              <a:gd name="connsiteY38" fmla="*/ 1112108 h 2075935"/>
              <a:gd name="connsiteX39" fmla="*/ 1692875 w 6450227"/>
              <a:gd name="connsiteY39" fmla="*/ 926757 h 2075935"/>
              <a:gd name="connsiteX40" fmla="*/ 1705232 w 6450227"/>
              <a:gd name="connsiteY40" fmla="*/ 877330 h 2075935"/>
              <a:gd name="connsiteX41" fmla="*/ 1742302 w 6450227"/>
              <a:gd name="connsiteY41" fmla="*/ 580767 h 2075935"/>
              <a:gd name="connsiteX42" fmla="*/ 1767016 w 6450227"/>
              <a:gd name="connsiteY42" fmla="*/ 432486 h 2075935"/>
              <a:gd name="connsiteX43" fmla="*/ 1804086 w 6450227"/>
              <a:gd name="connsiteY43" fmla="*/ 358346 h 2075935"/>
              <a:gd name="connsiteX44" fmla="*/ 1816443 w 6450227"/>
              <a:gd name="connsiteY44" fmla="*/ 308919 h 2075935"/>
              <a:gd name="connsiteX45" fmla="*/ 1865870 w 6450227"/>
              <a:gd name="connsiteY45" fmla="*/ 234778 h 2075935"/>
              <a:gd name="connsiteX46" fmla="*/ 1902940 w 6450227"/>
              <a:gd name="connsiteY46" fmla="*/ 160638 h 2075935"/>
              <a:gd name="connsiteX47" fmla="*/ 1915297 w 6450227"/>
              <a:gd name="connsiteY47" fmla="*/ 123567 h 2075935"/>
              <a:gd name="connsiteX48" fmla="*/ 2001794 w 6450227"/>
              <a:gd name="connsiteY48" fmla="*/ 24713 h 2075935"/>
              <a:gd name="connsiteX49" fmla="*/ 2113005 w 6450227"/>
              <a:gd name="connsiteY49" fmla="*/ 0 h 2075935"/>
              <a:gd name="connsiteX50" fmla="*/ 2817340 w 6450227"/>
              <a:gd name="connsiteY50" fmla="*/ 12357 h 2075935"/>
              <a:gd name="connsiteX51" fmla="*/ 2891481 w 6450227"/>
              <a:gd name="connsiteY51" fmla="*/ 37070 h 2075935"/>
              <a:gd name="connsiteX52" fmla="*/ 2953265 w 6450227"/>
              <a:gd name="connsiteY52" fmla="*/ 123567 h 2075935"/>
              <a:gd name="connsiteX53" fmla="*/ 3039762 w 6450227"/>
              <a:gd name="connsiteY53" fmla="*/ 247135 h 2075935"/>
              <a:gd name="connsiteX54" fmla="*/ 3076832 w 6450227"/>
              <a:gd name="connsiteY54" fmla="*/ 345989 h 2075935"/>
              <a:gd name="connsiteX55" fmla="*/ 3101546 w 6450227"/>
              <a:gd name="connsiteY55" fmla="*/ 420130 h 2075935"/>
              <a:gd name="connsiteX56" fmla="*/ 3101546 w 6450227"/>
              <a:gd name="connsiteY56" fmla="*/ 642551 h 2075935"/>
              <a:gd name="connsiteX57" fmla="*/ 3076832 w 6450227"/>
              <a:gd name="connsiteY57" fmla="*/ 729048 h 2075935"/>
              <a:gd name="connsiteX58" fmla="*/ 3039762 w 6450227"/>
              <a:gd name="connsiteY58" fmla="*/ 778476 h 2075935"/>
              <a:gd name="connsiteX59" fmla="*/ 3002692 w 6450227"/>
              <a:gd name="connsiteY59" fmla="*/ 852616 h 2075935"/>
              <a:gd name="connsiteX60" fmla="*/ 2990335 w 6450227"/>
              <a:gd name="connsiteY60" fmla="*/ 902043 h 2075935"/>
              <a:gd name="connsiteX61" fmla="*/ 2977978 w 6450227"/>
              <a:gd name="connsiteY61" fmla="*/ 939113 h 2075935"/>
              <a:gd name="connsiteX62" fmla="*/ 2965621 w 6450227"/>
              <a:gd name="connsiteY62" fmla="*/ 988540 h 2075935"/>
              <a:gd name="connsiteX63" fmla="*/ 2940908 w 6450227"/>
              <a:gd name="connsiteY63" fmla="*/ 1062681 h 2075935"/>
              <a:gd name="connsiteX64" fmla="*/ 2928551 w 6450227"/>
              <a:gd name="connsiteY64" fmla="*/ 1099751 h 2075935"/>
              <a:gd name="connsiteX65" fmla="*/ 2903838 w 6450227"/>
              <a:gd name="connsiteY65" fmla="*/ 1136821 h 2075935"/>
              <a:gd name="connsiteX66" fmla="*/ 2891481 w 6450227"/>
              <a:gd name="connsiteY66" fmla="*/ 1173892 h 2075935"/>
              <a:gd name="connsiteX67" fmla="*/ 2854411 w 6450227"/>
              <a:gd name="connsiteY67" fmla="*/ 1210962 h 2075935"/>
              <a:gd name="connsiteX68" fmla="*/ 2817340 w 6450227"/>
              <a:gd name="connsiteY68" fmla="*/ 1260389 h 2075935"/>
              <a:gd name="connsiteX69" fmla="*/ 2718486 w 6450227"/>
              <a:gd name="connsiteY69" fmla="*/ 1346886 h 2075935"/>
              <a:gd name="connsiteX70" fmla="*/ 2681416 w 6450227"/>
              <a:gd name="connsiteY70" fmla="*/ 1371600 h 2075935"/>
              <a:gd name="connsiteX71" fmla="*/ 2619632 w 6450227"/>
              <a:gd name="connsiteY71" fmla="*/ 1396313 h 2075935"/>
              <a:gd name="connsiteX72" fmla="*/ 2520778 w 6450227"/>
              <a:gd name="connsiteY72" fmla="*/ 1445740 h 2075935"/>
              <a:gd name="connsiteX73" fmla="*/ 2372497 w 6450227"/>
              <a:gd name="connsiteY73" fmla="*/ 1482811 h 2075935"/>
              <a:gd name="connsiteX74" fmla="*/ 2236573 w 6450227"/>
              <a:gd name="connsiteY74" fmla="*/ 1507524 h 2075935"/>
              <a:gd name="connsiteX75" fmla="*/ 1890583 w 6450227"/>
              <a:gd name="connsiteY75" fmla="*/ 1495167 h 2075935"/>
              <a:gd name="connsiteX76" fmla="*/ 1705232 w 6450227"/>
              <a:gd name="connsiteY76" fmla="*/ 1396313 h 2075935"/>
              <a:gd name="connsiteX77" fmla="*/ 1668162 w 6450227"/>
              <a:gd name="connsiteY77" fmla="*/ 1383957 h 2075935"/>
              <a:gd name="connsiteX78" fmla="*/ 1618735 w 6450227"/>
              <a:gd name="connsiteY78" fmla="*/ 1334530 h 2075935"/>
              <a:gd name="connsiteX79" fmla="*/ 1556951 w 6450227"/>
              <a:gd name="connsiteY79" fmla="*/ 1260389 h 2075935"/>
              <a:gd name="connsiteX80" fmla="*/ 1544594 w 6450227"/>
              <a:gd name="connsiteY80" fmla="*/ 951470 h 2075935"/>
              <a:gd name="connsiteX81" fmla="*/ 1556951 w 6450227"/>
              <a:gd name="connsiteY81" fmla="*/ 902043 h 2075935"/>
              <a:gd name="connsiteX82" fmla="*/ 1569308 w 6450227"/>
              <a:gd name="connsiteY82" fmla="*/ 864973 h 2075935"/>
              <a:gd name="connsiteX83" fmla="*/ 1668162 w 6450227"/>
              <a:gd name="connsiteY83" fmla="*/ 753762 h 2075935"/>
              <a:gd name="connsiteX84" fmla="*/ 1705232 w 6450227"/>
              <a:gd name="connsiteY84" fmla="*/ 729048 h 2075935"/>
              <a:gd name="connsiteX85" fmla="*/ 1767016 w 6450227"/>
              <a:gd name="connsiteY85" fmla="*/ 704335 h 2075935"/>
              <a:gd name="connsiteX86" fmla="*/ 1816443 w 6450227"/>
              <a:gd name="connsiteY86" fmla="*/ 679621 h 2075935"/>
              <a:gd name="connsiteX87" fmla="*/ 1890583 w 6450227"/>
              <a:gd name="connsiteY87" fmla="*/ 654908 h 2075935"/>
              <a:gd name="connsiteX88" fmla="*/ 2026508 w 6450227"/>
              <a:gd name="connsiteY88" fmla="*/ 617838 h 2075935"/>
              <a:gd name="connsiteX89" fmla="*/ 2125362 w 6450227"/>
              <a:gd name="connsiteY89" fmla="*/ 605481 h 2075935"/>
              <a:gd name="connsiteX90" fmla="*/ 2286000 w 6450227"/>
              <a:gd name="connsiteY90" fmla="*/ 617838 h 2075935"/>
              <a:gd name="connsiteX91" fmla="*/ 2384854 w 6450227"/>
              <a:gd name="connsiteY91" fmla="*/ 667265 h 2075935"/>
              <a:gd name="connsiteX92" fmla="*/ 2421924 w 6450227"/>
              <a:gd name="connsiteY92" fmla="*/ 679621 h 2075935"/>
              <a:gd name="connsiteX93" fmla="*/ 2496065 w 6450227"/>
              <a:gd name="connsiteY93" fmla="*/ 753762 h 2075935"/>
              <a:gd name="connsiteX94" fmla="*/ 2594919 w 6450227"/>
              <a:gd name="connsiteY94" fmla="*/ 815546 h 2075935"/>
              <a:gd name="connsiteX95" fmla="*/ 2631989 w 6450227"/>
              <a:gd name="connsiteY95" fmla="*/ 840259 h 2075935"/>
              <a:gd name="connsiteX96" fmla="*/ 2718486 w 6450227"/>
              <a:gd name="connsiteY96" fmla="*/ 939113 h 2075935"/>
              <a:gd name="connsiteX97" fmla="*/ 2780270 w 6450227"/>
              <a:gd name="connsiteY97" fmla="*/ 1025611 h 2075935"/>
              <a:gd name="connsiteX98" fmla="*/ 2866767 w 6450227"/>
              <a:gd name="connsiteY98" fmla="*/ 1136821 h 2075935"/>
              <a:gd name="connsiteX99" fmla="*/ 2879124 w 6450227"/>
              <a:gd name="connsiteY99" fmla="*/ 1173892 h 2075935"/>
              <a:gd name="connsiteX100" fmla="*/ 2953265 w 6450227"/>
              <a:gd name="connsiteY100" fmla="*/ 1309816 h 2075935"/>
              <a:gd name="connsiteX101" fmla="*/ 2965621 w 6450227"/>
              <a:gd name="connsiteY101" fmla="*/ 1346886 h 2075935"/>
              <a:gd name="connsiteX102" fmla="*/ 3002692 w 6450227"/>
              <a:gd name="connsiteY102" fmla="*/ 1383957 h 2075935"/>
              <a:gd name="connsiteX103" fmla="*/ 3027405 w 6450227"/>
              <a:gd name="connsiteY103" fmla="*/ 1421027 h 2075935"/>
              <a:gd name="connsiteX104" fmla="*/ 3064475 w 6450227"/>
              <a:gd name="connsiteY104" fmla="*/ 1458097 h 2075935"/>
              <a:gd name="connsiteX105" fmla="*/ 3101546 w 6450227"/>
              <a:gd name="connsiteY105" fmla="*/ 1507524 h 2075935"/>
              <a:gd name="connsiteX106" fmla="*/ 3175686 w 6450227"/>
              <a:gd name="connsiteY106" fmla="*/ 1581665 h 2075935"/>
              <a:gd name="connsiteX107" fmla="*/ 3262183 w 6450227"/>
              <a:gd name="connsiteY107" fmla="*/ 1643448 h 2075935"/>
              <a:gd name="connsiteX108" fmla="*/ 3299254 w 6450227"/>
              <a:gd name="connsiteY108" fmla="*/ 1680519 h 2075935"/>
              <a:gd name="connsiteX109" fmla="*/ 3385751 w 6450227"/>
              <a:gd name="connsiteY109" fmla="*/ 1729946 h 2075935"/>
              <a:gd name="connsiteX110" fmla="*/ 3447535 w 6450227"/>
              <a:gd name="connsiteY110" fmla="*/ 1767016 h 2075935"/>
              <a:gd name="connsiteX111" fmla="*/ 3546389 w 6450227"/>
              <a:gd name="connsiteY111" fmla="*/ 1816443 h 2075935"/>
              <a:gd name="connsiteX112" fmla="*/ 3583459 w 6450227"/>
              <a:gd name="connsiteY112" fmla="*/ 1841157 h 2075935"/>
              <a:gd name="connsiteX113" fmla="*/ 3657600 w 6450227"/>
              <a:gd name="connsiteY113" fmla="*/ 1865870 h 2075935"/>
              <a:gd name="connsiteX114" fmla="*/ 3744097 w 6450227"/>
              <a:gd name="connsiteY114" fmla="*/ 1915297 h 2075935"/>
              <a:gd name="connsiteX115" fmla="*/ 3781167 w 6450227"/>
              <a:gd name="connsiteY115" fmla="*/ 1927654 h 2075935"/>
              <a:gd name="connsiteX116" fmla="*/ 3842951 w 6450227"/>
              <a:gd name="connsiteY116" fmla="*/ 1952367 h 2075935"/>
              <a:gd name="connsiteX117" fmla="*/ 3892378 w 6450227"/>
              <a:gd name="connsiteY117" fmla="*/ 1977081 h 2075935"/>
              <a:gd name="connsiteX118" fmla="*/ 3941805 w 6450227"/>
              <a:gd name="connsiteY118" fmla="*/ 1989438 h 2075935"/>
              <a:gd name="connsiteX119" fmla="*/ 3978875 w 6450227"/>
              <a:gd name="connsiteY119" fmla="*/ 2001794 h 2075935"/>
              <a:gd name="connsiteX120" fmla="*/ 4028302 w 6450227"/>
              <a:gd name="connsiteY120" fmla="*/ 2014151 h 2075935"/>
              <a:gd name="connsiteX121" fmla="*/ 4090086 w 6450227"/>
              <a:gd name="connsiteY121" fmla="*/ 2038865 h 2075935"/>
              <a:gd name="connsiteX122" fmla="*/ 4139513 w 6450227"/>
              <a:gd name="connsiteY122" fmla="*/ 2063578 h 2075935"/>
              <a:gd name="connsiteX123" fmla="*/ 4201297 w 6450227"/>
              <a:gd name="connsiteY123" fmla="*/ 2075935 h 2075935"/>
              <a:gd name="connsiteX124" fmla="*/ 4522573 w 6450227"/>
              <a:gd name="connsiteY124" fmla="*/ 2063578 h 2075935"/>
              <a:gd name="connsiteX125" fmla="*/ 4596713 w 6450227"/>
              <a:gd name="connsiteY125" fmla="*/ 2014151 h 2075935"/>
              <a:gd name="connsiteX126" fmla="*/ 4683211 w 6450227"/>
              <a:gd name="connsiteY126" fmla="*/ 1964724 h 2075935"/>
              <a:gd name="connsiteX127" fmla="*/ 4720281 w 6450227"/>
              <a:gd name="connsiteY127" fmla="*/ 1927654 h 2075935"/>
              <a:gd name="connsiteX128" fmla="*/ 4744994 w 6450227"/>
              <a:gd name="connsiteY128" fmla="*/ 1878227 h 2075935"/>
              <a:gd name="connsiteX129" fmla="*/ 4782065 w 6450227"/>
              <a:gd name="connsiteY129" fmla="*/ 1816443 h 2075935"/>
              <a:gd name="connsiteX130" fmla="*/ 4831492 w 6450227"/>
              <a:gd name="connsiteY130" fmla="*/ 1754659 h 2075935"/>
              <a:gd name="connsiteX131" fmla="*/ 4893275 w 6450227"/>
              <a:gd name="connsiteY131" fmla="*/ 1680519 h 2075935"/>
              <a:gd name="connsiteX132" fmla="*/ 4942702 w 6450227"/>
              <a:gd name="connsiteY132" fmla="*/ 1594021 h 2075935"/>
              <a:gd name="connsiteX133" fmla="*/ 4967416 w 6450227"/>
              <a:gd name="connsiteY133" fmla="*/ 1544594 h 2075935"/>
              <a:gd name="connsiteX134" fmla="*/ 4992129 w 6450227"/>
              <a:gd name="connsiteY134" fmla="*/ 1507524 h 2075935"/>
              <a:gd name="connsiteX135" fmla="*/ 5016843 w 6450227"/>
              <a:gd name="connsiteY135" fmla="*/ 1458097 h 2075935"/>
              <a:gd name="connsiteX136" fmla="*/ 5041556 w 6450227"/>
              <a:gd name="connsiteY136" fmla="*/ 1383957 h 2075935"/>
              <a:gd name="connsiteX137" fmla="*/ 5029200 w 6450227"/>
              <a:gd name="connsiteY137" fmla="*/ 1161535 h 2075935"/>
              <a:gd name="connsiteX138" fmla="*/ 5016843 w 6450227"/>
              <a:gd name="connsiteY138" fmla="*/ 1124465 h 2075935"/>
              <a:gd name="connsiteX139" fmla="*/ 4979773 w 6450227"/>
              <a:gd name="connsiteY139" fmla="*/ 1075038 h 2075935"/>
              <a:gd name="connsiteX140" fmla="*/ 4917989 w 6450227"/>
              <a:gd name="connsiteY140" fmla="*/ 1025611 h 2075935"/>
              <a:gd name="connsiteX141" fmla="*/ 4782065 w 6450227"/>
              <a:gd name="connsiteY141" fmla="*/ 976184 h 2075935"/>
              <a:gd name="connsiteX142" fmla="*/ 4497859 w 6450227"/>
              <a:gd name="connsiteY142" fmla="*/ 939113 h 2075935"/>
              <a:gd name="connsiteX143" fmla="*/ 4337221 w 6450227"/>
              <a:gd name="connsiteY143" fmla="*/ 988540 h 2075935"/>
              <a:gd name="connsiteX144" fmla="*/ 4300151 w 6450227"/>
              <a:gd name="connsiteY144" fmla="*/ 1025611 h 2075935"/>
              <a:gd name="connsiteX145" fmla="*/ 4287794 w 6450227"/>
              <a:gd name="connsiteY145" fmla="*/ 1297459 h 2075935"/>
              <a:gd name="connsiteX146" fmla="*/ 4324865 w 6450227"/>
              <a:gd name="connsiteY146" fmla="*/ 1346886 h 2075935"/>
              <a:gd name="connsiteX147" fmla="*/ 4399005 w 6450227"/>
              <a:gd name="connsiteY147" fmla="*/ 1396313 h 2075935"/>
              <a:gd name="connsiteX148" fmla="*/ 4436075 w 6450227"/>
              <a:gd name="connsiteY148" fmla="*/ 1421027 h 2075935"/>
              <a:gd name="connsiteX149" fmla="*/ 4658497 w 6450227"/>
              <a:gd name="connsiteY149" fmla="*/ 1544594 h 2075935"/>
              <a:gd name="connsiteX150" fmla="*/ 4868562 w 6450227"/>
              <a:gd name="connsiteY150" fmla="*/ 1581665 h 2075935"/>
              <a:gd name="connsiteX151" fmla="*/ 4917989 w 6450227"/>
              <a:gd name="connsiteY151" fmla="*/ 1594021 h 2075935"/>
              <a:gd name="connsiteX152" fmla="*/ 5004486 w 6450227"/>
              <a:gd name="connsiteY152" fmla="*/ 1618735 h 2075935"/>
              <a:gd name="connsiteX153" fmla="*/ 5090983 w 6450227"/>
              <a:gd name="connsiteY153" fmla="*/ 1606378 h 2075935"/>
              <a:gd name="connsiteX154" fmla="*/ 5165124 w 6450227"/>
              <a:gd name="connsiteY154" fmla="*/ 1581665 h 2075935"/>
              <a:gd name="connsiteX155" fmla="*/ 5202194 w 6450227"/>
              <a:gd name="connsiteY155" fmla="*/ 1556951 h 2075935"/>
              <a:gd name="connsiteX156" fmla="*/ 5276335 w 6450227"/>
              <a:gd name="connsiteY156" fmla="*/ 1532238 h 2075935"/>
              <a:gd name="connsiteX157" fmla="*/ 5313405 w 6450227"/>
              <a:gd name="connsiteY157" fmla="*/ 1519881 h 2075935"/>
              <a:gd name="connsiteX158" fmla="*/ 5387546 w 6450227"/>
              <a:gd name="connsiteY158" fmla="*/ 1470454 h 2075935"/>
              <a:gd name="connsiteX159" fmla="*/ 5424616 w 6450227"/>
              <a:gd name="connsiteY159" fmla="*/ 1445740 h 2075935"/>
              <a:gd name="connsiteX160" fmla="*/ 5449329 w 6450227"/>
              <a:gd name="connsiteY160" fmla="*/ 1408670 h 2075935"/>
              <a:gd name="connsiteX161" fmla="*/ 5486400 w 6450227"/>
              <a:gd name="connsiteY161" fmla="*/ 1383957 h 2075935"/>
              <a:gd name="connsiteX162" fmla="*/ 5560540 w 6450227"/>
              <a:gd name="connsiteY162" fmla="*/ 1309816 h 2075935"/>
              <a:gd name="connsiteX163" fmla="*/ 5560540 w 6450227"/>
              <a:gd name="connsiteY163" fmla="*/ 1309816 h 2075935"/>
              <a:gd name="connsiteX164" fmla="*/ 5597611 w 6450227"/>
              <a:gd name="connsiteY164" fmla="*/ 1260389 h 2075935"/>
              <a:gd name="connsiteX165" fmla="*/ 5634681 w 6450227"/>
              <a:gd name="connsiteY165" fmla="*/ 1223319 h 2075935"/>
              <a:gd name="connsiteX166" fmla="*/ 5684108 w 6450227"/>
              <a:gd name="connsiteY166" fmla="*/ 1149178 h 2075935"/>
              <a:gd name="connsiteX167" fmla="*/ 5708821 w 6450227"/>
              <a:gd name="connsiteY167" fmla="*/ 1112108 h 2075935"/>
              <a:gd name="connsiteX168" fmla="*/ 5721178 w 6450227"/>
              <a:gd name="connsiteY168" fmla="*/ 1075038 h 2075935"/>
              <a:gd name="connsiteX169" fmla="*/ 5770605 w 6450227"/>
              <a:gd name="connsiteY169" fmla="*/ 1000897 h 2075935"/>
              <a:gd name="connsiteX170" fmla="*/ 5795319 w 6450227"/>
              <a:gd name="connsiteY170" fmla="*/ 963827 h 2075935"/>
              <a:gd name="connsiteX171" fmla="*/ 5807675 w 6450227"/>
              <a:gd name="connsiteY171" fmla="*/ 926757 h 2075935"/>
              <a:gd name="connsiteX172" fmla="*/ 5881816 w 6450227"/>
              <a:gd name="connsiteY172" fmla="*/ 815546 h 2075935"/>
              <a:gd name="connsiteX173" fmla="*/ 5906529 w 6450227"/>
              <a:gd name="connsiteY173" fmla="*/ 778476 h 2075935"/>
              <a:gd name="connsiteX174" fmla="*/ 5918886 w 6450227"/>
              <a:gd name="connsiteY174" fmla="*/ 741405 h 2075935"/>
              <a:gd name="connsiteX175" fmla="*/ 5968313 w 6450227"/>
              <a:gd name="connsiteY175" fmla="*/ 667265 h 2075935"/>
              <a:gd name="connsiteX176" fmla="*/ 5993027 w 6450227"/>
              <a:gd name="connsiteY176" fmla="*/ 630194 h 2075935"/>
              <a:gd name="connsiteX177" fmla="*/ 6030097 w 6450227"/>
              <a:gd name="connsiteY177" fmla="*/ 593124 h 2075935"/>
              <a:gd name="connsiteX178" fmla="*/ 6079524 w 6450227"/>
              <a:gd name="connsiteY178" fmla="*/ 518984 h 2075935"/>
              <a:gd name="connsiteX179" fmla="*/ 6128951 w 6450227"/>
              <a:gd name="connsiteY179" fmla="*/ 444843 h 2075935"/>
              <a:gd name="connsiteX180" fmla="*/ 6166021 w 6450227"/>
              <a:gd name="connsiteY180" fmla="*/ 407773 h 2075935"/>
              <a:gd name="connsiteX181" fmla="*/ 6240162 w 6450227"/>
              <a:gd name="connsiteY181" fmla="*/ 308919 h 2075935"/>
              <a:gd name="connsiteX182" fmla="*/ 6277232 w 6450227"/>
              <a:gd name="connsiteY182" fmla="*/ 271848 h 2075935"/>
              <a:gd name="connsiteX183" fmla="*/ 6314302 w 6450227"/>
              <a:gd name="connsiteY183" fmla="*/ 222421 h 2075935"/>
              <a:gd name="connsiteX184" fmla="*/ 6363729 w 6450227"/>
              <a:gd name="connsiteY184" fmla="*/ 185351 h 2075935"/>
              <a:gd name="connsiteX185" fmla="*/ 6400800 w 6450227"/>
              <a:gd name="connsiteY185" fmla="*/ 148281 h 2075935"/>
              <a:gd name="connsiteX186" fmla="*/ 6450227 w 6450227"/>
              <a:gd name="connsiteY186" fmla="*/ 111211 h 2075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</a:cxnLst>
            <a:rect l="l" t="t" r="r" b="b"/>
            <a:pathLst>
              <a:path w="6450227" h="2075935">
                <a:moveTo>
                  <a:pt x="0" y="197708"/>
                </a:moveTo>
                <a:cubicBezTo>
                  <a:pt x="8238" y="218303"/>
                  <a:pt x="17133" y="238646"/>
                  <a:pt x="24713" y="259492"/>
                </a:cubicBezTo>
                <a:cubicBezTo>
                  <a:pt x="33615" y="283974"/>
                  <a:pt x="34977" y="311957"/>
                  <a:pt x="49427" y="333632"/>
                </a:cubicBezTo>
                <a:lnTo>
                  <a:pt x="74140" y="370703"/>
                </a:lnTo>
                <a:cubicBezTo>
                  <a:pt x="78100" y="386541"/>
                  <a:pt x="89990" y="439472"/>
                  <a:pt x="98854" y="457200"/>
                </a:cubicBezTo>
                <a:cubicBezTo>
                  <a:pt x="105495" y="470483"/>
                  <a:pt x="116926" y="480987"/>
                  <a:pt x="123567" y="494270"/>
                </a:cubicBezTo>
                <a:cubicBezTo>
                  <a:pt x="174725" y="596585"/>
                  <a:pt x="89813" y="462174"/>
                  <a:pt x="160638" y="568411"/>
                </a:cubicBezTo>
                <a:cubicBezTo>
                  <a:pt x="164757" y="580768"/>
                  <a:pt x="166669" y="594095"/>
                  <a:pt x="172994" y="605481"/>
                </a:cubicBezTo>
                <a:cubicBezTo>
                  <a:pt x="187418" y="631445"/>
                  <a:pt x="213028" y="651443"/>
                  <a:pt x="222421" y="679621"/>
                </a:cubicBezTo>
                <a:cubicBezTo>
                  <a:pt x="240304" y="733270"/>
                  <a:pt x="225568" y="707482"/>
                  <a:pt x="271848" y="753762"/>
                </a:cubicBezTo>
                <a:cubicBezTo>
                  <a:pt x="301230" y="841905"/>
                  <a:pt x="259568" y="735342"/>
                  <a:pt x="321275" y="827903"/>
                </a:cubicBezTo>
                <a:cubicBezTo>
                  <a:pt x="328500" y="838741"/>
                  <a:pt x="327807" y="853323"/>
                  <a:pt x="333632" y="864973"/>
                </a:cubicBezTo>
                <a:cubicBezTo>
                  <a:pt x="340274" y="878256"/>
                  <a:pt x="349714" y="889958"/>
                  <a:pt x="358346" y="902043"/>
                </a:cubicBezTo>
                <a:cubicBezTo>
                  <a:pt x="449811" y="1030093"/>
                  <a:pt x="331244" y="855211"/>
                  <a:pt x="444843" y="1025611"/>
                </a:cubicBezTo>
                <a:cubicBezTo>
                  <a:pt x="453081" y="1037968"/>
                  <a:pt x="464860" y="1048592"/>
                  <a:pt x="469556" y="1062681"/>
                </a:cubicBezTo>
                <a:cubicBezTo>
                  <a:pt x="485094" y="1109295"/>
                  <a:pt x="488852" y="1131406"/>
                  <a:pt x="531340" y="1173892"/>
                </a:cubicBezTo>
                <a:cubicBezTo>
                  <a:pt x="543697" y="1186249"/>
                  <a:pt x="557682" y="1197168"/>
                  <a:pt x="568411" y="1210962"/>
                </a:cubicBezTo>
                <a:cubicBezTo>
                  <a:pt x="586646" y="1234407"/>
                  <a:pt x="601362" y="1260389"/>
                  <a:pt x="617838" y="1285103"/>
                </a:cubicBezTo>
                <a:lnTo>
                  <a:pt x="716692" y="1433384"/>
                </a:lnTo>
                <a:lnTo>
                  <a:pt x="766119" y="1507524"/>
                </a:lnTo>
                <a:cubicBezTo>
                  <a:pt x="790832" y="1524000"/>
                  <a:pt x="819257" y="1535949"/>
                  <a:pt x="840259" y="1556951"/>
                </a:cubicBezTo>
                <a:cubicBezTo>
                  <a:pt x="852616" y="1569308"/>
                  <a:pt x="863109" y="1583864"/>
                  <a:pt x="877329" y="1594021"/>
                </a:cubicBezTo>
                <a:cubicBezTo>
                  <a:pt x="892318" y="1604728"/>
                  <a:pt x="910961" y="1609258"/>
                  <a:pt x="926756" y="1618735"/>
                </a:cubicBezTo>
                <a:cubicBezTo>
                  <a:pt x="952225" y="1634017"/>
                  <a:pt x="977135" y="1650341"/>
                  <a:pt x="1000897" y="1668162"/>
                </a:cubicBezTo>
                <a:cubicBezTo>
                  <a:pt x="1017373" y="1680519"/>
                  <a:pt x="1032443" y="1695014"/>
                  <a:pt x="1050324" y="1705232"/>
                </a:cubicBezTo>
                <a:cubicBezTo>
                  <a:pt x="1061633" y="1711694"/>
                  <a:pt x="1075744" y="1711764"/>
                  <a:pt x="1087394" y="1717589"/>
                </a:cubicBezTo>
                <a:cubicBezTo>
                  <a:pt x="1183202" y="1765494"/>
                  <a:pt x="1068367" y="1723605"/>
                  <a:pt x="1161535" y="1754659"/>
                </a:cubicBezTo>
                <a:cubicBezTo>
                  <a:pt x="1227438" y="1750540"/>
                  <a:pt x="1293575" y="1749215"/>
                  <a:pt x="1359243" y="1742303"/>
                </a:cubicBezTo>
                <a:cubicBezTo>
                  <a:pt x="1372197" y="1740939"/>
                  <a:pt x="1384927" y="1736272"/>
                  <a:pt x="1396313" y="1729946"/>
                </a:cubicBezTo>
                <a:cubicBezTo>
                  <a:pt x="1422277" y="1715521"/>
                  <a:pt x="1470454" y="1680519"/>
                  <a:pt x="1470454" y="1680519"/>
                </a:cubicBezTo>
                <a:cubicBezTo>
                  <a:pt x="1486930" y="1655805"/>
                  <a:pt x="1510488" y="1634556"/>
                  <a:pt x="1519881" y="1606378"/>
                </a:cubicBezTo>
                <a:cubicBezTo>
                  <a:pt x="1528119" y="1581665"/>
                  <a:pt x="1530144" y="1553913"/>
                  <a:pt x="1544594" y="1532238"/>
                </a:cubicBezTo>
                <a:cubicBezTo>
                  <a:pt x="1552832" y="1519881"/>
                  <a:pt x="1563276" y="1508738"/>
                  <a:pt x="1569308" y="1495167"/>
                </a:cubicBezTo>
                <a:cubicBezTo>
                  <a:pt x="1579888" y="1471362"/>
                  <a:pt x="1585783" y="1445740"/>
                  <a:pt x="1594021" y="1421027"/>
                </a:cubicBezTo>
                <a:cubicBezTo>
                  <a:pt x="1607783" y="1379742"/>
                  <a:pt x="1608390" y="1381082"/>
                  <a:pt x="1618735" y="1334530"/>
                </a:cubicBezTo>
                <a:cubicBezTo>
                  <a:pt x="1623291" y="1314028"/>
                  <a:pt x="1625998" y="1293121"/>
                  <a:pt x="1631092" y="1272746"/>
                </a:cubicBezTo>
                <a:cubicBezTo>
                  <a:pt x="1634251" y="1260110"/>
                  <a:pt x="1640623" y="1248391"/>
                  <a:pt x="1643448" y="1235676"/>
                </a:cubicBezTo>
                <a:cubicBezTo>
                  <a:pt x="1648883" y="1211218"/>
                  <a:pt x="1650891" y="1186103"/>
                  <a:pt x="1655805" y="1161535"/>
                </a:cubicBezTo>
                <a:cubicBezTo>
                  <a:pt x="1659136" y="1144882"/>
                  <a:pt x="1665124" y="1128817"/>
                  <a:pt x="1668162" y="1112108"/>
                </a:cubicBezTo>
                <a:cubicBezTo>
                  <a:pt x="1690085" y="991535"/>
                  <a:pt x="1671355" y="1055882"/>
                  <a:pt x="1692875" y="926757"/>
                </a:cubicBezTo>
                <a:cubicBezTo>
                  <a:pt x="1695667" y="910005"/>
                  <a:pt x="1701113" y="893806"/>
                  <a:pt x="1705232" y="877330"/>
                </a:cubicBezTo>
                <a:cubicBezTo>
                  <a:pt x="1717953" y="750121"/>
                  <a:pt x="1719379" y="718302"/>
                  <a:pt x="1742302" y="580767"/>
                </a:cubicBezTo>
                <a:cubicBezTo>
                  <a:pt x="1750540" y="531340"/>
                  <a:pt x="1739221" y="474179"/>
                  <a:pt x="1767016" y="432486"/>
                </a:cubicBezTo>
                <a:cubicBezTo>
                  <a:pt x="1794093" y="391870"/>
                  <a:pt x="1791296" y="403109"/>
                  <a:pt x="1804086" y="358346"/>
                </a:cubicBezTo>
                <a:cubicBezTo>
                  <a:pt x="1808752" y="342017"/>
                  <a:pt x="1808848" y="324109"/>
                  <a:pt x="1816443" y="308919"/>
                </a:cubicBezTo>
                <a:cubicBezTo>
                  <a:pt x="1829726" y="282353"/>
                  <a:pt x="1856477" y="262956"/>
                  <a:pt x="1865870" y="234778"/>
                </a:cubicBezTo>
                <a:cubicBezTo>
                  <a:pt x="1896931" y="141598"/>
                  <a:pt x="1855031" y="256457"/>
                  <a:pt x="1902940" y="160638"/>
                </a:cubicBezTo>
                <a:cubicBezTo>
                  <a:pt x="1908765" y="148988"/>
                  <a:pt x="1908971" y="134953"/>
                  <a:pt x="1915297" y="123567"/>
                </a:cubicBezTo>
                <a:cubicBezTo>
                  <a:pt x="1943810" y="72243"/>
                  <a:pt x="1954587" y="48316"/>
                  <a:pt x="2001794" y="24713"/>
                </a:cubicBezTo>
                <a:cubicBezTo>
                  <a:pt x="2032209" y="9506"/>
                  <a:pt x="2084539" y="4745"/>
                  <a:pt x="2113005" y="0"/>
                </a:cubicBezTo>
                <a:cubicBezTo>
                  <a:pt x="2347783" y="4119"/>
                  <a:pt x="2582791" y="1188"/>
                  <a:pt x="2817340" y="12357"/>
                </a:cubicBezTo>
                <a:cubicBezTo>
                  <a:pt x="2843361" y="13596"/>
                  <a:pt x="2891481" y="37070"/>
                  <a:pt x="2891481" y="37070"/>
                </a:cubicBezTo>
                <a:cubicBezTo>
                  <a:pt x="2957004" y="102593"/>
                  <a:pt x="2904473" y="42247"/>
                  <a:pt x="2953265" y="123567"/>
                </a:cubicBezTo>
                <a:cubicBezTo>
                  <a:pt x="2983692" y="174278"/>
                  <a:pt x="3005966" y="202073"/>
                  <a:pt x="3039762" y="247135"/>
                </a:cubicBezTo>
                <a:cubicBezTo>
                  <a:pt x="3066515" y="354147"/>
                  <a:pt x="3033755" y="238296"/>
                  <a:pt x="3076832" y="345989"/>
                </a:cubicBezTo>
                <a:cubicBezTo>
                  <a:pt x="3086507" y="370176"/>
                  <a:pt x="3101546" y="420130"/>
                  <a:pt x="3101546" y="420130"/>
                </a:cubicBezTo>
                <a:cubicBezTo>
                  <a:pt x="3114480" y="549482"/>
                  <a:pt x="3121223" y="524489"/>
                  <a:pt x="3101546" y="642551"/>
                </a:cubicBezTo>
                <a:cubicBezTo>
                  <a:pt x="3100130" y="651049"/>
                  <a:pt x="3083746" y="716949"/>
                  <a:pt x="3076832" y="729048"/>
                </a:cubicBezTo>
                <a:cubicBezTo>
                  <a:pt x="3066614" y="746929"/>
                  <a:pt x="3052119" y="762000"/>
                  <a:pt x="3039762" y="778476"/>
                </a:cubicBezTo>
                <a:cubicBezTo>
                  <a:pt x="2987690" y="934688"/>
                  <a:pt x="3074557" y="684930"/>
                  <a:pt x="3002692" y="852616"/>
                </a:cubicBezTo>
                <a:cubicBezTo>
                  <a:pt x="2996002" y="868226"/>
                  <a:pt x="2995001" y="885714"/>
                  <a:pt x="2990335" y="902043"/>
                </a:cubicBezTo>
                <a:cubicBezTo>
                  <a:pt x="2986757" y="914567"/>
                  <a:pt x="2981556" y="926589"/>
                  <a:pt x="2977978" y="939113"/>
                </a:cubicBezTo>
                <a:cubicBezTo>
                  <a:pt x="2973312" y="955442"/>
                  <a:pt x="2970501" y="972273"/>
                  <a:pt x="2965621" y="988540"/>
                </a:cubicBezTo>
                <a:cubicBezTo>
                  <a:pt x="2958136" y="1013492"/>
                  <a:pt x="2949146" y="1037967"/>
                  <a:pt x="2940908" y="1062681"/>
                </a:cubicBezTo>
                <a:cubicBezTo>
                  <a:pt x="2936789" y="1075038"/>
                  <a:pt x="2935776" y="1088913"/>
                  <a:pt x="2928551" y="1099751"/>
                </a:cubicBezTo>
                <a:cubicBezTo>
                  <a:pt x="2920313" y="1112108"/>
                  <a:pt x="2910479" y="1123538"/>
                  <a:pt x="2903838" y="1136821"/>
                </a:cubicBezTo>
                <a:cubicBezTo>
                  <a:pt x="2898013" y="1148471"/>
                  <a:pt x="2898706" y="1163054"/>
                  <a:pt x="2891481" y="1173892"/>
                </a:cubicBezTo>
                <a:cubicBezTo>
                  <a:pt x="2881788" y="1188432"/>
                  <a:pt x="2865784" y="1197694"/>
                  <a:pt x="2854411" y="1210962"/>
                </a:cubicBezTo>
                <a:cubicBezTo>
                  <a:pt x="2841008" y="1226599"/>
                  <a:pt x="2830902" y="1244890"/>
                  <a:pt x="2817340" y="1260389"/>
                </a:cubicBezTo>
                <a:cubicBezTo>
                  <a:pt x="2781095" y="1301811"/>
                  <a:pt x="2762030" y="1315783"/>
                  <a:pt x="2718486" y="1346886"/>
                </a:cubicBezTo>
                <a:cubicBezTo>
                  <a:pt x="2706401" y="1355518"/>
                  <a:pt x="2694699" y="1364958"/>
                  <a:pt x="2681416" y="1371600"/>
                </a:cubicBezTo>
                <a:cubicBezTo>
                  <a:pt x="2661577" y="1381520"/>
                  <a:pt x="2639772" y="1387018"/>
                  <a:pt x="2619632" y="1396313"/>
                </a:cubicBezTo>
                <a:cubicBezTo>
                  <a:pt x="2586182" y="1411751"/>
                  <a:pt x="2556519" y="1436805"/>
                  <a:pt x="2520778" y="1445740"/>
                </a:cubicBezTo>
                <a:cubicBezTo>
                  <a:pt x="2471351" y="1458097"/>
                  <a:pt x="2422752" y="1474436"/>
                  <a:pt x="2372497" y="1482811"/>
                </a:cubicBezTo>
                <a:cubicBezTo>
                  <a:pt x="2277640" y="1498620"/>
                  <a:pt x="2322924" y="1490253"/>
                  <a:pt x="2236573" y="1507524"/>
                </a:cubicBezTo>
                <a:lnTo>
                  <a:pt x="1890583" y="1495167"/>
                </a:lnTo>
                <a:cubicBezTo>
                  <a:pt x="1732088" y="1467430"/>
                  <a:pt x="1787457" y="1437425"/>
                  <a:pt x="1705232" y="1396313"/>
                </a:cubicBezTo>
                <a:cubicBezTo>
                  <a:pt x="1693582" y="1390488"/>
                  <a:pt x="1680519" y="1388076"/>
                  <a:pt x="1668162" y="1383957"/>
                </a:cubicBezTo>
                <a:cubicBezTo>
                  <a:pt x="1651686" y="1367481"/>
                  <a:pt x="1633898" y="1352221"/>
                  <a:pt x="1618735" y="1334530"/>
                </a:cubicBezTo>
                <a:cubicBezTo>
                  <a:pt x="1515514" y="1214106"/>
                  <a:pt x="1685493" y="1388931"/>
                  <a:pt x="1556951" y="1260389"/>
                </a:cubicBezTo>
                <a:cubicBezTo>
                  <a:pt x="1503604" y="1127017"/>
                  <a:pt x="1523701" y="1202186"/>
                  <a:pt x="1544594" y="951470"/>
                </a:cubicBezTo>
                <a:cubicBezTo>
                  <a:pt x="1546004" y="934546"/>
                  <a:pt x="1552285" y="918372"/>
                  <a:pt x="1556951" y="902043"/>
                </a:cubicBezTo>
                <a:cubicBezTo>
                  <a:pt x="1560529" y="889519"/>
                  <a:pt x="1563483" y="876623"/>
                  <a:pt x="1569308" y="864973"/>
                </a:cubicBezTo>
                <a:cubicBezTo>
                  <a:pt x="1587880" y="827829"/>
                  <a:pt x="1643598" y="770138"/>
                  <a:pt x="1668162" y="753762"/>
                </a:cubicBezTo>
                <a:cubicBezTo>
                  <a:pt x="1680519" y="745524"/>
                  <a:pt x="1691949" y="735690"/>
                  <a:pt x="1705232" y="729048"/>
                </a:cubicBezTo>
                <a:cubicBezTo>
                  <a:pt x="1725071" y="719128"/>
                  <a:pt x="1746747" y="713344"/>
                  <a:pt x="1767016" y="704335"/>
                </a:cubicBezTo>
                <a:cubicBezTo>
                  <a:pt x="1783849" y="696854"/>
                  <a:pt x="1799340" y="686462"/>
                  <a:pt x="1816443" y="679621"/>
                </a:cubicBezTo>
                <a:cubicBezTo>
                  <a:pt x="1840630" y="669946"/>
                  <a:pt x="1865870" y="663146"/>
                  <a:pt x="1890583" y="654908"/>
                </a:cubicBezTo>
                <a:cubicBezTo>
                  <a:pt x="1934225" y="640361"/>
                  <a:pt x="1981907" y="623413"/>
                  <a:pt x="2026508" y="617838"/>
                </a:cubicBezTo>
                <a:lnTo>
                  <a:pt x="2125362" y="605481"/>
                </a:lnTo>
                <a:cubicBezTo>
                  <a:pt x="2178908" y="609600"/>
                  <a:pt x="2233756" y="605399"/>
                  <a:pt x="2286000" y="617838"/>
                </a:cubicBezTo>
                <a:cubicBezTo>
                  <a:pt x="2321839" y="626371"/>
                  <a:pt x="2349904" y="655616"/>
                  <a:pt x="2384854" y="667265"/>
                </a:cubicBezTo>
                <a:lnTo>
                  <a:pt x="2421924" y="679621"/>
                </a:lnTo>
                <a:cubicBezTo>
                  <a:pt x="2509289" y="737866"/>
                  <a:pt x="2404100" y="661798"/>
                  <a:pt x="2496065" y="753762"/>
                </a:cubicBezTo>
                <a:cubicBezTo>
                  <a:pt x="2535441" y="793138"/>
                  <a:pt x="2549242" y="789445"/>
                  <a:pt x="2594919" y="815546"/>
                </a:cubicBezTo>
                <a:cubicBezTo>
                  <a:pt x="2607813" y="822914"/>
                  <a:pt x="2619632" y="832021"/>
                  <a:pt x="2631989" y="840259"/>
                </a:cubicBezTo>
                <a:cubicBezTo>
                  <a:pt x="2725458" y="964885"/>
                  <a:pt x="2606505" y="811134"/>
                  <a:pt x="2718486" y="939113"/>
                </a:cubicBezTo>
                <a:cubicBezTo>
                  <a:pt x="2874283" y="1117168"/>
                  <a:pt x="2664940" y="887215"/>
                  <a:pt x="2780270" y="1025611"/>
                </a:cubicBezTo>
                <a:cubicBezTo>
                  <a:pt x="2815809" y="1068257"/>
                  <a:pt x="2845947" y="1074360"/>
                  <a:pt x="2866767" y="1136821"/>
                </a:cubicBezTo>
                <a:cubicBezTo>
                  <a:pt x="2870886" y="1149178"/>
                  <a:pt x="2873734" y="1162034"/>
                  <a:pt x="2879124" y="1173892"/>
                </a:cubicBezTo>
                <a:cubicBezTo>
                  <a:pt x="2919174" y="1262002"/>
                  <a:pt x="2914572" y="1251779"/>
                  <a:pt x="2953265" y="1309816"/>
                </a:cubicBezTo>
                <a:cubicBezTo>
                  <a:pt x="2957384" y="1322173"/>
                  <a:pt x="2958396" y="1336049"/>
                  <a:pt x="2965621" y="1346886"/>
                </a:cubicBezTo>
                <a:cubicBezTo>
                  <a:pt x="2975315" y="1361426"/>
                  <a:pt x="2991505" y="1370532"/>
                  <a:pt x="3002692" y="1383957"/>
                </a:cubicBezTo>
                <a:cubicBezTo>
                  <a:pt x="3012199" y="1395366"/>
                  <a:pt x="3017898" y="1409618"/>
                  <a:pt x="3027405" y="1421027"/>
                </a:cubicBezTo>
                <a:cubicBezTo>
                  <a:pt x="3038592" y="1434452"/>
                  <a:pt x="3053102" y="1444829"/>
                  <a:pt x="3064475" y="1458097"/>
                </a:cubicBezTo>
                <a:cubicBezTo>
                  <a:pt x="3077878" y="1473734"/>
                  <a:pt x="3087769" y="1492216"/>
                  <a:pt x="3101546" y="1507524"/>
                </a:cubicBezTo>
                <a:cubicBezTo>
                  <a:pt x="3124926" y="1533502"/>
                  <a:pt x="3146606" y="1562278"/>
                  <a:pt x="3175686" y="1581665"/>
                </a:cubicBezTo>
                <a:cubicBezTo>
                  <a:pt x="3205024" y="1601224"/>
                  <a:pt x="3235361" y="1620457"/>
                  <a:pt x="3262183" y="1643448"/>
                </a:cubicBezTo>
                <a:cubicBezTo>
                  <a:pt x="3275451" y="1654821"/>
                  <a:pt x="3285829" y="1669332"/>
                  <a:pt x="3299254" y="1680519"/>
                </a:cubicBezTo>
                <a:cubicBezTo>
                  <a:pt x="3330321" y="1706408"/>
                  <a:pt x="3349498" y="1709805"/>
                  <a:pt x="3385751" y="1729946"/>
                </a:cubicBezTo>
                <a:cubicBezTo>
                  <a:pt x="3406746" y="1741610"/>
                  <a:pt x="3426388" y="1755629"/>
                  <a:pt x="3447535" y="1767016"/>
                </a:cubicBezTo>
                <a:cubicBezTo>
                  <a:pt x="3479972" y="1784482"/>
                  <a:pt x="3515736" y="1796007"/>
                  <a:pt x="3546389" y="1816443"/>
                </a:cubicBezTo>
                <a:cubicBezTo>
                  <a:pt x="3558746" y="1824681"/>
                  <a:pt x="3569888" y="1835125"/>
                  <a:pt x="3583459" y="1841157"/>
                </a:cubicBezTo>
                <a:cubicBezTo>
                  <a:pt x="3607264" y="1851737"/>
                  <a:pt x="3657600" y="1865870"/>
                  <a:pt x="3657600" y="1865870"/>
                </a:cubicBezTo>
                <a:cubicBezTo>
                  <a:pt x="3694832" y="1890692"/>
                  <a:pt x="3700196" y="1896482"/>
                  <a:pt x="3744097" y="1915297"/>
                </a:cubicBezTo>
                <a:cubicBezTo>
                  <a:pt x="3756069" y="1920428"/>
                  <a:pt x="3768971" y="1923081"/>
                  <a:pt x="3781167" y="1927654"/>
                </a:cubicBezTo>
                <a:cubicBezTo>
                  <a:pt x="3801936" y="1935442"/>
                  <a:pt x="3822682" y="1943358"/>
                  <a:pt x="3842951" y="1952367"/>
                </a:cubicBezTo>
                <a:cubicBezTo>
                  <a:pt x="3859784" y="1959848"/>
                  <a:pt x="3875130" y="1970613"/>
                  <a:pt x="3892378" y="1977081"/>
                </a:cubicBezTo>
                <a:cubicBezTo>
                  <a:pt x="3908279" y="1983044"/>
                  <a:pt x="3925476" y="1984773"/>
                  <a:pt x="3941805" y="1989438"/>
                </a:cubicBezTo>
                <a:cubicBezTo>
                  <a:pt x="3954329" y="1993016"/>
                  <a:pt x="3966351" y="1998216"/>
                  <a:pt x="3978875" y="2001794"/>
                </a:cubicBezTo>
                <a:cubicBezTo>
                  <a:pt x="3995204" y="2006459"/>
                  <a:pt x="4012191" y="2008780"/>
                  <a:pt x="4028302" y="2014151"/>
                </a:cubicBezTo>
                <a:cubicBezTo>
                  <a:pt x="4049345" y="2021165"/>
                  <a:pt x="4069817" y="2029856"/>
                  <a:pt x="4090086" y="2038865"/>
                </a:cubicBezTo>
                <a:cubicBezTo>
                  <a:pt x="4106919" y="2046346"/>
                  <a:pt x="4122038" y="2057753"/>
                  <a:pt x="4139513" y="2063578"/>
                </a:cubicBezTo>
                <a:cubicBezTo>
                  <a:pt x="4159438" y="2070220"/>
                  <a:pt x="4180702" y="2071816"/>
                  <a:pt x="4201297" y="2075935"/>
                </a:cubicBezTo>
                <a:cubicBezTo>
                  <a:pt x="4308389" y="2071816"/>
                  <a:pt x="4416687" y="2080123"/>
                  <a:pt x="4522573" y="2063578"/>
                </a:cubicBezTo>
                <a:cubicBezTo>
                  <a:pt x="4551919" y="2058993"/>
                  <a:pt x="4572952" y="2031972"/>
                  <a:pt x="4596713" y="2014151"/>
                </a:cubicBezTo>
                <a:cubicBezTo>
                  <a:pt x="4656560" y="1969266"/>
                  <a:pt x="4626602" y="1983594"/>
                  <a:pt x="4683211" y="1964724"/>
                </a:cubicBezTo>
                <a:cubicBezTo>
                  <a:pt x="4695568" y="1952367"/>
                  <a:pt x="4710124" y="1941874"/>
                  <a:pt x="4720281" y="1927654"/>
                </a:cubicBezTo>
                <a:cubicBezTo>
                  <a:pt x="4730988" y="1912665"/>
                  <a:pt x="4736048" y="1894329"/>
                  <a:pt x="4744994" y="1878227"/>
                </a:cubicBezTo>
                <a:cubicBezTo>
                  <a:pt x="4756658" y="1857232"/>
                  <a:pt x="4768292" y="1836119"/>
                  <a:pt x="4782065" y="1816443"/>
                </a:cubicBezTo>
                <a:cubicBezTo>
                  <a:pt x="4797190" y="1794837"/>
                  <a:pt x="4815668" y="1775758"/>
                  <a:pt x="4831492" y="1754659"/>
                </a:cubicBezTo>
                <a:cubicBezTo>
                  <a:pt x="4883102" y="1685845"/>
                  <a:pt x="4825460" y="1748334"/>
                  <a:pt x="4893275" y="1680519"/>
                </a:cubicBezTo>
                <a:cubicBezTo>
                  <a:pt x="4917552" y="1607689"/>
                  <a:pt x="4889268" y="1679515"/>
                  <a:pt x="4942702" y="1594021"/>
                </a:cubicBezTo>
                <a:cubicBezTo>
                  <a:pt x="4952465" y="1578401"/>
                  <a:pt x="4958277" y="1560587"/>
                  <a:pt x="4967416" y="1544594"/>
                </a:cubicBezTo>
                <a:cubicBezTo>
                  <a:pt x="4974784" y="1531700"/>
                  <a:pt x="4984761" y="1520418"/>
                  <a:pt x="4992129" y="1507524"/>
                </a:cubicBezTo>
                <a:cubicBezTo>
                  <a:pt x="5001268" y="1491531"/>
                  <a:pt x="5010002" y="1475200"/>
                  <a:pt x="5016843" y="1458097"/>
                </a:cubicBezTo>
                <a:cubicBezTo>
                  <a:pt x="5026518" y="1433910"/>
                  <a:pt x="5041556" y="1383957"/>
                  <a:pt x="5041556" y="1383957"/>
                </a:cubicBezTo>
                <a:cubicBezTo>
                  <a:pt x="5037437" y="1309816"/>
                  <a:pt x="5036240" y="1235456"/>
                  <a:pt x="5029200" y="1161535"/>
                </a:cubicBezTo>
                <a:cubicBezTo>
                  <a:pt x="5027965" y="1148569"/>
                  <a:pt x="5023305" y="1135774"/>
                  <a:pt x="5016843" y="1124465"/>
                </a:cubicBezTo>
                <a:cubicBezTo>
                  <a:pt x="5006625" y="1106584"/>
                  <a:pt x="4991743" y="1091796"/>
                  <a:pt x="4979773" y="1075038"/>
                </a:cubicBezTo>
                <a:cubicBezTo>
                  <a:pt x="4944840" y="1026132"/>
                  <a:pt x="4971774" y="1043538"/>
                  <a:pt x="4917989" y="1025611"/>
                </a:cubicBezTo>
                <a:cubicBezTo>
                  <a:pt x="4860911" y="987558"/>
                  <a:pt x="4876452" y="991915"/>
                  <a:pt x="4782065" y="976184"/>
                </a:cubicBezTo>
                <a:cubicBezTo>
                  <a:pt x="4588907" y="943991"/>
                  <a:pt x="4683686" y="956007"/>
                  <a:pt x="4497859" y="939113"/>
                </a:cubicBezTo>
                <a:cubicBezTo>
                  <a:pt x="4413345" y="956016"/>
                  <a:pt x="4390286" y="944319"/>
                  <a:pt x="4337221" y="988540"/>
                </a:cubicBezTo>
                <a:cubicBezTo>
                  <a:pt x="4323796" y="999727"/>
                  <a:pt x="4312508" y="1013254"/>
                  <a:pt x="4300151" y="1025611"/>
                </a:cubicBezTo>
                <a:cubicBezTo>
                  <a:pt x="4262142" y="1139640"/>
                  <a:pt x="4254588" y="1131428"/>
                  <a:pt x="4287794" y="1297459"/>
                </a:cubicBezTo>
                <a:cubicBezTo>
                  <a:pt x="4291833" y="1317654"/>
                  <a:pt x="4309472" y="1333204"/>
                  <a:pt x="4324865" y="1346886"/>
                </a:cubicBezTo>
                <a:cubicBezTo>
                  <a:pt x="4347064" y="1366619"/>
                  <a:pt x="4374292" y="1379837"/>
                  <a:pt x="4399005" y="1396313"/>
                </a:cubicBezTo>
                <a:cubicBezTo>
                  <a:pt x="4411362" y="1404551"/>
                  <a:pt x="4423340" y="1413386"/>
                  <a:pt x="4436075" y="1421027"/>
                </a:cubicBezTo>
                <a:cubicBezTo>
                  <a:pt x="4459155" y="1434875"/>
                  <a:pt x="4617979" y="1534464"/>
                  <a:pt x="4658497" y="1544594"/>
                </a:cubicBezTo>
                <a:cubicBezTo>
                  <a:pt x="4793536" y="1578354"/>
                  <a:pt x="4723593" y="1565557"/>
                  <a:pt x="4868562" y="1581665"/>
                </a:cubicBezTo>
                <a:cubicBezTo>
                  <a:pt x="4885038" y="1585784"/>
                  <a:pt x="4901605" y="1589553"/>
                  <a:pt x="4917989" y="1594021"/>
                </a:cubicBezTo>
                <a:cubicBezTo>
                  <a:pt x="4946919" y="1601911"/>
                  <a:pt x="4974576" y="1616599"/>
                  <a:pt x="5004486" y="1618735"/>
                </a:cubicBezTo>
                <a:cubicBezTo>
                  <a:pt x="5033537" y="1620810"/>
                  <a:pt x="5062151" y="1610497"/>
                  <a:pt x="5090983" y="1606378"/>
                </a:cubicBezTo>
                <a:cubicBezTo>
                  <a:pt x="5115697" y="1598140"/>
                  <a:pt x="5143449" y="1596115"/>
                  <a:pt x="5165124" y="1581665"/>
                </a:cubicBezTo>
                <a:cubicBezTo>
                  <a:pt x="5177481" y="1573427"/>
                  <a:pt x="5188623" y="1562983"/>
                  <a:pt x="5202194" y="1556951"/>
                </a:cubicBezTo>
                <a:cubicBezTo>
                  <a:pt x="5225999" y="1546371"/>
                  <a:pt x="5251621" y="1540476"/>
                  <a:pt x="5276335" y="1532238"/>
                </a:cubicBezTo>
                <a:cubicBezTo>
                  <a:pt x="5288692" y="1528119"/>
                  <a:pt x="5302567" y="1527106"/>
                  <a:pt x="5313405" y="1519881"/>
                </a:cubicBezTo>
                <a:lnTo>
                  <a:pt x="5387546" y="1470454"/>
                </a:lnTo>
                <a:lnTo>
                  <a:pt x="5424616" y="1445740"/>
                </a:lnTo>
                <a:cubicBezTo>
                  <a:pt x="5432854" y="1433383"/>
                  <a:pt x="5438828" y="1419171"/>
                  <a:pt x="5449329" y="1408670"/>
                </a:cubicBezTo>
                <a:cubicBezTo>
                  <a:pt x="5459830" y="1398169"/>
                  <a:pt x="5475300" y="1393824"/>
                  <a:pt x="5486400" y="1383957"/>
                </a:cubicBezTo>
                <a:cubicBezTo>
                  <a:pt x="5512522" y="1360737"/>
                  <a:pt x="5535827" y="1334530"/>
                  <a:pt x="5560540" y="1309816"/>
                </a:cubicBezTo>
                <a:lnTo>
                  <a:pt x="5560540" y="1309816"/>
                </a:lnTo>
                <a:cubicBezTo>
                  <a:pt x="5572897" y="1293340"/>
                  <a:pt x="5584208" y="1276026"/>
                  <a:pt x="5597611" y="1260389"/>
                </a:cubicBezTo>
                <a:cubicBezTo>
                  <a:pt x="5608984" y="1247121"/>
                  <a:pt x="5623952" y="1237113"/>
                  <a:pt x="5634681" y="1223319"/>
                </a:cubicBezTo>
                <a:cubicBezTo>
                  <a:pt x="5652916" y="1199874"/>
                  <a:pt x="5667632" y="1173892"/>
                  <a:pt x="5684108" y="1149178"/>
                </a:cubicBezTo>
                <a:cubicBezTo>
                  <a:pt x="5692346" y="1136821"/>
                  <a:pt x="5704125" y="1126197"/>
                  <a:pt x="5708821" y="1112108"/>
                </a:cubicBezTo>
                <a:cubicBezTo>
                  <a:pt x="5712940" y="1099751"/>
                  <a:pt x="5714852" y="1086424"/>
                  <a:pt x="5721178" y="1075038"/>
                </a:cubicBezTo>
                <a:cubicBezTo>
                  <a:pt x="5735603" y="1049074"/>
                  <a:pt x="5754129" y="1025611"/>
                  <a:pt x="5770605" y="1000897"/>
                </a:cubicBezTo>
                <a:lnTo>
                  <a:pt x="5795319" y="963827"/>
                </a:lnTo>
                <a:cubicBezTo>
                  <a:pt x="5799438" y="951470"/>
                  <a:pt x="5801350" y="938143"/>
                  <a:pt x="5807675" y="926757"/>
                </a:cubicBezTo>
                <a:cubicBezTo>
                  <a:pt x="5807687" y="926735"/>
                  <a:pt x="5869452" y="834092"/>
                  <a:pt x="5881816" y="815546"/>
                </a:cubicBezTo>
                <a:cubicBezTo>
                  <a:pt x="5890054" y="803189"/>
                  <a:pt x="5901833" y="792565"/>
                  <a:pt x="5906529" y="778476"/>
                </a:cubicBezTo>
                <a:cubicBezTo>
                  <a:pt x="5910648" y="766119"/>
                  <a:pt x="5912560" y="752791"/>
                  <a:pt x="5918886" y="741405"/>
                </a:cubicBezTo>
                <a:cubicBezTo>
                  <a:pt x="5933310" y="715441"/>
                  <a:pt x="5951837" y="691978"/>
                  <a:pt x="5968313" y="667265"/>
                </a:cubicBezTo>
                <a:cubicBezTo>
                  <a:pt x="5976551" y="654908"/>
                  <a:pt x="5982526" y="640695"/>
                  <a:pt x="5993027" y="630194"/>
                </a:cubicBezTo>
                <a:lnTo>
                  <a:pt x="6030097" y="593124"/>
                </a:lnTo>
                <a:cubicBezTo>
                  <a:pt x="6053730" y="522227"/>
                  <a:pt x="6025530" y="588405"/>
                  <a:pt x="6079524" y="518984"/>
                </a:cubicBezTo>
                <a:cubicBezTo>
                  <a:pt x="6097759" y="495539"/>
                  <a:pt x="6107948" y="465846"/>
                  <a:pt x="6128951" y="444843"/>
                </a:cubicBezTo>
                <a:cubicBezTo>
                  <a:pt x="6141308" y="432486"/>
                  <a:pt x="6154955" y="421298"/>
                  <a:pt x="6166021" y="407773"/>
                </a:cubicBezTo>
                <a:cubicBezTo>
                  <a:pt x="6192104" y="375894"/>
                  <a:pt x="6211037" y="338045"/>
                  <a:pt x="6240162" y="308919"/>
                </a:cubicBezTo>
                <a:cubicBezTo>
                  <a:pt x="6252519" y="296562"/>
                  <a:pt x="6265859" y="285116"/>
                  <a:pt x="6277232" y="271848"/>
                </a:cubicBezTo>
                <a:cubicBezTo>
                  <a:pt x="6290635" y="256211"/>
                  <a:pt x="6299739" y="236984"/>
                  <a:pt x="6314302" y="222421"/>
                </a:cubicBezTo>
                <a:cubicBezTo>
                  <a:pt x="6328865" y="207858"/>
                  <a:pt x="6348092" y="198754"/>
                  <a:pt x="6363729" y="185351"/>
                </a:cubicBezTo>
                <a:cubicBezTo>
                  <a:pt x="6376997" y="173978"/>
                  <a:pt x="6387375" y="159468"/>
                  <a:pt x="6400800" y="148281"/>
                </a:cubicBezTo>
                <a:cubicBezTo>
                  <a:pt x="6484648" y="78408"/>
                  <a:pt x="6410922" y="150513"/>
                  <a:pt x="6450227" y="111211"/>
                </a:cubicBezTo>
              </a:path>
            </a:pathLst>
          </a:custGeom>
          <a:ln w="76200"/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470F20-1D83-C09D-A8AF-83ECB3CCABA3}"/>
              </a:ext>
            </a:extLst>
          </p:cNvPr>
          <p:cNvSpPr txBox="1"/>
          <p:nvPr/>
        </p:nvSpPr>
        <p:spPr>
          <a:xfrm>
            <a:off x="1371600" y="5457903"/>
            <a:ext cx="1158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Emergency Department</a:t>
            </a:r>
            <a:br>
              <a:rPr lang="en-US" sz="2400" b="1" dirty="0">
                <a:solidFill>
                  <a:srgbClr val="FFFF00"/>
                </a:solidFill>
              </a:rPr>
            </a:br>
            <a:r>
              <a:rPr lang="en-US" sz="2400" b="1" dirty="0">
                <a:solidFill>
                  <a:srgbClr val="FFFF00"/>
                </a:solidFill>
              </a:rPr>
              <a:t>24-7 partner to fill in treatment gaps and apply high-intensity treatments  </a:t>
            </a:r>
          </a:p>
          <a:p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62A7E6-36ED-FF4B-05DA-94574B862AF0}"/>
              </a:ext>
            </a:extLst>
          </p:cNvPr>
          <p:cNvSpPr/>
          <p:nvPr/>
        </p:nvSpPr>
        <p:spPr>
          <a:xfrm>
            <a:off x="5567749" y="2511680"/>
            <a:ext cx="2057400" cy="9906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Bad pharmacist</a:t>
            </a:r>
          </a:p>
        </p:txBody>
      </p:sp>
    </p:spTree>
    <p:extLst>
      <p:ext uri="{BB962C8B-B14F-4D97-AF65-F5344CB8AC3E}">
        <p14:creationId xmlns:p14="http://schemas.microsoft.com/office/powerpoint/2010/main" val="3802609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3E19479-096D-DB43-A68B-7021B5DFACDA}"/>
              </a:ext>
            </a:extLst>
          </p:cNvPr>
          <p:cNvCxnSpPr>
            <a:cxnSpLocks/>
          </p:cNvCxnSpPr>
          <p:nvPr/>
        </p:nvCxnSpPr>
        <p:spPr>
          <a:xfrm>
            <a:off x="2233" y="671467"/>
            <a:ext cx="1219200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49A872D-78EA-A344-B2AD-D1EC5F7BAF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88" t="3396" r="5373" b="-3396"/>
          <a:stretch/>
        </p:blipFill>
        <p:spPr>
          <a:xfrm>
            <a:off x="600501" y="2190663"/>
            <a:ext cx="11245755" cy="3750469"/>
          </a:xfrm>
          <a:prstGeom prst="rect">
            <a:avLst/>
          </a:prstGeom>
          <a:effectLst>
            <a:outerShdw blurRad="266700" dist="50800" dir="17340000" sx="108000" sy="108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1" name="Shape 322">
            <a:extLst>
              <a:ext uri="{FF2B5EF4-FFF2-40B4-BE49-F238E27FC236}">
                <a16:creationId xmlns:a16="http://schemas.microsoft.com/office/drawing/2014/main" id="{768A1F0B-06BF-0F4D-AB55-341CEBCF2B7C}"/>
              </a:ext>
            </a:extLst>
          </p:cNvPr>
          <p:cNvSpPr/>
          <p:nvPr/>
        </p:nvSpPr>
        <p:spPr>
          <a:xfrm>
            <a:off x="1752600" y="743376"/>
            <a:ext cx="10237932" cy="6876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 algn="l">
              <a:defRPr sz="14000" b="1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lang="en-US" sz="4000" dirty="0">
                <a:solidFill>
                  <a:schemeClr val="tx1"/>
                </a:solidFill>
              </a:rPr>
              <a:t>First ER buprenorphine study</a:t>
            </a:r>
            <a:endParaRPr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32300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C3933-6D43-0F50-952A-B9D531133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90600"/>
          </a:xfrm>
        </p:spPr>
        <p:txBody>
          <a:bodyPr anchor="ctr">
            <a:normAutofit/>
          </a:bodyPr>
          <a:lstStyle/>
          <a:p>
            <a:r>
              <a:rPr lang="en-US" dirty="0"/>
              <a:t>“Smokes 2 grams fentanyl daily”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A7108-1640-BBEF-9010-A39AB43E05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0507"/>
          <a:stretch/>
        </p:blipFill>
        <p:spPr>
          <a:xfrm>
            <a:off x="609600" y="1295400"/>
            <a:ext cx="5386917" cy="4724400"/>
          </a:xfrm>
          <a:prstGeom prst="rect">
            <a:avLst/>
          </a:prstGeom>
          <a:noFill/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7ED814E-F899-F989-3644-D8D66EDB3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77" y="1295400"/>
            <a:ext cx="5389033" cy="4724400"/>
          </a:xfrm>
        </p:spPr>
        <p:txBody>
          <a:bodyPr/>
          <a:lstStyle/>
          <a:p>
            <a:r>
              <a:rPr lang="en-US" dirty="0"/>
              <a:t>Restrained driver in high speed rollover motor vehicle crash</a:t>
            </a:r>
            <a:br>
              <a:rPr lang="en-US" dirty="0"/>
            </a:br>
            <a:endParaRPr lang="en-US" dirty="0"/>
          </a:p>
          <a:p>
            <a:r>
              <a:rPr lang="en-US" dirty="0"/>
              <a:t>3 broken ribs and a pulmonary contusion</a:t>
            </a:r>
          </a:p>
          <a:p>
            <a:endParaRPr lang="en-US" dirty="0"/>
          </a:p>
          <a:p>
            <a:r>
              <a:rPr lang="en-US" dirty="0"/>
              <a:t>Last use of fentanyl 8 hours ago</a:t>
            </a:r>
          </a:p>
          <a:p>
            <a:r>
              <a:rPr lang="en-US" dirty="0"/>
              <a:t>Last use of methamphetamine 4 hours ago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1CE6BA-22CD-CCF3-60A1-61D084C08B82}"/>
              </a:ext>
            </a:extLst>
          </p:cNvPr>
          <p:cNvSpPr txBox="1"/>
          <p:nvPr/>
        </p:nvSpPr>
        <p:spPr>
          <a:xfrm>
            <a:off x="1371601" y="6059268"/>
            <a:ext cx="1021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Caulfield, Mackenzie Duncan Gregory, et al. "Transitioning a patient from injectable opioid agonist therapy to sublingual buprenorphine/naloxone for the treatment of opioid use disorder using a </a:t>
            </a:r>
            <a:r>
              <a:rPr lang="en-US" sz="800" dirty="0" err="1"/>
              <a:t>microdosing</a:t>
            </a:r>
            <a:r>
              <a:rPr lang="en-US" sz="800" dirty="0"/>
              <a:t> approach." </a:t>
            </a:r>
            <a:r>
              <a:rPr lang="en-US" sz="800" i="1" dirty="0"/>
              <a:t>BMJ Case Reports CP</a:t>
            </a:r>
            <a:r>
              <a:rPr lang="en-US" sz="800" dirty="0"/>
              <a:t> 13.3 (2020): e233715.</a:t>
            </a: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807733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C3933-6D43-0F50-952A-B9D531133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90600"/>
          </a:xfrm>
        </p:spPr>
        <p:txBody>
          <a:bodyPr anchor="ctr">
            <a:normAutofit/>
          </a:bodyPr>
          <a:lstStyle/>
          <a:p>
            <a:r>
              <a:rPr lang="en-US" dirty="0"/>
              <a:t>Step 1: Dose opioids appropriately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2A7108-1640-BBEF-9010-A39AB43E05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0507"/>
          <a:stretch/>
        </p:blipFill>
        <p:spPr>
          <a:xfrm>
            <a:off x="609600" y="1295400"/>
            <a:ext cx="5386917" cy="4724400"/>
          </a:xfrm>
          <a:prstGeom prst="rect">
            <a:avLst/>
          </a:prstGeom>
          <a:noFill/>
        </p:spPr>
      </p:pic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7ED814E-F899-F989-3644-D8D66EDB3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77" y="1295400"/>
            <a:ext cx="5389033" cy="4724400"/>
          </a:xfrm>
        </p:spPr>
        <p:txBody>
          <a:bodyPr/>
          <a:lstStyle/>
          <a:p>
            <a:r>
              <a:rPr lang="en-US" dirty="0"/>
              <a:t>Ab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1CE6BA-22CD-CCF3-60A1-61D084C08B82}"/>
              </a:ext>
            </a:extLst>
          </p:cNvPr>
          <p:cNvSpPr txBox="1"/>
          <p:nvPr/>
        </p:nvSpPr>
        <p:spPr>
          <a:xfrm>
            <a:off x="1371601" y="6059268"/>
            <a:ext cx="1021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Caulfield, Mackenzie Duncan Gregory, et al. "Transitioning a patient from injectable opioid agonist therapy to sublingual buprenorphine/naloxone for the treatment of opioid use disorder using a </a:t>
            </a:r>
            <a:r>
              <a:rPr lang="en-US" sz="800" dirty="0" err="1"/>
              <a:t>microdosing</a:t>
            </a:r>
            <a:r>
              <a:rPr lang="en-US" sz="800" dirty="0"/>
              <a:t> approach." </a:t>
            </a:r>
            <a:r>
              <a:rPr lang="en-US" sz="800" i="1" dirty="0"/>
              <a:t>BMJ Case Reports CP</a:t>
            </a:r>
            <a:r>
              <a:rPr lang="en-US" sz="800" dirty="0"/>
              <a:t> 13.3 (2020): e233715.</a:t>
            </a:r>
          </a:p>
          <a:p>
            <a:endParaRPr lang="en-US" sz="800" dirty="0"/>
          </a:p>
        </p:txBody>
      </p: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4EAFC068-BA1C-C707-DC7B-0D3B0983A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112" y="1233055"/>
            <a:ext cx="5482085" cy="476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744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D00587-ECC7-1D88-7B9C-D42D44048B75}"/>
              </a:ext>
            </a:extLst>
          </p:cNvPr>
          <p:cNvSpPr/>
          <p:nvPr/>
        </p:nvSpPr>
        <p:spPr>
          <a:xfrm>
            <a:off x="533400" y="838200"/>
            <a:ext cx="11201400" cy="5181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asted-image.tiff" descr="pasted-image.tiff">
            <a:extLst>
              <a:ext uri="{FF2B5EF4-FFF2-40B4-BE49-F238E27FC236}">
                <a16:creationId xmlns:a16="http://schemas.microsoft.com/office/drawing/2014/main" id="{1C2BCD9E-D376-B345-2FC1-BFFFEEF9E9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958" b="36271"/>
          <a:stretch>
            <a:fillRect/>
          </a:stretch>
        </p:blipFill>
        <p:spPr>
          <a:xfrm>
            <a:off x="762000" y="914400"/>
            <a:ext cx="11316035" cy="48768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346077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0D40DAA-2354-6451-BC1D-0FD64D4E2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653"/>
            <a:ext cx="12192000" cy="698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8323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FUNDAMENTALS" val="gu7FDFac"/>
  <p:tag name="ARTICULATE_DESIGN_ID_1_FUNDAMENTALS" val="TgHDw6rH"/>
  <p:tag name="ARTICULATE_DESIGN_ID_CUSTOM DESIGN" val="PfxOmXiB"/>
  <p:tag name="ARTICULATE_SLIDE_THUMBNAIL_REFRESH" val="1"/>
  <p:tag name="ARTICULATE_PROJECT_OPEN" val="0"/>
  <p:tag name="ARTICULATE_SLIDE_COUNT" val="2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Fundamentals">
  <a:themeElements>
    <a:clrScheme name="ASAM Colors">
      <a:dk1>
        <a:srgbClr val="06204C"/>
      </a:dk1>
      <a:lt1>
        <a:sysClr val="window" lastClr="FFFFFF"/>
      </a:lt1>
      <a:dk2>
        <a:srgbClr val="06204C"/>
      </a:dk2>
      <a:lt2>
        <a:srgbClr val="5493B2"/>
      </a:lt2>
      <a:accent1>
        <a:srgbClr val="5493B2"/>
      </a:accent1>
      <a:accent2>
        <a:srgbClr val="F6DE55"/>
      </a:accent2>
      <a:accent3>
        <a:srgbClr val="387CEF"/>
      </a:accent3>
      <a:accent4>
        <a:srgbClr val="FFFFFF"/>
      </a:accent4>
      <a:accent5>
        <a:srgbClr val="9D8608"/>
      </a:accent5>
      <a:accent6>
        <a:srgbClr val="C00000"/>
      </a:accent6>
      <a:hlink>
        <a:srgbClr val="00C8C3"/>
      </a:hlink>
      <a:folHlink>
        <a:srgbClr val="009692"/>
      </a:folHlink>
    </a:clrScheme>
    <a:fontScheme name="Lato Font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Deluxe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280000"/>
              </a:schemeClr>
            </a:gs>
            <a:gs pos="14000">
              <a:schemeClr val="phClr">
                <a:tint val="37000"/>
                <a:satMod val="250000"/>
              </a:schemeClr>
            </a:gs>
            <a:gs pos="45000">
              <a:schemeClr val="phClr">
                <a:tint val="53000"/>
                <a:satMod val="220000"/>
              </a:schemeClr>
            </a:gs>
            <a:gs pos="65000">
              <a:schemeClr val="phClr">
                <a:tint val="53000"/>
                <a:satMod val="220000"/>
              </a:schemeClr>
            </a:gs>
            <a:gs pos="86000">
              <a:schemeClr val="phClr">
                <a:tint val="42000"/>
                <a:satMod val="240000"/>
              </a:schemeClr>
            </a:gs>
            <a:gs pos="100000">
              <a:schemeClr val="phClr">
                <a:tint val="20000"/>
                <a:satMod val="23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0000">
              <a:schemeClr val="phClr">
                <a:satMod val="150000"/>
              </a:schemeClr>
            </a:gs>
            <a:gs pos="100000">
              <a:schemeClr val="phClr">
                <a:tint val="75000"/>
                <a:satMod val="20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atMod val="14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52400"/>
            <a:contourClr>
              <a:schemeClr val="phClr"/>
            </a:contourClr>
          </a:sp3d>
        </a:effectStyle>
        <a:effectStyle>
          <a:effectLst>
            <a:reflection blurRad="12700" stA="26000" endPos="28000" dist="38100" dir="5400000" sy="-100000"/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90500" h="1016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3000"/>
                <a:satMod val="1550000"/>
              </a:schemeClr>
            </a:gs>
            <a:gs pos="1000">
              <a:schemeClr val="phClr">
                <a:tint val="48000"/>
                <a:satMod val="1550000"/>
              </a:schemeClr>
            </a:gs>
            <a:gs pos="90000">
              <a:schemeClr val="phClr">
                <a:shade val="18000"/>
                <a:satMod val="275000"/>
              </a:schemeClr>
            </a:gs>
          </a:gsLst>
          <a:path path="circle">
            <a:fillToRect r="210000" b="300000"/>
          </a:path>
        </a:gradFill>
        <a:gradFill rotWithShape="1">
          <a:gsLst>
            <a:gs pos="5000">
              <a:schemeClr val="phClr">
                <a:tint val="38000"/>
                <a:satMod val="1800000"/>
              </a:schemeClr>
            </a:gs>
            <a:gs pos="5000">
              <a:schemeClr val="phClr">
                <a:tint val="40000"/>
                <a:satMod val="1800000"/>
              </a:schemeClr>
            </a:gs>
            <a:gs pos="90000">
              <a:schemeClr val="phClr">
                <a:shade val="18000"/>
                <a:satMod val="275000"/>
              </a:schemeClr>
            </a:gs>
          </a:gsLst>
          <a:path path="circle">
            <a:fillToRect l="20000" t="30000" r="135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asam</Template>
  <TotalTime>4085</TotalTime>
  <Words>868</Words>
  <Application>Microsoft Office PowerPoint</Application>
  <PresentationFormat>Widescreen</PresentationFormat>
  <Paragraphs>101</Paragraphs>
  <Slides>22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Helvetica</vt:lpstr>
      <vt:lpstr>Lato</vt:lpstr>
      <vt:lpstr>Wingdings 2</vt:lpstr>
      <vt:lpstr>Fundamentals</vt:lpstr>
      <vt:lpstr>Starting the Journey: Presentations in Emergency Departments</vt:lpstr>
      <vt:lpstr>Disclosures</vt:lpstr>
      <vt:lpstr>Emergency Departments are a beautiful triumph of democracy</vt:lpstr>
      <vt:lpstr>Integrated systems of care should be standard</vt:lpstr>
      <vt:lpstr>PowerPoint Presentation</vt:lpstr>
      <vt:lpstr>“Smokes 2 grams fentanyl daily”</vt:lpstr>
      <vt:lpstr>Step 1: Dose opioids appropriately</vt:lpstr>
      <vt:lpstr>PowerPoint Presentation</vt:lpstr>
      <vt:lpstr>PowerPoint Presentation</vt:lpstr>
      <vt:lpstr>PowerPoint Presentation</vt:lpstr>
      <vt:lpstr>Lots of receptors lots of interventions</vt:lpstr>
      <vt:lpstr>PowerPoint Presentation</vt:lpstr>
      <vt:lpstr>How to use ketamine</vt:lpstr>
      <vt:lpstr>Regional Anesthesia</vt:lpstr>
      <vt:lpstr>Opioid Assisted Bup Induction </vt:lpstr>
      <vt:lpstr>PowerPoint Presentation</vt:lpstr>
      <vt:lpstr>Sickle Cell Crisis on Bup</vt:lpstr>
      <vt:lpstr>Sickle Cell Crisis on Bup</vt:lpstr>
      <vt:lpstr>Acetaminophen NSAIDs IV Lidocaine Gabapentin  KETAMINE</vt:lpstr>
      <vt:lpstr>Sickle Cell Crisis on Bup</vt:lpstr>
      <vt:lpstr>Final Takeaways/Summary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cglover</dc:creator>
  <cp:lastModifiedBy>Kristin Krancer</cp:lastModifiedBy>
  <cp:revision>163</cp:revision>
  <dcterms:created xsi:type="dcterms:W3CDTF">2012-01-26T19:55:03Z</dcterms:created>
  <dcterms:modified xsi:type="dcterms:W3CDTF">2023-04-03T14:57:17Z</dcterms:modified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058FAE5F-E0EF-46DF-B248-B261D632DD8B</vt:lpwstr>
  </property>
  <property fmtid="{D5CDD505-2E9C-101B-9397-08002B2CF9AE}" pid="3" name="ArticulatePath">
    <vt:lpwstr>Pain and Addiction Template</vt:lpwstr>
  </property>
</Properties>
</file>