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792" r:id="rId5"/>
    <p:sldId id="2791" r:id="rId6"/>
    <p:sldId id="2676" r:id="rId7"/>
    <p:sldId id="2692" r:id="rId8"/>
    <p:sldId id="2742" r:id="rId9"/>
    <p:sldId id="2671" r:id="rId10"/>
    <p:sldId id="2743" r:id="rId11"/>
    <p:sldId id="2672" r:id="rId12"/>
    <p:sldId id="2744" r:id="rId13"/>
    <p:sldId id="2775" r:id="rId14"/>
    <p:sldId id="2747" r:id="rId15"/>
    <p:sldId id="2749" r:id="rId16"/>
    <p:sldId id="2673" r:id="rId17"/>
    <p:sldId id="2777" r:id="rId18"/>
    <p:sldId id="2750" r:id="rId19"/>
    <p:sldId id="2753" r:id="rId20"/>
    <p:sldId id="2674" r:id="rId21"/>
    <p:sldId id="2764" r:id="rId22"/>
    <p:sldId id="2763" r:id="rId23"/>
    <p:sldId id="2765" r:id="rId24"/>
    <p:sldId id="2788" r:id="rId25"/>
    <p:sldId id="2780" r:id="rId26"/>
    <p:sldId id="2776" r:id="rId27"/>
    <p:sldId id="2774" r:id="rId28"/>
    <p:sldId id="2781" r:id="rId29"/>
    <p:sldId id="2675" r:id="rId30"/>
    <p:sldId id="2790" r:id="rId31"/>
    <p:sldId id="2789" r:id="rId32"/>
    <p:sldId id="2778" r:id="rId33"/>
    <p:sldId id="2660" r:id="rId34"/>
    <p:sldId id="2786" r:id="rId35"/>
    <p:sldId id="278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328" userDrawn="1">
          <p15:clr>
            <a:srgbClr val="A4A3A4"/>
          </p15:clr>
        </p15:guide>
        <p15:guide id="2" orient="horz" pos="21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5E7"/>
    <a:srgbClr val="79ACCC"/>
    <a:srgbClr val="002148"/>
    <a:srgbClr val="D1D1D1"/>
    <a:srgbClr val="4280A5"/>
    <a:srgbClr val="6DB4E5"/>
    <a:srgbClr val="8CD0FF"/>
    <a:srgbClr val="001D48"/>
    <a:srgbClr val="ABD6F5"/>
    <a:srgbClr val="001F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A1BEFF-D845-9C4B-8503-51586F361A16}" v="14" dt="2023-04-04T14:43:21.212"/>
    <p1510:client id="{F2C4CF08-F6E2-13CC-1D08-766F1E3F2F4F}" v="45" dt="2023-04-04T13:22:21.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4"/>
    <p:restoredTop sz="72721"/>
  </p:normalViewPr>
  <p:slideViewPr>
    <p:cSldViewPr snapToGrid="0">
      <p:cViewPr varScale="1">
        <p:scale>
          <a:sx n="62" d="100"/>
          <a:sy n="62" d="100"/>
        </p:scale>
        <p:origin x="1550" y="58"/>
      </p:cViewPr>
      <p:guideLst>
        <p:guide pos="5328"/>
        <p:guide orient="horz" pos="21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EDAD0D-BCEC-054E-AE8F-33538A128CEB}" type="doc">
      <dgm:prSet loTypeId="urn:microsoft.com/office/officeart/2005/8/layout/hChevron3" loCatId="" qsTypeId="urn:microsoft.com/office/officeart/2005/8/quickstyle/simple1" qsCatId="simple" csTypeId="urn:microsoft.com/office/officeart/2005/8/colors/accent1_2" csCatId="accent1" phldr="1"/>
      <dgm:spPr/>
    </dgm:pt>
    <dgm:pt modelId="{F64724F8-F9EA-7E43-9361-3FD0AFD32FE1}">
      <dgm:prSet phldrT="[Text]" custT="1"/>
      <dgm:spPr>
        <a:gradFill flip="none" rotWithShape="1">
          <a:gsLst>
            <a:gs pos="0">
              <a:srgbClr val="79ACCC">
                <a:alpha val="54000"/>
              </a:srgbClr>
            </a:gs>
            <a:gs pos="60000">
              <a:srgbClr val="79ACCC">
                <a:alpha val="77939"/>
              </a:srgbClr>
            </a:gs>
            <a:gs pos="85000">
              <a:srgbClr val="4280A5"/>
            </a:gs>
            <a:gs pos="100000">
              <a:srgbClr val="001D48"/>
            </a:gs>
          </a:gsLst>
          <a:path path="circle">
            <a:fillToRect r="100000" b="100000"/>
          </a:path>
          <a:tileRect l="-100000" t="-100000"/>
        </a:gradFill>
        <a:ln>
          <a:noFill/>
        </a:ln>
      </dgm:spPr>
      <dgm:t>
        <a:bodyPr lIns="274320" tIns="365760" rIns="0" bIns="365760"/>
        <a:lstStyle/>
        <a:p>
          <a:pPr algn="l">
            <a:lnSpc>
              <a:spcPct val="120000"/>
            </a:lnSpc>
            <a:spcAft>
              <a:spcPts val="0"/>
            </a:spcAft>
          </a:pPr>
          <a:r>
            <a:rPr lang="en-US" sz="1800" b="0" i="0" dirty="0">
              <a:solidFill>
                <a:schemeClr val="tx1">
                  <a:lumMod val="95000"/>
                  <a:lumOff val="5000"/>
                </a:schemeClr>
              </a:solidFill>
              <a:latin typeface="Lato Semibold"/>
              <a:ea typeface="Lato Semibold"/>
              <a:cs typeface="Lato Semibold"/>
            </a:rPr>
            <a:t>Withdrawal symptoms</a:t>
          </a:r>
          <a:br>
            <a:rPr lang="en-US" sz="1800" b="0" i="0" dirty="0">
              <a:solidFill>
                <a:schemeClr val="tx1">
                  <a:lumMod val="95000"/>
                  <a:lumOff val="5000"/>
                </a:schemeClr>
              </a:solidFill>
              <a:latin typeface="Lato Semibold"/>
              <a:ea typeface="Lato Semibold"/>
              <a:cs typeface="Lato Semibold"/>
            </a:rPr>
          </a:br>
          <a:r>
            <a:rPr lang="en-US" sz="1800" b="0" i="0" dirty="0">
              <a:solidFill>
                <a:schemeClr val="tx1">
                  <a:lumMod val="95000"/>
                  <a:lumOff val="5000"/>
                </a:schemeClr>
              </a:solidFill>
              <a:latin typeface="Lato Semibold"/>
              <a:ea typeface="Lato Semibold"/>
              <a:cs typeface="Lato Semibold"/>
            </a:rPr>
            <a:t>Dysphoria (</a:t>
          </a:r>
          <a:r>
            <a:rPr lang="en-US" sz="1800" b="0" i="0" dirty="0" err="1">
              <a:solidFill>
                <a:schemeClr val="tx1">
                  <a:lumMod val="95000"/>
                  <a:lumOff val="5000"/>
                </a:schemeClr>
              </a:solidFill>
              <a:latin typeface="Lato Semibold"/>
              <a:ea typeface="Lato Semibold"/>
              <a:cs typeface="Lato Semibold"/>
            </a:rPr>
            <a:t>hyperkatifeia</a:t>
          </a:r>
          <a:r>
            <a:rPr lang="en-US" sz="1800" b="0" i="0" dirty="0">
              <a:solidFill>
                <a:schemeClr val="tx1">
                  <a:lumMod val="95000"/>
                  <a:lumOff val="5000"/>
                </a:schemeClr>
              </a:solidFill>
              <a:latin typeface="Lato Semibold"/>
              <a:ea typeface="Lato Semibold"/>
              <a:cs typeface="Lato Semibold"/>
            </a:rPr>
            <a:t>)</a:t>
          </a:r>
          <a:r>
            <a:rPr lang="en-US" sz="1800" b="0" i="0" dirty="0">
              <a:solidFill>
                <a:schemeClr val="tx1">
                  <a:lumMod val="95000"/>
                  <a:lumOff val="5000"/>
                </a:schemeClr>
              </a:solidFill>
              <a:latin typeface="Lato Semibold"/>
              <a:ea typeface="Lato Semibold"/>
              <a:cs typeface="Lato Semibold"/>
              <a:sym typeface="Wingdings" pitchFamily="2" charset="2"/>
            </a:rPr>
            <a:t> </a:t>
          </a:r>
          <a:br>
            <a:rPr lang="en-US" sz="1800" b="0" i="0" dirty="0">
              <a:solidFill>
                <a:schemeClr val="tx1">
                  <a:lumMod val="95000"/>
                  <a:lumOff val="5000"/>
                </a:schemeClr>
              </a:solidFill>
              <a:latin typeface="Lato Semibold"/>
              <a:ea typeface="Lato Semibold"/>
              <a:cs typeface="Lato Semibold"/>
            </a:rPr>
          </a:br>
          <a:r>
            <a:rPr lang="en-US" sz="1800" b="0" i="0" dirty="0">
              <a:solidFill>
                <a:schemeClr val="tx1">
                  <a:lumMod val="95000"/>
                  <a:lumOff val="5000"/>
                </a:schemeClr>
              </a:solidFill>
              <a:latin typeface="Lato Semibold"/>
              <a:ea typeface="Lato Semibold"/>
              <a:cs typeface="Lato Semibold"/>
            </a:rPr>
            <a:t>Unstable pain control</a:t>
          </a:r>
        </a:p>
      </dgm:t>
    </dgm:pt>
    <dgm:pt modelId="{90547E27-49AD-CD44-A255-18626034367F}" type="sibTrans" cxnId="{63AD63FD-10E5-754A-A0D3-3BB6C4E02249}">
      <dgm:prSet/>
      <dgm:spPr/>
      <dgm:t>
        <a:bodyPr/>
        <a:lstStyle/>
        <a:p>
          <a:endParaRPr lang="en-US"/>
        </a:p>
      </dgm:t>
    </dgm:pt>
    <dgm:pt modelId="{7ECFB6A3-CAA1-674C-9D6E-F08ECFCA2327}" type="parTrans" cxnId="{63AD63FD-10E5-754A-A0D3-3BB6C4E02249}">
      <dgm:prSet/>
      <dgm:spPr/>
      <dgm:t>
        <a:bodyPr/>
        <a:lstStyle/>
        <a:p>
          <a:endParaRPr lang="en-US"/>
        </a:p>
      </dgm:t>
    </dgm:pt>
    <dgm:pt modelId="{661E9FD9-34F2-CE41-A388-842921C31CD5}">
      <dgm:prSet custT="1"/>
      <dgm:spPr>
        <a:gradFill flip="none" rotWithShape="1">
          <a:gsLst>
            <a:gs pos="0">
              <a:schemeClr val="bg1">
                <a:lumMod val="85000"/>
                <a:alpha val="86636"/>
              </a:schemeClr>
            </a:gs>
            <a:gs pos="24000">
              <a:schemeClr val="bg1">
                <a:lumMod val="75000"/>
                <a:alpha val="98929"/>
              </a:schemeClr>
            </a:gs>
            <a:gs pos="72000">
              <a:schemeClr val="bg2">
                <a:lumMod val="25000"/>
                <a:alpha val="91000"/>
              </a:schemeClr>
            </a:gs>
            <a:gs pos="99000">
              <a:schemeClr val="tx1"/>
            </a:gs>
          </a:gsLst>
          <a:path path="circle">
            <a:fillToRect r="100000" b="100000"/>
          </a:path>
          <a:tileRect l="-100000" t="-100000"/>
        </a:gradFill>
        <a:ln>
          <a:noFill/>
        </a:ln>
      </dgm:spPr>
      <dgm:t>
        <a:bodyPr lIns="0" tIns="0" rIns="0" bIns="0"/>
        <a:lstStyle/>
        <a:p>
          <a:pPr algn="r">
            <a:lnSpc>
              <a:spcPct val="100000"/>
            </a:lnSpc>
          </a:pPr>
          <a:r>
            <a:rPr lang="en-US" sz="1800" b="0" i="1" spc="10" baseline="0" dirty="0">
              <a:solidFill>
                <a:schemeClr val="bg1"/>
              </a:solidFill>
              <a:effectLst>
                <a:outerShdw blurRad="50800" dist="38100" dir="2700000" algn="tl" rotWithShape="0">
                  <a:schemeClr val="tx1">
                    <a:lumMod val="75000"/>
                    <a:lumOff val="25000"/>
                    <a:alpha val="40000"/>
                  </a:schemeClr>
                </a:outerShdw>
              </a:effectLst>
              <a:latin typeface="Lato Semibold"/>
              <a:ea typeface="Lato Semibold"/>
              <a:cs typeface="Lato Semibold"/>
            </a:rPr>
            <a:t>Negative reinforcement</a:t>
          </a:r>
          <a:br>
            <a:rPr lang="en-US" sz="1800" b="0" i="1" spc="10" baseline="0" dirty="0">
              <a:solidFill>
                <a:schemeClr val="bg1"/>
              </a:solidFill>
              <a:effectLst>
                <a:outerShdw blurRad="50800" dist="38100" dir="2700000" algn="tl" rotWithShape="0">
                  <a:schemeClr val="tx1">
                    <a:lumMod val="75000"/>
                    <a:lumOff val="25000"/>
                    <a:alpha val="40000"/>
                  </a:schemeClr>
                </a:outerShdw>
              </a:effectLst>
              <a:latin typeface="Lato Semibold"/>
              <a:ea typeface="Lato Semibold"/>
              <a:cs typeface="Lato Semibold"/>
            </a:rPr>
          </a:br>
          <a:r>
            <a:rPr lang="en-US" sz="1800" b="0" i="1" spc="10" baseline="0" dirty="0">
              <a:solidFill>
                <a:schemeClr val="bg1"/>
              </a:solidFill>
              <a:effectLst>
                <a:outerShdw blurRad="50800" dist="38100" dir="2700000" algn="tl" rotWithShape="0">
                  <a:schemeClr val="tx1">
                    <a:lumMod val="75000"/>
                    <a:lumOff val="25000"/>
                    <a:alpha val="40000"/>
                  </a:schemeClr>
                </a:outerShdw>
              </a:effectLst>
              <a:latin typeface="Lato Semibold"/>
              <a:ea typeface="Lato Semibold"/>
              <a:cs typeface="Lato Semibold"/>
            </a:rPr>
            <a:t>to take another </a:t>
          </a:r>
          <a:r>
            <a:rPr lang="en-US" sz="1800" b="0" i="1" spc="10" baseline="0" dirty="0">
              <a:solidFill>
                <a:schemeClr val="bg1"/>
              </a:solidFill>
              <a:effectLst>
                <a:outerShdw blurRad="245371" dist="450920" dir="2700000" sx="54000" sy="54000" algn="tl" rotWithShape="0">
                  <a:schemeClr val="tx1">
                    <a:lumMod val="75000"/>
                    <a:lumOff val="25000"/>
                    <a:alpha val="40000"/>
                  </a:schemeClr>
                </a:outerShdw>
              </a:effectLst>
              <a:latin typeface="Lato Semibold"/>
              <a:ea typeface="Lato Semibold"/>
              <a:cs typeface="Lato Semibold"/>
            </a:rPr>
            <a:t>dose</a:t>
          </a:r>
        </a:p>
      </dgm:t>
    </dgm:pt>
    <dgm:pt modelId="{CF62B598-5F7F-184B-89B1-DC0583050DF4}" type="sibTrans" cxnId="{9092CA3E-7EAF-FF45-8874-E93CA7C72817}">
      <dgm:prSet/>
      <dgm:spPr/>
      <dgm:t>
        <a:bodyPr/>
        <a:lstStyle/>
        <a:p>
          <a:endParaRPr lang="en-US"/>
        </a:p>
      </dgm:t>
    </dgm:pt>
    <dgm:pt modelId="{250ADAC9-05BC-A549-A496-335A3A39CBB1}" type="parTrans" cxnId="{9092CA3E-7EAF-FF45-8874-E93CA7C72817}">
      <dgm:prSet/>
      <dgm:spPr/>
      <dgm:t>
        <a:bodyPr/>
        <a:lstStyle/>
        <a:p>
          <a:endParaRPr lang="en-US"/>
        </a:p>
      </dgm:t>
    </dgm:pt>
    <dgm:pt modelId="{CAC1B7CE-D46A-4B4D-8C20-DF02B29245E1}" type="pres">
      <dgm:prSet presAssocID="{CDEDAD0D-BCEC-054E-AE8F-33538A128CEB}" presName="Name0" presStyleCnt="0">
        <dgm:presLayoutVars>
          <dgm:dir/>
          <dgm:resizeHandles val="exact"/>
        </dgm:presLayoutVars>
      </dgm:prSet>
      <dgm:spPr/>
    </dgm:pt>
    <dgm:pt modelId="{9414DCB7-29C9-7248-A77D-92A8EE62C1F6}" type="pres">
      <dgm:prSet presAssocID="{F64724F8-F9EA-7E43-9361-3FD0AFD32FE1}" presName="parTxOnly" presStyleLbl="node1" presStyleIdx="0" presStyleCnt="2" custScaleX="64584" custScaleY="98330">
        <dgm:presLayoutVars>
          <dgm:bulletEnabled val="1"/>
        </dgm:presLayoutVars>
      </dgm:prSet>
      <dgm:spPr/>
    </dgm:pt>
    <dgm:pt modelId="{409BB704-E032-7B49-8E67-F4AB443EF16E}" type="pres">
      <dgm:prSet presAssocID="{90547E27-49AD-CD44-A255-18626034367F}" presName="parSpace" presStyleCnt="0"/>
      <dgm:spPr/>
    </dgm:pt>
    <dgm:pt modelId="{2131A573-023E-5A4D-AA45-78894EBBD959}" type="pres">
      <dgm:prSet presAssocID="{661E9FD9-34F2-CE41-A388-842921C31CD5}" presName="parTxOnly" presStyleLbl="node1" presStyleIdx="1" presStyleCnt="2" custScaleX="61505" custScaleY="89689" custLinFactNeighborX="1974" custLinFactNeighborY="840">
        <dgm:presLayoutVars>
          <dgm:bulletEnabled val="1"/>
        </dgm:presLayoutVars>
      </dgm:prSet>
      <dgm:spPr/>
    </dgm:pt>
  </dgm:ptLst>
  <dgm:cxnLst>
    <dgm:cxn modelId="{CD8C911D-0FAC-D443-A6E0-8A5A371D357B}" type="presOf" srcId="{CDEDAD0D-BCEC-054E-AE8F-33538A128CEB}" destId="{CAC1B7CE-D46A-4B4D-8C20-DF02B29245E1}" srcOrd="0" destOrd="0" presId="urn:microsoft.com/office/officeart/2005/8/layout/hChevron3"/>
    <dgm:cxn modelId="{9092CA3E-7EAF-FF45-8874-E93CA7C72817}" srcId="{CDEDAD0D-BCEC-054E-AE8F-33538A128CEB}" destId="{661E9FD9-34F2-CE41-A388-842921C31CD5}" srcOrd="1" destOrd="0" parTransId="{250ADAC9-05BC-A549-A496-335A3A39CBB1}" sibTransId="{CF62B598-5F7F-184B-89B1-DC0583050DF4}"/>
    <dgm:cxn modelId="{94346BBD-ADB6-1148-AFEB-73C8E7B2460A}" type="presOf" srcId="{661E9FD9-34F2-CE41-A388-842921C31CD5}" destId="{2131A573-023E-5A4D-AA45-78894EBBD959}" srcOrd="0" destOrd="0" presId="urn:microsoft.com/office/officeart/2005/8/layout/hChevron3"/>
    <dgm:cxn modelId="{4F16F1F2-C3AD-664D-8A58-2FF42E2F5EFD}" type="presOf" srcId="{F64724F8-F9EA-7E43-9361-3FD0AFD32FE1}" destId="{9414DCB7-29C9-7248-A77D-92A8EE62C1F6}" srcOrd="0" destOrd="0" presId="urn:microsoft.com/office/officeart/2005/8/layout/hChevron3"/>
    <dgm:cxn modelId="{63AD63FD-10E5-754A-A0D3-3BB6C4E02249}" srcId="{CDEDAD0D-BCEC-054E-AE8F-33538A128CEB}" destId="{F64724F8-F9EA-7E43-9361-3FD0AFD32FE1}" srcOrd="0" destOrd="0" parTransId="{7ECFB6A3-CAA1-674C-9D6E-F08ECFCA2327}" sibTransId="{90547E27-49AD-CD44-A255-18626034367F}"/>
    <dgm:cxn modelId="{77841565-B82E-344F-9DF3-0BF7540222BA}" type="presParOf" srcId="{CAC1B7CE-D46A-4B4D-8C20-DF02B29245E1}" destId="{9414DCB7-29C9-7248-A77D-92A8EE62C1F6}" srcOrd="0" destOrd="0" presId="urn:microsoft.com/office/officeart/2005/8/layout/hChevron3"/>
    <dgm:cxn modelId="{E9FBD94B-4E40-414C-AE77-7DA9E0CD2202}" type="presParOf" srcId="{CAC1B7CE-D46A-4B4D-8C20-DF02B29245E1}" destId="{409BB704-E032-7B49-8E67-F4AB443EF16E}" srcOrd="1" destOrd="0" presId="urn:microsoft.com/office/officeart/2005/8/layout/hChevron3"/>
    <dgm:cxn modelId="{5563FFC8-3A6A-1647-B425-AA326AFC89DA}" type="presParOf" srcId="{CAC1B7CE-D46A-4B4D-8C20-DF02B29245E1}" destId="{2131A573-023E-5A4D-AA45-78894EBBD959}" srcOrd="2"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4DCB7-29C9-7248-A77D-92A8EE62C1F6}">
      <dsp:nvSpPr>
        <dsp:cNvPr id="0" name=""/>
        <dsp:cNvSpPr/>
      </dsp:nvSpPr>
      <dsp:spPr>
        <a:xfrm>
          <a:off x="755" y="0"/>
          <a:ext cx="3906249" cy="1280160"/>
        </a:xfrm>
        <a:prstGeom prst="homePlate">
          <a:avLst/>
        </a:prstGeom>
        <a:gradFill flip="none" rotWithShape="1">
          <a:gsLst>
            <a:gs pos="0">
              <a:srgbClr val="79ACCC">
                <a:alpha val="54000"/>
              </a:srgbClr>
            </a:gs>
            <a:gs pos="60000">
              <a:srgbClr val="79ACCC">
                <a:alpha val="77939"/>
              </a:srgbClr>
            </a:gs>
            <a:gs pos="85000">
              <a:srgbClr val="4280A5"/>
            </a:gs>
            <a:gs pos="100000">
              <a:srgbClr val="001D48"/>
            </a:gs>
          </a:gsLst>
          <a:path path="circle">
            <a:fillToRect r="100000" b="100000"/>
          </a:path>
          <a:tileRect l="-100000" t="-10000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0" bIns="365760" numCol="1" spcCol="1270" anchor="ctr" anchorCtr="0">
          <a:noAutofit/>
        </a:bodyPr>
        <a:lstStyle/>
        <a:p>
          <a:pPr marL="0" lvl="0" indent="0" algn="l" defTabSz="800100">
            <a:lnSpc>
              <a:spcPct val="120000"/>
            </a:lnSpc>
            <a:spcBef>
              <a:spcPct val="0"/>
            </a:spcBef>
            <a:spcAft>
              <a:spcPts val="0"/>
            </a:spcAft>
            <a:buNone/>
          </a:pPr>
          <a:r>
            <a:rPr lang="en-US" sz="1800" b="0" i="0" kern="1200" dirty="0">
              <a:solidFill>
                <a:schemeClr val="tx1">
                  <a:lumMod val="95000"/>
                  <a:lumOff val="5000"/>
                </a:schemeClr>
              </a:solidFill>
              <a:latin typeface="Lato Semibold"/>
              <a:ea typeface="Lato Semibold"/>
              <a:cs typeface="Lato Semibold"/>
            </a:rPr>
            <a:t>Withdrawal symptoms</a:t>
          </a:r>
          <a:br>
            <a:rPr lang="en-US" sz="1800" b="0" i="0" kern="1200" dirty="0">
              <a:solidFill>
                <a:schemeClr val="tx1">
                  <a:lumMod val="95000"/>
                  <a:lumOff val="5000"/>
                </a:schemeClr>
              </a:solidFill>
              <a:latin typeface="Lato Semibold"/>
              <a:ea typeface="Lato Semibold"/>
              <a:cs typeface="Lato Semibold"/>
            </a:rPr>
          </a:br>
          <a:r>
            <a:rPr lang="en-US" sz="1800" b="0" i="0" kern="1200" dirty="0">
              <a:solidFill>
                <a:schemeClr val="tx1">
                  <a:lumMod val="95000"/>
                  <a:lumOff val="5000"/>
                </a:schemeClr>
              </a:solidFill>
              <a:latin typeface="Lato Semibold"/>
              <a:ea typeface="Lato Semibold"/>
              <a:cs typeface="Lato Semibold"/>
            </a:rPr>
            <a:t>Dysphoria (</a:t>
          </a:r>
          <a:r>
            <a:rPr lang="en-US" sz="1800" b="0" i="0" kern="1200" dirty="0" err="1">
              <a:solidFill>
                <a:schemeClr val="tx1">
                  <a:lumMod val="95000"/>
                  <a:lumOff val="5000"/>
                </a:schemeClr>
              </a:solidFill>
              <a:latin typeface="Lato Semibold"/>
              <a:ea typeface="Lato Semibold"/>
              <a:cs typeface="Lato Semibold"/>
            </a:rPr>
            <a:t>hyperkatifeia</a:t>
          </a:r>
          <a:r>
            <a:rPr lang="en-US" sz="1800" b="0" i="0" kern="1200" dirty="0">
              <a:solidFill>
                <a:schemeClr val="tx1">
                  <a:lumMod val="95000"/>
                  <a:lumOff val="5000"/>
                </a:schemeClr>
              </a:solidFill>
              <a:latin typeface="Lato Semibold"/>
              <a:ea typeface="Lato Semibold"/>
              <a:cs typeface="Lato Semibold"/>
            </a:rPr>
            <a:t>)</a:t>
          </a:r>
          <a:r>
            <a:rPr lang="en-US" sz="1800" b="0" i="0" kern="1200" dirty="0">
              <a:solidFill>
                <a:schemeClr val="tx1">
                  <a:lumMod val="95000"/>
                  <a:lumOff val="5000"/>
                </a:schemeClr>
              </a:solidFill>
              <a:latin typeface="Lato Semibold"/>
              <a:ea typeface="Lato Semibold"/>
              <a:cs typeface="Lato Semibold"/>
              <a:sym typeface="Wingdings" pitchFamily="2" charset="2"/>
            </a:rPr>
            <a:t> </a:t>
          </a:r>
          <a:br>
            <a:rPr lang="en-US" sz="1800" b="0" i="0" kern="1200" dirty="0">
              <a:solidFill>
                <a:schemeClr val="tx1">
                  <a:lumMod val="95000"/>
                  <a:lumOff val="5000"/>
                </a:schemeClr>
              </a:solidFill>
              <a:latin typeface="Lato Semibold"/>
              <a:ea typeface="Lato Semibold"/>
              <a:cs typeface="Lato Semibold"/>
            </a:rPr>
          </a:br>
          <a:r>
            <a:rPr lang="en-US" sz="1800" b="0" i="0" kern="1200" dirty="0">
              <a:solidFill>
                <a:schemeClr val="tx1">
                  <a:lumMod val="95000"/>
                  <a:lumOff val="5000"/>
                </a:schemeClr>
              </a:solidFill>
              <a:latin typeface="Lato Semibold"/>
              <a:ea typeface="Lato Semibold"/>
              <a:cs typeface="Lato Semibold"/>
            </a:rPr>
            <a:t>Unstable pain control</a:t>
          </a:r>
        </a:p>
      </dsp:txBody>
      <dsp:txXfrm>
        <a:off x="755" y="0"/>
        <a:ext cx="3586209" cy="1280160"/>
      </dsp:txXfrm>
    </dsp:sp>
    <dsp:sp modelId="{2131A573-023E-5A4D-AA45-78894EBBD959}">
      <dsp:nvSpPr>
        <dsp:cNvPr id="0" name=""/>
        <dsp:cNvSpPr/>
      </dsp:nvSpPr>
      <dsp:spPr>
        <a:xfrm>
          <a:off x="2698096" y="0"/>
          <a:ext cx="3720021" cy="1280160"/>
        </a:xfrm>
        <a:prstGeom prst="chevron">
          <a:avLst/>
        </a:prstGeom>
        <a:gradFill flip="none" rotWithShape="1">
          <a:gsLst>
            <a:gs pos="0">
              <a:schemeClr val="bg1">
                <a:lumMod val="85000"/>
                <a:alpha val="86636"/>
              </a:schemeClr>
            </a:gs>
            <a:gs pos="24000">
              <a:schemeClr val="bg1">
                <a:lumMod val="75000"/>
                <a:alpha val="98929"/>
              </a:schemeClr>
            </a:gs>
            <a:gs pos="72000">
              <a:schemeClr val="bg2">
                <a:lumMod val="25000"/>
                <a:alpha val="91000"/>
              </a:schemeClr>
            </a:gs>
            <a:gs pos="99000">
              <a:schemeClr val="tx1"/>
            </a:gs>
          </a:gsLst>
          <a:path path="circle">
            <a:fillToRect r="100000" b="100000"/>
          </a:path>
          <a:tileRect l="-100000" t="-10000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r" defTabSz="800100">
            <a:lnSpc>
              <a:spcPct val="100000"/>
            </a:lnSpc>
            <a:spcBef>
              <a:spcPct val="0"/>
            </a:spcBef>
            <a:spcAft>
              <a:spcPct val="35000"/>
            </a:spcAft>
            <a:buNone/>
          </a:pPr>
          <a:r>
            <a:rPr lang="en-US" sz="1800" b="0" i="1" kern="1200" spc="10" baseline="0" dirty="0">
              <a:solidFill>
                <a:schemeClr val="bg1"/>
              </a:solidFill>
              <a:effectLst>
                <a:outerShdw blurRad="50800" dist="38100" dir="2700000" algn="tl" rotWithShape="0">
                  <a:schemeClr val="tx1">
                    <a:lumMod val="75000"/>
                    <a:lumOff val="25000"/>
                    <a:alpha val="40000"/>
                  </a:schemeClr>
                </a:outerShdw>
              </a:effectLst>
              <a:latin typeface="Lato Semibold"/>
              <a:ea typeface="Lato Semibold"/>
              <a:cs typeface="Lato Semibold"/>
            </a:rPr>
            <a:t>Negative reinforcement</a:t>
          </a:r>
          <a:br>
            <a:rPr lang="en-US" sz="1800" b="0" i="1" kern="1200" spc="10" baseline="0" dirty="0">
              <a:solidFill>
                <a:schemeClr val="bg1"/>
              </a:solidFill>
              <a:effectLst>
                <a:outerShdw blurRad="50800" dist="38100" dir="2700000" algn="tl" rotWithShape="0">
                  <a:schemeClr val="tx1">
                    <a:lumMod val="75000"/>
                    <a:lumOff val="25000"/>
                    <a:alpha val="40000"/>
                  </a:schemeClr>
                </a:outerShdw>
              </a:effectLst>
              <a:latin typeface="Lato Semibold"/>
              <a:ea typeface="Lato Semibold"/>
              <a:cs typeface="Lato Semibold"/>
            </a:rPr>
          </a:br>
          <a:r>
            <a:rPr lang="en-US" sz="1800" b="0" i="1" kern="1200" spc="10" baseline="0" dirty="0">
              <a:solidFill>
                <a:schemeClr val="bg1"/>
              </a:solidFill>
              <a:effectLst>
                <a:outerShdw blurRad="50800" dist="38100" dir="2700000" algn="tl" rotWithShape="0">
                  <a:schemeClr val="tx1">
                    <a:lumMod val="75000"/>
                    <a:lumOff val="25000"/>
                    <a:alpha val="40000"/>
                  </a:schemeClr>
                </a:outerShdw>
              </a:effectLst>
              <a:latin typeface="Lato Semibold"/>
              <a:ea typeface="Lato Semibold"/>
              <a:cs typeface="Lato Semibold"/>
            </a:rPr>
            <a:t>to take another </a:t>
          </a:r>
          <a:r>
            <a:rPr lang="en-US" sz="1800" b="0" i="1" kern="1200" spc="10" baseline="0" dirty="0">
              <a:solidFill>
                <a:schemeClr val="bg1"/>
              </a:solidFill>
              <a:effectLst>
                <a:outerShdw blurRad="245371" dist="450920" dir="2700000" sx="54000" sy="54000" algn="tl" rotWithShape="0">
                  <a:schemeClr val="tx1">
                    <a:lumMod val="75000"/>
                    <a:lumOff val="25000"/>
                    <a:alpha val="40000"/>
                  </a:schemeClr>
                </a:outerShdw>
              </a:effectLst>
              <a:latin typeface="Lato Semibold"/>
              <a:ea typeface="Lato Semibold"/>
              <a:cs typeface="Lato Semibold"/>
            </a:rPr>
            <a:t>dose</a:t>
          </a:r>
        </a:p>
      </dsp:txBody>
      <dsp:txXfrm>
        <a:off x="3338176" y="0"/>
        <a:ext cx="2439861" cy="128016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B8C51-865B-491C-A32E-137465553F9E}"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50C52-4DAC-474F-8973-F0DC32292716}" type="slidenum">
              <a:rPr lang="en-US" smtClean="0"/>
              <a:t>‹#›</a:t>
            </a:fld>
            <a:endParaRPr lang="en-US"/>
          </a:p>
        </p:txBody>
      </p:sp>
    </p:spTree>
    <p:extLst>
      <p:ext uri="{BB962C8B-B14F-4D97-AF65-F5344CB8AC3E}">
        <p14:creationId xmlns:p14="http://schemas.microsoft.com/office/powerpoint/2010/main" val="95676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nnualreviews.org/doi/abs/10.1146/annurev-pharmtox-010715-10304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oi.org/10.1146/annurev-pharmtox-010715-103042"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nesthesiology.theclinics.com/article/S1932-2275(10)00093-5/fulltex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oi.org/10.1016/j.anclin.2010.08.01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Title slide and slide 2: Present before starting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1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 3</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2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 4</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3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Slides 5-7</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4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Slides 8-10</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5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Slides 11-16</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6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Slides 17-19</a:t>
            </a:r>
            <a:endParaRPr lang="en-US" sz="1800" b="0" i="0" u="none" strike="noStrike" dirty="0">
              <a:solidFill>
                <a:srgbClr val="212121"/>
              </a:solidFill>
              <a:effectLst/>
              <a:latin typeface="Times New Roman" panose="02020603050405020304" pitchFamily="18" charset="0"/>
            </a:endParaRPr>
          </a:p>
          <a:p>
            <a:endParaRPr lang="en-US" sz="1800" dirty="0"/>
          </a:p>
          <a:p>
            <a:pPr marL="0" indent="0">
              <a:buFont typeface="Arial" panose="020B0604020202020204" pitchFamily="34" charset="0"/>
              <a:buNone/>
            </a:pPr>
            <a:endParaRPr lang="en-US" sz="1800" b="0" i="0" dirty="0">
              <a:solidFill>
                <a:srgbClr val="313537"/>
              </a:solidFill>
              <a:effectLst/>
              <a:latin typeface="Merriweather"/>
            </a:endParaRPr>
          </a:p>
        </p:txBody>
      </p:sp>
      <p:sp>
        <p:nvSpPr>
          <p:cNvPr id="4" name="Slide Number Placeholder 3"/>
          <p:cNvSpPr>
            <a:spLocks noGrp="1"/>
          </p:cNvSpPr>
          <p:nvPr>
            <p:ph type="sldNum" sz="quarter" idx="5"/>
          </p:nvPr>
        </p:nvSpPr>
        <p:spPr/>
        <p:txBody>
          <a:bodyPr/>
          <a:lstStyle/>
          <a:p>
            <a:fld id="{38522891-C050-416F-A8BF-E30630708D3E}" type="slidenum">
              <a:rPr lang="en-US" smtClean="0"/>
              <a:t>1</a:t>
            </a:fld>
            <a:endParaRPr lang="en-US"/>
          </a:p>
        </p:txBody>
      </p:sp>
    </p:spTree>
    <p:extLst>
      <p:ext uri="{BB962C8B-B14F-4D97-AF65-F5344CB8AC3E}">
        <p14:creationId xmlns:p14="http://schemas.microsoft.com/office/powerpoint/2010/main" val="4291953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DEFINITION ON SLIDE THEN READ:</a:t>
            </a:r>
          </a:p>
          <a:p>
            <a:endParaRPr lang="en-US"/>
          </a:p>
          <a:p>
            <a:r>
              <a:rPr lang="en-US"/>
              <a:t>OIH is not a new concept and was written about in the medical literature as early as late 1800's.</a:t>
            </a:r>
          </a:p>
          <a:p>
            <a:endParaRPr lang="en-US"/>
          </a:p>
          <a:p>
            <a:r>
              <a:rPr lang="en-US"/>
              <a:t>It's been eloquently discussed here by our own Dr Rieb in the last couple of years.</a:t>
            </a:r>
          </a:p>
          <a:p>
            <a:endParaRPr lang="en-US"/>
          </a:p>
          <a:p>
            <a:r>
              <a:rPr lang="en-US"/>
              <a:t>It's worth discussing again as it remains a major contributing factor to the overall burden of chronic pain whenever prolonged opioids are involved, yet it very often is not recognized or discussed in the exam room. And the tragedy of that is, we are missing an opportunity, because OIH is quite treatable.</a:t>
            </a:r>
            <a:endParaRPr lang="en-US" sz="1200">
              <a:solidFill>
                <a:schemeClr val="accent6"/>
              </a:solidFill>
            </a:endParaRPr>
          </a:p>
          <a:p>
            <a:br>
              <a:rPr lang="en-US" b="0" i="0">
                <a:solidFill>
                  <a:srgbClr val="212121"/>
                </a:solidFill>
                <a:effectLst/>
                <a:latin typeface="system-ui"/>
              </a:rPr>
            </a:br>
            <a:r>
              <a:rPr lang="en-US" b="0" i="0">
                <a:solidFill>
                  <a:srgbClr val="212121"/>
                </a:solidFill>
                <a:effectLst/>
                <a:latin typeface="system-ui"/>
              </a:rPr>
              <a:t>Higgins C, Smith BH, Matthews K. Evidence of opioid-induced hyperalgesia in clinical populations after chronic opioid exposure: a systematic review and meta-analysis. Br J </a:t>
            </a:r>
            <a:r>
              <a:rPr lang="en-US" b="0" i="0" err="1">
                <a:solidFill>
                  <a:srgbClr val="212121"/>
                </a:solidFill>
                <a:effectLst/>
                <a:latin typeface="system-ui"/>
              </a:rPr>
              <a:t>Anaesth</a:t>
            </a:r>
            <a:r>
              <a:rPr lang="en-US" b="0" i="0">
                <a:solidFill>
                  <a:srgbClr val="212121"/>
                </a:solidFill>
                <a:effectLst/>
                <a:latin typeface="system-ui"/>
              </a:rPr>
              <a:t>. 2019 Jun;122(6):e114-e126. doi: 10.1016/j.bja.2018.09.019. Epub 2018 Oct 25. PMID: 30915985.</a:t>
            </a:r>
            <a:endParaRPr lang="en-US" b="1"/>
          </a:p>
        </p:txBody>
      </p:sp>
      <p:sp>
        <p:nvSpPr>
          <p:cNvPr id="4" name="Slide Number Placeholder 3"/>
          <p:cNvSpPr>
            <a:spLocks noGrp="1"/>
          </p:cNvSpPr>
          <p:nvPr>
            <p:ph type="sldNum" sz="quarter" idx="5"/>
          </p:nvPr>
        </p:nvSpPr>
        <p:spPr/>
        <p:txBody>
          <a:bodyPr/>
          <a:lstStyle/>
          <a:p>
            <a:fld id="{32BBD3DC-AE37-4CF6-9D3E-3504EB198ED1}" type="slidenum">
              <a:rPr lang="en-US" smtClean="0"/>
              <a:t>10</a:t>
            </a:fld>
            <a:endParaRPr lang="en-US"/>
          </a:p>
        </p:txBody>
      </p:sp>
    </p:spTree>
    <p:extLst>
      <p:ext uri="{BB962C8B-B14F-4D97-AF65-F5344CB8AC3E}">
        <p14:creationId xmlns:p14="http://schemas.microsoft.com/office/powerpoint/2010/main" val="424795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r>
              <a:rPr lang="en-US" sz="1200" dirty="0">
                <a:solidFill>
                  <a:schemeClr val="accent6"/>
                </a:solidFill>
                <a:latin typeface="Lato"/>
              </a:rPr>
              <a:t>Copyright © 2020 International Association for the Study of Pain</a:t>
            </a:r>
            <a:br>
              <a:rPr lang="en-US" dirty="0">
                <a:latin typeface="Lato"/>
                <a:cs typeface="Lato"/>
              </a:rPr>
            </a:br>
            <a:br>
              <a:rPr lang="en-US" dirty="0">
                <a:latin typeface="+mn-ea"/>
                <a:cs typeface="+mn-ea"/>
              </a:rPr>
            </a:br>
            <a:r>
              <a:rPr lang="en-US" b="1" dirty="0"/>
              <a:t>Schematic: </a:t>
            </a:r>
            <a:r>
              <a:rPr lang="en-US" dirty="0"/>
              <a:t>Figure 2, Hypothesis on the transition from acute to chronic facilitate by opioid administration (Opioid-Induced Hyperalgesia)</a:t>
            </a:r>
            <a:br>
              <a:rPr lang="en-US" dirty="0">
                <a:cs typeface="+mn-lt"/>
              </a:rPr>
            </a:br>
            <a:r>
              <a:rPr lang="en-US" dirty="0" err="1"/>
              <a:t>Rivat</a:t>
            </a:r>
            <a:r>
              <a:rPr lang="en-US" dirty="0"/>
              <a:t>, </a:t>
            </a:r>
            <a:r>
              <a:rPr lang="en-US" dirty="0" err="1"/>
              <a:t>Cyrila</a:t>
            </a:r>
            <a:r>
              <a:rPr lang="en-US" dirty="0"/>
              <a:t>; Ballantyne, </a:t>
            </a:r>
            <a:r>
              <a:rPr lang="en-US" dirty="0" err="1"/>
              <a:t>Janeb</a:t>
            </a:r>
            <a:r>
              <a:rPr lang="en-US" dirty="0"/>
              <a:t>,*. The dark side of opioids in pain management: basic science explains clinical observation. PAIN Reports 1(2):p e570, August 2016. | DOI: 10.1097/PR9.0000000000000570</a:t>
            </a:r>
            <a:endParaRPr lang="en-US" sz="1200" dirty="0">
              <a:solidFill>
                <a:schemeClr val="accent6"/>
              </a:solidFill>
              <a:latin typeface="Lato"/>
              <a:ea typeface="Lato"/>
              <a:cs typeface="Lato"/>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BD3DC-AE37-4CF6-9D3E-3504EB198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82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a:solidFill>
                  <a:srgbClr val="2F5E83"/>
                </a:solidFill>
                <a:effectLst/>
                <a:latin typeface="Source Sans Pro" panose="020B0503030403020204" pitchFamily="34" charset="0"/>
                <a:hlinkClick r:id="rId3"/>
              </a:rPr>
              <a:t>The Emerging Role of Spinal Dynorphin in Chronic Pain: A Therapeutic Perspective</a:t>
            </a:r>
            <a:endParaRPr lang="en-US" b="0" i="0">
              <a:solidFill>
                <a:srgbClr val="333333"/>
              </a:solidFill>
              <a:effectLst/>
              <a:latin typeface="Source Sans Pro" panose="020B0503030403020204" pitchFamily="34" charset="0"/>
            </a:endParaRPr>
          </a:p>
          <a:p>
            <a:pPr algn="l"/>
            <a:r>
              <a:rPr lang="en-US" b="0" i="0">
                <a:solidFill>
                  <a:srgbClr val="333333"/>
                </a:solidFill>
                <a:effectLst/>
                <a:latin typeface="Source Sans Pro" panose="020B0503030403020204" pitchFamily="34" charset="0"/>
              </a:rPr>
              <a:t>Sonia Podvin, Tony Yaksh, Vivian Hook</a:t>
            </a:r>
          </a:p>
          <a:p>
            <a:r>
              <a:rPr lang="en-US" b="0" i="0">
                <a:solidFill>
                  <a:srgbClr val="333333"/>
                </a:solidFill>
                <a:effectLst/>
                <a:latin typeface="Source Sans Pro" panose="020B0503030403020204" pitchFamily="34" charset="0"/>
              </a:rPr>
              <a:t>Annual Review of Pharmacology and Toxicology 2016 56:1, 511-533</a:t>
            </a:r>
            <a:br>
              <a:rPr lang="en-US"/>
            </a:br>
            <a:r>
              <a:rPr lang="en-US" b="0" i="0">
                <a:solidFill>
                  <a:srgbClr val="FFFFFF"/>
                </a:solidFill>
                <a:effectLst/>
                <a:latin typeface="Source Sans Pro" panose="020B0503030403020204" pitchFamily="34" charset="0"/>
              </a:rPr>
              <a:t>(Volume publication date January 2016)</a:t>
            </a:r>
            <a:br>
              <a:rPr lang="en-US" b="0" i="0">
                <a:solidFill>
                  <a:srgbClr val="FFFFFF"/>
                </a:solidFill>
                <a:effectLst/>
                <a:latin typeface="Source Sans Pro" panose="020B0503030403020204" pitchFamily="34" charset="0"/>
              </a:rPr>
            </a:br>
            <a:r>
              <a:rPr lang="en-US" b="0" i="0" u="none" strike="noStrike">
                <a:solidFill>
                  <a:srgbClr val="FFFFFF"/>
                </a:solidFill>
                <a:effectLst/>
                <a:latin typeface="Source Sans Pro" panose="020B0503030403020204" pitchFamily="34" charset="0"/>
                <a:hlinkClick r:id="rId4"/>
              </a:rPr>
              <a:t>https://doi.org/10.1146/annurev-pharmtox-010715-103042</a:t>
            </a:r>
            <a:endParaRPr lang="en-US" b="1"/>
          </a:p>
        </p:txBody>
      </p:sp>
      <p:sp>
        <p:nvSpPr>
          <p:cNvPr id="4" name="Slide Number Placeholder 3"/>
          <p:cNvSpPr>
            <a:spLocks noGrp="1"/>
          </p:cNvSpPr>
          <p:nvPr>
            <p:ph type="sldNum" sz="quarter" idx="5"/>
          </p:nvPr>
        </p:nvSpPr>
        <p:spPr/>
        <p:txBody>
          <a:bodyPr/>
          <a:lstStyle/>
          <a:p>
            <a:fld id="{32BBD3DC-AE37-4CF6-9D3E-3504EB198ED1}" type="slidenum">
              <a:rPr lang="en-US" smtClean="0"/>
              <a:t>12</a:t>
            </a:fld>
            <a:endParaRPr lang="en-US"/>
          </a:p>
        </p:txBody>
      </p:sp>
    </p:spTree>
    <p:extLst>
      <p:ext uri="{BB962C8B-B14F-4D97-AF65-F5344CB8AC3E}">
        <p14:creationId xmlns:p14="http://schemas.microsoft.com/office/powerpoint/2010/main" val="338779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Title slide and slide 2: Present before starting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1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 3</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2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 4</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3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Slides 5-7</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4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Slides 8-10</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5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Slides 11-16</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6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Slides 17-19</a:t>
            </a:r>
            <a:endParaRPr lang="en-US" sz="1800" b="0" i="0" u="none" strike="noStrike" dirty="0">
              <a:solidFill>
                <a:srgbClr val="212121"/>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705709E-9E69-8044-B3B1-EB2066A5EA43}" type="slidenum">
              <a:rPr lang="en-US" smtClean="0"/>
              <a:t>13</a:t>
            </a:fld>
            <a:endParaRPr lang="en-US"/>
          </a:p>
        </p:txBody>
      </p:sp>
    </p:spTree>
    <p:extLst>
      <p:ext uri="{BB962C8B-B14F-4D97-AF65-F5344CB8AC3E}">
        <p14:creationId xmlns:p14="http://schemas.microsoft.com/office/powerpoint/2010/main" val="4043143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system-ui"/>
              </a:rPr>
              <a:t>Manhapra A, Sullivan MD, Ballantyne JC, MacLean RR, Becker WC. Complex Persistent Opioid Dependence with Long-term Opioids: a Gray Area That Needs Definition, Better Understanding, Treatment Guidance, and Policy Changes. J Gen Intern Med. 2020 Dec;35(Suppl 3):964-971. doi: 10.1007/s11606-020-06251-w. Epub 2020 Nov 6. PMID: 33159241; PMCID: PMC7728942.</a:t>
            </a:r>
            <a:endParaRPr lang="en-US" b="1" dirty="0"/>
          </a:p>
        </p:txBody>
      </p:sp>
      <p:sp>
        <p:nvSpPr>
          <p:cNvPr id="4" name="Slide Number Placeholder 3"/>
          <p:cNvSpPr>
            <a:spLocks noGrp="1"/>
          </p:cNvSpPr>
          <p:nvPr>
            <p:ph type="sldNum" sz="quarter" idx="5"/>
          </p:nvPr>
        </p:nvSpPr>
        <p:spPr/>
        <p:txBody>
          <a:bodyPr/>
          <a:lstStyle/>
          <a:p>
            <a:fld id="{32BBD3DC-AE37-4CF6-9D3E-3504EB198ED1}" type="slidenum">
              <a:rPr lang="en-US" smtClean="0"/>
              <a:t>14</a:t>
            </a:fld>
            <a:endParaRPr lang="en-US"/>
          </a:p>
        </p:txBody>
      </p:sp>
    </p:spTree>
    <p:extLst>
      <p:ext uri="{BB962C8B-B14F-4D97-AF65-F5344CB8AC3E}">
        <p14:creationId xmlns:p14="http://schemas.microsoft.com/office/powerpoint/2010/main" val="3878576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Zedler BK, Saunders WB, Joyce AR, Vick CC, Murrelle EL. Validation of a Screening Risk Index for Serious Prescription Opioid-Induced Respiratory Depression or Overdose in a US Commercial Health Plan Claims Database. Pain Med. 2018;19(1):68-78. doi:10.1093/pm/pnx009</a:t>
            </a:r>
            <a:r>
              <a:rPr lang="en-US" dirty="0">
                <a:effectLst/>
              </a:rPr>
              <a:t> </a:t>
            </a:r>
            <a:endParaRPr lang="en-US" b="1" dirty="0"/>
          </a:p>
        </p:txBody>
      </p:sp>
      <p:sp>
        <p:nvSpPr>
          <p:cNvPr id="4" name="Slide Number Placeholder 3"/>
          <p:cNvSpPr>
            <a:spLocks noGrp="1"/>
          </p:cNvSpPr>
          <p:nvPr>
            <p:ph type="sldNum" sz="quarter" idx="5"/>
          </p:nvPr>
        </p:nvSpPr>
        <p:spPr/>
        <p:txBody>
          <a:bodyPr/>
          <a:lstStyle/>
          <a:p>
            <a:fld id="{32BBD3DC-AE37-4CF6-9D3E-3504EB198ED1}" type="slidenum">
              <a:rPr lang="en-US" smtClean="0"/>
              <a:t>15</a:t>
            </a:fld>
            <a:endParaRPr lang="en-US"/>
          </a:p>
        </p:txBody>
      </p:sp>
    </p:spTree>
    <p:extLst>
      <p:ext uri="{BB962C8B-B14F-4D97-AF65-F5344CB8AC3E}">
        <p14:creationId xmlns:p14="http://schemas.microsoft.com/office/powerpoint/2010/main" val="946880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32BBD3DC-AE37-4CF6-9D3E-3504EB198ED1}" type="slidenum">
              <a:rPr lang="en-US" smtClean="0"/>
              <a:t>16</a:t>
            </a:fld>
            <a:endParaRPr lang="en-US"/>
          </a:p>
        </p:txBody>
      </p:sp>
    </p:spTree>
    <p:extLst>
      <p:ext uri="{BB962C8B-B14F-4D97-AF65-F5344CB8AC3E}">
        <p14:creationId xmlns:p14="http://schemas.microsoft.com/office/powerpoint/2010/main" val="2151083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Title slide and slide 2: Present before starting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1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 3</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2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 4</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3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Slides 5-7</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4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Slides 8-10</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5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Slides 11-16</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6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Slides 17-19</a:t>
            </a:r>
            <a:endParaRPr lang="en-US" sz="1800" b="0" i="0" u="none" strike="noStrike">
              <a:solidFill>
                <a:srgbClr val="212121"/>
              </a:solidFill>
              <a:effectLst/>
              <a:latin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E705709E-9E69-8044-B3B1-EB2066A5EA43}" type="slidenum">
              <a:rPr lang="en-US" smtClean="0"/>
              <a:t>17</a:t>
            </a:fld>
            <a:endParaRPr lang="en-US"/>
          </a:p>
        </p:txBody>
      </p:sp>
    </p:spTree>
    <p:extLst>
      <p:ext uri="{BB962C8B-B14F-4D97-AF65-F5344CB8AC3E}">
        <p14:creationId xmlns:p14="http://schemas.microsoft.com/office/powerpoint/2010/main" val="2218064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mn-lt"/>
              <a:ea typeface="+mn-e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F20E7-84D3-4E5B-BD06-8BE539E2C8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059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F20E7-84D3-4E5B-BD06-8BE539E2C8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32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0" dirty="0">
                <a:solidFill>
                  <a:schemeClr val="bg1"/>
                </a:solidFill>
              </a:rPr>
              <a:t>“</a:t>
            </a:r>
            <a:r>
              <a:rPr lang="en-US" sz="9600" b="1" dirty="0">
                <a:solidFill>
                  <a:schemeClr val="bg1"/>
                </a:solidFill>
              </a:rPr>
              <a:t>Analgesic Tone</a:t>
            </a:r>
            <a:r>
              <a:rPr lang="en-US" sz="9600" dirty="0">
                <a:solidFill>
                  <a:schemeClr val="bg1"/>
                </a:solidFill>
              </a:rPr>
              <a:t>”:</a:t>
            </a:r>
            <a:r>
              <a:rPr lang="en-US" sz="9600" b="1" dirty="0">
                <a:solidFill>
                  <a:schemeClr val="bg1"/>
                </a:solidFill>
              </a:rPr>
              <a:t> </a:t>
            </a:r>
            <a:r>
              <a:rPr lang="en-US" sz="9600" dirty="0">
                <a:solidFill>
                  <a:schemeClr val="bg1"/>
                </a:solidFill>
              </a:rPr>
              <a:t>individual’s processing of pain signals and their subsequent subjective response, influenced by:</a:t>
            </a:r>
          </a:p>
          <a:p>
            <a:endParaRPr lang="en-US" sz="9600" dirty="0">
              <a:solidFill>
                <a:schemeClr val="bg1"/>
              </a:solidFill>
            </a:endParaRPr>
          </a:p>
          <a:p>
            <a:pPr lvl="2"/>
            <a:r>
              <a:rPr lang="en-US" sz="9600" dirty="0">
                <a:solidFill>
                  <a:schemeClr val="bg1"/>
                </a:solidFill>
              </a:rPr>
              <a:t>Genetics</a:t>
            </a:r>
          </a:p>
          <a:p>
            <a:pPr lvl="2"/>
            <a:r>
              <a:rPr lang="en-US" sz="9600" dirty="0">
                <a:solidFill>
                  <a:schemeClr val="bg1"/>
                </a:solidFill>
              </a:rPr>
              <a:t>Adverse Childhood Events</a:t>
            </a:r>
          </a:p>
          <a:p>
            <a:pPr lvl="2"/>
            <a:r>
              <a:rPr lang="en-US" sz="9600" dirty="0">
                <a:solidFill>
                  <a:schemeClr val="bg1"/>
                </a:solidFill>
              </a:rPr>
              <a:t>Life Stressors in Adulthood</a:t>
            </a:r>
          </a:p>
          <a:p>
            <a:pPr lvl="2"/>
            <a:r>
              <a:rPr lang="en-US" sz="9600" dirty="0">
                <a:solidFill>
                  <a:schemeClr val="bg1"/>
                </a:solidFill>
              </a:rPr>
              <a:t>Anxiety, Depression, PTSD</a:t>
            </a:r>
          </a:p>
          <a:p>
            <a:pPr lvl="2"/>
            <a:r>
              <a:rPr lang="en-US" sz="9600" dirty="0">
                <a:solidFill>
                  <a:schemeClr val="bg1"/>
                </a:solidFill>
              </a:rPr>
              <a:t>Substance Use </a:t>
            </a:r>
            <a:r>
              <a:rPr lang="en-US" sz="9600" i="1" dirty="0">
                <a:solidFill>
                  <a:schemeClr val="bg1"/>
                </a:solidFill>
              </a:rPr>
              <a:t>including </a:t>
            </a:r>
            <a:r>
              <a:rPr lang="en-US" sz="9600" b="1" i="1" dirty="0">
                <a:solidFill>
                  <a:schemeClr val="bg1"/>
                </a:solidFill>
              </a:rPr>
              <a:t>prescribed opioid treatment</a:t>
            </a:r>
          </a:p>
          <a:p>
            <a:pPr lvl="3"/>
            <a:r>
              <a:rPr lang="en-US" sz="9200" dirty="0">
                <a:solidFill>
                  <a:schemeClr val="bg1"/>
                </a:solidFill>
              </a:rPr>
              <a:t>Includes both acute and chronic use but chronic more typically impactful </a:t>
            </a:r>
          </a:p>
          <a:p>
            <a:pPr lvl="3"/>
            <a:endParaRPr lang="en-US" sz="9200" dirty="0">
              <a:solidFill>
                <a:schemeClr val="bg1"/>
              </a:solidFill>
            </a:endParaRPr>
          </a:p>
          <a:p>
            <a:pPr lvl="1"/>
            <a:r>
              <a:rPr lang="en-US" sz="8800" b="1" dirty="0">
                <a:solidFill>
                  <a:schemeClr val="bg1"/>
                </a:solidFill>
                <a:sym typeface="Wingdings" pitchFamily="2" charset="2"/>
              </a:rPr>
              <a:t>EPIGENETICS</a:t>
            </a:r>
            <a:r>
              <a:rPr lang="en-US" sz="8800" dirty="0">
                <a:solidFill>
                  <a:schemeClr val="bg1"/>
                </a:solidFill>
                <a:sym typeface="Wingdings" pitchFamily="2" charset="2"/>
              </a:rPr>
              <a:t>: the study of functional (and potentially heritable) changes in the regulation of gene activity and expression due to the environment that are </a:t>
            </a:r>
            <a:r>
              <a:rPr lang="en-US" sz="8800" i="1" dirty="0">
                <a:solidFill>
                  <a:schemeClr val="bg1"/>
                </a:solidFill>
                <a:sym typeface="Wingdings" pitchFamily="2" charset="2"/>
              </a:rPr>
              <a:t>not dependent on gene sequence  </a:t>
            </a:r>
          </a:p>
          <a:p>
            <a:pPr defTabSz="171450"/>
            <a:endParaRPr lang="en-US" sz="1100" dirty="0">
              <a:latin typeface="Times New Roman"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BD3DC-AE37-4CF6-9D3E-3504EB198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247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A. Dahan, A. Yassen, R. Romberg, E. Sarton, L. Teppema, E. Olofsen, M. Danhof, Buprenorphine induces ceiling in respiratory depression but not in analgesia,</a:t>
            </a:r>
          </a:p>
          <a:p>
            <a:pPr marL="0" marR="0">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British Journal of Anaesthesia, Volume 96, Issue 5, 2006, Pages 627-632, ISSN 0007-0912</a:t>
            </a:r>
          </a:p>
          <a:p>
            <a:pPr marL="0" marR="0">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https://doi.org/10.1093/bja/ael051.</a:t>
            </a:r>
            <a:br>
              <a:rPr lang="en-US" sz="1800">
                <a:effectLst/>
                <a:latin typeface="Calibri" panose="020F0502020204030204" pitchFamily="34" charset="0"/>
                <a:ea typeface="Times New Roman" panose="02020603050405020304" pitchFamily="18" charset="0"/>
                <a:cs typeface="Times New Roman" panose="02020603050405020304" pitchFamily="18" charset="0"/>
              </a:rPr>
            </a:br>
            <a:br>
              <a:rPr lang="en-US" sz="1800">
                <a:effectLst/>
                <a:latin typeface="Calibri" panose="020F0502020204030204" pitchFamily="34" charset="0"/>
                <a:ea typeface="Times New Roman" panose="02020603050405020304" pitchFamily="18" charset="0"/>
                <a:cs typeface="Times New Roman" panose="02020603050405020304" pitchFamily="18" charset="0"/>
              </a:rPr>
            </a:br>
            <a:r>
              <a:rPr lang="en-US" sz="1800">
                <a:effectLst/>
                <a:latin typeface="Calibri" panose="020F0502020204030204" pitchFamily="34" charset="0"/>
                <a:ea typeface="Times New Roman" panose="02020603050405020304" pitchFamily="18" charset="0"/>
                <a:cs typeface="Times New Roman" panose="02020603050405020304" pitchFamily="18" charset="0"/>
              </a:rPr>
              <a:t>Gudin, J., &amp; Fudin, J. (2020). A narrative pharmacological review of buprenorphine: a unique opioid for the treatment of chronic pain. Pain and Therapy, 9, 41-54.</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F20E7-84D3-4E5B-BD06-8BE539E2C8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254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buAutoNum type="arabicParenR"/>
            </a:pPr>
            <a:r>
              <a:rPr lang="en-US" sz="2000"/>
              <a:t>Its intrinsic activity at the MOR is different (</a:t>
            </a:r>
            <a:r>
              <a:rPr lang="en-US" sz="2000" i="1"/>
              <a:t>structural</a:t>
            </a:r>
            <a:r>
              <a:rPr lang="en-US" sz="2000"/>
              <a:t> activity difference)</a:t>
            </a:r>
          </a:p>
          <a:p>
            <a:pPr marL="800100" lvl="1" indent="-342900">
              <a:buFont typeface="Arial" panose="020B0604020202020204" pitchFamily="34" charset="0"/>
              <a:buChar char="•"/>
            </a:pPr>
            <a:r>
              <a:rPr lang="en-US" sz="2000" b="1"/>
              <a:t>G-protein signaling leads to analgesia as with all other opioids, but unlike others, with buprenorphine it does NOT lead to phosphorylation </a:t>
            </a:r>
            <a:r>
              <a:rPr lang="en-US" sz="2000"/>
              <a:t>at multiple amino acids which cause gradual downregulation of analgesia signaling</a:t>
            </a:r>
            <a:r>
              <a:rPr lang="en-US" sz="2000">
                <a:sym typeface="Wingdings" pitchFamily="2" charset="2"/>
              </a:rPr>
              <a:t> </a:t>
            </a:r>
            <a:r>
              <a:rPr lang="en-US" sz="2000" b="1" i="1">
                <a:sym typeface="Wingdings" pitchFamily="2" charset="2"/>
              </a:rPr>
              <a:t>sustainable</a:t>
            </a:r>
            <a:r>
              <a:rPr lang="en-US" sz="2000" b="1">
                <a:sym typeface="Wingdings" pitchFamily="2" charset="2"/>
              </a:rPr>
              <a:t> pain relief with buprenorphine</a:t>
            </a:r>
          </a:p>
          <a:p>
            <a:pPr marL="800100" lvl="1" indent="-342900">
              <a:buFont typeface="Arial" panose="020B0604020202020204" pitchFamily="34" charset="0"/>
              <a:buChar char="•"/>
            </a:pPr>
            <a:r>
              <a:rPr lang="en-US" sz="2000" b="1">
                <a:sym typeface="Wingdings" pitchFamily="2" charset="2"/>
              </a:rPr>
              <a:t>Despite lower total G-protein signaling with buprenorphine, effective analgesic threshold is met and maintained even with low % receptor occupancy</a:t>
            </a:r>
            <a:r>
              <a:rPr lang="en-US" sz="2000">
                <a:sym typeface="Wingdings" pitchFamily="2" charset="2"/>
              </a:rPr>
              <a:t>, while adverse effects, risk of misuse/addiction/overdose are correspondingly lower	</a:t>
            </a:r>
          </a:p>
          <a:p>
            <a:pPr marL="800100" lvl="1" indent="-342900">
              <a:buFont typeface="Arial" panose="020B0604020202020204" pitchFamily="34" charset="0"/>
              <a:buChar char="•"/>
            </a:pPr>
            <a:br>
              <a:rPr lang="en-US" sz="2000">
                <a:sym typeface="Wingdings" pitchFamily="2" charset="2"/>
              </a:rPr>
            </a:br>
            <a:br>
              <a:rPr lang="en-US" sz="2000">
                <a:sym typeface="Wingdings" pitchFamily="2" charset="2"/>
              </a:rPr>
            </a:br>
            <a:r>
              <a:rPr lang="en-US" sz="2000">
                <a:sym typeface="Wingdings" pitchFamily="2" charset="2"/>
              </a:rPr>
              <a:t>(ON THE NEXT SLIDE)</a:t>
            </a:r>
          </a:p>
          <a:p>
            <a:pPr marL="0" indent="0">
              <a:buNone/>
            </a:pPr>
            <a:r>
              <a:rPr lang="en-US" sz="2000">
                <a:sym typeface="Wingdings" pitchFamily="2" charset="2"/>
              </a:rPr>
              <a:t>2) Buprenorphine’s active metabolite </a:t>
            </a:r>
            <a:r>
              <a:rPr lang="en-US" sz="2000" b="1">
                <a:sym typeface="Wingdings" pitchFamily="2" charset="2"/>
              </a:rPr>
              <a:t>norbuprenorphine mostly does not cross the 	blood brain barrier </a:t>
            </a:r>
            <a:r>
              <a:rPr lang="en-US" sz="2000">
                <a:sym typeface="Wingdings" pitchFamily="2" charset="2"/>
              </a:rPr>
              <a:t>(</a:t>
            </a:r>
            <a:r>
              <a:rPr lang="en-US" sz="2000" i="1">
                <a:sym typeface="Wingdings" pitchFamily="2" charset="2"/>
              </a:rPr>
              <a:t>tissue</a:t>
            </a:r>
            <a:r>
              <a:rPr lang="en-US" sz="2000">
                <a:sym typeface="Wingdings" pitchFamily="2" charset="2"/>
              </a:rPr>
              <a:t> activity difference) </a:t>
            </a:r>
            <a:r>
              <a:rPr lang="en-US" sz="2000" b="1">
                <a:sym typeface="Wingdings" pitchFamily="2" charset="2"/>
              </a:rPr>
              <a:t>minimal brain effect</a:t>
            </a:r>
          </a:p>
          <a:p>
            <a:pPr lvl="1">
              <a:buFont typeface="Arial" panose="020B0604020202020204" pitchFamily="34" charset="0"/>
              <a:buChar char="•"/>
            </a:pPr>
            <a:r>
              <a:rPr lang="en-US" sz="2000">
                <a:sym typeface="Wingdings" pitchFamily="2" charset="2"/>
              </a:rPr>
              <a:t>Spinal injection of naloxone blocks analgesia for buprenorphine, morphine and fentanyl; supraspinal naloxone blocks morphine and fentanyl analgesia but not buprenorphine</a:t>
            </a:r>
          </a:p>
          <a:p>
            <a:pPr lvl="1">
              <a:buFont typeface="Arial" panose="020B0604020202020204" pitchFamily="34" charset="0"/>
              <a:buChar char="•"/>
            </a:pPr>
            <a:endParaRPr lang="en-US" sz="2000">
              <a:sym typeface="Wingdings" pitchFamily="2" charset="2"/>
            </a:endParaRPr>
          </a:p>
          <a:p>
            <a:pPr marL="285750" indent="-285750">
              <a:buFont typeface="Arial" panose="020B0604020202020204" pitchFamily="34" charset="0"/>
              <a:buChar char="•"/>
            </a:pPr>
            <a:r>
              <a:rPr lang="en-US" sz="2000" b="1">
                <a:sym typeface="Wingdings" pitchFamily="2" charset="2"/>
              </a:rPr>
              <a:t>THESE FEATURES ARE WHAT WE REALLY MEAN WHEN WE SAY “BUPRENORPHINE IS A PARTIAL M-OR AGONIST”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F20E7-84D3-4E5B-BD06-8BE539E2C8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673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F20E7-84D3-4E5B-BD06-8BE539E2C8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201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2800" i="1"/>
              <a:t>Kappa Opioid receptor antagonist</a:t>
            </a:r>
          </a:p>
          <a:p>
            <a:pPr marL="914400" lvl="1" indent="-457200">
              <a:buFont typeface="Arial" panose="020B0604020202020204" pitchFamily="34" charset="0"/>
              <a:buChar char="•"/>
            </a:pPr>
            <a:r>
              <a:rPr lang="en-US"/>
              <a:t>blocks effect of </a:t>
            </a:r>
            <a:r>
              <a:rPr lang="en-US" b="1"/>
              <a:t>dynorphin</a:t>
            </a:r>
            <a:r>
              <a:rPr lang="en-US">
                <a:sym typeface="Wingdings" pitchFamily="2" charset="2"/>
              </a:rPr>
              <a:t> </a:t>
            </a:r>
            <a:r>
              <a:rPr lang="en-US" i="1">
                <a:sym typeface="Wingdings" pitchFamily="2" charset="2"/>
              </a:rPr>
              <a:t>antihyperalgesia</a:t>
            </a:r>
            <a:r>
              <a:rPr lang="en-US"/>
              <a:t>, less “negative reinforcement loop” from opioid use (aka hyperkatifeia) </a:t>
            </a:r>
            <a:r>
              <a:rPr lang="en-US" sz="2900"/>
              <a:t>(Koob, 2019)</a:t>
            </a:r>
          </a:p>
          <a:p>
            <a:pPr lvl="1"/>
            <a:endParaRPr lang="en-US"/>
          </a:p>
          <a:p>
            <a:pPr marL="457200" indent="-457200">
              <a:buFont typeface="Arial" panose="020B0604020202020204" pitchFamily="34" charset="0"/>
              <a:buChar char="•"/>
            </a:pPr>
            <a:r>
              <a:rPr lang="en-US" sz="2800" i="1"/>
              <a:t>Sodium channel blockade </a:t>
            </a:r>
            <a:r>
              <a:rPr lang="en-US" sz="2800"/>
              <a:t>(Leffler 2012)</a:t>
            </a:r>
          </a:p>
          <a:p>
            <a:pPr marL="914400" lvl="1" indent="-457200">
              <a:buFont typeface="Arial" panose="020B0604020202020204" pitchFamily="34" charset="0"/>
              <a:buChar char="•"/>
            </a:pPr>
            <a:r>
              <a:rPr lang="en-US"/>
              <a:t>blocks voltage-gated sodium channels via the local anesthetic binding site</a:t>
            </a:r>
            <a:r>
              <a:rPr lang="en-US">
                <a:sym typeface="Wingdings" pitchFamily="2" charset="2"/>
              </a:rPr>
              <a:t></a:t>
            </a:r>
            <a:r>
              <a:rPr lang="en-US"/>
              <a:t> </a:t>
            </a:r>
            <a:r>
              <a:rPr lang="en-US" i="1"/>
              <a:t>antihyperalgesia</a:t>
            </a:r>
          </a:p>
          <a:p>
            <a:pPr marL="914400" lvl="1" indent="-457200">
              <a:buFont typeface="Arial" panose="020B0604020202020204" pitchFamily="34" charset="0"/>
              <a:buChar char="•"/>
            </a:pPr>
            <a:endParaRPr lang="en-US" i="1"/>
          </a:p>
          <a:p>
            <a:pPr marL="457200" indent="-457200">
              <a:buFont typeface="Arial" panose="020B0604020202020204" pitchFamily="34" charset="0"/>
              <a:buChar char="•"/>
            </a:pPr>
            <a:r>
              <a:rPr lang="en-US" sz="2800" i="1"/>
              <a:t>ORL-1 (nociceptin) receptor agonist</a:t>
            </a:r>
          </a:p>
          <a:p>
            <a:pPr marL="914400" lvl="1" indent="-457200">
              <a:buFont typeface="Arial" panose="020B0604020202020204" pitchFamily="34" charset="0"/>
              <a:buChar char="•"/>
            </a:pPr>
            <a:r>
              <a:rPr lang="en-US"/>
              <a:t>unclear analgesic potency, some antihyperalgesia; no opioid side effects such as resp depression, itch</a:t>
            </a:r>
          </a:p>
          <a:p>
            <a:pPr marL="914400" lvl="1" indent="-457200">
              <a:buFont typeface="Arial" panose="020B0604020202020204" pitchFamily="34" charset="0"/>
              <a:buChar char="•"/>
            </a:pPr>
            <a:r>
              <a:rPr lang="en-US" b="1"/>
              <a:t>antagonist of dopamine transport</a:t>
            </a:r>
            <a:r>
              <a:rPr lang="en-US" b="1">
                <a:sym typeface="Wingdings" pitchFamily="2" charset="2"/>
              </a:rPr>
              <a:t> </a:t>
            </a:r>
            <a:r>
              <a:rPr lang="en-US">
                <a:sym typeface="Wingdings" pitchFamily="2" charset="2"/>
              </a:rPr>
              <a:t>useful in non-opioid SUD Tx? (Zaveri, 2016)</a:t>
            </a:r>
          </a:p>
          <a:p>
            <a:pPr lvl="1"/>
            <a:endParaRPr lang="en-US">
              <a:sym typeface="Wingdings" pitchFamily="2" charset="2"/>
            </a:endParaRPr>
          </a:p>
          <a:p>
            <a:pPr marL="457200" indent="-457200">
              <a:buFont typeface="Arial" panose="020B0604020202020204" pitchFamily="34" charset="0"/>
              <a:buChar char="•"/>
            </a:pPr>
            <a:r>
              <a:rPr lang="en-US" sz="2800" i="1"/>
              <a:t>Delta opioid receptor antagonist</a:t>
            </a:r>
          </a:p>
          <a:p>
            <a:pPr marL="914400" lvl="1" indent="-457200">
              <a:buFont typeface="Arial" panose="020B0604020202020204" pitchFamily="34" charset="0"/>
              <a:buChar char="•"/>
            </a:pPr>
            <a:r>
              <a:rPr lang="en-US"/>
              <a:t>contributes to analgesia</a:t>
            </a:r>
          </a:p>
          <a:p>
            <a:pPr marL="914400" lvl="1" indent="-457200">
              <a:buFont typeface="Arial" panose="020B0604020202020204" pitchFamily="34" charset="0"/>
              <a:buChar char="•"/>
            </a:pPr>
            <a:r>
              <a:rPr lang="en-US"/>
              <a:t>improves negative emotional states (Pradhan, 2011)</a:t>
            </a:r>
          </a:p>
          <a:p>
            <a:pPr marL="914400" lvl="1" indent="-457200">
              <a:buFont typeface="Arial" panose="020B0604020202020204" pitchFamily="34" charset="0"/>
              <a:buChar char="•"/>
            </a:pPr>
            <a:r>
              <a:rPr lang="en-US"/>
              <a:t>helps limit tolerance and hyperalgesia (Gudin, 2020)</a:t>
            </a:r>
          </a:p>
          <a:p>
            <a:br>
              <a:rPr lang="en-US"/>
            </a:br>
            <a:r>
              <a:rPr lang="en-US" b="0" i="0">
                <a:solidFill>
                  <a:srgbClr val="212121"/>
                </a:solidFill>
                <a:effectLst/>
                <a:latin typeface="Roboto" panose="02000000000000000000" pitchFamily="2" charset="0"/>
              </a:rPr>
              <a:t>Koob GF. Drug Addiction: Hyperkatifeia/Negative Reinforcement as a Framework for Medications Development. </a:t>
            </a:r>
            <a:r>
              <a:rPr lang="en-US" b="0" i="1">
                <a:solidFill>
                  <a:srgbClr val="212121"/>
                </a:solidFill>
                <a:effectLst/>
                <a:latin typeface="Roboto" panose="02000000000000000000" pitchFamily="2" charset="0"/>
              </a:rPr>
              <a:t>Pharmacol Rev</a:t>
            </a:r>
            <a:r>
              <a:rPr lang="en-US" b="0" i="0">
                <a:solidFill>
                  <a:srgbClr val="212121"/>
                </a:solidFill>
                <a:effectLst/>
                <a:latin typeface="Roboto" panose="02000000000000000000" pitchFamily="2" charset="0"/>
              </a:rPr>
              <a:t>. 2021;73(1):163-201. doi:10.1124/pharmrev.120.000083</a:t>
            </a:r>
            <a:br>
              <a:rPr lang="en-US" b="0" i="0">
                <a:solidFill>
                  <a:srgbClr val="212121"/>
                </a:solidFill>
                <a:effectLst/>
                <a:latin typeface="Roboto" panose="02000000000000000000" pitchFamily="2" charset="0"/>
              </a:rPr>
            </a:br>
            <a:br>
              <a:rPr lang="en-US" b="0" i="0">
                <a:solidFill>
                  <a:srgbClr val="212121"/>
                </a:solidFill>
                <a:effectLst/>
                <a:latin typeface="Roboto" panose="02000000000000000000" pitchFamily="2" charset="0"/>
              </a:rPr>
            </a:br>
            <a:r>
              <a:rPr lang="en-US" b="0" i="0">
                <a:solidFill>
                  <a:srgbClr val="212121"/>
                </a:solidFill>
                <a:effectLst/>
                <a:latin typeface="system-ui"/>
              </a:rPr>
              <a:t>Leffler A, Frank G, Kistner K, Niedermirtl F, Koppert W, Reeh PW, Nau C. Local anesthetic-like inhibition of voltage-gated Na(+) channels by the partial </a:t>
            </a:r>
            <a:r>
              <a:rPr lang="el-GR" b="0" i="0">
                <a:solidFill>
                  <a:srgbClr val="212121"/>
                </a:solidFill>
                <a:effectLst/>
                <a:latin typeface="system-ui"/>
              </a:rPr>
              <a:t>μ-</a:t>
            </a:r>
            <a:r>
              <a:rPr lang="en-US" b="0" i="0">
                <a:solidFill>
                  <a:srgbClr val="212121"/>
                </a:solidFill>
                <a:effectLst/>
                <a:latin typeface="system-ui"/>
              </a:rPr>
              <a:t>opioid receptor agonist buprenorphine. Anesthesiology. 2012 Jun;116(6):1335-46. doi: 10.1097/ALN.0b013e3182557917. PMID: 22504149.</a:t>
            </a:r>
            <a:br>
              <a:rPr lang="en-US" b="0" i="0">
                <a:solidFill>
                  <a:srgbClr val="212121"/>
                </a:solidFill>
                <a:effectLst/>
                <a:latin typeface="system-ui"/>
              </a:rPr>
            </a:br>
            <a:br>
              <a:rPr lang="en-US" b="0" i="0">
                <a:solidFill>
                  <a:srgbClr val="212121"/>
                </a:solidFill>
                <a:effectLst/>
                <a:latin typeface="system-ui"/>
              </a:rPr>
            </a:br>
            <a:r>
              <a:rPr lang="en-US" b="0" i="0">
                <a:solidFill>
                  <a:srgbClr val="212121"/>
                </a:solidFill>
                <a:effectLst/>
                <a:latin typeface="Roboto" panose="02000000000000000000" pitchFamily="2" charset="0"/>
              </a:rPr>
              <a:t>Zaveri NT. Nociceptin Opioid Receptor (NOP) as a Therapeutic Target: Progress in Translation from Preclinical Research to Clinical Utility. </a:t>
            </a:r>
            <a:r>
              <a:rPr lang="en-US" b="0" i="1">
                <a:solidFill>
                  <a:srgbClr val="212121"/>
                </a:solidFill>
                <a:effectLst/>
                <a:latin typeface="Roboto" panose="02000000000000000000" pitchFamily="2" charset="0"/>
              </a:rPr>
              <a:t>J Med Chem</a:t>
            </a:r>
            <a:r>
              <a:rPr lang="en-US" b="0" i="0">
                <a:solidFill>
                  <a:srgbClr val="212121"/>
                </a:solidFill>
                <a:effectLst/>
                <a:latin typeface="Roboto" panose="02000000000000000000" pitchFamily="2" charset="0"/>
              </a:rPr>
              <a:t>. 2016;59(15):7011-7028. doi:10.1021/acs.jmedchem.5b01499</a:t>
            </a:r>
            <a:br>
              <a:rPr lang="en-US" b="0" i="0">
                <a:solidFill>
                  <a:srgbClr val="212121"/>
                </a:solidFill>
                <a:effectLst/>
                <a:latin typeface="system-ui"/>
              </a:rPr>
            </a:br>
            <a:br>
              <a:rPr lang="en-US" b="0" i="0">
                <a:solidFill>
                  <a:srgbClr val="212121"/>
                </a:solidFill>
                <a:effectLst/>
                <a:latin typeface="system-ui"/>
              </a:rPr>
            </a:br>
            <a:r>
              <a:rPr lang="en-US" b="0" i="0">
                <a:solidFill>
                  <a:srgbClr val="212121"/>
                </a:solidFill>
                <a:effectLst/>
                <a:latin typeface="Roboto" panose="02000000000000000000" pitchFamily="2" charset="0"/>
              </a:rPr>
              <a:t>Pradhan AA, Befort K, Nozaki C, Gavériaux-Ruff C, Kieffer BL. The delta opioid receptor: an evolving target for the treatment of brain disorders. </a:t>
            </a:r>
            <a:r>
              <a:rPr lang="en-US" b="0" i="1">
                <a:solidFill>
                  <a:srgbClr val="212121"/>
                </a:solidFill>
                <a:effectLst/>
                <a:latin typeface="Roboto" panose="02000000000000000000" pitchFamily="2" charset="0"/>
              </a:rPr>
              <a:t>Trends Pharmacol Sci</a:t>
            </a:r>
            <a:r>
              <a:rPr lang="en-US" b="0" i="0">
                <a:solidFill>
                  <a:srgbClr val="212121"/>
                </a:solidFill>
                <a:effectLst/>
                <a:latin typeface="Roboto" panose="02000000000000000000" pitchFamily="2" charset="0"/>
              </a:rPr>
              <a:t>. 2011;32(10):581-590. doi:10.1016/j.tips.2011.06.008</a:t>
            </a:r>
            <a:br>
              <a:rPr lang="en-US" b="0" i="0">
                <a:solidFill>
                  <a:srgbClr val="212121"/>
                </a:solidFill>
                <a:effectLst/>
                <a:latin typeface="Roboto" panose="02000000000000000000" pitchFamily="2" charset="0"/>
              </a:rPr>
            </a:br>
            <a:br>
              <a:rPr lang="en-US" b="0" i="0">
                <a:solidFill>
                  <a:srgbClr val="212121"/>
                </a:solidFill>
                <a:effectLst/>
                <a:latin typeface="Roboto" panose="02000000000000000000" pitchFamily="2" charset="0"/>
              </a:rPr>
            </a:br>
            <a:r>
              <a:rPr lang="en-US" b="0" i="0">
                <a:solidFill>
                  <a:srgbClr val="212121"/>
                </a:solidFill>
                <a:effectLst/>
                <a:latin typeface="system-ui"/>
              </a:rPr>
              <a:t>Gudin J, Fudin J. Peripheral Opioid Receptor Antagonists for Opioid-Induced Constipation: A Primer on Pharmacokinetic Variabilities with a Focus on Drug Interactions. J Pain Res. 2020 Feb 25;13:447-456. doi: 10.2147/JPR.S220859. PMID: 32158255; PMCID: PMC7049282.</a:t>
            </a:r>
            <a:br>
              <a:rPr lang="en-US" b="0" i="0">
                <a:solidFill>
                  <a:srgbClr val="212121"/>
                </a:solidFill>
                <a:effectLst/>
                <a:latin typeface="system-ui"/>
              </a:rPr>
            </a:br>
            <a:endParaRPr lang="en-US"/>
          </a:p>
        </p:txBody>
      </p:sp>
      <p:sp>
        <p:nvSpPr>
          <p:cNvPr id="4" name="Slide Number Placeholder 3"/>
          <p:cNvSpPr>
            <a:spLocks noGrp="1"/>
          </p:cNvSpPr>
          <p:nvPr>
            <p:ph type="sldNum" sz="quarter" idx="5"/>
          </p:nvPr>
        </p:nvSpPr>
        <p:spPr/>
        <p:txBody>
          <a:bodyPr/>
          <a:lstStyle/>
          <a:p>
            <a:fld id="{FF250C52-4DAC-474F-8973-F0DC32292716}" type="slidenum">
              <a:rPr lang="en-US" smtClean="0"/>
              <a:t>23</a:t>
            </a:fld>
            <a:endParaRPr lang="en-US"/>
          </a:p>
        </p:txBody>
      </p:sp>
    </p:spTree>
    <p:extLst>
      <p:ext uri="{BB962C8B-B14F-4D97-AF65-F5344CB8AC3E}">
        <p14:creationId xmlns:p14="http://schemas.microsoft.com/office/powerpoint/2010/main" val="4186260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400" b="1"/>
              <a:t>Is it OK  to use sublingual off-label for pain? YES! </a:t>
            </a:r>
          </a:p>
          <a:p>
            <a:pPr>
              <a:buFont typeface="Arial" panose="020B0604020202020204" pitchFamily="34" charset="0"/>
              <a:buChar char="•"/>
            </a:pPr>
            <a:r>
              <a:rPr lang="en-US" sz="2400"/>
              <a:t>Why would you?</a:t>
            </a:r>
          </a:p>
          <a:p>
            <a:pPr marL="816078" lvl="1" indent="-342900">
              <a:buFont typeface="Arial" panose="020B0604020202020204" pitchFamily="34" charset="0"/>
              <a:buChar char="•"/>
            </a:pPr>
            <a:r>
              <a:rPr lang="en-US" sz="2400"/>
              <a:t>transition from high MED opioids (&gt;90) </a:t>
            </a:r>
            <a:r>
              <a:rPr lang="en-US" sz="2400">
                <a:sym typeface="Wingdings" pitchFamily="2" charset="2"/>
              </a:rPr>
              <a:t> </a:t>
            </a:r>
            <a:r>
              <a:rPr lang="en-US" sz="2400"/>
              <a:t>may require higher potency SL formulation to be perceived as effective</a:t>
            </a:r>
          </a:p>
          <a:p>
            <a:pPr marL="816078" lvl="1" indent="-342900">
              <a:buFont typeface="Arial" panose="020B0604020202020204" pitchFamily="34" charset="0"/>
              <a:buChar char="•"/>
            </a:pPr>
            <a:r>
              <a:rPr lang="en-US" sz="2400"/>
              <a:t>Can not access other formulations through insurance</a:t>
            </a:r>
          </a:p>
          <a:p>
            <a:pPr marL="816078" lvl="1" indent="-342900">
              <a:buFont typeface="Arial" panose="020B0604020202020204" pitchFamily="34" charset="0"/>
              <a:buChar char="•"/>
            </a:pPr>
            <a:r>
              <a:rPr lang="en-US" sz="2400"/>
              <a:t>Want to have some dosing flexibility (others must be fixed dose)</a:t>
            </a:r>
          </a:p>
          <a:p>
            <a:pPr marL="816078" lvl="1" indent="-342900">
              <a:buFont typeface="Arial" panose="020B0604020202020204" pitchFamily="34" charset="0"/>
              <a:buChar char="•"/>
            </a:pPr>
            <a:endParaRPr lang="en-US" sz="2400"/>
          </a:p>
          <a:p>
            <a:pPr>
              <a:buFont typeface="Arial" panose="020B0604020202020204" pitchFamily="34" charset="0"/>
              <a:buChar char="•"/>
            </a:pPr>
            <a:r>
              <a:rPr lang="en-US" sz="2400"/>
              <a:t>Practical tips (no standard guideline):</a:t>
            </a:r>
          </a:p>
          <a:p>
            <a:pPr marL="816078" lvl="1" indent="-342900">
              <a:buFont typeface="Arial" panose="020B0604020202020204" pitchFamily="34" charset="0"/>
              <a:buChar char="•"/>
            </a:pPr>
            <a:r>
              <a:rPr lang="en-US" sz="2400"/>
              <a:t>write “for pain” on Rx, use your regular DEA # (not X)</a:t>
            </a:r>
          </a:p>
          <a:p>
            <a:pPr marL="730353" lvl="1" indent="-257175">
              <a:buFont typeface="Arial" panose="020B0604020202020204" pitchFamily="34" charset="0"/>
              <a:buChar char="•"/>
            </a:pPr>
            <a:r>
              <a:rPr lang="en-US" sz="2400"/>
              <a:t>Try using “opioid dependence” for insurance authorization if asked</a:t>
            </a:r>
          </a:p>
          <a:p>
            <a:pPr marL="949799" lvl="2" indent="-257175">
              <a:buFont typeface="Arial" panose="020B0604020202020204" pitchFamily="34" charset="0"/>
              <a:buChar char="•"/>
            </a:pPr>
            <a:r>
              <a:rPr lang="en-US" i="1"/>
              <a:t>remember, this is not the same as OUD and needn’t be stigmatizing </a:t>
            </a:r>
          </a:p>
          <a:p>
            <a:pPr marL="949799" lvl="2" indent="-257175">
              <a:buFont typeface="Arial" panose="020B0604020202020204" pitchFamily="34" charset="0"/>
              <a:buChar char="•"/>
            </a:pPr>
            <a:r>
              <a:rPr lang="en-US"/>
              <a:t>pain typically not a covered indication for SL</a:t>
            </a:r>
          </a:p>
          <a:p>
            <a:pPr marL="730353" lvl="1" indent="-257175">
              <a:buFont typeface="Arial" panose="020B0604020202020204" pitchFamily="34" charset="0"/>
              <a:buChar char="•"/>
            </a:pPr>
            <a:r>
              <a:rPr lang="en-US" sz="2400" i="1"/>
              <a:t>presence/absence of naloxone </a:t>
            </a:r>
            <a:r>
              <a:rPr lang="en-US" sz="2400" i="1" u="sng"/>
              <a:t>not</a:t>
            </a:r>
            <a:r>
              <a:rPr lang="en-US" sz="2400" i="1"/>
              <a:t> clinically significant in pain context, though naloxone may contribute adverse effects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F20E7-84D3-4E5B-BD06-8BE539E2C8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630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a:latin typeface="+mn-lt"/>
              </a:rPr>
              <a:t>Opioid Withdrawal Protocol </a:t>
            </a:r>
            <a:r>
              <a:rPr lang="en-US" sz="2400"/>
              <a:t>for transition to buprenorphine, naltrexone, or opioid tapering/cessation</a:t>
            </a:r>
            <a:br>
              <a:rPr lang="en-US" sz="2400"/>
            </a:br>
            <a:r>
              <a:rPr lang="en-US" sz="2400"/>
              <a:t>Dose range variable (consider prior opioid use level, age, BMI)</a:t>
            </a:r>
            <a:endParaRPr lang="en-US" sz="2400" b="1"/>
          </a:p>
          <a:p>
            <a:pPr lvl="1"/>
            <a:r>
              <a:rPr lang="en-US" sz="2400" b="1"/>
              <a:t>Tizanidine </a:t>
            </a:r>
            <a:r>
              <a:rPr lang="en-US" sz="2400"/>
              <a:t>4-8mg po QID scheduled </a:t>
            </a:r>
          </a:p>
          <a:p>
            <a:pPr lvl="1"/>
            <a:r>
              <a:rPr lang="en-US" sz="2400" b="1"/>
              <a:t>Gabapentin</a:t>
            </a:r>
            <a:r>
              <a:rPr lang="en-US" sz="2400"/>
              <a:t> 300mg TID and 600mg </a:t>
            </a:r>
            <a:r>
              <a:rPr lang="en-US" sz="2400" err="1"/>
              <a:t>qhs</a:t>
            </a:r>
            <a:r>
              <a:rPr lang="en-US" sz="2400"/>
              <a:t> scheduled</a:t>
            </a:r>
          </a:p>
          <a:p>
            <a:pPr lvl="1"/>
            <a:r>
              <a:rPr lang="en-US" sz="2400" b="1"/>
              <a:t>Hydroxyzine</a:t>
            </a:r>
            <a:r>
              <a:rPr lang="en-US" sz="2400"/>
              <a:t> 50-100mg QID scheduled (hold for sedation)</a:t>
            </a:r>
          </a:p>
          <a:p>
            <a:pPr lvl="1"/>
            <a:r>
              <a:rPr lang="en-US" sz="2400"/>
              <a:t>Ancillaries including dicyclomine 20mg po q6h prn abdominal cramps, trazodone 50-100mg or mirtazapine 7.5-15mg at bedtime as needed for </a:t>
            </a:r>
            <a:r>
              <a:rPr lang="en-US" sz="2400" err="1"/>
              <a:t>insomnia</a:t>
            </a:r>
            <a:r>
              <a:rPr lang="en-US" err="1"/>
              <a:t>Consider</a:t>
            </a:r>
            <a:r>
              <a:rPr lang="en-US"/>
              <a:t> </a:t>
            </a:r>
            <a:r>
              <a:rPr lang="en-US" err="1"/>
              <a:t>ropinarole</a:t>
            </a:r>
            <a:r>
              <a:rPr lang="en-US"/>
              <a:t> 0.5-1mg BID, 1-2mg </a:t>
            </a:r>
            <a:r>
              <a:rPr lang="en-US" err="1"/>
              <a:t>qhs</a:t>
            </a:r>
            <a:r>
              <a:rPr lang="en-US"/>
              <a:t> for restlessness</a:t>
            </a:r>
            <a:br>
              <a:rPr lang="en-US">
                <a:cs typeface="+mn-lt"/>
              </a:rPr>
            </a:br>
            <a:endParaRPr lang="en-US">
              <a:cs typeface="+mn-lt"/>
            </a:endParaRPr>
          </a:p>
          <a:p>
            <a:r>
              <a:rPr lang="en-US"/>
              <a:t>Rudolf G, Walsh J, </a:t>
            </a:r>
            <a:r>
              <a:rPr lang="en-US" err="1"/>
              <a:t>Plawman</a:t>
            </a:r>
            <a:r>
              <a:rPr lang="en-US"/>
              <a:t> A, </a:t>
            </a:r>
            <a:r>
              <a:rPr lang="en-US" err="1"/>
              <a:t>Gianutsos</a:t>
            </a:r>
            <a:r>
              <a:rPr lang="en-US"/>
              <a:t> P, Alto W, </a:t>
            </a:r>
            <a:r>
              <a:rPr lang="en-US" err="1"/>
              <a:t>Mancl</a:t>
            </a:r>
            <a:r>
              <a:rPr lang="en-US"/>
              <a:t> L, Rudolf V. A novel non-opioid protocol for medically supervised opioid withdrawal and transition to antagonist treatment. Am J Drug Alcohol Abuse. 2018;44(3):302-309. doi: 10.1080/00952990.2017.1334209. Epub 2017 Aug 10. PMID: 28795846.</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32BBD3DC-AE37-4CF6-9D3E-3504EB198ED1}" type="slidenum">
              <a:rPr lang="en-US" smtClean="0"/>
              <a:t>25</a:t>
            </a:fld>
            <a:endParaRPr lang="en-US"/>
          </a:p>
        </p:txBody>
      </p:sp>
    </p:spTree>
    <p:extLst>
      <p:ext uri="{BB962C8B-B14F-4D97-AF65-F5344CB8AC3E}">
        <p14:creationId xmlns:p14="http://schemas.microsoft.com/office/powerpoint/2010/main" val="2301571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Title slide and slide 2: Present before starting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1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 3</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2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 4</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3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Slides 5-7</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4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Slides 8-10</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5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Slides 11-16</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6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Slides 17-19</a:t>
            </a:r>
            <a:endParaRPr lang="en-US" sz="1800" b="0" i="0" u="none" strike="noStrike">
              <a:solidFill>
                <a:srgbClr val="212121"/>
              </a:solidFill>
              <a:effectLst/>
              <a:latin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E705709E-9E69-8044-B3B1-EB2066A5EA43}" type="slidenum">
              <a:rPr lang="en-US" smtClean="0"/>
              <a:t>26</a:t>
            </a:fld>
            <a:endParaRPr lang="en-US"/>
          </a:p>
        </p:txBody>
      </p:sp>
    </p:spTree>
    <p:extLst>
      <p:ext uri="{BB962C8B-B14F-4D97-AF65-F5344CB8AC3E}">
        <p14:creationId xmlns:p14="http://schemas.microsoft.com/office/powerpoint/2010/main" val="284172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800" kern="1200">
                <a:solidFill>
                  <a:schemeClr val="tx1"/>
                </a:solidFill>
                <a:effectLst/>
                <a:highlight>
                  <a:srgbClr val="FFFF00"/>
                </a:highlight>
                <a:latin typeface="+mn-lt"/>
                <a:ea typeface="+mn-ea"/>
                <a:cs typeface="+mn-cs"/>
              </a:rPr>
            </a:br>
            <a:br>
              <a:rPr lang="en-US" sz="1800" kern="1200">
                <a:solidFill>
                  <a:schemeClr val="tx1"/>
                </a:solidFill>
                <a:effectLst/>
                <a:highlight>
                  <a:srgbClr val="FFFF00"/>
                </a:highlight>
                <a:latin typeface="+mn-lt"/>
                <a:ea typeface="+mn-ea"/>
                <a:cs typeface="+mn-cs"/>
              </a:rPr>
            </a:br>
            <a:r>
              <a:rPr lang="en-US" sz="1800" err="1">
                <a:latin typeface="Lato" panose="020F0502020204030203" pitchFamily="34" charset="0"/>
                <a:ea typeface="Lato" panose="020F0502020204030203" pitchFamily="34" charset="0"/>
                <a:cs typeface="Lato" panose="020F0502020204030203" pitchFamily="34" charset="0"/>
              </a:rPr>
              <a:t>Jianguo</a:t>
            </a:r>
            <a:r>
              <a:rPr lang="en-US" sz="1800">
                <a:latin typeface="Lato" panose="020F0502020204030203" pitchFamily="34" charset="0"/>
                <a:ea typeface="Lato" panose="020F0502020204030203" pitchFamily="34" charset="0"/>
                <a:cs typeface="Lato" panose="020F0502020204030203" pitchFamily="34" charset="0"/>
              </a:rPr>
              <a:t> Cheng, MD, PhD, FIPP, Molly Rutherford, MD, MPH, FASAM, </a:t>
            </a:r>
            <a:r>
              <a:rPr lang="en-US" sz="1800" err="1">
                <a:latin typeface="Lato" panose="020F0502020204030203" pitchFamily="34" charset="0"/>
                <a:ea typeface="Lato" panose="020F0502020204030203" pitchFamily="34" charset="0"/>
                <a:cs typeface="Lato" panose="020F0502020204030203" pitchFamily="34" charset="0"/>
              </a:rPr>
              <a:t>Vanila</a:t>
            </a:r>
            <a:r>
              <a:rPr lang="en-US" sz="1800">
                <a:latin typeface="Lato" panose="020F0502020204030203" pitchFamily="34" charset="0"/>
                <a:ea typeface="Lato" panose="020F0502020204030203" pitchFamily="34" charset="0"/>
                <a:cs typeface="Lato" panose="020F0502020204030203" pitchFamily="34" charset="0"/>
              </a:rPr>
              <a:t> M Singh, MD, MACM, The HHS Pain Management Best Practice Inter-Agency Task Force Report Calls for Patient-Centered and Individualized Care, Pain Medicine, Volume 21, Issue 1, January 2020, Pages 1–3, https://doi.org/10.1093/pm/pnz303</a:t>
            </a:r>
            <a:endParaRPr lang="en-US" sz="2400">
              <a:effectLst/>
              <a:latin typeface="Lato" panose="020F0502020204030203" pitchFamily="34" charset="0"/>
              <a:ea typeface="Lato" panose="020F0502020204030203" pitchFamily="34" charset="0"/>
              <a:cs typeface="Lato" panose="020F0502020204030203" pitchFamily="34" charset="0"/>
            </a:endParaRPr>
          </a:p>
          <a:p>
            <a:br>
              <a:rPr lang="en-US" sz="1800" kern="1200">
                <a:solidFill>
                  <a:schemeClr val="tx1"/>
                </a:solidFill>
                <a:effectLst/>
                <a:highlight>
                  <a:srgbClr val="FFFF00"/>
                </a:highlight>
                <a:latin typeface="+mn-lt"/>
                <a:ea typeface="+mn-ea"/>
                <a:cs typeface="+mn-cs"/>
              </a:rPr>
            </a:br>
            <a:r>
              <a:rPr lang="en-US" sz="1800" kern="1200">
                <a:solidFill>
                  <a:schemeClr val="tx1"/>
                </a:solidFill>
                <a:effectLst/>
                <a:highlight>
                  <a:srgbClr val="FFFF00"/>
                </a:highlight>
                <a:latin typeface="+mn-lt"/>
                <a:ea typeface="+mn-ea"/>
                <a:cs typeface="+mn-cs"/>
              </a:rPr>
              <a:t>https://www.hhs.gov/sites/default/files/pmtf-final-report-2019-05-23.pdf</a:t>
            </a:r>
          </a:p>
        </p:txBody>
      </p:sp>
      <p:sp>
        <p:nvSpPr>
          <p:cNvPr id="4" name="Slide Number Placeholder 3"/>
          <p:cNvSpPr>
            <a:spLocks noGrp="1"/>
          </p:cNvSpPr>
          <p:nvPr>
            <p:ph type="sldNum" sz="quarter" idx="5"/>
          </p:nvPr>
        </p:nvSpPr>
        <p:spPr/>
        <p:txBody>
          <a:bodyPr/>
          <a:lstStyle/>
          <a:p>
            <a:fld id="{38522891-C050-416F-A8BF-E30630708D3E}" type="slidenum">
              <a:rPr lang="en-US" smtClean="0"/>
              <a:t>27</a:t>
            </a:fld>
            <a:endParaRPr lang="en-US"/>
          </a:p>
        </p:txBody>
      </p:sp>
    </p:spTree>
    <p:extLst>
      <p:ext uri="{BB962C8B-B14F-4D97-AF65-F5344CB8AC3E}">
        <p14:creationId xmlns:p14="http://schemas.microsoft.com/office/powerpoint/2010/main" val="1129870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800" kern="1200">
                <a:solidFill>
                  <a:schemeClr val="tx1"/>
                </a:solidFill>
                <a:effectLst/>
                <a:highlight>
                  <a:srgbClr val="FFFF00"/>
                </a:highlight>
                <a:latin typeface="+mn-lt"/>
                <a:ea typeface="+mn-ea"/>
                <a:cs typeface="+mn-cs"/>
              </a:rPr>
            </a:br>
            <a:br>
              <a:rPr lang="en-US" sz="1800" kern="1200">
                <a:solidFill>
                  <a:schemeClr val="tx1"/>
                </a:solidFill>
                <a:effectLst/>
                <a:highlight>
                  <a:srgbClr val="FFFF00"/>
                </a:highlight>
                <a:latin typeface="+mn-lt"/>
                <a:ea typeface="+mn-ea"/>
                <a:cs typeface="+mn-cs"/>
              </a:rPr>
            </a:br>
            <a:r>
              <a:rPr lang="en-US" sz="1800" err="1">
                <a:latin typeface="Lato" panose="020F0502020204030203" pitchFamily="34" charset="0"/>
                <a:ea typeface="Lato" panose="020F0502020204030203" pitchFamily="34" charset="0"/>
                <a:cs typeface="Lato" panose="020F0502020204030203" pitchFamily="34" charset="0"/>
              </a:rPr>
              <a:t>Jianguo</a:t>
            </a:r>
            <a:r>
              <a:rPr lang="en-US" sz="1800">
                <a:latin typeface="Lato" panose="020F0502020204030203" pitchFamily="34" charset="0"/>
                <a:ea typeface="Lato" panose="020F0502020204030203" pitchFamily="34" charset="0"/>
                <a:cs typeface="Lato" panose="020F0502020204030203" pitchFamily="34" charset="0"/>
              </a:rPr>
              <a:t> Cheng, MD, PhD, FIPP, Molly Rutherford, MD, MPH, FASAM, </a:t>
            </a:r>
            <a:r>
              <a:rPr lang="en-US" sz="1800" err="1">
                <a:latin typeface="Lato" panose="020F0502020204030203" pitchFamily="34" charset="0"/>
                <a:ea typeface="Lato" panose="020F0502020204030203" pitchFamily="34" charset="0"/>
                <a:cs typeface="Lato" panose="020F0502020204030203" pitchFamily="34" charset="0"/>
              </a:rPr>
              <a:t>Vanila</a:t>
            </a:r>
            <a:r>
              <a:rPr lang="en-US" sz="1800">
                <a:latin typeface="Lato" panose="020F0502020204030203" pitchFamily="34" charset="0"/>
                <a:ea typeface="Lato" panose="020F0502020204030203" pitchFamily="34" charset="0"/>
                <a:cs typeface="Lato" panose="020F0502020204030203" pitchFamily="34" charset="0"/>
              </a:rPr>
              <a:t> M Singh, MD, MACM, The HHS Pain Management Best Practice Inter-Agency Task Force Report Calls for Patient-Centered and Individualized Care, Pain Medicine, Volume 21, Issue 1, January 2020, Pages 1–3, https://doi.org/10.1093/pm/pnz303</a:t>
            </a:r>
            <a:endParaRPr lang="en-US" sz="2400">
              <a:effectLst/>
              <a:latin typeface="Lato" panose="020F0502020204030203" pitchFamily="34" charset="0"/>
              <a:ea typeface="Lato" panose="020F0502020204030203" pitchFamily="34" charset="0"/>
              <a:cs typeface="Lato" panose="020F0502020204030203" pitchFamily="34" charset="0"/>
            </a:endParaRPr>
          </a:p>
          <a:p>
            <a:br>
              <a:rPr lang="en-US" sz="1800" kern="1200">
                <a:solidFill>
                  <a:schemeClr val="tx1"/>
                </a:solidFill>
                <a:effectLst/>
                <a:highlight>
                  <a:srgbClr val="FFFF00"/>
                </a:highlight>
                <a:latin typeface="+mn-lt"/>
                <a:ea typeface="+mn-ea"/>
                <a:cs typeface="+mn-cs"/>
              </a:rPr>
            </a:br>
            <a:r>
              <a:rPr lang="en-US" sz="1800" kern="1200">
                <a:solidFill>
                  <a:schemeClr val="tx1"/>
                </a:solidFill>
                <a:effectLst/>
                <a:highlight>
                  <a:srgbClr val="FFFF00"/>
                </a:highlight>
                <a:latin typeface="+mn-lt"/>
                <a:ea typeface="+mn-ea"/>
                <a:cs typeface="+mn-cs"/>
              </a:rPr>
              <a:t>https://www.hhs.gov/sites/default/files/pmtf-final-report-2019-05-23.pdf</a:t>
            </a:r>
          </a:p>
        </p:txBody>
      </p:sp>
      <p:sp>
        <p:nvSpPr>
          <p:cNvPr id="4" name="Slide Number Placeholder 3"/>
          <p:cNvSpPr>
            <a:spLocks noGrp="1"/>
          </p:cNvSpPr>
          <p:nvPr>
            <p:ph type="sldNum" sz="quarter" idx="5"/>
          </p:nvPr>
        </p:nvSpPr>
        <p:spPr/>
        <p:txBody>
          <a:bodyPr/>
          <a:lstStyle/>
          <a:p>
            <a:fld id="{38522891-C050-416F-A8BF-E30630708D3E}" type="slidenum">
              <a:rPr lang="en-US" smtClean="0"/>
              <a:t>28</a:t>
            </a:fld>
            <a:endParaRPr lang="en-US"/>
          </a:p>
        </p:txBody>
      </p:sp>
    </p:spTree>
    <p:extLst>
      <p:ext uri="{BB962C8B-B14F-4D97-AF65-F5344CB8AC3E}">
        <p14:creationId xmlns:p14="http://schemas.microsoft.com/office/powerpoint/2010/main" val="2632573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Clr>
                <a:schemeClr val="tx1"/>
              </a:buClr>
              <a:buSzPct val="100000"/>
              <a:buFont typeface="+mj-lt"/>
              <a:buAutoNum type="arabicPeriod"/>
            </a:pPr>
            <a:r>
              <a:rPr lang="en-US" sz="3200" dirty="0" err="1"/>
              <a:t>overprescription</a:t>
            </a:r>
            <a:r>
              <a:rPr lang="en-US" sz="3200" dirty="0"/>
              <a:t> of opioids </a:t>
            </a:r>
            <a:br>
              <a:rPr lang="en-US" sz="3200" dirty="0"/>
            </a:br>
            <a:endParaRPr lang="en-US" sz="3200" dirty="0">
              <a:sym typeface="Wingdings" pitchFamily="2" charset="2"/>
            </a:endParaRPr>
          </a:p>
          <a:p>
            <a:pPr marL="971550" lvl="1" indent="-514350">
              <a:buClr>
                <a:schemeClr val="tx1"/>
              </a:buClr>
              <a:buSzPct val="100000"/>
              <a:buFont typeface="+mj-lt"/>
              <a:buAutoNum type="arabicPeriod"/>
            </a:pPr>
            <a:r>
              <a:rPr lang="en-US" sz="3200" dirty="0"/>
              <a:t>failure to recognize OIH as a significant clinical issue/</a:t>
            </a:r>
            <a:r>
              <a:rPr lang="en-US" sz="2800" dirty="0"/>
              <a:t>lack of awareness of management strategies for OIH</a:t>
            </a:r>
            <a:br>
              <a:rPr lang="en-US" sz="2800" dirty="0"/>
            </a:br>
            <a:endParaRPr lang="en-US" sz="2800" dirty="0"/>
          </a:p>
          <a:p>
            <a:pPr marL="971550" lvl="1" indent="-514350">
              <a:buClr>
                <a:schemeClr val="tx1"/>
              </a:buClr>
              <a:buSzPct val="100000"/>
              <a:buFont typeface="+mj-lt"/>
              <a:buAutoNum type="arabicPeriod"/>
            </a:pPr>
            <a:r>
              <a:rPr lang="en-US" sz="3200" dirty="0"/>
              <a:t>lack of confidence in buprenorphine’s ability to provide clinical benefit for pain</a:t>
            </a:r>
            <a:br>
              <a:rPr lang="en-US" sz="3200" dirty="0"/>
            </a:br>
            <a:endParaRPr lang="en-US" sz="3200" dirty="0"/>
          </a:p>
          <a:p>
            <a:pPr marL="971550" lvl="1" indent="-514350">
              <a:buClr>
                <a:schemeClr val="tx1"/>
              </a:buClr>
              <a:buSzPct val="100000"/>
              <a:buFont typeface="+mj-lt"/>
              <a:buAutoNum type="arabicPeriod"/>
            </a:pPr>
            <a:r>
              <a:rPr lang="en-US" sz="3200" dirty="0"/>
              <a:t>lack of confidence in being able to negotiate insurance obstacles (eg SL for pain)</a:t>
            </a:r>
            <a:br>
              <a:rPr lang="en-US" sz="3200" dirty="0"/>
            </a:br>
            <a:endParaRPr lang="en-US" sz="3200" dirty="0"/>
          </a:p>
          <a:p>
            <a:pPr marL="971550" lvl="1" indent="-514350">
              <a:buClr>
                <a:schemeClr val="tx1"/>
              </a:buClr>
              <a:buSzPct val="100000"/>
              <a:buFont typeface="+mj-lt"/>
              <a:buAutoNum type="arabicPeriod"/>
            </a:pPr>
            <a:r>
              <a:rPr lang="en-US" sz="3200" dirty="0"/>
              <a:t>anticipated challenges in executing transition to buprenorphine </a:t>
            </a:r>
          </a:p>
        </p:txBody>
      </p:sp>
      <p:sp>
        <p:nvSpPr>
          <p:cNvPr id="4" name="Slide Number Placeholder 3"/>
          <p:cNvSpPr>
            <a:spLocks noGrp="1"/>
          </p:cNvSpPr>
          <p:nvPr>
            <p:ph type="sldNum" sz="quarter" idx="5"/>
          </p:nvPr>
        </p:nvSpPr>
        <p:spPr/>
        <p:txBody>
          <a:bodyPr/>
          <a:lstStyle/>
          <a:p>
            <a:fld id="{32BBD3DC-AE37-4CF6-9D3E-3504EB198ED1}" type="slidenum">
              <a:rPr lang="en-US" smtClean="0"/>
              <a:t>29</a:t>
            </a:fld>
            <a:endParaRPr lang="en-US"/>
          </a:p>
        </p:txBody>
      </p:sp>
    </p:spTree>
    <p:extLst>
      <p:ext uri="{BB962C8B-B14F-4D97-AF65-F5344CB8AC3E}">
        <p14:creationId xmlns:p14="http://schemas.microsoft.com/office/powerpoint/2010/main" val="227485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Title slide and slide 2: Present before starting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1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 3</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2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 4</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3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Slides 5-7</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4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Slides 8-10</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5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Slides 11-16</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6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Slides 17-19</a:t>
            </a:r>
            <a:endParaRPr lang="en-US" sz="1800" b="0" i="0" u="none" strike="noStrike" dirty="0">
              <a:solidFill>
                <a:srgbClr val="212121"/>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705709E-9E69-8044-B3B1-EB2066A5EA43}" type="slidenum">
              <a:rPr lang="en-US" smtClean="0"/>
              <a:t>3</a:t>
            </a:fld>
            <a:endParaRPr lang="en-US"/>
          </a:p>
        </p:txBody>
      </p:sp>
    </p:spTree>
    <p:extLst>
      <p:ext uri="{BB962C8B-B14F-4D97-AF65-F5344CB8AC3E}">
        <p14:creationId xmlns:p14="http://schemas.microsoft.com/office/powerpoint/2010/main" val="2717880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accent6"/>
                </a:solidFill>
              </a:rPr>
              <a:t>Stacy</a:t>
            </a:r>
          </a:p>
          <a:p>
            <a:r>
              <a:rPr lang="en-US" sz="1200">
                <a:solidFill>
                  <a:schemeClr val="accent6"/>
                </a:solidFill>
              </a:rPr>
              <a:t>Deirdre McGlynn at ASAM for great work on video</a:t>
            </a:r>
          </a:p>
          <a:p>
            <a:r>
              <a:rPr lang="en-US" sz="1200">
                <a:solidFill>
                  <a:schemeClr val="accent6"/>
                </a:solidFill>
              </a:rPr>
              <a:t>My colleagues and mentors for their support and inspiration</a:t>
            </a:r>
          </a:p>
          <a:p>
            <a:r>
              <a:rPr lang="en-US" sz="1200">
                <a:solidFill>
                  <a:schemeClr val="accent6"/>
                </a:solidFill>
              </a:rPr>
              <a:t>You for being there for your patients and trying to help get them to a better place </a:t>
            </a:r>
          </a:p>
          <a:p>
            <a:endParaRPr lang="en-US"/>
          </a:p>
        </p:txBody>
      </p:sp>
      <p:sp>
        <p:nvSpPr>
          <p:cNvPr id="4" name="Slide Number Placeholder 3"/>
          <p:cNvSpPr>
            <a:spLocks noGrp="1"/>
          </p:cNvSpPr>
          <p:nvPr>
            <p:ph type="sldNum" sz="quarter" idx="5"/>
          </p:nvPr>
        </p:nvSpPr>
        <p:spPr/>
        <p:txBody>
          <a:bodyPr/>
          <a:lstStyle/>
          <a:p>
            <a:fld id="{58075C3D-524C-463D-9D71-772A55D9AFAC}" type="slidenum">
              <a:rPr lang="en-US" smtClean="0"/>
              <a:pPr/>
              <a:t>30</a:t>
            </a:fld>
            <a:endParaRPr lang="en-US"/>
          </a:p>
        </p:txBody>
      </p:sp>
    </p:spTree>
    <p:extLst>
      <p:ext uri="{BB962C8B-B14F-4D97-AF65-F5344CB8AC3E}">
        <p14:creationId xmlns:p14="http://schemas.microsoft.com/office/powerpoint/2010/main" val="2589303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a:effectLst/>
              </a:rPr>
              <a:t>ASAM requests the APA citation format</a:t>
            </a:r>
          </a:p>
          <a:p>
            <a:pPr marL="0" indent="0">
              <a:buFont typeface="Arial" panose="020B0604020202020204" pitchFamily="34" charset="0"/>
              <a:buNone/>
            </a:pPr>
            <a:r>
              <a:rPr lang="en-US">
                <a:effectLst/>
              </a:rPr>
              <a:t>Link: https://</a:t>
            </a:r>
            <a:r>
              <a:rPr lang="en-US" err="1">
                <a:effectLst/>
              </a:rPr>
              <a:t>owl.purdue.edu</a:t>
            </a:r>
            <a:r>
              <a:rPr lang="en-US">
                <a:effectLst/>
              </a:rPr>
              <a:t>/owl/</a:t>
            </a:r>
            <a:r>
              <a:rPr lang="en-US" err="1">
                <a:effectLst/>
              </a:rPr>
              <a:t>research_and_citation</a:t>
            </a:r>
            <a:r>
              <a:rPr lang="en-US">
                <a:effectLst/>
              </a:rPr>
              <a:t>/</a:t>
            </a:r>
            <a:r>
              <a:rPr lang="en-US" err="1">
                <a:effectLst/>
              </a:rPr>
              <a:t>apa_style</a:t>
            </a:r>
            <a:r>
              <a:rPr lang="en-US">
                <a:effectLst/>
              </a:rPr>
              <a:t>/</a:t>
            </a:r>
            <a:r>
              <a:rPr lang="en-US" err="1">
                <a:effectLst/>
              </a:rPr>
              <a:t>apa_formatting_and_style_guide</a:t>
            </a:r>
            <a:r>
              <a:rPr lang="en-US">
                <a:effectLst/>
              </a:rPr>
              <a:t>/</a:t>
            </a:r>
            <a:r>
              <a:rPr lang="en-US" err="1">
                <a:effectLst/>
              </a:rPr>
              <a:t>general_frmat.html</a:t>
            </a:r>
            <a:r>
              <a:rPr lang="en-US">
                <a:effectLst/>
              </a:rPr>
              <a:t> </a:t>
            </a:r>
          </a:p>
        </p:txBody>
      </p:sp>
      <p:sp>
        <p:nvSpPr>
          <p:cNvPr id="4" name="Slide Number Placeholder 3"/>
          <p:cNvSpPr>
            <a:spLocks noGrp="1"/>
          </p:cNvSpPr>
          <p:nvPr>
            <p:ph type="sldNum" sz="quarter" idx="5"/>
          </p:nvPr>
        </p:nvSpPr>
        <p:spPr/>
        <p:txBody>
          <a:bodyPr/>
          <a:lstStyle/>
          <a:p>
            <a:fld id="{58075C3D-524C-463D-9D71-772A55D9AFAC}" type="slidenum">
              <a:rPr lang="en-US" smtClean="0"/>
              <a:pPr/>
              <a:t>31</a:t>
            </a:fld>
            <a:endParaRPr lang="en-US"/>
          </a:p>
        </p:txBody>
      </p:sp>
    </p:spTree>
    <p:extLst>
      <p:ext uri="{BB962C8B-B14F-4D97-AF65-F5344CB8AC3E}">
        <p14:creationId xmlns:p14="http://schemas.microsoft.com/office/powerpoint/2010/main" val="2613777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a:effectLst/>
              </a:rPr>
              <a:t>ASAM requests the APA citation format</a:t>
            </a:r>
          </a:p>
          <a:p>
            <a:pPr marL="0" indent="0">
              <a:buFont typeface="Arial" panose="020B0604020202020204" pitchFamily="34" charset="0"/>
              <a:buNone/>
            </a:pPr>
            <a:r>
              <a:rPr lang="en-US">
                <a:effectLst/>
              </a:rPr>
              <a:t>Link: https://</a:t>
            </a:r>
            <a:r>
              <a:rPr lang="en-US" err="1">
                <a:effectLst/>
              </a:rPr>
              <a:t>owl.purdue.edu</a:t>
            </a:r>
            <a:r>
              <a:rPr lang="en-US">
                <a:effectLst/>
              </a:rPr>
              <a:t>/owl/</a:t>
            </a:r>
            <a:r>
              <a:rPr lang="en-US" err="1">
                <a:effectLst/>
              </a:rPr>
              <a:t>research_and_citation</a:t>
            </a:r>
            <a:r>
              <a:rPr lang="en-US">
                <a:effectLst/>
              </a:rPr>
              <a:t>/</a:t>
            </a:r>
            <a:r>
              <a:rPr lang="en-US" err="1">
                <a:effectLst/>
              </a:rPr>
              <a:t>apa_style</a:t>
            </a:r>
            <a:r>
              <a:rPr lang="en-US">
                <a:effectLst/>
              </a:rPr>
              <a:t>/</a:t>
            </a:r>
            <a:r>
              <a:rPr lang="en-US" err="1">
                <a:effectLst/>
              </a:rPr>
              <a:t>apa_formatting_and_style_guide</a:t>
            </a:r>
            <a:r>
              <a:rPr lang="en-US">
                <a:effectLst/>
              </a:rPr>
              <a:t>/</a:t>
            </a:r>
            <a:r>
              <a:rPr lang="en-US" err="1">
                <a:effectLst/>
              </a:rPr>
              <a:t>general_format.html</a:t>
            </a:r>
            <a:r>
              <a:rPr lang="en-US">
                <a:effectLst/>
              </a:rPr>
              <a:t> </a:t>
            </a:r>
          </a:p>
        </p:txBody>
      </p:sp>
      <p:sp>
        <p:nvSpPr>
          <p:cNvPr id="4" name="Slide Number Placeholder 3"/>
          <p:cNvSpPr>
            <a:spLocks noGrp="1"/>
          </p:cNvSpPr>
          <p:nvPr>
            <p:ph type="sldNum" sz="quarter" idx="5"/>
          </p:nvPr>
        </p:nvSpPr>
        <p:spPr/>
        <p:txBody>
          <a:bodyPr/>
          <a:lstStyle/>
          <a:p>
            <a:fld id="{58075C3D-524C-463D-9D71-772A55D9AFAC}" type="slidenum">
              <a:rPr lang="en-US" smtClean="0"/>
              <a:pPr/>
              <a:t>32</a:t>
            </a:fld>
            <a:endParaRPr lang="en-US"/>
          </a:p>
        </p:txBody>
      </p:sp>
    </p:spTree>
    <p:extLst>
      <p:ext uri="{BB962C8B-B14F-4D97-AF65-F5344CB8AC3E}">
        <p14:creationId xmlns:p14="http://schemas.microsoft.com/office/powerpoint/2010/main" val="415586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err="1">
                <a:solidFill>
                  <a:schemeClr val="bg1"/>
                </a:solidFill>
                <a:effectLst/>
                <a:latin typeface="Lato" panose="020F0502020204030203" pitchFamily="34" charset="0"/>
                <a:ea typeface="Lato" panose="020F0502020204030203" pitchFamily="34" charset="0"/>
                <a:cs typeface="Lato" panose="020F0502020204030203" pitchFamily="34" charset="0"/>
              </a:rPr>
              <a:t>Fregoso</a:t>
            </a:r>
            <a:r>
              <a:rPr lang="en-US" sz="1200" b="0" i="0">
                <a:solidFill>
                  <a:schemeClr val="bg1"/>
                </a:solidFill>
                <a:effectLst/>
                <a:latin typeface="Lato" panose="020F0502020204030203" pitchFamily="34" charset="0"/>
                <a:ea typeface="Lato" panose="020F0502020204030203" pitchFamily="34" charset="0"/>
                <a:cs typeface="Lato" panose="020F0502020204030203" pitchFamily="34" charset="0"/>
              </a:rPr>
              <a:t> G, Wang A, Tseng K, Wang J. Transition from Acute to Chronic Pain: Evaluating Risk for Chronic Postsurgical Pain. Pain Physician. 2019 Sep;22(5):479-488. PMID: 31561647.</a:t>
            </a:r>
            <a:endParaRPr lang="en-US" sz="120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b="1"/>
          </a:p>
        </p:txBody>
      </p:sp>
      <p:sp>
        <p:nvSpPr>
          <p:cNvPr id="4" name="Slide Number Placeholder 3"/>
          <p:cNvSpPr>
            <a:spLocks noGrp="1"/>
          </p:cNvSpPr>
          <p:nvPr>
            <p:ph type="sldNum" sz="quarter" idx="5"/>
          </p:nvPr>
        </p:nvSpPr>
        <p:spPr/>
        <p:txBody>
          <a:bodyPr/>
          <a:lstStyle/>
          <a:p>
            <a:fld id="{32BBD3DC-AE37-4CF6-9D3E-3504EB198ED1}" type="slidenum">
              <a:rPr lang="en-US" smtClean="0"/>
              <a:t>4</a:t>
            </a:fld>
            <a:endParaRPr lang="en-US"/>
          </a:p>
        </p:txBody>
      </p:sp>
    </p:spTree>
    <p:extLst>
      <p:ext uri="{BB962C8B-B14F-4D97-AF65-F5344CB8AC3E}">
        <p14:creationId xmlns:p14="http://schemas.microsoft.com/office/powerpoint/2010/main" val="4056393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212121"/>
                </a:solidFill>
                <a:effectLst/>
                <a:latin typeface="Roboto" panose="020F0502020204030204" pitchFamily="34" charset="0"/>
              </a:rPr>
              <a:t>Yang D, Liu X, Zhou Y, Xu Y, Huang Q. A novel scoring system to predict the residual back pain after percutaneous kyphoplasty for osteoporotic vertebral compression fracture. </a:t>
            </a:r>
            <a:r>
              <a:rPr lang="en-US" b="0" i="1">
                <a:solidFill>
                  <a:srgbClr val="212121"/>
                </a:solidFill>
                <a:effectLst/>
                <a:latin typeface="Roboto" panose="02000000000000000000" pitchFamily="2" charset="0"/>
              </a:rPr>
              <a:t>Front Surg</a:t>
            </a:r>
            <a:r>
              <a:rPr lang="en-US" b="0" i="0">
                <a:solidFill>
                  <a:srgbClr val="212121"/>
                </a:solidFill>
                <a:effectLst/>
                <a:latin typeface="Roboto" panose="02000000000000000000" pitchFamily="2" charset="0"/>
              </a:rPr>
              <a:t>. 2022;9:1035681. Published 2022 Oct 13. doi:10.3389/fsurg.2022.1035681</a:t>
            </a:r>
            <a:br>
              <a:rPr lang="en-US" b="0" i="0">
                <a:solidFill>
                  <a:srgbClr val="212121"/>
                </a:solidFill>
                <a:effectLst/>
                <a:latin typeface="Roboto" panose="02000000000000000000" pitchFamily="2" charset="0"/>
              </a:rPr>
            </a:br>
            <a:br>
              <a:rPr lang="en-US" b="0" i="0">
                <a:solidFill>
                  <a:srgbClr val="212121"/>
                </a:solidFill>
                <a:effectLst/>
                <a:latin typeface="Roboto" panose="02000000000000000000" pitchFamily="2" charset="0"/>
              </a:rPr>
            </a:br>
            <a:br>
              <a:rPr lang="en-US" b="0" i="0">
                <a:solidFill>
                  <a:srgbClr val="212121"/>
                </a:solidFill>
                <a:effectLst/>
                <a:latin typeface="Roboto" panose="02000000000000000000" pitchFamily="2" charset="0"/>
              </a:rPr>
            </a:br>
            <a:r>
              <a:rPr lang="en-US" b="0" i="0" err="1">
                <a:solidFill>
                  <a:srgbClr val="212121"/>
                </a:solidFill>
                <a:effectLst/>
                <a:latin typeface="system-ui"/>
              </a:rPr>
              <a:t>Vadivelu</a:t>
            </a:r>
            <a:r>
              <a:rPr lang="en-US" b="0" i="0">
                <a:solidFill>
                  <a:srgbClr val="212121"/>
                </a:solidFill>
                <a:effectLst/>
                <a:latin typeface="system-ui"/>
              </a:rPr>
              <a:t> N, Anwar M. Buprenorphine in postoperative pain management. </a:t>
            </a:r>
            <a:r>
              <a:rPr lang="en-US" b="0" i="0" err="1">
                <a:solidFill>
                  <a:srgbClr val="212121"/>
                </a:solidFill>
                <a:effectLst/>
                <a:latin typeface="system-ui"/>
              </a:rPr>
              <a:t>Anesthesiol</a:t>
            </a:r>
            <a:r>
              <a:rPr lang="en-US" b="0" i="0">
                <a:solidFill>
                  <a:srgbClr val="212121"/>
                </a:solidFill>
                <a:effectLst/>
                <a:latin typeface="system-ui"/>
              </a:rPr>
              <a:t> Clin. 2010 Dec;28(4):601-9. doi: 10.1016/j.anclin.2010.08.015. PMID: 21074740.</a:t>
            </a:r>
            <a:br>
              <a:rPr lang="en-US" b="0" i="0">
                <a:solidFill>
                  <a:srgbClr val="212121"/>
                </a:solidFill>
                <a:effectLst/>
                <a:latin typeface="Roboto" panose="02000000000000000000" pitchFamily="2" charset="0"/>
              </a:rPr>
            </a:br>
            <a:br>
              <a:rPr lang="en-US" b="0" i="0">
                <a:solidFill>
                  <a:srgbClr val="212121"/>
                </a:solidFill>
                <a:effectLst/>
                <a:latin typeface="Roboto" panose="02000000000000000000" pitchFamily="2" charset="0"/>
              </a:rPr>
            </a:br>
            <a:br>
              <a:rPr lang="en-US" b="0" i="0">
                <a:solidFill>
                  <a:srgbClr val="212121"/>
                </a:solidFill>
                <a:effectLst/>
                <a:latin typeface="Roboto" panose="02000000000000000000" pitchFamily="2" charset="0"/>
              </a:rPr>
            </a:br>
            <a:br>
              <a:rPr lang="en-US" b="0" i="0">
                <a:solidFill>
                  <a:srgbClr val="212121"/>
                </a:solidFill>
                <a:effectLst/>
                <a:latin typeface="Roboto" panose="02000000000000000000" pitchFamily="2" charset="0"/>
              </a:rPr>
            </a:br>
            <a:r>
              <a:rPr lang="en-US" b="0" i="0">
                <a:solidFill>
                  <a:srgbClr val="FFFFFF"/>
                </a:solidFill>
                <a:effectLst/>
                <a:latin typeface="Helvetica" pitchFamily="2" charset="0"/>
              </a:rPr>
              <a:t>Buprenorphine in Postoperative Pain Management</a:t>
            </a:r>
          </a:p>
          <a:p>
            <a:pPr algn="l">
              <a:buFont typeface="Arial" panose="020B0604020202020204" pitchFamily="34" charset="0"/>
              <a:buChar char="•"/>
            </a:pPr>
            <a:r>
              <a:rPr lang="en-US" b="0" i="0" u="none" strike="noStrike">
                <a:solidFill>
                  <a:srgbClr val="FFFFFF"/>
                </a:solidFill>
                <a:effectLst/>
                <a:latin typeface="Helvetica" pitchFamily="2" charset="0"/>
                <a:hlinkClick r:id="rId3" tooltip="Correspondence information about the author Nalini Vadivelu, MD "/>
              </a:rPr>
              <a:t>Nalini Vadivelu, MD </a:t>
            </a:r>
            <a:endParaRPr lang="en-US" b="0" i="0">
              <a:solidFill>
                <a:srgbClr val="FFFFFF"/>
              </a:solidFill>
              <a:effectLst/>
              <a:latin typeface="Helvetica" pitchFamily="2" charset="0"/>
            </a:endParaRPr>
          </a:p>
          <a:p>
            <a:pPr algn="l">
              <a:buFont typeface="Arial" panose="020B0604020202020204" pitchFamily="34" charset="0"/>
              <a:buChar char="•"/>
            </a:pPr>
            <a:r>
              <a:rPr lang="en-US" b="0" i="0" u="none" strike="noStrike">
                <a:solidFill>
                  <a:srgbClr val="FFFFFF"/>
                </a:solidFill>
                <a:effectLst/>
                <a:latin typeface="Helvetica" pitchFamily="2" charset="0"/>
                <a:hlinkClick r:id="rId3" tooltip="Correspondence information about the author Muhammad Anwar, MD "/>
              </a:rPr>
              <a:t>Muhammad Anwar, MD</a:t>
            </a:r>
            <a:endParaRPr lang="en-US" b="0" i="0">
              <a:solidFill>
                <a:srgbClr val="FFFFFF"/>
              </a:solidFill>
              <a:effectLst/>
              <a:latin typeface="Helvetica" pitchFamily="2" charset="0"/>
            </a:endParaRPr>
          </a:p>
          <a:p>
            <a:pPr algn="l"/>
            <a:r>
              <a:rPr lang="en-US" b="0" i="0">
                <a:solidFill>
                  <a:srgbClr val="FFFFFF"/>
                </a:solidFill>
                <a:effectLst/>
                <a:latin typeface="Helvetica" pitchFamily="2" charset="0"/>
              </a:rPr>
              <a:t> </a:t>
            </a:r>
          </a:p>
          <a:p>
            <a:pPr algn="l"/>
            <a:r>
              <a:rPr lang="en-US" b="0" i="0" err="1">
                <a:solidFill>
                  <a:srgbClr val="FFFFFF"/>
                </a:solidFill>
                <a:effectLst/>
                <a:latin typeface="Helvetica" pitchFamily="2" charset="0"/>
              </a:rPr>
              <a:t>DOI:</a:t>
            </a:r>
            <a:r>
              <a:rPr lang="en-US" b="0" i="0" u="none" strike="noStrike" err="1">
                <a:solidFill>
                  <a:srgbClr val="FFFFFF"/>
                </a:solidFill>
                <a:effectLst/>
                <a:latin typeface="Helvetica" pitchFamily="2" charset="0"/>
                <a:hlinkClick r:id="rId4"/>
              </a:rPr>
              <a:t>https</a:t>
            </a:r>
            <a:r>
              <a:rPr lang="en-US" b="0" i="0" u="none" strike="noStrike">
                <a:solidFill>
                  <a:srgbClr val="FFFFFF"/>
                </a:solidFill>
                <a:effectLst/>
                <a:latin typeface="Helvetica" pitchFamily="2" charset="0"/>
                <a:hlinkClick r:id="rId4"/>
              </a:rPr>
              <a:t>://doi.org/10.1016/j.anclin.2010.08.015</a:t>
            </a:r>
            <a:endParaRPr lang="en-US" b="0" i="0">
              <a:solidFill>
                <a:srgbClr val="FFFFFF"/>
              </a:solidFill>
              <a:effectLst/>
              <a:latin typeface="Helvetica" pitchFamily="2" charset="0"/>
            </a:endParaRPr>
          </a:p>
          <a:p>
            <a:endParaRPr lang="en-US" b="1"/>
          </a:p>
        </p:txBody>
      </p:sp>
      <p:sp>
        <p:nvSpPr>
          <p:cNvPr id="4" name="Slide Number Placeholder 3"/>
          <p:cNvSpPr>
            <a:spLocks noGrp="1"/>
          </p:cNvSpPr>
          <p:nvPr>
            <p:ph type="sldNum" sz="quarter" idx="5"/>
          </p:nvPr>
        </p:nvSpPr>
        <p:spPr/>
        <p:txBody>
          <a:bodyPr/>
          <a:lstStyle/>
          <a:p>
            <a:fld id="{32BBD3DC-AE37-4CF6-9D3E-3504EB198ED1}" type="slidenum">
              <a:rPr lang="en-US" smtClean="0"/>
              <a:t>5</a:t>
            </a:fld>
            <a:endParaRPr lang="en-US"/>
          </a:p>
        </p:txBody>
      </p:sp>
    </p:spTree>
    <p:extLst>
      <p:ext uri="{BB962C8B-B14F-4D97-AF65-F5344CB8AC3E}">
        <p14:creationId xmlns:p14="http://schemas.microsoft.com/office/powerpoint/2010/main" val="409253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Title slide and slide 2: Present before starting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1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 3</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2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 4</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3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Slides 5-7</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4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Slides 8-10</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5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Slides 11-16</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Part 6 of video</a:t>
            </a:r>
            <a:endParaRPr lang="en-US" sz="1800" b="0" i="0" u="none" strike="noStrike">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a:solidFill>
                  <a:srgbClr val="212121"/>
                </a:solidFill>
                <a:effectLst/>
                <a:latin typeface="Calibri" panose="020F0502020204030204" pitchFamily="34" charset="0"/>
              </a:rPr>
              <a:t>Slides 17-19</a:t>
            </a:r>
            <a:endParaRPr lang="en-US" sz="1800" b="0" i="0" u="none" strike="noStrike">
              <a:solidFill>
                <a:srgbClr val="212121"/>
              </a:solidFill>
              <a:effectLst/>
              <a:latin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E705709E-9E69-8044-B3B1-EB2066A5EA43}" type="slidenum">
              <a:rPr lang="en-US" smtClean="0"/>
              <a:t>6</a:t>
            </a:fld>
            <a:endParaRPr lang="en-US"/>
          </a:p>
        </p:txBody>
      </p:sp>
    </p:spTree>
    <p:extLst>
      <p:ext uri="{BB962C8B-B14F-4D97-AF65-F5344CB8AC3E}">
        <p14:creationId xmlns:p14="http://schemas.microsoft.com/office/powerpoint/2010/main" val="128492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obligatory "Venn Diagram"</a:t>
            </a:r>
          </a:p>
          <a:p>
            <a:endParaRPr lang="en-US" dirty="0"/>
          </a:p>
          <a:p>
            <a:r>
              <a:rPr lang="en-US" dirty="0"/>
              <a:t>We're all here for the "Pain and Addiction Common Threads" Course so naturally there is implicit understanding of the overlap between pain and OUD. Most of us already recognize that having persistent pain is a risk factor for developing OUD and that having OUD is associated with higher prevalence of chronic pain. </a:t>
            </a:r>
          </a:p>
          <a:p>
            <a:endParaRPr lang="en-US" dirty="0"/>
          </a:p>
          <a:p>
            <a:r>
              <a:rPr lang="en-US" dirty="0"/>
              <a:t>In this talk I will touch on the pain-opioids overlap which can also move in both directions, in that opioids are typically used to treat pain, but they can sometimes lead to amplification of pain signals. More on that shortly.</a:t>
            </a:r>
          </a:p>
          <a:p>
            <a:endParaRPr lang="en-US" b="1" dirty="0"/>
          </a:p>
        </p:txBody>
      </p:sp>
      <p:sp>
        <p:nvSpPr>
          <p:cNvPr id="4" name="Slide Number Placeholder 3"/>
          <p:cNvSpPr>
            <a:spLocks noGrp="1"/>
          </p:cNvSpPr>
          <p:nvPr>
            <p:ph type="sldNum" sz="quarter" idx="5"/>
          </p:nvPr>
        </p:nvSpPr>
        <p:spPr/>
        <p:txBody>
          <a:bodyPr/>
          <a:lstStyle/>
          <a:p>
            <a:fld id="{32BBD3DC-AE37-4CF6-9D3E-3504EB198ED1}" type="slidenum">
              <a:rPr lang="en-US" smtClean="0"/>
              <a:t>7</a:t>
            </a:fld>
            <a:endParaRPr lang="en-US"/>
          </a:p>
        </p:txBody>
      </p:sp>
    </p:spTree>
    <p:extLst>
      <p:ext uri="{BB962C8B-B14F-4D97-AF65-F5344CB8AC3E}">
        <p14:creationId xmlns:p14="http://schemas.microsoft.com/office/powerpoint/2010/main" val="193133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Title slide and slide 2: Present before starting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1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 3</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2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 4</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3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Slides 5-7</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4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Slides 8-10</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5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Slides 11-16</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Part 6 of video</a:t>
            </a:r>
            <a:endParaRPr lang="en-US" sz="1800" b="0" i="0" u="none" strike="noStrike" dirty="0">
              <a:solidFill>
                <a:srgbClr val="212121"/>
              </a:solidFill>
              <a:effectLst/>
              <a:latin typeface="Times New Roman" panose="02020603050405020304" pitchFamily="18"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Slides 17-19</a:t>
            </a:r>
            <a:endParaRPr lang="en-US" sz="1800" b="0" i="0" u="none" strike="noStrike" dirty="0">
              <a:solidFill>
                <a:srgbClr val="212121"/>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705709E-9E69-8044-B3B1-EB2066A5EA43}" type="slidenum">
              <a:rPr lang="en-US" smtClean="0"/>
              <a:t>8</a:t>
            </a:fld>
            <a:endParaRPr lang="en-US"/>
          </a:p>
        </p:txBody>
      </p:sp>
    </p:spTree>
    <p:extLst>
      <p:ext uri="{BB962C8B-B14F-4D97-AF65-F5344CB8AC3E}">
        <p14:creationId xmlns:p14="http://schemas.microsoft.com/office/powerpoint/2010/main" val="1522011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DEFINITION ON SLIDE THEN READ:</a:t>
            </a:r>
          </a:p>
          <a:p>
            <a:endParaRPr lang="en-US"/>
          </a:p>
          <a:p>
            <a:r>
              <a:rPr lang="en-US"/>
              <a:t>OIH is not a new concept and was written about in the medical literature as early as late 1800's.</a:t>
            </a:r>
          </a:p>
          <a:p>
            <a:endParaRPr lang="en-US"/>
          </a:p>
          <a:p>
            <a:r>
              <a:rPr lang="en-US"/>
              <a:t>It's been eloquently discussed here by our own Dr Rieb in the last couple of years.</a:t>
            </a:r>
          </a:p>
          <a:p>
            <a:endParaRPr lang="en-US"/>
          </a:p>
          <a:p>
            <a:r>
              <a:rPr lang="en-US"/>
              <a:t>It's worth discussing again as it remains a major contributing factor to the overall burden of chronic pain whenever prolonged opioids are involved, yet it very often is not recognized or discussed in the exam room. And the tragedy of that is, we are missing an opportunity, because OIH is quite treatable.</a:t>
            </a:r>
            <a:br>
              <a:rPr lang="en-US" b="0" i="0">
                <a:solidFill>
                  <a:srgbClr val="212121"/>
                </a:solidFill>
                <a:effectLst/>
                <a:latin typeface="system-ui"/>
              </a:rPr>
            </a:br>
            <a:br>
              <a:rPr lang="en-US" b="0" i="0">
                <a:solidFill>
                  <a:srgbClr val="212121"/>
                </a:solidFill>
                <a:effectLst/>
                <a:latin typeface="system-ui"/>
              </a:rPr>
            </a:br>
            <a:r>
              <a:rPr lang="en-US" b="0" i="0">
                <a:solidFill>
                  <a:srgbClr val="212121"/>
                </a:solidFill>
                <a:effectLst/>
                <a:latin typeface="system-ui"/>
              </a:rPr>
              <a:t>Higgins C, Smith BH, Matthews K. Evidence of opioid-induced hyperalgesia in clinical populations after chronic opioid exposure: a systematic review and meta-analysis. Br J </a:t>
            </a:r>
            <a:r>
              <a:rPr lang="en-US" b="0" i="0" err="1">
                <a:solidFill>
                  <a:srgbClr val="212121"/>
                </a:solidFill>
                <a:effectLst/>
                <a:latin typeface="system-ui"/>
              </a:rPr>
              <a:t>Anaesth</a:t>
            </a:r>
            <a:r>
              <a:rPr lang="en-US" b="0" i="0">
                <a:solidFill>
                  <a:srgbClr val="212121"/>
                </a:solidFill>
                <a:effectLst/>
                <a:latin typeface="system-ui"/>
              </a:rPr>
              <a:t>. 2019 Jun;122(6):e114-e126. doi: 10.1016/j.bja.2018.09.019. Epub 2018 Oct 25. PMID: 30915985.</a:t>
            </a:r>
            <a:endParaRPr lang="en-US" b="1"/>
          </a:p>
        </p:txBody>
      </p:sp>
      <p:sp>
        <p:nvSpPr>
          <p:cNvPr id="4" name="Slide Number Placeholder 3"/>
          <p:cNvSpPr>
            <a:spLocks noGrp="1"/>
          </p:cNvSpPr>
          <p:nvPr>
            <p:ph type="sldNum" sz="quarter" idx="5"/>
          </p:nvPr>
        </p:nvSpPr>
        <p:spPr/>
        <p:txBody>
          <a:bodyPr/>
          <a:lstStyle/>
          <a:p>
            <a:fld id="{32BBD3DC-AE37-4CF6-9D3E-3504EB198ED1}" type="slidenum">
              <a:rPr lang="en-US" smtClean="0"/>
              <a:t>9</a:t>
            </a:fld>
            <a:endParaRPr lang="en-US"/>
          </a:p>
        </p:txBody>
      </p:sp>
    </p:spTree>
    <p:extLst>
      <p:ext uri="{BB962C8B-B14F-4D97-AF65-F5344CB8AC3E}">
        <p14:creationId xmlns:p14="http://schemas.microsoft.com/office/powerpoint/2010/main" val="2270254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175035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2F1FB-E590-C348-A847-5F2CD901A2D2}"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F0DAE-FDAC-444E-AC83-9C51C16F9F4E}" type="slidenum">
              <a:rPr lang="en-US" smtClean="0"/>
              <a:t>‹#›</a:t>
            </a:fld>
            <a:endParaRPr lang="en-US"/>
          </a:p>
        </p:txBody>
      </p:sp>
    </p:spTree>
    <p:extLst>
      <p:ext uri="{BB962C8B-B14F-4D97-AF65-F5344CB8AC3E}">
        <p14:creationId xmlns:p14="http://schemas.microsoft.com/office/powerpoint/2010/main" val="109729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Learning Objectiv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9D20-5495-47CC-BB63-8B86BF8DA6BC}"/>
              </a:ext>
            </a:extLst>
          </p:cNvPr>
          <p:cNvSpPr>
            <a:spLocks noGrp="1"/>
          </p:cNvSpPr>
          <p:nvPr>
            <p:ph type="title" hasCustomPrompt="1"/>
          </p:nvPr>
        </p:nvSpPr>
        <p:spPr>
          <a:xfrm>
            <a:off x="609600" y="228600"/>
            <a:ext cx="10972800" cy="1143000"/>
          </a:xfrm>
        </p:spPr>
        <p:txBody>
          <a:bodyPr/>
          <a:lstStyle>
            <a:lvl1pPr algn="ctr">
              <a:defRPr/>
            </a:lvl1pPr>
          </a:lstStyle>
          <a:p>
            <a:r>
              <a:rPr lang="en-US"/>
              <a:t>[Click to insert title]</a:t>
            </a:r>
          </a:p>
        </p:txBody>
      </p:sp>
      <p:sp>
        <p:nvSpPr>
          <p:cNvPr id="4" name="Content Placeholder 3">
            <a:extLst>
              <a:ext uri="{FF2B5EF4-FFF2-40B4-BE49-F238E27FC236}">
                <a16:creationId xmlns:a16="http://schemas.microsoft.com/office/drawing/2014/main" id="{9A38641F-A841-4651-B0B6-5DB5E1097527}"/>
              </a:ext>
            </a:extLst>
          </p:cNvPr>
          <p:cNvSpPr>
            <a:spLocks noGrp="1"/>
          </p:cNvSpPr>
          <p:nvPr>
            <p:ph sz="quarter" idx="10"/>
          </p:nvPr>
        </p:nvSpPr>
        <p:spPr>
          <a:xfrm>
            <a:off x="609600" y="1524000"/>
            <a:ext cx="109728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53479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hasCustomPrompt="1"/>
          </p:nvPr>
        </p:nvSpPr>
        <p:spPr/>
        <p:txBody>
          <a:bodyPr/>
          <a:lstStyle/>
          <a:p>
            <a:pPr lvl="4"/>
            <a:r>
              <a:rPr lang="en-US"/>
              <a:t>Fifth level</a:t>
            </a:r>
          </a:p>
        </p:txBody>
      </p:sp>
      <p:sp>
        <p:nvSpPr>
          <p:cNvPr id="4" name="Date Placeholder 3"/>
          <p:cNvSpPr>
            <a:spLocks noGrp="1"/>
          </p:cNvSpPr>
          <p:nvPr>
            <p:ph type="dt" sz="half" idx="10"/>
          </p:nvPr>
        </p:nvSpPr>
        <p:spPr/>
        <p:txBody>
          <a:bodyPr/>
          <a:lstStyle/>
          <a:p>
            <a:fld id="{4A92F1FB-E590-C348-A847-5F2CD901A2D2}"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F0DAE-FDAC-444E-AC83-9C51C16F9F4E}" type="slidenum">
              <a:rPr lang="en-US" smtClean="0"/>
              <a:t>‹#›</a:t>
            </a:fld>
            <a:endParaRPr lang="en-US"/>
          </a:p>
        </p:txBody>
      </p:sp>
    </p:spTree>
    <p:extLst>
      <p:ext uri="{BB962C8B-B14F-4D97-AF65-F5344CB8AC3E}">
        <p14:creationId xmlns:p14="http://schemas.microsoft.com/office/powerpoint/2010/main" val="38274833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2F1FB-E590-C348-A847-5F2CD901A2D2}"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F0DAE-FDAC-444E-AC83-9C51C16F9F4E}" type="slidenum">
              <a:rPr lang="en-US" smtClean="0"/>
              <a:t>‹#›</a:t>
            </a:fld>
            <a:endParaRPr lang="en-US"/>
          </a:p>
        </p:txBody>
      </p:sp>
    </p:spTree>
    <p:extLst>
      <p:ext uri="{BB962C8B-B14F-4D97-AF65-F5344CB8AC3E}">
        <p14:creationId xmlns:p14="http://schemas.microsoft.com/office/powerpoint/2010/main" val="935296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Disclosur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0964-EFF8-49BE-884A-BCD0A02B21C3}"/>
              </a:ext>
            </a:extLst>
          </p:cNvPr>
          <p:cNvSpPr>
            <a:spLocks noGrp="1"/>
          </p:cNvSpPr>
          <p:nvPr>
            <p:ph type="title" hasCustomPrompt="1"/>
          </p:nvPr>
        </p:nvSpPr>
        <p:spPr>
          <a:xfrm>
            <a:off x="609600" y="228601"/>
            <a:ext cx="10972800" cy="685800"/>
          </a:xfrm>
        </p:spPr>
        <p:txBody>
          <a:bodyPr/>
          <a:lstStyle>
            <a:lvl1pPr algn="ctr">
              <a:defRPr/>
            </a:lvl1pPr>
          </a:lstStyle>
          <a:p>
            <a:r>
              <a:rPr lang="en-US"/>
              <a:t>Disclosure Information</a:t>
            </a:r>
          </a:p>
        </p:txBody>
      </p:sp>
      <p:sp>
        <p:nvSpPr>
          <p:cNvPr id="5" name="Text Placeholder 23">
            <a:extLst>
              <a:ext uri="{FF2B5EF4-FFF2-40B4-BE49-F238E27FC236}">
                <a16:creationId xmlns:a16="http://schemas.microsoft.com/office/drawing/2014/main" id="{9F4B5D65-2E7E-4980-98FA-463AFCF2409A}"/>
              </a:ext>
            </a:extLst>
          </p:cNvPr>
          <p:cNvSpPr>
            <a:spLocks noGrp="1"/>
          </p:cNvSpPr>
          <p:nvPr>
            <p:ph type="body" sz="quarter" idx="18" hasCustomPrompt="1"/>
          </p:nvPr>
        </p:nvSpPr>
        <p:spPr>
          <a:xfrm>
            <a:off x="609600" y="1044186"/>
            <a:ext cx="10972799" cy="744927"/>
          </a:xfrm>
        </p:spPr>
        <p:txBody>
          <a:bodyPr anchor="ctr">
            <a:noAutofit/>
          </a:bodyPr>
          <a:lstStyle>
            <a:lvl1pPr marL="0" indent="0" algn="l">
              <a:buNone/>
              <a:defRPr sz="3200" b="1"/>
            </a:lvl1pPr>
          </a:lstStyle>
          <a:p>
            <a:pPr lvl="0"/>
            <a:r>
              <a:rPr lang="en-US"/>
              <a:t>[Insert Name of Presentation]</a:t>
            </a:r>
          </a:p>
        </p:txBody>
      </p:sp>
      <p:sp>
        <p:nvSpPr>
          <p:cNvPr id="6" name="Text Placeholder 25">
            <a:extLst>
              <a:ext uri="{FF2B5EF4-FFF2-40B4-BE49-F238E27FC236}">
                <a16:creationId xmlns:a16="http://schemas.microsoft.com/office/drawing/2014/main" id="{D4887183-AD59-426E-95F3-1A97A3F07F7E}"/>
              </a:ext>
            </a:extLst>
          </p:cNvPr>
          <p:cNvSpPr>
            <a:spLocks noGrp="1"/>
          </p:cNvSpPr>
          <p:nvPr>
            <p:ph type="body" sz="quarter" idx="19" hasCustomPrompt="1"/>
          </p:nvPr>
        </p:nvSpPr>
        <p:spPr>
          <a:xfrm>
            <a:off x="609599" y="2529277"/>
            <a:ext cx="6858001" cy="465138"/>
          </a:xfrm>
        </p:spPr>
        <p:txBody>
          <a:bodyPr>
            <a:noAutofit/>
          </a:bodyPr>
          <a:lstStyle>
            <a:lvl1pPr marL="0" indent="0" algn="l">
              <a:buNone/>
              <a:defRPr sz="2600"/>
            </a:lvl1pPr>
          </a:lstStyle>
          <a:p>
            <a:pPr lvl="0"/>
            <a:r>
              <a:rPr lang="en-US"/>
              <a:t>[Speaker Name, Credentials]</a:t>
            </a:r>
          </a:p>
        </p:txBody>
      </p:sp>
      <p:sp>
        <p:nvSpPr>
          <p:cNvPr id="9" name="Picture Placeholder 8">
            <a:extLst>
              <a:ext uri="{FF2B5EF4-FFF2-40B4-BE49-F238E27FC236}">
                <a16:creationId xmlns:a16="http://schemas.microsoft.com/office/drawing/2014/main" id="{DD289C13-3FF3-4B02-96DA-7B234F6EB1D6}"/>
              </a:ext>
            </a:extLst>
          </p:cNvPr>
          <p:cNvSpPr>
            <a:spLocks noGrp="1"/>
          </p:cNvSpPr>
          <p:nvPr>
            <p:ph type="pic" sz="quarter" idx="20" hasCustomPrompt="1"/>
          </p:nvPr>
        </p:nvSpPr>
        <p:spPr>
          <a:xfrm>
            <a:off x="7620000" y="1928307"/>
            <a:ext cx="3962400" cy="4089906"/>
          </a:xfrm>
          <a:prstGeom prst="rect">
            <a:avLst/>
          </a:prstGeom>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lvl1pPr marL="0" indent="0">
              <a:buNone/>
              <a:defRPr>
                <a:solidFill>
                  <a:schemeClr val="tx1"/>
                </a:solidFill>
              </a:defRPr>
            </a:lvl1pPr>
          </a:lstStyle>
          <a:p>
            <a:r>
              <a:rPr lang="en-US"/>
              <a:t>Click the icon to insert presenter photo</a:t>
            </a:r>
          </a:p>
        </p:txBody>
      </p:sp>
      <p:sp>
        <p:nvSpPr>
          <p:cNvPr id="11" name="Text Placeholder 10">
            <a:extLst>
              <a:ext uri="{FF2B5EF4-FFF2-40B4-BE49-F238E27FC236}">
                <a16:creationId xmlns:a16="http://schemas.microsoft.com/office/drawing/2014/main" id="{05C4401C-8650-4366-BDE8-6290777D278B}"/>
              </a:ext>
            </a:extLst>
          </p:cNvPr>
          <p:cNvSpPr>
            <a:spLocks noGrp="1"/>
          </p:cNvSpPr>
          <p:nvPr>
            <p:ph type="body" sz="quarter" idx="21" hasCustomPrompt="1"/>
          </p:nvPr>
        </p:nvSpPr>
        <p:spPr>
          <a:xfrm>
            <a:off x="609600" y="1928813"/>
            <a:ext cx="6858000" cy="465138"/>
          </a:xfrm>
        </p:spPr>
        <p:txBody>
          <a:bodyPr anchor="ctr">
            <a:noAutofit/>
          </a:bodyPr>
          <a:lstStyle>
            <a:lvl1pPr marL="0" indent="0">
              <a:buNone/>
              <a:defRPr sz="2800"/>
            </a:lvl1pPr>
          </a:lstStyle>
          <a:p>
            <a:pPr lvl="0"/>
            <a:r>
              <a:rPr lang="en-US"/>
              <a:t>[Insert date and time of activity]</a:t>
            </a:r>
          </a:p>
        </p:txBody>
      </p:sp>
      <p:sp>
        <p:nvSpPr>
          <p:cNvPr id="13" name="Content Placeholder 12">
            <a:extLst>
              <a:ext uri="{FF2B5EF4-FFF2-40B4-BE49-F238E27FC236}">
                <a16:creationId xmlns:a16="http://schemas.microsoft.com/office/drawing/2014/main" id="{4DC340C2-B3EA-45B3-8263-DF147371BF41}"/>
              </a:ext>
            </a:extLst>
          </p:cNvPr>
          <p:cNvSpPr>
            <a:spLocks noGrp="1"/>
          </p:cNvSpPr>
          <p:nvPr>
            <p:ph sz="quarter" idx="22" hasCustomPrompt="1"/>
          </p:nvPr>
        </p:nvSpPr>
        <p:spPr>
          <a:xfrm>
            <a:off x="609600" y="3124200"/>
            <a:ext cx="6858000" cy="2894013"/>
          </a:xfrm>
        </p:spPr>
        <p:txBody>
          <a:bodyPr>
            <a:normAutofit/>
          </a:bodyPr>
          <a:lstStyle>
            <a:lvl1pPr>
              <a:defRPr sz="2200"/>
            </a:lvl1pPr>
          </a:lstStyle>
          <a:p>
            <a:pPr lvl="0"/>
            <a:r>
              <a:rPr lang="en-US"/>
              <a:t>[Insert Commercial Interest, What was received, For What Role – Put “No Disclosures” if you do not have any]</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04279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References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103FD-3CDC-46AD-895D-365162FE730A}"/>
              </a:ext>
            </a:extLst>
          </p:cNvPr>
          <p:cNvSpPr>
            <a:spLocks noGrp="1"/>
          </p:cNvSpPr>
          <p:nvPr>
            <p:ph idx="1" hasCustomPrompt="1"/>
          </p:nvPr>
        </p:nvSpPr>
        <p:spPr>
          <a:xfrm>
            <a:off x="609600" y="1292850"/>
            <a:ext cx="10972800" cy="4683206"/>
          </a:xfrm>
        </p:spPr>
        <p:txBody>
          <a:bodyPr>
            <a:normAutofit/>
          </a:bodyPr>
          <a:lstStyle>
            <a:lvl1pPr marL="457200" indent="-457200">
              <a:buClr>
                <a:schemeClr val="accent2"/>
              </a:buClr>
              <a:buFont typeface="+mj-lt"/>
              <a:buAutoNum type="arabicPeriod"/>
              <a:defRPr sz="2400">
                <a:solidFill>
                  <a:schemeClr val="tx1"/>
                </a:solidFill>
              </a:defRPr>
            </a:lvl1pPr>
          </a:lstStyle>
          <a:p>
            <a:pPr lvl="0"/>
            <a:r>
              <a:rPr lang="en-US"/>
              <a:t>Reference 1 (press enter to enter a second reference)</a:t>
            </a:r>
          </a:p>
        </p:txBody>
      </p:sp>
      <p:sp>
        <p:nvSpPr>
          <p:cNvPr id="4" name="Title 3">
            <a:extLst>
              <a:ext uri="{FF2B5EF4-FFF2-40B4-BE49-F238E27FC236}">
                <a16:creationId xmlns:a16="http://schemas.microsoft.com/office/drawing/2014/main" id="{47827790-E4B7-4DA1-AB88-74DF3BA35E2A}"/>
              </a:ext>
            </a:extLst>
          </p:cNvPr>
          <p:cNvSpPr>
            <a:spLocks noGrp="1"/>
          </p:cNvSpPr>
          <p:nvPr>
            <p:ph type="title"/>
          </p:nvPr>
        </p:nvSpPr>
        <p:spPr/>
        <p:txBody>
          <a:bodyPr/>
          <a:lstStyle/>
          <a:p>
            <a:r>
              <a:rPr lang="en-US"/>
              <a:t>Click to edit Master title style</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96641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204C"/>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352156B-42AF-4DD6-A7C8-5D3E94B11806}"/>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3100" y="6373689"/>
            <a:ext cx="385464" cy="400343"/>
          </a:xfrm>
          <a:prstGeom prst="rect">
            <a:avLst/>
          </a:prstGeom>
        </p:spPr>
      </p:pic>
    </p:spTree>
    <p:custDataLst>
      <p:tags r:id="rId9"/>
    </p:custDataLst>
    <p:extLst>
      <p:ext uri="{BB962C8B-B14F-4D97-AF65-F5344CB8AC3E}">
        <p14:creationId xmlns:p14="http://schemas.microsoft.com/office/powerpoint/2010/main" val="285001110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5" r:id="rId6"/>
    <p:sldLayoutId id="214748371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player.vimeo.com/video/807380208?h=26b1d4fc1d&amp;app_id=122963" TargetMode="External"/><Relationship Id="rId5" Type="http://schemas.openxmlformats.org/officeDocument/2006/relationships/image" Target="../media/image14.jpeg"/><Relationship Id="rId4" Type="http://schemas.openxmlformats.org/officeDocument/2006/relationships/hyperlink" Target="https://vimeo.com/807380208/26b1d4fc1d"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4.xml"/><Relationship Id="rId7" Type="http://schemas.openxmlformats.org/officeDocument/2006/relationships/image" Target="../media/image18.sv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8.sv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player.vimeo.com/video/807380237?h=f3921be901&amp;app_id=122963" TargetMode="Externa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8.xml"/><Relationship Id="rId7" Type="http://schemas.openxmlformats.org/officeDocument/2006/relationships/diagramLayout" Target="../diagrams/layout1.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diagramData" Target="../diagrams/data1.xml"/><Relationship Id="rId5" Type="http://schemas.openxmlformats.org/officeDocument/2006/relationships/image" Target="../media/image25.jpe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6.sv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5.png"/><Relationship Id="rId5" Type="http://schemas.openxmlformats.org/officeDocument/2006/relationships/image" Target="../media/image2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notesSlide" Target="../notesSlides/notesSlide20.xml"/><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notesSlide" Target="../notesSlides/notesSlide22.xml"/><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slideLayout" Target="../slideLayouts/slideLayout1.xml"/><Relationship Id="rId16" Type="http://schemas.openxmlformats.org/officeDocument/2006/relationships/image" Target="../media/image47.svg"/><Relationship Id="rId1" Type="http://schemas.openxmlformats.org/officeDocument/2006/relationships/tags" Target="../tags/tag22.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image" Target="../media/image27.png"/><Relationship Id="rId9" Type="http://schemas.openxmlformats.org/officeDocument/2006/relationships/image" Target="../media/image40.png"/><Relationship Id="rId14" Type="http://schemas.openxmlformats.org/officeDocument/2006/relationships/image" Target="../media/image45.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5.xml"/><Relationship Id="rId7" Type="http://schemas.openxmlformats.org/officeDocument/2006/relationships/image" Target="../media/image49.sv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48.png"/><Relationship Id="rId5" Type="http://schemas.openxmlformats.org/officeDocument/2006/relationships/image" Target="../media/image6.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ideo" Target="https://player.vimeo.com/video/807380237?h=f3921be901&amp;app_id=122963" TargetMode="Externa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player.vimeo.com/video/807377910?h=f87f2f7297&amp;app_id=122963" TargetMode="External"/><Relationship Id="rId5" Type="http://schemas.openxmlformats.org/officeDocument/2006/relationships/image" Target="../media/image5.jpeg"/><Relationship Id="rId4" Type="http://schemas.openxmlformats.org/officeDocument/2006/relationships/hyperlink" Target="https://vimeo.com/807377910/f87f2f7297"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s://pixabay.com/en/road-start-beginning-intention-368719/"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hyperlink" Target="https://doi.org/10.1146/annurev-pharmtox-010715-103042" TargetMode="External"/><Relationship Id="rId4" Type="http://schemas.openxmlformats.org/officeDocument/2006/relationships/hyperlink" Target="https://www.annualreviews.org/doi/abs/10.1146/annurev-pharmtox-010715-103042"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hyperlink" Target="https://doi.org/10.1016/j.anclin.2010.08.015"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player.vimeo.com/video/807375354?h=43aa99f58b&amp;app_id=122963"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player.vimeo.com/video/807380111?h=5954b9c57f&amp;app_id=122963"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D48"/>
        </a:solidFill>
        <a:effectLst/>
      </p:bgPr>
    </p:bg>
    <p:spTree>
      <p:nvGrpSpPr>
        <p:cNvPr id="1" name=""/>
        <p:cNvGrpSpPr/>
        <p:nvPr/>
      </p:nvGrpSpPr>
      <p:grpSpPr>
        <a:xfrm>
          <a:off x="0" y="0"/>
          <a:ext cx="0" cy="0"/>
          <a:chOff x="0" y="0"/>
          <a:chExt cx="0" cy="0"/>
        </a:xfrm>
      </p:grpSpPr>
      <p:sp>
        <p:nvSpPr>
          <p:cNvPr id="3" name="Object 1">
            <a:extLst>
              <a:ext uri="{FF2B5EF4-FFF2-40B4-BE49-F238E27FC236}">
                <a16:creationId xmlns:a16="http://schemas.microsoft.com/office/drawing/2014/main" id="{2030A4A3-0243-418F-819D-B0C1E7DC2B17}"/>
              </a:ext>
            </a:extLst>
          </p:cNvPr>
          <p:cNvSpPr/>
          <p:nvPr/>
        </p:nvSpPr>
        <p:spPr>
          <a:xfrm>
            <a:off x="1005474" y="2482574"/>
            <a:ext cx="10181051" cy="1993797"/>
          </a:xfrm>
          <a:prstGeom prst="rect">
            <a:avLst/>
          </a:prstGeom>
          <a:noFill/>
        </p:spPr>
        <p:txBody>
          <a:bodyPr wrap="square" lIns="0" tIns="0" rIns="0" bIns="0" rtlCol="0" anchor="ctr"/>
          <a:lstStyle/>
          <a:p>
            <a:pPr algn="ctr">
              <a:spcAft>
                <a:spcPts val="600"/>
              </a:spcAft>
            </a:pPr>
            <a:r>
              <a:rPr lang="en-US" sz="7200" dirty="0">
                <a:solidFill>
                  <a:srgbClr val="FFFFFF"/>
                </a:solidFill>
                <a:latin typeface="Lato Light" panose="020F0302020204030203" pitchFamily="34" charset="0"/>
                <a:ea typeface="Source Sans Pro Light" pitchFamily="34" charset="-122"/>
                <a:cs typeface="Source Sans Pro Light" pitchFamily="34" charset="-120"/>
              </a:rPr>
              <a:t>My Journey: </a:t>
            </a:r>
            <a:br>
              <a:rPr lang="en-US" sz="4800" dirty="0">
                <a:solidFill>
                  <a:srgbClr val="FFFFFF"/>
                </a:solidFill>
                <a:latin typeface="Lato Light" panose="020F0302020204030203" pitchFamily="34" charset="0"/>
                <a:ea typeface="Source Sans Pro Light" pitchFamily="34" charset="-122"/>
                <a:cs typeface="Source Sans Pro Light" pitchFamily="34" charset="-120"/>
              </a:rPr>
            </a:br>
            <a:r>
              <a:rPr lang="en-US" sz="2600" dirty="0">
                <a:solidFill>
                  <a:srgbClr val="FFFFFF"/>
                </a:solidFill>
                <a:latin typeface="Lato Light" panose="020F0302020204030203" pitchFamily="34" charset="0"/>
                <a:ea typeface="Source Sans Pro Light" pitchFamily="34" charset="-122"/>
                <a:cs typeface="Source Sans Pro Light" pitchFamily="34" charset="-120"/>
              </a:rPr>
              <a:t>A Patient's Experience on Buprenorphine for Chronic Pain </a:t>
            </a:r>
          </a:p>
          <a:p>
            <a:pPr algn="ctr">
              <a:spcAft>
                <a:spcPts val="600"/>
              </a:spcAft>
            </a:pPr>
            <a:endParaRPr lang="en-US" sz="2600" dirty="0">
              <a:solidFill>
                <a:srgbClr val="FFFFFF"/>
              </a:solidFill>
              <a:latin typeface="Lato Light" panose="020F0302020204030203" pitchFamily="34" charset="0"/>
              <a:ea typeface="Source Sans Pro Light" pitchFamily="34" charset="-122"/>
              <a:cs typeface="Source Sans Pro Light" pitchFamily="34" charset="-120"/>
            </a:endParaRPr>
          </a:p>
        </p:txBody>
      </p:sp>
      <p:sp>
        <p:nvSpPr>
          <p:cNvPr id="4" name="TextBox 3">
            <a:extLst>
              <a:ext uri="{FF2B5EF4-FFF2-40B4-BE49-F238E27FC236}">
                <a16:creationId xmlns:a16="http://schemas.microsoft.com/office/drawing/2014/main" id="{3BB22038-D98F-4524-966D-A274BF652254}"/>
              </a:ext>
            </a:extLst>
          </p:cNvPr>
          <p:cNvSpPr txBox="1"/>
          <p:nvPr/>
        </p:nvSpPr>
        <p:spPr>
          <a:xfrm>
            <a:off x="1534540" y="4299224"/>
            <a:ext cx="9122917" cy="2157514"/>
          </a:xfrm>
          <a:prstGeom prst="rect">
            <a:avLst/>
          </a:prstGeom>
          <a:noFill/>
        </p:spPr>
        <p:txBody>
          <a:bodyPr wrap="square" lIns="91440" tIns="45720" rIns="91440" bIns="45720" rtlCol="0" anchor="t">
            <a:spAutoFit/>
          </a:bodyPr>
          <a:lstStyle/>
          <a:p>
            <a:pPr algn="ctr">
              <a:lnSpc>
                <a:spcPct val="90000"/>
              </a:lnSpc>
            </a:pPr>
            <a:r>
              <a:rPr lang="sv-SE" sz="2600" dirty="0">
                <a:solidFill>
                  <a:schemeClr val="bg1"/>
                </a:solidFill>
                <a:latin typeface="Lato Light"/>
                <a:ea typeface="Lato Light"/>
                <a:cs typeface="Lato Light"/>
              </a:rPr>
              <a:t>Stacy Kerns in </a:t>
            </a:r>
            <a:r>
              <a:rPr lang="sv-SE" sz="2600" dirty="0" err="1">
                <a:solidFill>
                  <a:schemeClr val="bg1"/>
                </a:solidFill>
                <a:latin typeface="Lato Light"/>
                <a:ea typeface="Lato Light"/>
                <a:cs typeface="Lato Light"/>
              </a:rPr>
              <a:t>Collaboration</a:t>
            </a:r>
            <a:r>
              <a:rPr lang="sv-SE" sz="2600" dirty="0">
                <a:solidFill>
                  <a:schemeClr val="bg1"/>
                </a:solidFill>
                <a:latin typeface="Lato Light"/>
                <a:ea typeface="Lato Light"/>
                <a:cs typeface="Lato Light"/>
              </a:rPr>
              <a:t> </a:t>
            </a:r>
            <a:r>
              <a:rPr lang="sv-SE" sz="2600" dirty="0" err="1">
                <a:solidFill>
                  <a:schemeClr val="bg1"/>
                </a:solidFill>
                <a:latin typeface="Lato Light"/>
                <a:ea typeface="Lato Light"/>
                <a:cs typeface="Lato Light"/>
              </a:rPr>
              <a:t>with</a:t>
            </a:r>
            <a:r>
              <a:rPr lang="sv-SE" sz="2600" dirty="0">
                <a:solidFill>
                  <a:schemeClr val="bg1"/>
                </a:solidFill>
                <a:latin typeface="Lato Light"/>
                <a:ea typeface="Lato Light"/>
                <a:cs typeface="Lato Light"/>
              </a:rPr>
              <a:t> Greg Rudolf, MD, DFASAM</a:t>
            </a:r>
            <a:br>
              <a:rPr lang="sv-SE" sz="2600" dirty="0">
                <a:latin typeface="Lato Light" panose="020F0502020204030203" pitchFamily="34" charset="0"/>
                <a:ea typeface="Lato Light" panose="020F0502020204030203" pitchFamily="34" charset="0"/>
                <a:cs typeface="Lato Light" panose="020F0502020204030203" pitchFamily="34" charset="0"/>
              </a:rPr>
            </a:br>
            <a:endParaRPr lang="sv-SE" sz="2600" dirty="0">
              <a:latin typeface="Lato Light" panose="020F0502020204030203" pitchFamily="34" charset="0"/>
              <a:ea typeface="Lato Light" panose="020F0502020204030203" pitchFamily="34" charset="0"/>
              <a:cs typeface="Lato Light" panose="020F0502020204030203" pitchFamily="34" charset="0"/>
            </a:endParaRPr>
          </a:p>
          <a:p>
            <a:pPr algn="ctr">
              <a:lnSpc>
                <a:spcPct val="90000"/>
              </a:lnSpc>
            </a:pPr>
            <a:br>
              <a:rPr lang="sv-SE" sz="2600" dirty="0">
                <a:latin typeface="Lato Light" panose="020F0502020204030203" pitchFamily="34" charset="0"/>
                <a:ea typeface="Lato Light" panose="020F0502020204030203" pitchFamily="34" charset="0"/>
                <a:cs typeface="Lato Light" panose="020F0502020204030203" pitchFamily="34" charset="0"/>
              </a:rPr>
            </a:br>
            <a:r>
              <a:rPr lang="sv-SE" sz="2000" i="1" dirty="0">
                <a:solidFill>
                  <a:schemeClr val="bg1"/>
                </a:solidFill>
                <a:latin typeface="Lato Light"/>
                <a:ea typeface="Lato Light"/>
                <a:cs typeface="Lato Light"/>
              </a:rPr>
              <a:t>Pain &amp; </a:t>
            </a:r>
            <a:r>
              <a:rPr lang="sv-SE" sz="2000" i="1" dirty="0" err="1">
                <a:solidFill>
                  <a:schemeClr val="bg1"/>
                </a:solidFill>
                <a:latin typeface="Lato Light"/>
                <a:ea typeface="Lato Light"/>
                <a:cs typeface="Lato Light"/>
              </a:rPr>
              <a:t>Addiction</a:t>
            </a:r>
            <a:r>
              <a:rPr lang="sv-SE" sz="2000" i="1" dirty="0">
                <a:solidFill>
                  <a:schemeClr val="bg1"/>
                </a:solidFill>
                <a:latin typeface="Lato Light"/>
                <a:ea typeface="Lato Light"/>
                <a:cs typeface="Lato Light"/>
              </a:rPr>
              <a:t>: Common </a:t>
            </a:r>
            <a:r>
              <a:rPr lang="sv-SE" sz="2000" i="1" dirty="0" err="1">
                <a:solidFill>
                  <a:schemeClr val="bg1"/>
                </a:solidFill>
                <a:latin typeface="Lato Light"/>
                <a:ea typeface="Lato Light"/>
                <a:cs typeface="Lato Light"/>
              </a:rPr>
              <a:t>Threads</a:t>
            </a:r>
            <a:r>
              <a:rPr lang="sv-SE" sz="2000" i="1" dirty="0">
                <a:solidFill>
                  <a:schemeClr val="bg1"/>
                </a:solidFill>
                <a:latin typeface="Lato Light"/>
                <a:ea typeface="Lato Light"/>
                <a:cs typeface="Lato Light"/>
              </a:rPr>
              <a:t> Course XXIV</a:t>
            </a:r>
            <a:br>
              <a:rPr lang="sv-SE" sz="2000" i="1" dirty="0">
                <a:latin typeface="Lato Light" panose="020F0502020204030203" pitchFamily="34" charset="0"/>
                <a:ea typeface="Lato Light" panose="020F0502020204030203" pitchFamily="34" charset="0"/>
                <a:cs typeface="Lato Light" panose="020F0502020204030203" pitchFamily="34" charset="0"/>
              </a:rPr>
            </a:br>
            <a:r>
              <a:rPr lang="sv-SE" sz="2000" i="1" dirty="0">
                <a:solidFill>
                  <a:schemeClr val="bg1"/>
                </a:solidFill>
                <a:latin typeface="Lato Light"/>
                <a:ea typeface="Lato Light"/>
                <a:cs typeface="Lato Light"/>
              </a:rPr>
              <a:t>April 13, 2023</a:t>
            </a:r>
          </a:p>
          <a:p>
            <a:pPr algn="ctr"/>
            <a:endParaRPr lang="sv-SE" sz="14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algn="ctr"/>
            <a:endParaRPr lang="sv-SE" sz="1400" dirty="0">
              <a:solidFill>
                <a:schemeClr val="bg1"/>
              </a:solidFill>
              <a:latin typeface="Lato"/>
            </a:endParaRPr>
          </a:p>
        </p:txBody>
      </p:sp>
      <p:cxnSp>
        <p:nvCxnSpPr>
          <p:cNvPr id="5" name="Straight Connector 4">
            <a:extLst>
              <a:ext uri="{FF2B5EF4-FFF2-40B4-BE49-F238E27FC236}">
                <a16:creationId xmlns:a16="http://schemas.microsoft.com/office/drawing/2014/main" id="{5907001B-DFA4-46BB-9CBB-1D2F1276B8F4}"/>
              </a:ext>
            </a:extLst>
          </p:cNvPr>
          <p:cNvCxnSpPr>
            <a:cxnSpLocks/>
          </p:cNvCxnSpPr>
          <p:nvPr/>
        </p:nvCxnSpPr>
        <p:spPr>
          <a:xfrm>
            <a:off x="1752600" y="4183734"/>
            <a:ext cx="8686800"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9757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D48"/>
        </a:solidFill>
        <a:effectLst/>
      </p:bgPr>
    </p:bg>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6BCDC74F-5A62-7FEE-90BB-2B356864A849}"/>
              </a:ext>
            </a:extLst>
          </p:cNvPr>
          <p:cNvSpPr/>
          <p:nvPr/>
        </p:nvSpPr>
        <p:spPr>
          <a:xfrm>
            <a:off x="673793" y="1980183"/>
            <a:ext cx="5724211" cy="4477022"/>
          </a:xfrm>
          <a:prstGeom prst="rect">
            <a:avLst/>
          </a:prstGeom>
          <a:noFill/>
        </p:spPr>
        <p:txBody>
          <a:bodyPr wrap="square" lIns="0" tIns="0" rIns="0" bIns="0" rtlCol="0" anchor="t"/>
          <a:lstStyle/>
          <a:p>
            <a:pPr>
              <a:lnSpc>
                <a:spcPct val="120000"/>
              </a:lnSpc>
              <a:spcBef>
                <a:spcPts val="600"/>
              </a:spcBef>
              <a:spcAft>
                <a:spcPts val="600"/>
              </a:spcAft>
            </a:pPr>
            <a:r>
              <a:rPr lang="en-US" sz="2300">
                <a:solidFill>
                  <a:schemeClr val="bg1"/>
                </a:solidFill>
                <a:latin typeface="Lato"/>
                <a:ea typeface="Lato"/>
                <a:cs typeface="Lato"/>
              </a:rPr>
              <a:t>OIH can be modulated by </a:t>
            </a:r>
            <a:r>
              <a:rPr lang="en-US" sz="2300" b="1">
                <a:solidFill>
                  <a:srgbClr val="79ACCC"/>
                </a:solidFill>
                <a:latin typeface="Lato"/>
                <a:ea typeface="Lato"/>
                <a:cs typeface="Lato"/>
              </a:rPr>
              <a:t>buprenorphine</a:t>
            </a:r>
            <a:r>
              <a:rPr lang="en-US" sz="2300" b="1">
                <a:solidFill>
                  <a:srgbClr val="96C5E7"/>
                </a:solidFill>
                <a:latin typeface="Lato"/>
                <a:ea typeface="Lato"/>
                <a:cs typeface="Lato"/>
              </a:rPr>
              <a:t> </a:t>
            </a:r>
            <a:r>
              <a:rPr lang="en-US" sz="2300">
                <a:solidFill>
                  <a:schemeClr val="bg1"/>
                </a:solidFill>
                <a:latin typeface="Lato"/>
                <a:ea typeface="Lato"/>
                <a:cs typeface="Lato"/>
              </a:rPr>
              <a:t>due to its </a:t>
            </a:r>
            <a:r>
              <a:rPr lang="en-US" sz="2300" b="1">
                <a:solidFill>
                  <a:srgbClr val="79ACCC"/>
                </a:solidFill>
                <a:latin typeface="Lato"/>
                <a:ea typeface="Lato"/>
                <a:cs typeface="Lato"/>
              </a:rPr>
              <a:t>antihyperalgesic</a:t>
            </a:r>
            <a:r>
              <a:rPr lang="en-US" sz="2300" b="1">
                <a:solidFill>
                  <a:srgbClr val="78C6FD"/>
                </a:solidFill>
                <a:latin typeface="Lato"/>
                <a:ea typeface="Lato"/>
                <a:cs typeface="Lato"/>
              </a:rPr>
              <a:t> </a:t>
            </a:r>
            <a:r>
              <a:rPr lang="en-US" sz="2300" b="1">
                <a:solidFill>
                  <a:schemeClr val="bg1"/>
                </a:solidFill>
                <a:latin typeface="Lato"/>
                <a:ea typeface="Lato"/>
                <a:cs typeface="Lato"/>
              </a:rPr>
              <a:t>effect. </a:t>
            </a:r>
            <a:br>
              <a:rPr lang="en-US" sz="2300" b="1">
                <a:solidFill>
                  <a:schemeClr val="bg1"/>
                </a:solidFill>
                <a:latin typeface="Lato"/>
                <a:ea typeface="Lato"/>
                <a:cs typeface="Lato"/>
              </a:rPr>
            </a:br>
            <a:br>
              <a:rPr lang="en-US" sz="800" b="1">
                <a:solidFill>
                  <a:schemeClr val="bg1"/>
                </a:solidFill>
                <a:latin typeface="Lato"/>
                <a:ea typeface="Lato"/>
                <a:cs typeface="Lato"/>
              </a:rPr>
            </a:br>
            <a:r>
              <a:rPr lang="en-US" sz="2300">
                <a:solidFill>
                  <a:schemeClr val="bg1"/>
                </a:solidFill>
                <a:latin typeface="Lato"/>
                <a:ea typeface="Lato"/>
                <a:cs typeface="Lato"/>
              </a:rPr>
              <a:t>Also, </a:t>
            </a:r>
          </a:p>
          <a:p>
            <a:pPr marL="914400" lvl="1" indent="-457200">
              <a:spcBef>
                <a:spcPts val="600"/>
              </a:spcBef>
              <a:spcAft>
                <a:spcPts val="300"/>
              </a:spcAft>
              <a:buFont typeface="Arial" panose="020B0604020202020204" pitchFamily="34" charset="0"/>
              <a:buChar char="•"/>
            </a:pPr>
            <a:r>
              <a:rPr lang="en-US" sz="2100">
                <a:solidFill>
                  <a:schemeClr val="bg1"/>
                </a:solidFill>
                <a:latin typeface="Lato"/>
                <a:ea typeface="Lato"/>
                <a:cs typeface="Lato"/>
              </a:rPr>
              <a:t>alpha agonists (eg, tizanidine)</a:t>
            </a:r>
          </a:p>
          <a:p>
            <a:pPr marL="914400" lvl="1" indent="-457200">
              <a:spcBef>
                <a:spcPts val="600"/>
              </a:spcBef>
              <a:spcAft>
                <a:spcPts val="300"/>
              </a:spcAft>
              <a:buFont typeface="Arial" panose="020B0604020202020204" pitchFamily="34" charset="0"/>
              <a:buChar char="•"/>
            </a:pPr>
            <a:r>
              <a:rPr lang="en-US" sz="2100">
                <a:solidFill>
                  <a:schemeClr val="bg1"/>
                </a:solidFill>
                <a:latin typeface="Lato"/>
                <a:ea typeface="Lato"/>
                <a:cs typeface="Lato"/>
              </a:rPr>
              <a:t>COX-2 inhibitors</a:t>
            </a:r>
          </a:p>
          <a:p>
            <a:pPr marL="914400" lvl="1" indent="-457200">
              <a:spcBef>
                <a:spcPts val="600"/>
              </a:spcBef>
              <a:spcAft>
                <a:spcPts val="300"/>
              </a:spcAft>
              <a:buFont typeface="Arial" panose="020B0604020202020204" pitchFamily="34" charset="0"/>
              <a:buChar char="•"/>
            </a:pPr>
            <a:r>
              <a:rPr lang="en-US" sz="2100">
                <a:solidFill>
                  <a:schemeClr val="bg1"/>
                </a:solidFill>
                <a:latin typeface="Lato"/>
                <a:ea typeface="Lato"/>
                <a:cs typeface="Lato"/>
              </a:rPr>
              <a:t>gabapentinoids</a:t>
            </a:r>
          </a:p>
          <a:p>
            <a:pPr marL="914400" lvl="1" indent="-457200">
              <a:spcBef>
                <a:spcPts val="600"/>
              </a:spcBef>
              <a:spcAft>
                <a:spcPts val="300"/>
              </a:spcAft>
              <a:buFont typeface="Arial" panose="020B0604020202020204" pitchFamily="34" charset="0"/>
              <a:buChar char="•"/>
            </a:pPr>
            <a:r>
              <a:rPr lang="en-US" sz="2100">
                <a:solidFill>
                  <a:schemeClr val="bg1"/>
                </a:solidFill>
                <a:latin typeface="Lato"/>
                <a:ea typeface="Lato"/>
                <a:cs typeface="Lato"/>
              </a:rPr>
              <a:t>ketamine</a:t>
            </a:r>
          </a:p>
          <a:p>
            <a:endParaRPr lang="en-US">
              <a:solidFill>
                <a:schemeClr val="bg1"/>
              </a:solidFill>
              <a:latin typeface="Lato" panose="020F0502020204030203" pitchFamily="34" charset="0"/>
              <a:ea typeface="Source Sans Pro" pitchFamily="34" charset="-122"/>
              <a:cs typeface="Source Sans Pro" pitchFamily="34" charset="-120"/>
            </a:endParaRPr>
          </a:p>
        </p:txBody>
      </p:sp>
      <p:sp>
        <p:nvSpPr>
          <p:cNvPr id="12" name="Object 5">
            <a:extLst>
              <a:ext uri="{FF2B5EF4-FFF2-40B4-BE49-F238E27FC236}">
                <a16:creationId xmlns:a16="http://schemas.microsoft.com/office/drawing/2014/main" id="{7BDE6672-7FE9-96B2-4DB5-1679D48FD466}"/>
              </a:ext>
            </a:extLst>
          </p:cNvPr>
          <p:cNvSpPr/>
          <p:nvPr/>
        </p:nvSpPr>
        <p:spPr>
          <a:xfrm>
            <a:off x="6526652" y="2450002"/>
            <a:ext cx="5056406" cy="769909"/>
          </a:xfrm>
          <a:prstGeom prst="rect">
            <a:avLst/>
          </a:prstGeom>
          <a:noFill/>
        </p:spPr>
        <p:txBody>
          <a:bodyPr wrap="square" lIns="0" tIns="0" rIns="0" bIns="0" rtlCol="0" anchor="t"/>
          <a:lstStyle/>
          <a:p>
            <a:pPr lvl="0" algn="ctr">
              <a:lnSpc>
                <a:spcPts val="3100"/>
              </a:lnSpc>
              <a:spcAft>
                <a:spcPts val="600"/>
              </a:spcAft>
            </a:pPr>
            <a:endParaRPr lang="en-US" sz="5400" b="1" i="1">
              <a:solidFill>
                <a:srgbClr val="0070C0"/>
              </a:solidFill>
              <a:latin typeface="Lato" panose="020F0502020204030203" pitchFamily="34" charset="0"/>
              <a:ea typeface="Source Sans Pro" pitchFamily="34" charset="-122"/>
              <a:cs typeface="Source Sans Pro" pitchFamily="34" charset="-120"/>
            </a:endParaRPr>
          </a:p>
        </p:txBody>
      </p:sp>
      <p:sp>
        <p:nvSpPr>
          <p:cNvPr id="13" name="Object 5">
            <a:extLst>
              <a:ext uri="{FF2B5EF4-FFF2-40B4-BE49-F238E27FC236}">
                <a16:creationId xmlns:a16="http://schemas.microsoft.com/office/drawing/2014/main" id="{F7BB3E34-10E0-8294-5645-13ACED382E82}"/>
              </a:ext>
            </a:extLst>
          </p:cNvPr>
          <p:cNvSpPr/>
          <p:nvPr/>
        </p:nvSpPr>
        <p:spPr>
          <a:xfrm>
            <a:off x="1670699" y="5107554"/>
            <a:ext cx="4754880" cy="3164008"/>
          </a:xfrm>
          <a:prstGeom prst="rect">
            <a:avLst/>
          </a:prstGeom>
          <a:noFill/>
        </p:spPr>
        <p:txBody>
          <a:bodyPr wrap="square" lIns="0" tIns="0" rIns="0" bIns="0" rtlCol="0" anchor="t"/>
          <a:lstStyle/>
          <a:p>
            <a:pPr>
              <a:lnSpc>
                <a:spcPct val="125000"/>
              </a:lnSpc>
            </a:pPr>
            <a:endParaRPr lang="en-US" sz="2800">
              <a:solidFill>
                <a:schemeClr val="bg1"/>
              </a:solidFill>
            </a:endParaRPr>
          </a:p>
        </p:txBody>
      </p:sp>
      <p:sp>
        <p:nvSpPr>
          <p:cNvPr id="2" name="Rectangle 1">
            <a:extLst>
              <a:ext uri="{FF2B5EF4-FFF2-40B4-BE49-F238E27FC236}">
                <a16:creationId xmlns:a16="http://schemas.microsoft.com/office/drawing/2014/main" id="{E3E12AEF-2D95-88B4-8D7C-D6555F4B9A6F}"/>
              </a:ext>
            </a:extLst>
          </p:cNvPr>
          <p:cNvSpPr/>
          <p:nvPr/>
        </p:nvSpPr>
        <p:spPr>
          <a:xfrm>
            <a:off x="6868705" y="2169555"/>
            <a:ext cx="4490336" cy="3474720"/>
          </a:xfrm>
          <a:prstGeom prst="rect">
            <a:avLst/>
          </a:prstGeom>
          <a:solidFill>
            <a:schemeClr val="bg1">
              <a:alpha val="972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t>
            </a:r>
          </a:p>
        </p:txBody>
      </p:sp>
      <p:sp>
        <p:nvSpPr>
          <p:cNvPr id="4" name="Object 5">
            <a:extLst>
              <a:ext uri="{FF2B5EF4-FFF2-40B4-BE49-F238E27FC236}">
                <a16:creationId xmlns:a16="http://schemas.microsoft.com/office/drawing/2014/main" id="{59B9DD19-6AEE-A12E-8318-3649F9543604}"/>
              </a:ext>
            </a:extLst>
          </p:cNvPr>
          <p:cNvSpPr/>
          <p:nvPr/>
        </p:nvSpPr>
        <p:spPr>
          <a:xfrm>
            <a:off x="7295509" y="2662195"/>
            <a:ext cx="3887971" cy="2821227"/>
          </a:xfrm>
          <a:prstGeom prst="rect">
            <a:avLst/>
          </a:prstGeom>
          <a:noFill/>
        </p:spPr>
        <p:txBody>
          <a:bodyPr wrap="square" lIns="0" tIns="0" rIns="0" bIns="0" rtlCol="0" anchor="t"/>
          <a:lstStyle/>
          <a:p>
            <a:pPr>
              <a:lnSpc>
                <a:spcPct val="120000"/>
              </a:lnSpc>
              <a:spcBef>
                <a:spcPts val="600"/>
              </a:spcBef>
              <a:spcAft>
                <a:spcPts val="600"/>
              </a:spcAft>
            </a:pPr>
            <a:r>
              <a:rPr lang="en-US" sz="2100" i="1">
                <a:solidFill>
                  <a:srgbClr val="001D48"/>
                </a:solidFill>
                <a:latin typeface="Lato Medium" panose="020F0502020204030203" pitchFamily="34" charset="0"/>
                <a:ea typeface="Lato Medium" panose="020F0502020204030203" pitchFamily="34" charset="0"/>
                <a:cs typeface="Lato Medium" panose="020F0502020204030203" pitchFamily="34" charset="0"/>
              </a:rPr>
              <a:t>Whilst there is some evidence </a:t>
            </a:r>
            <a:br>
              <a:rPr lang="en-US" sz="2100" i="1">
                <a:solidFill>
                  <a:srgbClr val="001D48"/>
                </a:solidFill>
                <a:latin typeface="Lato Medium" panose="020F0502020204030203" pitchFamily="34" charset="0"/>
                <a:ea typeface="Lato Medium" panose="020F0502020204030203" pitchFamily="34" charset="0"/>
                <a:cs typeface="Lato Medium" panose="020F0502020204030203" pitchFamily="34" charset="0"/>
              </a:rPr>
            </a:br>
            <a:r>
              <a:rPr lang="en-US" sz="2100" i="1">
                <a:solidFill>
                  <a:srgbClr val="001D48"/>
                </a:solidFill>
                <a:latin typeface="Lato Medium" panose="020F0502020204030203" pitchFamily="34" charset="0"/>
                <a:ea typeface="Lato Medium" panose="020F0502020204030203" pitchFamily="34" charset="0"/>
                <a:cs typeface="Lato Medium" panose="020F0502020204030203" pitchFamily="34" charset="0"/>
              </a:rPr>
              <a:t>to suggest that tolerance and dependence should be a concern </a:t>
            </a:r>
            <a:br>
              <a:rPr lang="en-US" sz="2100" i="1">
                <a:solidFill>
                  <a:srgbClr val="001D48"/>
                </a:solidFill>
                <a:latin typeface="Lato Medium" panose="020F0502020204030203" pitchFamily="34" charset="0"/>
                <a:ea typeface="Lato Medium" panose="020F0502020204030203" pitchFamily="34" charset="0"/>
                <a:cs typeface="Lato Medium" panose="020F0502020204030203" pitchFamily="34" charset="0"/>
              </a:rPr>
            </a:br>
            <a:r>
              <a:rPr lang="en-US" sz="2100" i="1">
                <a:solidFill>
                  <a:srgbClr val="001D48"/>
                </a:solidFill>
                <a:latin typeface="Lato Medium" panose="020F0502020204030203" pitchFamily="34" charset="0"/>
                <a:ea typeface="Lato Medium" panose="020F0502020204030203" pitchFamily="34" charset="0"/>
                <a:cs typeface="Lato Medium" panose="020F0502020204030203" pitchFamily="34" charset="0"/>
              </a:rPr>
              <a:t>when administering opioids, </a:t>
            </a:r>
            <a:br>
              <a:rPr lang="en-US" sz="2100" i="1">
                <a:solidFill>
                  <a:srgbClr val="001D48"/>
                </a:solidFill>
                <a:latin typeface="Lato Medium" panose="020F0502020204030203" pitchFamily="34" charset="0"/>
                <a:ea typeface="Lato Medium" panose="020F0502020204030203" pitchFamily="34" charset="0"/>
                <a:cs typeface="Lato Medium" panose="020F0502020204030203" pitchFamily="34" charset="0"/>
              </a:rPr>
            </a:br>
            <a:r>
              <a:rPr lang="en-US" sz="2100" i="1">
                <a:solidFill>
                  <a:srgbClr val="001D48"/>
                </a:solidFill>
                <a:latin typeface="Lato Medium" panose="020F0502020204030203" pitchFamily="34" charset="0"/>
                <a:ea typeface="Lato Medium" panose="020F0502020204030203" pitchFamily="34" charset="0"/>
                <a:cs typeface="Lato Medium" panose="020F0502020204030203" pitchFamily="34" charset="0"/>
              </a:rPr>
              <a:t>OIH should also be of concern </a:t>
            </a:r>
            <a:br>
              <a:rPr lang="en-US" sz="2100" i="1">
                <a:solidFill>
                  <a:srgbClr val="001D48"/>
                </a:solidFill>
                <a:latin typeface="Lato Medium" panose="020F0502020204030203" pitchFamily="34" charset="0"/>
                <a:ea typeface="Lato Medium" panose="020F0502020204030203" pitchFamily="34" charset="0"/>
                <a:cs typeface="Lato Medium" panose="020F0502020204030203" pitchFamily="34" charset="0"/>
              </a:rPr>
            </a:br>
            <a:r>
              <a:rPr lang="en-US" sz="2100" i="1">
                <a:solidFill>
                  <a:srgbClr val="001D48"/>
                </a:solidFill>
                <a:latin typeface="Lato Medium" panose="020F0502020204030203" pitchFamily="34" charset="0"/>
                <a:ea typeface="Lato Medium" panose="020F0502020204030203" pitchFamily="34" charset="0"/>
                <a:cs typeface="Lato Medium" panose="020F0502020204030203" pitchFamily="34" charset="0"/>
              </a:rPr>
              <a:t>to pain specialists.</a:t>
            </a:r>
          </a:p>
        </p:txBody>
      </p:sp>
      <p:sp>
        <p:nvSpPr>
          <p:cNvPr id="6" name="Object 5">
            <a:extLst>
              <a:ext uri="{FF2B5EF4-FFF2-40B4-BE49-F238E27FC236}">
                <a16:creationId xmlns:a16="http://schemas.microsoft.com/office/drawing/2014/main" id="{8D91DD35-02FF-0869-B836-3643BF5EFB94}"/>
              </a:ext>
            </a:extLst>
          </p:cNvPr>
          <p:cNvSpPr/>
          <p:nvPr/>
        </p:nvSpPr>
        <p:spPr>
          <a:xfrm rot="21600000" flipH="1" flipV="1">
            <a:off x="5595471" y="1247882"/>
            <a:ext cx="2151377" cy="1829082"/>
          </a:xfrm>
          <a:prstGeom prst="rect">
            <a:avLst/>
          </a:prstGeom>
          <a:noFill/>
        </p:spPr>
        <p:txBody>
          <a:bodyPr wrap="square" lIns="0" tIns="0" rIns="0" bIns="0" rtlCol="0" anchor="t"/>
          <a:lstStyle/>
          <a:p>
            <a:r>
              <a:rPr lang="en-US" sz="18000" b="1">
                <a:solidFill>
                  <a:srgbClr val="79ACCC"/>
                </a:solidFill>
                <a:latin typeface="Georgia" panose="02040502050405020303" pitchFamily="18" charset="0"/>
                <a:ea typeface="Lato Black" panose="020F0502020204030203" pitchFamily="34" charset="0"/>
                <a:cs typeface="Lato Black" panose="020F0502020204030203" pitchFamily="34" charset="0"/>
              </a:rPr>
              <a:t>’’</a:t>
            </a:r>
            <a:r>
              <a:rPr lang="en-US" sz="7200">
                <a:solidFill>
                  <a:srgbClr val="6DB4E5">
                    <a:alpha val="60000"/>
                  </a:srgbClr>
                </a:solidFill>
              </a:rPr>
              <a:t> </a:t>
            </a:r>
          </a:p>
        </p:txBody>
      </p:sp>
      <p:sp>
        <p:nvSpPr>
          <p:cNvPr id="8" name="Object 5">
            <a:extLst>
              <a:ext uri="{FF2B5EF4-FFF2-40B4-BE49-F238E27FC236}">
                <a16:creationId xmlns:a16="http://schemas.microsoft.com/office/drawing/2014/main" id="{E0E3F714-81DB-8F47-1302-579B1A6046CD}"/>
              </a:ext>
            </a:extLst>
          </p:cNvPr>
          <p:cNvSpPr/>
          <p:nvPr/>
        </p:nvSpPr>
        <p:spPr>
          <a:xfrm>
            <a:off x="8474097" y="5022551"/>
            <a:ext cx="1432905" cy="322356"/>
          </a:xfrm>
          <a:prstGeom prst="rect">
            <a:avLst/>
          </a:prstGeom>
          <a:noFill/>
        </p:spPr>
        <p:txBody>
          <a:bodyPr wrap="square" lIns="0" tIns="0" rIns="0" bIns="0" rtlCol="0" anchor="t"/>
          <a:lstStyle/>
          <a:p>
            <a:r>
              <a:rPr lang="en-US" sz="1400" i="1">
                <a:solidFill>
                  <a:srgbClr val="001D48"/>
                </a:solidFill>
                <a:latin typeface="Lato"/>
                <a:ea typeface="Lato"/>
                <a:cs typeface="Lato"/>
              </a:rPr>
              <a:t>(</a:t>
            </a:r>
            <a:r>
              <a:rPr lang="en-US" sz="1600" i="1">
                <a:solidFill>
                  <a:srgbClr val="001D48"/>
                </a:solidFill>
                <a:latin typeface="Lato"/>
                <a:ea typeface="Lato"/>
                <a:cs typeface="Lato"/>
              </a:rPr>
              <a:t>Higgins, 2019) </a:t>
            </a:r>
            <a:endParaRPr lang="en-US" sz="1400" i="1">
              <a:solidFill>
                <a:srgbClr val="001D48"/>
              </a:solidFill>
              <a:latin typeface="Lato"/>
              <a:ea typeface="Lato"/>
              <a:cs typeface="Lato"/>
            </a:endParaRPr>
          </a:p>
        </p:txBody>
      </p:sp>
      <p:sp>
        <p:nvSpPr>
          <p:cNvPr id="10" name="Object 5">
            <a:extLst>
              <a:ext uri="{FF2B5EF4-FFF2-40B4-BE49-F238E27FC236}">
                <a16:creationId xmlns:a16="http://schemas.microsoft.com/office/drawing/2014/main" id="{A191B7D2-81C4-D616-17CD-D6BF86189EED}"/>
              </a:ext>
            </a:extLst>
          </p:cNvPr>
          <p:cNvSpPr/>
          <p:nvPr/>
        </p:nvSpPr>
        <p:spPr>
          <a:xfrm rot="10800000" flipH="1" flipV="1">
            <a:off x="10351196" y="4733025"/>
            <a:ext cx="2151377" cy="1829082"/>
          </a:xfrm>
          <a:prstGeom prst="rect">
            <a:avLst/>
          </a:prstGeom>
          <a:noFill/>
        </p:spPr>
        <p:txBody>
          <a:bodyPr wrap="square" lIns="0" tIns="0" rIns="0" bIns="0" rtlCol="0" anchor="t"/>
          <a:lstStyle/>
          <a:p>
            <a:r>
              <a:rPr lang="en-US" sz="18000" b="1">
                <a:solidFill>
                  <a:srgbClr val="79ACCC"/>
                </a:solidFill>
                <a:latin typeface="Georgia" panose="02040502050405020303" pitchFamily="18" charset="0"/>
                <a:ea typeface="Lato Black" panose="020F0502020204030203" pitchFamily="34" charset="0"/>
                <a:cs typeface="Lato Black" panose="020F0502020204030203" pitchFamily="34" charset="0"/>
              </a:rPr>
              <a:t>’’</a:t>
            </a:r>
            <a:r>
              <a:rPr lang="en-US" sz="7200">
                <a:solidFill>
                  <a:srgbClr val="79ACCC"/>
                </a:solidFill>
              </a:rPr>
              <a:t> </a:t>
            </a:r>
          </a:p>
        </p:txBody>
      </p:sp>
      <p:sp>
        <p:nvSpPr>
          <p:cNvPr id="7" name="Object 1">
            <a:extLst>
              <a:ext uri="{FF2B5EF4-FFF2-40B4-BE49-F238E27FC236}">
                <a16:creationId xmlns:a16="http://schemas.microsoft.com/office/drawing/2014/main" id="{A89EC18D-A3E6-1718-FCA8-5116AD563974}"/>
              </a:ext>
            </a:extLst>
          </p:cNvPr>
          <p:cNvSpPr/>
          <p:nvPr/>
        </p:nvSpPr>
        <p:spPr>
          <a:xfrm>
            <a:off x="0" y="-7423"/>
            <a:ext cx="7660640" cy="1188720"/>
          </a:xfrm>
          <a:prstGeom prst="rect">
            <a:avLst/>
          </a:prstGeom>
          <a:solidFill>
            <a:srgbClr val="FFFFFF"/>
          </a:solidFill>
        </p:spPr>
        <p:txBody>
          <a:bodyPr/>
          <a:lstStyle/>
          <a:p>
            <a:endParaRPr lang="en-US"/>
          </a:p>
        </p:txBody>
      </p:sp>
      <p:sp>
        <p:nvSpPr>
          <p:cNvPr id="14" name="Object 2">
            <a:extLst>
              <a:ext uri="{FF2B5EF4-FFF2-40B4-BE49-F238E27FC236}">
                <a16:creationId xmlns:a16="http://schemas.microsoft.com/office/drawing/2014/main" id="{AC8FFF1A-119D-373A-891E-CFD99C520B6C}"/>
              </a:ext>
            </a:extLst>
          </p:cNvPr>
          <p:cNvSpPr/>
          <p:nvPr/>
        </p:nvSpPr>
        <p:spPr>
          <a:xfrm>
            <a:off x="234953" y="365760"/>
            <a:ext cx="7190733" cy="641199"/>
          </a:xfrm>
          <a:prstGeom prst="rect">
            <a:avLst/>
          </a:prstGeom>
          <a:noFill/>
        </p:spPr>
        <p:txBody>
          <a:bodyPr wrap="square" lIns="0" tIns="0" rIns="0" bIns="0" rtlCol="0" anchor="t"/>
          <a:lstStyle/>
          <a:p>
            <a:pPr algn="ctr">
              <a:lnSpc>
                <a:spcPts val="3460"/>
              </a:lnSpc>
              <a:spcAft>
                <a:spcPts val="600"/>
              </a:spcAft>
              <a:buNone/>
            </a:pPr>
            <a:r>
              <a:rPr lang="en-US" sz="3600">
                <a:solidFill>
                  <a:srgbClr val="001D48"/>
                </a:solidFill>
                <a:latin typeface="Lato Light"/>
                <a:ea typeface="Source Sans Pro Light"/>
                <a:cs typeface="Source Sans Pro Light" pitchFamily="34" charset="-120"/>
              </a:rPr>
              <a:t>Opioid-Induced Hyperalgesia (OIH)</a:t>
            </a:r>
          </a:p>
        </p:txBody>
      </p:sp>
      <p:sp>
        <p:nvSpPr>
          <p:cNvPr id="15" name="TextBox 14">
            <a:extLst>
              <a:ext uri="{FF2B5EF4-FFF2-40B4-BE49-F238E27FC236}">
                <a16:creationId xmlns:a16="http://schemas.microsoft.com/office/drawing/2014/main" id="{76DF0276-615C-A963-FF97-D656024BE4BC}"/>
              </a:ext>
            </a:extLst>
          </p:cNvPr>
          <p:cNvSpPr txBox="1"/>
          <p:nvPr/>
        </p:nvSpPr>
        <p:spPr>
          <a:xfrm>
            <a:off x="6106160" y="747022"/>
            <a:ext cx="1387791" cy="369332"/>
          </a:xfrm>
          <a:prstGeom prst="rect">
            <a:avLst/>
          </a:prstGeom>
          <a:noFill/>
        </p:spPr>
        <p:txBody>
          <a:bodyPr wrap="square">
            <a:spAutoFit/>
          </a:bodyPr>
          <a:lstStyle/>
          <a:p>
            <a:r>
              <a:rPr lang="en-US" sz="1800" i="1">
                <a:solidFill>
                  <a:srgbClr val="002148"/>
                </a:solidFill>
                <a:latin typeface="Lato Light" panose="020F0502020204030203" pitchFamily="34" charset="0"/>
                <a:ea typeface="Lato Light" panose="020F0502020204030203" pitchFamily="34" charset="0"/>
                <a:cs typeface="Lato Light" panose="020F0502020204030203" pitchFamily="34" charset="0"/>
              </a:rPr>
              <a:t>(Continued)</a:t>
            </a:r>
            <a:endParaRPr lang="en-US" i="1">
              <a:solidFill>
                <a:srgbClr val="002148"/>
              </a:solidFill>
              <a:latin typeface="Lato Light" panose="020F0502020204030203" pitchFamily="34" charset="0"/>
              <a:ea typeface="Lato Light" panose="020F0502020204030203" pitchFamily="34" charset="0"/>
              <a:cs typeface="Lato Light" panose="020F0502020204030203" pitchFamily="34" charset="0"/>
            </a:endParaRPr>
          </a:p>
        </p:txBody>
      </p:sp>
    </p:spTree>
    <p:custDataLst>
      <p:tags r:id="rId1"/>
    </p:custDataLst>
    <p:extLst>
      <p:ext uri="{BB962C8B-B14F-4D97-AF65-F5344CB8AC3E}">
        <p14:creationId xmlns:p14="http://schemas.microsoft.com/office/powerpoint/2010/main" val="92167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nodePh="1">
                                  <p:stCondLst>
                                    <p:cond delay="0"/>
                                  </p:stCondLst>
                                  <p:endCondLst>
                                    <p:cond evt="begin" delay="0">
                                      <p:tn val="8"/>
                                    </p:cond>
                                  </p:end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0" presetClass="entr" presetSubtype="0" fill="hold" nodeType="withEffect" nodePh="1">
                                  <p:stCondLst>
                                    <p:cond delay="0"/>
                                  </p:stCondLst>
                                  <p:endCondLst>
                                    <p:cond evt="begin" delay="0">
                                      <p:tn val="11"/>
                                    </p:cond>
                                  </p:end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0443258F-3242-49AC-9632-683F9DF04C8A}"/>
              </a:ext>
            </a:extLst>
          </p:cNvPr>
          <p:cNvSpPr/>
          <p:nvPr/>
        </p:nvSpPr>
        <p:spPr>
          <a:xfrm>
            <a:off x="1" y="0"/>
            <a:ext cx="3017918" cy="6858000"/>
          </a:xfrm>
          <a:prstGeom prst="rect">
            <a:avLst/>
          </a:prstGeom>
          <a:solidFill>
            <a:srgbClr val="001D48"/>
          </a:solidFill>
        </p:spPr>
      </p:sp>
      <p:sp>
        <p:nvSpPr>
          <p:cNvPr id="9" name="Object 3">
            <a:extLst>
              <a:ext uri="{FF2B5EF4-FFF2-40B4-BE49-F238E27FC236}">
                <a16:creationId xmlns:a16="http://schemas.microsoft.com/office/drawing/2014/main" id="{0C4417ED-48AD-48E5-BEA2-976215464C60}"/>
              </a:ext>
            </a:extLst>
          </p:cNvPr>
          <p:cNvSpPr/>
          <p:nvPr/>
        </p:nvSpPr>
        <p:spPr>
          <a:xfrm>
            <a:off x="119855" y="2762828"/>
            <a:ext cx="2801069" cy="1492364"/>
          </a:xfrm>
          <a:prstGeom prst="rect">
            <a:avLst/>
          </a:prstGeom>
          <a:noFill/>
        </p:spPr>
        <p:txBody>
          <a:bodyPr wrap="square" lIns="0" tIns="0" rIns="0" bIns="0" rtlCol="0" anchor="t"/>
          <a:lstStyle/>
          <a:p>
            <a:pPr marL="0" marR="0" lvl="0" indent="0" algn="l" defTabSz="914400" rtl="0" eaLnBrk="1" fontAlgn="auto" latinLnBrk="0" hangingPunct="1">
              <a:lnSpc>
                <a:spcPts val="3460"/>
              </a:lnSpc>
              <a:spcBef>
                <a:spcPts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Lato Light" panose="020F0302020204030203" pitchFamily="34" charset="0"/>
                <a:ea typeface="Source Sans Pro Light" pitchFamily="34" charset="-122"/>
                <a:cs typeface="Source Sans Pro Light" pitchFamily="34" charset="-120"/>
              </a:rPr>
              <a:t>Schematic of </a:t>
            </a:r>
            <a:br>
              <a:rPr kumimoji="0" lang="en-US" sz="3200" b="0" i="0" u="none" strike="noStrike" kern="1200" cap="none" spc="0" normalizeH="0" baseline="0" noProof="0" dirty="0">
                <a:ln>
                  <a:noFill/>
                </a:ln>
                <a:solidFill>
                  <a:srgbClr val="FFFFFF"/>
                </a:solidFill>
                <a:effectLst/>
                <a:uLnTx/>
                <a:uFillTx/>
                <a:latin typeface="Lato Light" panose="020F0302020204030203" pitchFamily="34" charset="0"/>
                <a:ea typeface="Source Sans Pro Light" pitchFamily="34" charset="-122"/>
                <a:cs typeface="Source Sans Pro Light" pitchFamily="34" charset="-120"/>
              </a:rPr>
            </a:br>
            <a:r>
              <a:rPr kumimoji="0" lang="en-US" sz="3200" b="0" i="0" u="none" strike="noStrike" kern="1200" cap="none" spc="0" normalizeH="0" baseline="0" noProof="0" dirty="0">
                <a:ln>
                  <a:noFill/>
                </a:ln>
                <a:solidFill>
                  <a:srgbClr val="FFFFFF"/>
                </a:solidFill>
                <a:effectLst/>
                <a:uLnTx/>
                <a:uFillTx/>
                <a:latin typeface="Lato Light" panose="020F0302020204030203" pitchFamily="34" charset="0"/>
                <a:ea typeface="Source Sans Pro Light" pitchFamily="34" charset="-122"/>
                <a:cs typeface="Source Sans Pro Light" pitchFamily="34" charset="-120"/>
              </a:rPr>
              <a:t>Opioid-Induced Hyperalgesia</a:t>
            </a:r>
          </a:p>
        </p:txBody>
      </p:sp>
      <p:pic>
        <p:nvPicPr>
          <p:cNvPr id="14" name="Picture 13" descr="A picture containing logo&#10;&#10;Description automatically generated">
            <a:extLst>
              <a:ext uri="{FF2B5EF4-FFF2-40B4-BE49-F238E27FC236}">
                <a16:creationId xmlns:a16="http://schemas.microsoft.com/office/drawing/2014/main" id="{06BD880C-EDD0-4793-B7DA-4D07143FF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71" y="6381334"/>
            <a:ext cx="387651" cy="381384"/>
          </a:xfrm>
          <a:prstGeom prst="rect">
            <a:avLst/>
          </a:prstGeom>
        </p:spPr>
      </p:pic>
      <p:pic>
        <p:nvPicPr>
          <p:cNvPr id="2" name="Picture Placeholder 1" descr="Figure 2.">
            <a:extLst>
              <a:ext uri="{FF2B5EF4-FFF2-40B4-BE49-F238E27FC236}">
                <a16:creationId xmlns:a16="http://schemas.microsoft.com/office/drawing/2014/main" id="{077153E5-4DBA-8F75-5553-9FB330A841B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000"/>
                    </a14:imgEffect>
                    <a14:imgEffect>
                      <a14:brightnessContrast contrast="-25000"/>
                    </a14:imgEffect>
                  </a14:imgLayer>
                </a14:imgProps>
              </a:ext>
            </a:extLst>
          </a:blip>
          <a:stretch>
            <a:fillRect/>
          </a:stretch>
        </p:blipFill>
        <p:spPr>
          <a:xfrm>
            <a:off x="3043319" y="303286"/>
            <a:ext cx="9052558" cy="6171517"/>
          </a:xfrm>
          <a:prstGeom prst="rect">
            <a:avLst/>
          </a:prstGeom>
        </p:spPr>
      </p:pic>
      <p:sp>
        <p:nvSpPr>
          <p:cNvPr id="3" name="TextBox 2">
            <a:extLst>
              <a:ext uri="{FF2B5EF4-FFF2-40B4-BE49-F238E27FC236}">
                <a16:creationId xmlns:a16="http://schemas.microsoft.com/office/drawing/2014/main" id="{5C014190-F3B8-5FD0-CB7C-67A98AB68F09}"/>
              </a:ext>
            </a:extLst>
          </p:cNvPr>
          <p:cNvSpPr txBox="1"/>
          <p:nvPr/>
        </p:nvSpPr>
        <p:spPr>
          <a:xfrm>
            <a:off x="5042661" y="6530757"/>
            <a:ext cx="5382486" cy="307777"/>
          </a:xfrm>
          <a:prstGeom prst="rect">
            <a:avLst/>
          </a:prstGeom>
          <a:noFill/>
        </p:spPr>
        <p:txBody>
          <a:bodyPr wrap="square">
            <a:spAutoFit/>
          </a:bodyPr>
          <a:lstStyle/>
          <a:p>
            <a:pPr algn="ctr" defTabSz="685800">
              <a:defRPr/>
            </a:pPr>
            <a:r>
              <a:rPr lang="en-US" sz="1400">
                <a:solidFill>
                  <a:schemeClr val="accent6"/>
                </a:solidFill>
                <a:latin typeface="Lato"/>
              </a:rPr>
              <a:t>Copyright © 2020 International Association for the Study of Pain</a:t>
            </a:r>
          </a:p>
        </p:txBody>
      </p:sp>
    </p:spTree>
    <p:custDataLst>
      <p:tags r:id="rId1"/>
    </p:custDataLst>
    <p:extLst>
      <p:ext uri="{BB962C8B-B14F-4D97-AF65-F5344CB8AC3E}">
        <p14:creationId xmlns:p14="http://schemas.microsoft.com/office/powerpoint/2010/main" val="35203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D48"/>
        </a:solidFill>
        <a:effectLst/>
      </p:bgPr>
    </p:bg>
    <p:spTree>
      <p:nvGrpSpPr>
        <p:cNvPr id="1" name=""/>
        <p:cNvGrpSpPr/>
        <p:nvPr/>
      </p:nvGrpSpPr>
      <p:grpSpPr>
        <a:xfrm>
          <a:off x="0" y="0"/>
          <a:ext cx="0" cy="0"/>
          <a:chOff x="0" y="0"/>
          <a:chExt cx="0" cy="0"/>
        </a:xfrm>
      </p:grpSpPr>
      <p:sp>
        <p:nvSpPr>
          <p:cNvPr id="3" name="Object 1">
            <a:extLst>
              <a:ext uri="{FF2B5EF4-FFF2-40B4-BE49-F238E27FC236}">
                <a16:creationId xmlns:a16="http://schemas.microsoft.com/office/drawing/2014/main" id="{13CF411B-542A-4ABC-A942-4B0EA487BD00}"/>
              </a:ext>
            </a:extLst>
          </p:cNvPr>
          <p:cNvSpPr/>
          <p:nvPr/>
        </p:nvSpPr>
        <p:spPr>
          <a:xfrm>
            <a:off x="-1" y="1"/>
            <a:ext cx="12192001" cy="844102"/>
          </a:xfrm>
          <a:prstGeom prst="rect">
            <a:avLst/>
          </a:prstGeom>
          <a:solidFill>
            <a:srgbClr val="FFFFFF"/>
          </a:solidFill>
        </p:spPr>
        <p:txBody>
          <a:bodyPr/>
          <a:lstStyle/>
          <a:p>
            <a:endParaRPr lang="en-US"/>
          </a:p>
        </p:txBody>
      </p:sp>
      <p:sp>
        <p:nvSpPr>
          <p:cNvPr id="5" name="Object 2">
            <a:extLst>
              <a:ext uri="{FF2B5EF4-FFF2-40B4-BE49-F238E27FC236}">
                <a16:creationId xmlns:a16="http://schemas.microsoft.com/office/drawing/2014/main" id="{F735414F-6188-4EAA-B56A-CC1996EDEC28}"/>
              </a:ext>
            </a:extLst>
          </p:cNvPr>
          <p:cNvSpPr/>
          <p:nvPr/>
        </p:nvSpPr>
        <p:spPr>
          <a:xfrm>
            <a:off x="0" y="231470"/>
            <a:ext cx="12192000" cy="612632"/>
          </a:xfrm>
          <a:prstGeom prst="rect">
            <a:avLst/>
          </a:prstGeom>
          <a:noFill/>
        </p:spPr>
        <p:txBody>
          <a:bodyPr wrap="square" lIns="0" tIns="0" rIns="0" bIns="0" rtlCol="0" anchor="t"/>
          <a:lstStyle/>
          <a:p>
            <a:pPr algn="ctr">
              <a:lnSpc>
                <a:spcPts val="3460"/>
              </a:lnSpc>
              <a:spcAft>
                <a:spcPts val="600"/>
              </a:spcAft>
              <a:buNone/>
            </a:pPr>
            <a:r>
              <a:rPr lang="en-US" sz="2800" b="1">
                <a:solidFill>
                  <a:srgbClr val="001D48"/>
                </a:solidFill>
                <a:latin typeface="Lato Light"/>
                <a:ea typeface="Source Sans Pro Light"/>
                <a:cs typeface="Source Sans Pro Light" pitchFamily="34" charset="-120"/>
              </a:rPr>
              <a:t>Upregulation of Dynorphin in Chronic Pain: Acts Primarily on KOR</a:t>
            </a:r>
          </a:p>
        </p:txBody>
      </p:sp>
      <p:sp>
        <p:nvSpPr>
          <p:cNvPr id="12" name="Object 5">
            <a:extLst>
              <a:ext uri="{FF2B5EF4-FFF2-40B4-BE49-F238E27FC236}">
                <a16:creationId xmlns:a16="http://schemas.microsoft.com/office/drawing/2014/main" id="{7BDE6672-7FE9-96B2-4DB5-1679D48FD466}"/>
              </a:ext>
            </a:extLst>
          </p:cNvPr>
          <p:cNvSpPr/>
          <p:nvPr/>
        </p:nvSpPr>
        <p:spPr>
          <a:xfrm>
            <a:off x="6526652" y="2639554"/>
            <a:ext cx="5056406" cy="769909"/>
          </a:xfrm>
          <a:prstGeom prst="rect">
            <a:avLst/>
          </a:prstGeom>
          <a:noFill/>
        </p:spPr>
        <p:txBody>
          <a:bodyPr wrap="square" lIns="0" tIns="0" rIns="0" bIns="0" rtlCol="0" anchor="t"/>
          <a:lstStyle/>
          <a:p>
            <a:pPr lvl="0" algn="ctr">
              <a:lnSpc>
                <a:spcPts val="3100"/>
              </a:lnSpc>
              <a:spcAft>
                <a:spcPts val="600"/>
              </a:spcAft>
            </a:pPr>
            <a:endParaRPr lang="en-US" sz="5400" b="1" i="1">
              <a:solidFill>
                <a:srgbClr val="0070C0"/>
              </a:solidFill>
              <a:latin typeface="Lato" panose="020F0502020204030203" pitchFamily="34" charset="0"/>
              <a:ea typeface="Source Sans Pro" pitchFamily="34" charset="-122"/>
              <a:cs typeface="Source Sans Pro" pitchFamily="34" charset="-120"/>
            </a:endParaRPr>
          </a:p>
        </p:txBody>
      </p:sp>
      <p:pic>
        <p:nvPicPr>
          <p:cNvPr id="2" name="Picture 13">
            <a:extLst>
              <a:ext uri="{FF2B5EF4-FFF2-40B4-BE49-F238E27FC236}">
                <a16:creationId xmlns:a16="http://schemas.microsoft.com/office/drawing/2014/main" id="{0D064B28-1BAC-78DC-5DA1-FED4142924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2136" y="852594"/>
            <a:ext cx="10607040" cy="7138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87C7DB6-C13B-69BC-E417-D7F0D9E7D349}"/>
              </a:ext>
            </a:extLst>
          </p:cNvPr>
          <p:cNvSpPr txBox="1"/>
          <p:nvPr/>
        </p:nvSpPr>
        <p:spPr>
          <a:xfrm>
            <a:off x="11417132" y="6271248"/>
            <a:ext cx="735093" cy="430887"/>
          </a:xfrm>
          <a:prstGeom prst="rect">
            <a:avLst/>
          </a:prstGeom>
          <a:noFill/>
        </p:spPr>
        <p:txBody>
          <a:bodyPr wrap="square" lIns="91440" tIns="45720" rIns="91440" bIns="45720" anchor="t">
            <a:spAutoFit/>
          </a:bodyPr>
          <a:lstStyle/>
          <a:p>
            <a:pPr algn="r"/>
            <a:r>
              <a:rPr lang="en-US" sz="1100">
                <a:solidFill>
                  <a:schemeClr val="bg1"/>
                </a:solidFill>
                <a:effectLst/>
                <a:latin typeface="Lato"/>
                <a:ea typeface="Lato Light"/>
                <a:cs typeface="Lato Light"/>
              </a:rPr>
              <a:t>(Podvin, 2016) </a:t>
            </a:r>
            <a:endParaRPr lang="en-US" sz="1100">
              <a:solidFill>
                <a:schemeClr val="bg1"/>
              </a:solidFill>
              <a:latin typeface="Lato"/>
              <a:ea typeface="Lato Light"/>
              <a:cs typeface="Lato Light"/>
            </a:endParaRPr>
          </a:p>
        </p:txBody>
      </p:sp>
    </p:spTree>
    <p:custDataLst>
      <p:tags r:id="rId1"/>
    </p:custDataLst>
    <p:extLst>
      <p:ext uri="{BB962C8B-B14F-4D97-AF65-F5344CB8AC3E}">
        <p14:creationId xmlns:p14="http://schemas.microsoft.com/office/powerpoint/2010/main" val="213454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FA13-2352-0091-6873-CA4A6DDB06F5}"/>
              </a:ext>
            </a:extLst>
          </p:cNvPr>
          <p:cNvSpPr>
            <a:spLocks noGrp="1"/>
          </p:cNvSpPr>
          <p:nvPr>
            <p:ph type="ctrTitle"/>
          </p:nvPr>
        </p:nvSpPr>
        <p:spPr>
          <a:xfrm>
            <a:off x="304800" y="794849"/>
            <a:ext cx="11582400" cy="1470025"/>
          </a:xfrm>
        </p:spPr>
        <p:txBody>
          <a:bodyPr lIns="91440" tIns="45720" rIns="91440" bIns="45720" anchor="t">
            <a:noAutofit/>
          </a:bodyPr>
          <a:lstStyle/>
          <a:p>
            <a:r>
              <a:rPr lang="en-US" sz="4400" dirty="0"/>
              <a:t>VIDEO PART 4</a:t>
            </a:r>
            <a:br>
              <a:rPr lang="en-US" dirty="0"/>
            </a:br>
            <a:r>
              <a:rPr lang="en-US" dirty="0">
                <a:ea typeface="+mj-lt"/>
                <a:cs typeface="+mj-lt"/>
                <a:hlinkClick r:id="rId4"/>
              </a:rPr>
              <a:t>https://vimeo.com/807380208/26b1d4fc1d</a:t>
            </a:r>
            <a:br>
              <a:rPr lang="en-US" dirty="0">
                <a:ea typeface="+mj-lt"/>
                <a:cs typeface="+mj-lt"/>
              </a:rPr>
            </a:br>
            <a:br>
              <a:rPr lang="en-US" dirty="0">
                <a:ea typeface="+mj-lt"/>
                <a:cs typeface="+mj-lt"/>
              </a:rPr>
            </a:br>
            <a:br>
              <a:rPr lang="en-US" dirty="0">
                <a:ea typeface="+mj-lt"/>
                <a:cs typeface="+mj-lt"/>
              </a:rPr>
            </a:br>
            <a:br>
              <a:rPr lang="en-US" dirty="0">
                <a:ea typeface="+mj-lt"/>
                <a:cs typeface="+mj-lt"/>
              </a:rPr>
            </a:br>
            <a:endParaRPr lang="en-US" sz="4400" dirty="0">
              <a:cs typeface="Arial"/>
            </a:endParaRPr>
          </a:p>
        </p:txBody>
      </p:sp>
      <p:pic>
        <p:nvPicPr>
          <p:cNvPr id="6" name="Online Media 5" descr="004-PACT-Stacy.mp4">
            <a:hlinkClick r:id="" action="ppaction://media"/>
            <a:extLst>
              <a:ext uri="{FF2B5EF4-FFF2-40B4-BE49-F238E27FC236}">
                <a16:creationId xmlns:a16="http://schemas.microsoft.com/office/drawing/2014/main" id="{D1050F31-A378-D646-4720-DC0E025BC85E}"/>
              </a:ext>
            </a:extLst>
          </p:cNvPr>
          <p:cNvPicPr>
            <a:picLocks noRot="1" noChangeAspect="1"/>
          </p:cNvPicPr>
          <p:nvPr>
            <a:videoFile r:link="rId1"/>
          </p:nvPr>
        </p:nvPicPr>
        <p:blipFill>
          <a:blip r:embed="rId5"/>
          <a:stretch>
            <a:fillRect/>
          </a:stretch>
        </p:blipFill>
        <p:spPr>
          <a:xfrm>
            <a:off x="-128954" y="-78017"/>
            <a:ext cx="12449908" cy="7014033"/>
          </a:xfrm>
          <a:prstGeom prst="rect">
            <a:avLst/>
          </a:prstGeom>
        </p:spPr>
      </p:pic>
    </p:spTree>
    <p:extLst>
      <p:ext uri="{BB962C8B-B14F-4D97-AF65-F5344CB8AC3E}">
        <p14:creationId xmlns:p14="http://schemas.microsoft.com/office/powerpoint/2010/main" val="197706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B8E7A2-DE5B-C939-FEDE-67054C199D13}"/>
              </a:ext>
            </a:extLst>
          </p:cNvPr>
          <p:cNvSpPr/>
          <p:nvPr/>
        </p:nvSpPr>
        <p:spPr>
          <a:xfrm>
            <a:off x="595754" y="1406926"/>
            <a:ext cx="5303520" cy="4578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10" name="Rectangle 9">
            <a:extLst>
              <a:ext uri="{FF2B5EF4-FFF2-40B4-BE49-F238E27FC236}">
                <a16:creationId xmlns:a16="http://schemas.microsoft.com/office/drawing/2014/main" id="{EF5A77C3-793A-60E2-15E4-98D64812CD17}"/>
              </a:ext>
            </a:extLst>
          </p:cNvPr>
          <p:cNvSpPr/>
          <p:nvPr/>
        </p:nvSpPr>
        <p:spPr>
          <a:xfrm>
            <a:off x="6292726" y="2112074"/>
            <a:ext cx="5303520" cy="3356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3" name="Object 1">
            <a:extLst>
              <a:ext uri="{FF2B5EF4-FFF2-40B4-BE49-F238E27FC236}">
                <a16:creationId xmlns:a16="http://schemas.microsoft.com/office/drawing/2014/main" id="{13CF411B-542A-4ABC-A942-4B0EA487BD00}"/>
              </a:ext>
            </a:extLst>
          </p:cNvPr>
          <p:cNvSpPr/>
          <p:nvPr/>
        </p:nvSpPr>
        <p:spPr>
          <a:xfrm>
            <a:off x="-1" y="-5901"/>
            <a:ext cx="12192001" cy="1097280"/>
          </a:xfrm>
          <a:prstGeom prst="rect">
            <a:avLst/>
          </a:prstGeom>
          <a:solidFill>
            <a:srgbClr val="001D48"/>
          </a:solidFill>
        </p:spPr>
        <p:txBody>
          <a:bodyPr/>
          <a:lstStyle/>
          <a:p>
            <a:endParaRPr lang="en-US"/>
          </a:p>
        </p:txBody>
      </p:sp>
      <p:sp>
        <p:nvSpPr>
          <p:cNvPr id="5" name="Object 2">
            <a:extLst>
              <a:ext uri="{FF2B5EF4-FFF2-40B4-BE49-F238E27FC236}">
                <a16:creationId xmlns:a16="http://schemas.microsoft.com/office/drawing/2014/main" id="{F735414F-6188-4EAA-B56A-CC1996EDEC28}"/>
              </a:ext>
            </a:extLst>
          </p:cNvPr>
          <p:cNvSpPr/>
          <p:nvPr/>
        </p:nvSpPr>
        <p:spPr>
          <a:xfrm>
            <a:off x="556115" y="365760"/>
            <a:ext cx="11112009" cy="824944"/>
          </a:xfrm>
          <a:prstGeom prst="rect">
            <a:avLst/>
          </a:prstGeom>
          <a:noFill/>
        </p:spPr>
        <p:txBody>
          <a:bodyPr wrap="square" lIns="0" tIns="0" rIns="0" bIns="0" rtlCol="0" anchor="t"/>
          <a:lstStyle/>
          <a:p>
            <a:pPr algn="ctr">
              <a:lnSpc>
                <a:spcPts val="3460"/>
              </a:lnSpc>
              <a:spcAft>
                <a:spcPts val="600"/>
              </a:spcAft>
            </a:pPr>
            <a:r>
              <a:rPr lang="en-US" sz="3600">
                <a:solidFill>
                  <a:schemeClr val="bg1"/>
                </a:solidFill>
                <a:latin typeface="Lato Light" panose="020F0302020204030203" pitchFamily="34" charset="0"/>
                <a:ea typeface="Source Sans Pro Light" pitchFamily="34" charset="-122"/>
                <a:cs typeface="Lato" panose="020F0502020204030203" pitchFamily="34" charset="0"/>
              </a:rPr>
              <a:t>Prescription Opioid Dependence vs OUD</a:t>
            </a:r>
          </a:p>
        </p:txBody>
      </p:sp>
      <p:sp>
        <p:nvSpPr>
          <p:cNvPr id="6" name="Content Placeholder 2">
            <a:extLst>
              <a:ext uri="{FF2B5EF4-FFF2-40B4-BE49-F238E27FC236}">
                <a16:creationId xmlns:a16="http://schemas.microsoft.com/office/drawing/2014/main" id="{DFAF9F51-2815-4A64-864F-8D71C59DD9EF}"/>
              </a:ext>
            </a:extLst>
          </p:cNvPr>
          <p:cNvSpPr txBox="1">
            <a:spLocks/>
          </p:cNvSpPr>
          <p:nvPr/>
        </p:nvSpPr>
        <p:spPr>
          <a:xfrm>
            <a:off x="670436" y="3246685"/>
            <a:ext cx="5324317" cy="2952967"/>
          </a:xfrm>
          <a:solidFill>
            <a:srgbClr val="FF0000">
              <a:alpha val="41000"/>
            </a:srgb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spcAft>
                <a:spcPts val="600"/>
              </a:spcAft>
              <a:buNone/>
            </a:pPr>
            <a:r>
              <a:rPr lang="en-US" sz="2000">
                <a:solidFill>
                  <a:srgbClr val="4280A5"/>
                </a:solidFill>
                <a:latin typeface="Lato"/>
                <a:ea typeface="Lato"/>
                <a:cs typeface="Lato"/>
              </a:rPr>
              <a:t>Complex persistent opioid dependence</a:t>
            </a:r>
            <a:br>
              <a:rPr lang="en-US" sz="2000" i="1">
                <a:latin typeface="Lato" panose="020F0502020204030203" pitchFamily="34" charset="0"/>
                <a:ea typeface="Lato" panose="020F0502020204030203" pitchFamily="34" charset="0"/>
                <a:cs typeface="Lato" panose="020F0502020204030203" pitchFamily="34" charset="0"/>
              </a:rPr>
            </a:br>
            <a:r>
              <a:rPr lang="en-US" sz="2000">
                <a:solidFill>
                  <a:srgbClr val="4280A5"/>
                </a:solidFill>
                <a:latin typeface="Lato"/>
                <a:ea typeface="Lato"/>
                <a:cs typeface="Lato"/>
              </a:rPr>
              <a:t>(Ballantyne 2012):</a:t>
            </a:r>
            <a:endParaRPr lang="en-US" sz="2000">
              <a:solidFill>
                <a:schemeClr val="tx1">
                  <a:lumMod val="95000"/>
                  <a:lumOff val="5000"/>
                </a:schemeClr>
              </a:solidFill>
              <a:latin typeface="Lato"/>
              <a:ea typeface="Lato"/>
              <a:cs typeface="Lato"/>
            </a:endParaRPr>
          </a:p>
          <a:p>
            <a:pPr>
              <a:lnSpc>
                <a:spcPct val="110000"/>
              </a:lnSpc>
              <a:spcBef>
                <a:spcPts val="600"/>
              </a:spcBef>
              <a:spcAft>
                <a:spcPts val="600"/>
              </a:spcAft>
            </a:pPr>
            <a:r>
              <a:rPr lang="en-US" sz="2000">
                <a:solidFill>
                  <a:schemeClr val="tx1">
                    <a:lumMod val="95000"/>
                    <a:lumOff val="5000"/>
                  </a:schemeClr>
                </a:solidFill>
                <a:latin typeface="Lato"/>
                <a:ea typeface="Lato"/>
                <a:cs typeface="Lato"/>
              </a:rPr>
              <a:t>Though lacking a DSM-5 diagnosis of OUD </a:t>
            </a:r>
            <a:br>
              <a:rPr lang="en-US" sz="2000">
                <a:latin typeface="Lato" panose="020F0502020204030203" pitchFamily="34" charset="0"/>
                <a:ea typeface="Lato" panose="020F0502020204030203" pitchFamily="34" charset="0"/>
                <a:cs typeface="Lato" panose="020F0502020204030203" pitchFamily="34" charset="0"/>
              </a:rPr>
            </a:br>
            <a:r>
              <a:rPr lang="en-US" sz="2000">
                <a:solidFill>
                  <a:schemeClr val="tx1">
                    <a:lumMod val="95000"/>
                    <a:lumOff val="5000"/>
                  </a:schemeClr>
                </a:solidFill>
                <a:latin typeface="Lato"/>
                <a:ea typeface="Lato"/>
                <a:cs typeface="Lato"/>
              </a:rPr>
              <a:t>many patients on chronic opioids may have </a:t>
            </a:r>
            <a:br>
              <a:rPr lang="en-US" sz="2000">
                <a:latin typeface="Lato" panose="020F0502020204030203" pitchFamily="34" charset="0"/>
                <a:ea typeface="Lato" panose="020F0502020204030203" pitchFamily="34" charset="0"/>
                <a:cs typeface="Lato" panose="020F0502020204030203" pitchFamily="34" charset="0"/>
              </a:rPr>
            </a:br>
            <a:r>
              <a:rPr lang="en-US" sz="2000" i="1">
                <a:solidFill>
                  <a:srgbClr val="4280A5"/>
                </a:solidFill>
                <a:latin typeface="Lato"/>
                <a:ea typeface="Lato"/>
                <a:cs typeface="Lato"/>
              </a:rPr>
              <a:t>complex persistent opioid dependence.</a:t>
            </a:r>
          </a:p>
          <a:p>
            <a:pPr>
              <a:lnSpc>
                <a:spcPct val="110000"/>
              </a:lnSpc>
              <a:spcBef>
                <a:spcPts val="600"/>
              </a:spcBef>
              <a:spcAft>
                <a:spcPts val="600"/>
              </a:spcAft>
            </a:pPr>
            <a:r>
              <a:rPr lang="en-US" sz="2000">
                <a:solidFill>
                  <a:schemeClr val="tx1">
                    <a:lumMod val="95000"/>
                    <a:lumOff val="5000"/>
                  </a:schemeClr>
                </a:solidFill>
                <a:latin typeface="Lato"/>
                <a:ea typeface="Lato"/>
                <a:cs typeface="Lato"/>
              </a:rPr>
              <a:t>Qualitatively distinct and more severe </a:t>
            </a:r>
            <a:br>
              <a:rPr lang="en-US" sz="2000">
                <a:latin typeface="Lato" panose="020F0502020204030203" pitchFamily="34" charset="0"/>
                <a:ea typeface="Lato" panose="020F0502020204030203" pitchFamily="34" charset="0"/>
                <a:cs typeface="Lato" panose="020F0502020204030203" pitchFamily="34" charset="0"/>
              </a:rPr>
            </a:br>
            <a:r>
              <a:rPr lang="en-US" sz="2000">
                <a:solidFill>
                  <a:schemeClr val="tx1">
                    <a:lumMod val="95000"/>
                    <a:lumOff val="5000"/>
                  </a:schemeClr>
                </a:solidFill>
                <a:latin typeface="Lato"/>
                <a:ea typeface="Lato"/>
                <a:cs typeface="Lato"/>
              </a:rPr>
              <a:t>than </a:t>
            </a:r>
            <a:r>
              <a:rPr lang="en-US" sz="2000" i="1">
                <a:solidFill>
                  <a:srgbClr val="4280A5"/>
                </a:solidFill>
                <a:latin typeface="Lato"/>
                <a:ea typeface="Lato"/>
                <a:cs typeface="Lato"/>
              </a:rPr>
              <a:t>simple persistent opioid dependence. </a:t>
            </a:r>
          </a:p>
        </p:txBody>
      </p:sp>
      <p:sp>
        <p:nvSpPr>
          <p:cNvPr id="9" name="Content Placeholder 2">
            <a:extLst>
              <a:ext uri="{FF2B5EF4-FFF2-40B4-BE49-F238E27FC236}">
                <a16:creationId xmlns:a16="http://schemas.microsoft.com/office/drawing/2014/main" id="{EFFA5F58-1420-EDA2-1B78-D07E24AA4DEC}"/>
              </a:ext>
            </a:extLst>
          </p:cNvPr>
          <p:cNvSpPr txBox="1">
            <a:spLocks/>
          </p:cNvSpPr>
          <p:nvPr/>
        </p:nvSpPr>
        <p:spPr>
          <a:xfrm>
            <a:off x="6745699" y="3398824"/>
            <a:ext cx="4582701" cy="2169287"/>
          </a:xfrm>
          <a:solidFill>
            <a:schemeClr val="accent3">
              <a:lumMod val="75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20000"/>
              </a:lnSpc>
              <a:spcBef>
                <a:spcPts val="600"/>
              </a:spcBef>
              <a:spcAft>
                <a:spcPts val="600"/>
              </a:spcAft>
              <a:buClr>
                <a:srgbClr val="0070C0"/>
              </a:buClr>
              <a:buNone/>
            </a:pPr>
            <a:r>
              <a:rPr lang="en-US" sz="1700">
                <a:solidFill>
                  <a:schemeClr val="tx1">
                    <a:lumMod val="95000"/>
                    <a:lumOff val="5000"/>
                  </a:schemeClr>
                </a:solidFill>
                <a:latin typeface="Lato"/>
                <a:ea typeface="Lato"/>
                <a:cs typeface="Lato"/>
              </a:rPr>
              <a:t>Patients are </a:t>
            </a:r>
            <a:r>
              <a:rPr lang="en-US" sz="1700" b="1">
                <a:solidFill>
                  <a:srgbClr val="4280A5"/>
                </a:solidFill>
                <a:latin typeface="Lato"/>
                <a:ea typeface="Lato"/>
                <a:cs typeface="Lato"/>
              </a:rPr>
              <a:t>unwilling or unable to taper </a:t>
            </a:r>
            <a:r>
              <a:rPr lang="en-US" sz="1700">
                <a:solidFill>
                  <a:schemeClr val="tx1">
                    <a:lumMod val="95000"/>
                    <a:lumOff val="5000"/>
                  </a:schemeClr>
                </a:solidFill>
                <a:latin typeface="Lato"/>
                <a:ea typeface="Lato"/>
                <a:cs typeface="Lato"/>
              </a:rPr>
              <a:t>despite clear functional deterioration</a:t>
            </a:r>
          </a:p>
          <a:p>
            <a:pPr indent="0">
              <a:lnSpc>
                <a:spcPct val="120000"/>
              </a:lnSpc>
              <a:spcBef>
                <a:spcPts val="0"/>
              </a:spcBef>
              <a:buClr>
                <a:srgbClr val="0070C0"/>
              </a:buClr>
              <a:buNone/>
            </a:pPr>
            <a:r>
              <a:rPr lang="en-US" sz="1700">
                <a:solidFill>
                  <a:schemeClr val="accent6"/>
                </a:solidFill>
                <a:latin typeface="Lato"/>
                <a:ea typeface="Lato"/>
                <a:cs typeface="Lato"/>
              </a:rPr>
              <a:t>Classic </a:t>
            </a:r>
            <a:r>
              <a:rPr lang="en-US" sz="1700" b="1">
                <a:solidFill>
                  <a:srgbClr val="4280A5"/>
                </a:solidFill>
                <a:latin typeface="Lato"/>
                <a:ea typeface="Lato"/>
                <a:cs typeface="Lato"/>
              </a:rPr>
              <a:t>OUD-like behaviors </a:t>
            </a:r>
            <a:r>
              <a:rPr lang="en-US" sz="1700">
                <a:solidFill>
                  <a:schemeClr val="tx1">
                    <a:lumMod val="95000"/>
                    <a:lumOff val="5000"/>
                  </a:schemeClr>
                </a:solidFill>
                <a:latin typeface="Lato"/>
                <a:ea typeface="Lato"/>
                <a:cs typeface="Lato"/>
              </a:rPr>
              <a:t>often emerge with opioid dose reduction or cessation </a:t>
            </a:r>
            <a:br>
              <a:rPr lang="en-US" sz="1700">
                <a:solidFill>
                  <a:schemeClr val="tx1">
                    <a:lumMod val="95000"/>
                    <a:lumOff val="5000"/>
                  </a:schemeClr>
                </a:solidFill>
                <a:latin typeface="Lato"/>
                <a:ea typeface="Lato"/>
                <a:cs typeface="Lato"/>
              </a:rPr>
            </a:br>
            <a:r>
              <a:rPr lang="en-US" sz="1700">
                <a:solidFill>
                  <a:schemeClr val="tx1">
                    <a:lumMod val="95000"/>
                    <a:lumOff val="5000"/>
                  </a:schemeClr>
                </a:solidFill>
                <a:latin typeface="Lato"/>
                <a:ea typeface="Lato"/>
                <a:cs typeface="Lato"/>
              </a:rPr>
              <a:t>(</a:t>
            </a:r>
            <a:r>
              <a:rPr lang="en-US" sz="1700" i="1">
                <a:solidFill>
                  <a:schemeClr val="tx1">
                    <a:lumMod val="95000"/>
                    <a:lumOff val="5000"/>
                  </a:schemeClr>
                </a:solidFill>
                <a:latin typeface="Lato"/>
                <a:ea typeface="Lato"/>
                <a:cs typeface="Lato"/>
              </a:rPr>
              <a:t>old term: pseudoaddiction</a:t>
            </a:r>
            <a:r>
              <a:rPr lang="en-US" sz="1700">
                <a:solidFill>
                  <a:schemeClr val="tx1">
                    <a:lumMod val="95000"/>
                    <a:lumOff val="5000"/>
                  </a:schemeClr>
                </a:solidFill>
                <a:latin typeface="Lato"/>
                <a:ea typeface="Lato"/>
                <a:cs typeface="Lato"/>
              </a:rPr>
              <a:t>)  </a:t>
            </a:r>
          </a:p>
        </p:txBody>
      </p:sp>
      <p:sp>
        <p:nvSpPr>
          <p:cNvPr id="11" name="Object 5">
            <a:extLst>
              <a:ext uri="{FF2B5EF4-FFF2-40B4-BE49-F238E27FC236}">
                <a16:creationId xmlns:a16="http://schemas.microsoft.com/office/drawing/2014/main" id="{AAF6543E-DEF0-7409-ACCA-8C4822370416}"/>
              </a:ext>
            </a:extLst>
          </p:cNvPr>
          <p:cNvSpPr/>
          <p:nvPr/>
        </p:nvSpPr>
        <p:spPr>
          <a:xfrm>
            <a:off x="6583680" y="2535622"/>
            <a:ext cx="4076082" cy="534857"/>
          </a:xfrm>
          <a:prstGeom prst="rect">
            <a:avLst/>
          </a:prstGeom>
          <a:noFill/>
        </p:spPr>
        <p:txBody>
          <a:bodyPr wrap="square" lIns="0" tIns="0" rIns="0" bIns="0" rtlCol="0" anchor="t"/>
          <a:lstStyle/>
          <a:p>
            <a:pPr>
              <a:spcAft>
                <a:spcPts val="600"/>
              </a:spcAft>
            </a:pPr>
            <a:r>
              <a:rPr lang="en-US" sz="2600" i="1">
                <a:solidFill>
                  <a:srgbClr val="4280A5"/>
                </a:solidFill>
                <a:latin typeface="Lato" panose="020F0502020204030203" pitchFamily="34" charset="0"/>
                <a:ea typeface="Lato" panose="020F0502020204030203" pitchFamily="34" charset="0"/>
                <a:cs typeface="Lato" panose="020F0502020204030203" pitchFamily="34" charset="0"/>
              </a:rPr>
              <a:t>Clinical Hallmarks of</a:t>
            </a:r>
            <a:br>
              <a:rPr lang="en-US" sz="2800">
                <a:solidFill>
                  <a:srgbClr val="4280A5"/>
                </a:solidFill>
                <a:latin typeface="Lato" panose="020F0502020204030203" pitchFamily="34" charset="0"/>
                <a:ea typeface="Lato" panose="020F0502020204030203" pitchFamily="34" charset="0"/>
                <a:cs typeface="Lato" panose="020F0502020204030203" pitchFamily="34" charset="0"/>
              </a:rPr>
            </a:br>
            <a:r>
              <a:rPr lang="en-US">
                <a:solidFill>
                  <a:srgbClr val="4280A5"/>
                </a:solidFill>
                <a:latin typeface="Lato" panose="020F0502020204030203" pitchFamily="34" charset="0"/>
                <a:ea typeface="Lato" panose="020F0502020204030203" pitchFamily="34" charset="0"/>
                <a:cs typeface="Lato" panose="020F0502020204030203" pitchFamily="34" charset="0"/>
              </a:rPr>
              <a:t>complex persistent opioid dependence:</a:t>
            </a:r>
          </a:p>
          <a:p>
            <a:pPr lvl="0">
              <a:lnSpc>
                <a:spcPct val="90000"/>
              </a:lnSpc>
              <a:spcAft>
                <a:spcPts val="600"/>
              </a:spcAft>
            </a:pPr>
            <a:endParaRPr lang="en-US" sz="2800">
              <a:solidFill>
                <a:srgbClr val="4280A5"/>
              </a:solidFill>
              <a:latin typeface="Lato" panose="020F0502020204030203" pitchFamily="34" charset="0"/>
              <a:ea typeface="Lato" panose="020F0502020204030203" pitchFamily="34" charset="0"/>
              <a:cs typeface="Lato" panose="020F0502020204030203" pitchFamily="34" charset="0"/>
            </a:endParaRPr>
          </a:p>
        </p:txBody>
      </p:sp>
      <p:pic>
        <p:nvPicPr>
          <p:cNvPr id="17" name="Graphic 16" descr="Checkbox Checked with solid fill">
            <a:extLst>
              <a:ext uri="{FF2B5EF4-FFF2-40B4-BE49-F238E27FC236}">
                <a16:creationId xmlns:a16="http://schemas.microsoft.com/office/drawing/2014/main" id="{EC803822-A792-EE12-342C-588AA7D37A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2240" y="3376149"/>
            <a:ext cx="457200" cy="457200"/>
          </a:xfrm>
          <a:prstGeom prst="rect">
            <a:avLst/>
          </a:prstGeom>
        </p:spPr>
      </p:pic>
      <p:pic>
        <p:nvPicPr>
          <p:cNvPr id="19" name="Graphic 18" descr="Checkbox Checked with solid fill">
            <a:extLst>
              <a:ext uri="{FF2B5EF4-FFF2-40B4-BE49-F238E27FC236}">
                <a16:creationId xmlns:a16="http://schemas.microsoft.com/office/drawing/2014/main" id="{BF39C54B-6FBF-5A33-EE37-BB6807F4F0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2240" y="4096852"/>
            <a:ext cx="457200" cy="457200"/>
          </a:xfrm>
          <a:prstGeom prst="rect">
            <a:avLst/>
          </a:prstGeom>
        </p:spPr>
      </p:pic>
      <p:grpSp>
        <p:nvGrpSpPr>
          <p:cNvPr id="7" name="Group 6">
            <a:extLst>
              <a:ext uri="{FF2B5EF4-FFF2-40B4-BE49-F238E27FC236}">
                <a16:creationId xmlns:a16="http://schemas.microsoft.com/office/drawing/2014/main" id="{29DEB248-5E22-BC87-D46F-E245FF49B5BB}"/>
              </a:ext>
            </a:extLst>
          </p:cNvPr>
          <p:cNvGrpSpPr/>
          <p:nvPr/>
        </p:nvGrpSpPr>
        <p:grpSpPr>
          <a:xfrm rot="656997">
            <a:off x="10283122" y="1283767"/>
            <a:ext cx="1097281" cy="1650147"/>
            <a:chOff x="10179627" y="1525607"/>
            <a:chExt cx="1032353" cy="1505140"/>
          </a:xfrm>
        </p:grpSpPr>
        <p:sp>
          <p:nvSpPr>
            <p:cNvPr id="2" name="Rounded Rectangle 1">
              <a:extLst>
                <a:ext uri="{FF2B5EF4-FFF2-40B4-BE49-F238E27FC236}">
                  <a16:creationId xmlns:a16="http://schemas.microsoft.com/office/drawing/2014/main" id="{7A10654D-4393-A136-9237-F19BD3432409}"/>
                </a:ext>
              </a:extLst>
            </p:cNvPr>
            <p:cNvSpPr/>
            <p:nvPr/>
          </p:nvSpPr>
          <p:spPr>
            <a:xfrm>
              <a:off x="10185498" y="1832331"/>
              <a:ext cx="967357" cy="1198416"/>
            </a:xfrm>
            <a:prstGeom prst="roundRect">
              <a:avLst>
                <a:gd name="adj" fmla="val 57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lipboard Partially Checked outline">
              <a:extLst>
                <a:ext uri="{FF2B5EF4-FFF2-40B4-BE49-F238E27FC236}">
                  <a16:creationId xmlns:a16="http://schemas.microsoft.com/office/drawing/2014/main" id="{B5E0CE0D-25E3-E95A-F56B-6827D4242FC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8422" r="18536" b="8322"/>
            <a:stretch/>
          </p:blipFill>
          <p:spPr>
            <a:xfrm>
              <a:off x="10179627" y="1525607"/>
              <a:ext cx="1032353" cy="1501284"/>
            </a:xfrm>
            <a:prstGeom prst="rect">
              <a:avLst/>
            </a:prstGeom>
          </p:spPr>
        </p:pic>
      </p:grpSp>
      <p:sp>
        <p:nvSpPr>
          <p:cNvPr id="25" name="TextBox 24">
            <a:extLst>
              <a:ext uri="{FF2B5EF4-FFF2-40B4-BE49-F238E27FC236}">
                <a16:creationId xmlns:a16="http://schemas.microsoft.com/office/drawing/2014/main" id="{C1B418A9-33FA-267D-6B3F-6A946441C543}"/>
              </a:ext>
            </a:extLst>
          </p:cNvPr>
          <p:cNvSpPr txBox="1"/>
          <p:nvPr/>
        </p:nvSpPr>
        <p:spPr>
          <a:xfrm>
            <a:off x="607038" y="6257836"/>
            <a:ext cx="10721362" cy="600164"/>
          </a:xfrm>
          <a:prstGeom prst="rect">
            <a:avLst/>
          </a:prstGeom>
          <a:noFill/>
        </p:spPr>
        <p:txBody>
          <a:bodyPr wrap="square" lIns="91440" tIns="45720" rIns="91440" bIns="45720" anchor="t">
            <a:spAutoFit/>
          </a:bodyPr>
          <a:lstStyle/>
          <a:p>
            <a:r>
              <a:rPr lang="en-US" sz="1100" b="0" i="0" dirty="0">
                <a:solidFill>
                  <a:schemeClr val="tx1">
                    <a:lumMod val="85000"/>
                    <a:lumOff val="15000"/>
                  </a:schemeClr>
                </a:solidFill>
                <a:effectLst/>
                <a:latin typeface="Lato"/>
                <a:ea typeface="Lato"/>
                <a:cs typeface="Lato"/>
              </a:rPr>
              <a:t>Manhapra A, Sullivan MD, Ballantyne JC, MacLean RR, Becker WC. Complex Persistent Opioid Dependence with Long-term Opioids: a Gray Area That Needs Definition, Better Understanding, Treatment Guidance, and Policy Changes. J Gen Intern Med. 2020 Dec;35(Suppl 3):964-971. doi: 10.1007/s11606-020-06251-w. Epub 2020 Nov 6. PMID: 33159241; PMCID: PMC7728942.</a:t>
            </a:r>
            <a:endParaRPr lang="en-US" sz="1100" b="1" dirty="0">
              <a:solidFill>
                <a:schemeClr val="tx1">
                  <a:lumMod val="85000"/>
                  <a:lumOff val="15000"/>
                </a:schemeClr>
              </a:solidFill>
              <a:latin typeface="Lato"/>
              <a:ea typeface="Lato"/>
              <a:cs typeface="Lato"/>
            </a:endParaRPr>
          </a:p>
        </p:txBody>
      </p:sp>
      <p:pic>
        <p:nvPicPr>
          <p:cNvPr id="12" name="Picture 11">
            <a:extLst>
              <a:ext uri="{FF2B5EF4-FFF2-40B4-BE49-F238E27FC236}">
                <a16:creationId xmlns:a16="http://schemas.microsoft.com/office/drawing/2014/main" id="{7D44C7DE-0F68-4EF3-6FD5-25A43EAD1409}"/>
              </a:ext>
            </a:extLst>
          </p:cNvPr>
          <p:cNvPicPr>
            <a:picLocks noChangeAspect="1"/>
          </p:cNvPicPr>
          <p:nvPr/>
        </p:nvPicPr>
        <p:blipFill rotWithShape="1">
          <a:blip r:embed="rId8"/>
          <a:srcRect b="2359"/>
          <a:stretch/>
        </p:blipFill>
        <p:spPr>
          <a:xfrm>
            <a:off x="1301511" y="1576710"/>
            <a:ext cx="3945890" cy="1595926"/>
          </a:xfrm>
          <a:prstGeom prst="rect">
            <a:avLst/>
          </a:prstGeom>
        </p:spPr>
      </p:pic>
      <p:pic>
        <p:nvPicPr>
          <p:cNvPr id="13" name="Graphic 12">
            <a:extLst>
              <a:ext uri="{FF2B5EF4-FFF2-40B4-BE49-F238E27FC236}">
                <a16:creationId xmlns:a16="http://schemas.microsoft.com/office/drawing/2014/main" id="{BEFAF88C-E743-034A-CABC-B9105B06E9F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0634" y="1977255"/>
            <a:ext cx="426374" cy="441900"/>
          </a:xfrm>
          <a:prstGeom prst="rect">
            <a:avLst/>
          </a:prstGeom>
        </p:spPr>
      </p:pic>
    </p:spTree>
    <p:custDataLst>
      <p:tags r:id="rId1"/>
    </p:custDataLst>
    <p:extLst>
      <p:ext uri="{BB962C8B-B14F-4D97-AF65-F5344CB8AC3E}">
        <p14:creationId xmlns:p14="http://schemas.microsoft.com/office/powerpoint/2010/main" val="206388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D4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5A77C3-793A-60E2-15E4-98D64812CD17}"/>
              </a:ext>
            </a:extLst>
          </p:cNvPr>
          <p:cNvSpPr/>
          <p:nvPr/>
        </p:nvSpPr>
        <p:spPr>
          <a:xfrm>
            <a:off x="6685809" y="1645382"/>
            <a:ext cx="4297680" cy="4297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bIns="274320" rtlCol="0" anchor="ctr"/>
          <a:lstStyle/>
          <a:p>
            <a:pPr algn="ctr"/>
            <a:r>
              <a:rPr lang="en-US"/>
              <a:t>‘</a:t>
            </a:r>
          </a:p>
        </p:txBody>
      </p:sp>
      <p:sp>
        <p:nvSpPr>
          <p:cNvPr id="3" name="Object 1">
            <a:extLst>
              <a:ext uri="{FF2B5EF4-FFF2-40B4-BE49-F238E27FC236}">
                <a16:creationId xmlns:a16="http://schemas.microsoft.com/office/drawing/2014/main" id="{13CF411B-542A-4ABC-A942-4B0EA487BD00}"/>
              </a:ext>
            </a:extLst>
          </p:cNvPr>
          <p:cNvSpPr/>
          <p:nvPr/>
        </p:nvSpPr>
        <p:spPr>
          <a:xfrm>
            <a:off x="-1" y="12970"/>
            <a:ext cx="10983489" cy="1097280"/>
          </a:xfrm>
          <a:prstGeom prst="rect">
            <a:avLst/>
          </a:prstGeom>
          <a:solidFill>
            <a:srgbClr val="FFFFFF"/>
          </a:solidFill>
        </p:spPr>
      </p:sp>
      <p:sp>
        <p:nvSpPr>
          <p:cNvPr id="5" name="Object 2">
            <a:extLst>
              <a:ext uri="{FF2B5EF4-FFF2-40B4-BE49-F238E27FC236}">
                <a16:creationId xmlns:a16="http://schemas.microsoft.com/office/drawing/2014/main" id="{F735414F-6188-4EAA-B56A-CC1996EDEC28}"/>
              </a:ext>
            </a:extLst>
          </p:cNvPr>
          <p:cNvSpPr/>
          <p:nvPr/>
        </p:nvSpPr>
        <p:spPr>
          <a:xfrm>
            <a:off x="-1" y="365760"/>
            <a:ext cx="10812781" cy="824944"/>
          </a:xfrm>
          <a:prstGeom prst="rect">
            <a:avLst/>
          </a:prstGeom>
          <a:noFill/>
        </p:spPr>
        <p:txBody>
          <a:bodyPr wrap="square" lIns="0" tIns="0" rIns="0" bIns="0" rtlCol="0" anchor="t"/>
          <a:lstStyle/>
          <a:p>
            <a:pPr algn="ctr">
              <a:lnSpc>
                <a:spcPts val="3460"/>
              </a:lnSpc>
              <a:spcAft>
                <a:spcPts val="600"/>
              </a:spcAft>
            </a:pPr>
            <a:r>
              <a:rPr lang="en-US" sz="3600" dirty="0">
                <a:solidFill>
                  <a:srgbClr val="001D48"/>
                </a:solidFill>
                <a:latin typeface="Lato Light" panose="020F0302020204030203" pitchFamily="34" charset="0"/>
                <a:ea typeface="Source Sans Pro Light" pitchFamily="34" charset="-122"/>
                <a:cs typeface="Source Sans Pro Light" pitchFamily="34" charset="-120"/>
              </a:rPr>
              <a:t>Who are the “High-Risk” Patients for Overdose?</a:t>
            </a:r>
          </a:p>
          <a:p>
            <a:pPr>
              <a:lnSpc>
                <a:spcPts val="3460"/>
              </a:lnSpc>
              <a:spcAft>
                <a:spcPts val="600"/>
              </a:spcAft>
            </a:pPr>
            <a:endParaRPr lang="en-US" sz="3600" dirty="0">
              <a:solidFill>
                <a:srgbClr val="001D48"/>
              </a:solidFill>
              <a:latin typeface="Lato Light" panose="020F0302020204030203" pitchFamily="34" charset="0"/>
              <a:ea typeface="Source Sans Pro Light" pitchFamily="34" charset="-122"/>
              <a:cs typeface="Source Sans Pro Light" pitchFamily="34" charset="-120"/>
            </a:endParaRPr>
          </a:p>
        </p:txBody>
      </p:sp>
      <p:sp>
        <p:nvSpPr>
          <p:cNvPr id="9" name="Content Placeholder 2">
            <a:extLst>
              <a:ext uri="{FF2B5EF4-FFF2-40B4-BE49-F238E27FC236}">
                <a16:creationId xmlns:a16="http://schemas.microsoft.com/office/drawing/2014/main" id="{EFFA5F58-1420-EDA2-1B78-D07E24AA4DEC}"/>
              </a:ext>
            </a:extLst>
          </p:cNvPr>
          <p:cNvSpPr txBox="1">
            <a:spLocks/>
          </p:cNvSpPr>
          <p:nvPr/>
        </p:nvSpPr>
        <p:spPr>
          <a:xfrm>
            <a:off x="6859573" y="2411575"/>
            <a:ext cx="4478157" cy="3442198"/>
          </a:xfrm>
          <a:solidFill>
            <a:schemeClr val="accent3">
              <a:lumMod val="75000"/>
            </a:schemeClr>
          </a:solidFill>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411480">
              <a:lnSpc>
                <a:spcPct val="100000"/>
              </a:lnSpc>
              <a:spcBef>
                <a:spcPts val="600"/>
              </a:spcBef>
              <a:spcAft>
                <a:spcPts val="600"/>
              </a:spcAft>
              <a:buSzPct val="150000"/>
              <a:buBlip>
                <a:blip r:embed="rId4">
                  <a:extLst>
                    <a:ext uri="{96DAC541-7B7A-43D3-8B79-37D633B846F1}">
                      <asvg:svgBlip xmlns:asvg="http://schemas.microsoft.com/office/drawing/2016/SVG/main" r:embed="rId5"/>
                    </a:ext>
                  </a:extLst>
                </a:blip>
              </a:buBlip>
            </a:pPr>
            <a:r>
              <a:rPr lang="en-US" sz="17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Psychiatric disorder </a:t>
            </a:r>
          </a:p>
          <a:p>
            <a:pPr marL="365760" indent="-411480">
              <a:lnSpc>
                <a:spcPct val="100000"/>
              </a:lnSpc>
              <a:spcBef>
                <a:spcPts val="600"/>
              </a:spcBef>
              <a:spcAft>
                <a:spcPts val="600"/>
              </a:spcAft>
              <a:buSzPct val="150000"/>
              <a:buBlip>
                <a:blip r:embed="rId4">
                  <a:extLst>
                    <a:ext uri="{96DAC541-7B7A-43D3-8B79-37D633B846F1}">
                      <asvg:svgBlip xmlns:asvg="http://schemas.microsoft.com/office/drawing/2016/SVG/main" r:embed="rId5"/>
                    </a:ext>
                  </a:extLst>
                </a:blip>
              </a:buBlip>
            </a:pPr>
            <a:r>
              <a:rPr lang="en-US" sz="17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Cardiopulmonary disease </a:t>
            </a:r>
          </a:p>
          <a:p>
            <a:pPr marL="365760" indent="-411480">
              <a:lnSpc>
                <a:spcPct val="100000"/>
              </a:lnSpc>
              <a:spcBef>
                <a:spcPts val="600"/>
              </a:spcBef>
              <a:spcAft>
                <a:spcPts val="600"/>
              </a:spcAft>
              <a:buSzPct val="150000"/>
              <a:buBlip>
                <a:blip r:embed="rId4">
                  <a:extLst>
                    <a:ext uri="{96DAC541-7B7A-43D3-8B79-37D633B846F1}">
                      <asvg:svgBlip xmlns:asvg="http://schemas.microsoft.com/office/drawing/2016/SVG/main" r:embed="rId5"/>
                    </a:ext>
                  </a:extLst>
                </a:blip>
              </a:buBlip>
            </a:pPr>
            <a:r>
              <a:rPr lang="en-US" sz="17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Liver/kidney disease </a:t>
            </a:r>
          </a:p>
          <a:p>
            <a:pPr marL="365760" indent="-411480">
              <a:lnSpc>
                <a:spcPct val="100000"/>
              </a:lnSpc>
              <a:spcBef>
                <a:spcPts val="600"/>
              </a:spcBef>
              <a:spcAft>
                <a:spcPts val="600"/>
              </a:spcAft>
              <a:buSzPct val="150000"/>
              <a:buBlip>
                <a:blip r:embed="rId4">
                  <a:extLst>
                    <a:ext uri="{96DAC541-7B7A-43D3-8B79-37D633B846F1}">
                      <asvg:svgBlip xmlns:asvg="http://schemas.microsoft.com/office/drawing/2016/SVG/main" r:embed="rId5"/>
                    </a:ext>
                  </a:extLst>
                </a:blip>
              </a:buBlip>
            </a:pPr>
            <a:r>
              <a:rPr lang="en-US" sz="17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Use of an extended-release </a:t>
            </a:r>
            <a:br>
              <a:rPr lang="en-US" sz="17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br>
            <a:r>
              <a:rPr lang="en-US" sz="17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or long-acting opioid </a:t>
            </a:r>
          </a:p>
          <a:p>
            <a:pPr marL="365760" indent="-411480">
              <a:lnSpc>
                <a:spcPct val="100000"/>
              </a:lnSpc>
              <a:spcBef>
                <a:spcPts val="600"/>
              </a:spcBef>
              <a:spcAft>
                <a:spcPts val="600"/>
              </a:spcAft>
              <a:buSzPct val="150000"/>
              <a:buBlip>
                <a:blip r:embed="rId4">
                  <a:extLst>
                    <a:ext uri="{96DAC541-7B7A-43D3-8B79-37D633B846F1}">
                      <asvg:svgBlip xmlns:asvg="http://schemas.microsoft.com/office/drawing/2016/SVG/main" r:embed="rId5"/>
                    </a:ext>
                  </a:extLst>
                </a:blip>
              </a:buBlip>
            </a:pPr>
            <a:r>
              <a:rPr lang="en-US" sz="17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Concurrent use of a benzodiazepine </a:t>
            </a:r>
            <a:br>
              <a:rPr lang="en-US" sz="17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br>
            <a:r>
              <a:rPr lang="en-US" sz="17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or certain antidepressants</a:t>
            </a:r>
          </a:p>
          <a:p>
            <a:pPr marL="365760" indent="-411480">
              <a:lnSpc>
                <a:spcPct val="100000"/>
              </a:lnSpc>
              <a:spcBef>
                <a:spcPts val="600"/>
              </a:spcBef>
              <a:spcAft>
                <a:spcPts val="600"/>
              </a:spcAft>
              <a:buSzPct val="150000"/>
              <a:buBlip>
                <a:blip r:embed="rId4">
                  <a:extLst>
                    <a:ext uri="{96DAC541-7B7A-43D3-8B79-37D633B846F1}">
                      <asvg:svgBlip xmlns:asvg="http://schemas.microsoft.com/office/drawing/2016/SVG/main" r:embed="rId5"/>
                    </a:ext>
                  </a:extLst>
                </a:blip>
              </a:buBlip>
            </a:pPr>
            <a:r>
              <a:rPr lang="en-US" sz="17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High MED</a:t>
            </a:r>
          </a:p>
          <a:p>
            <a:pPr marL="365760" indent="-411480">
              <a:lnSpc>
                <a:spcPct val="100000"/>
              </a:lnSpc>
              <a:spcBef>
                <a:spcPts val="600"/>
              </a:spcBef>
              <a:spcAft>
                <a:spcPts val="600"/>
              </a:spcAft>
              <a:buSzPct val="150000"/>
              <a:buBlip>
                <a:blip r:embed="rId4">
                  <a:extLst>
                    <a:ext uri="{96DAC541-7B7A-43D3-8B79-37D633B846F1}">
                      <asvg:svgBlip xmlns:asvg="http://schemas.microsoft.com/office/drawing/2016/SVG/main" r:embed="rId5"/>
                    </a:ext>
                  </a:extLst>
                </a:blip>
              </a:buBlip>
            </a:pPr>
            <a:r>
              <a:rPr lang="en-US" sz="17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Recent hospitalizations/ED visits </a:t>
            </a:r>
          </a:p>
        </p:txBody>
      </p:sp>
      <p:sp>
        <p:nvSpPr>
          <p:cNvPr id="11" name="Object 5">
            <a:extLst>
              <a:ext uri="{FF2B5EF4-FFF2-40B4-BE49-F238E27FC236}">
                <a16:creationId xmlns:a16="http://schemas.microsoft.com/office/drawing/2014/main" id="{AAF6543E-DEF0-7409-ACCA-8C4822370416}"/>
              </a:ext>
            </a:extLst>
          </p:cNvPr>
          <p:cNvSpPr/>
          <p:nvPr/>
        </p:nvSpPr>
        <p:spPr>
          <a:xfrm>
            <a:off x="6971627" y="1947153"/>
            <a:ext cx="2331370" cy="945785"/>
          </a:xfrm>
          <a:prstGeom prst="rect">
            <a:avLst/>
          </a:prstGeom>
          <a:noFill/>
        </p:spPr>
        <p:txBody>
          <a:bodyPr wrap="square" lIns="0" tIns="0" rIns="0" bIns="0" rtlCol="0" anchor="t"/>
          <a:lstStyle/>
          <a:p>
            <a:pPr lvl="0">
              <a:lnSpc>
                <a:spcPct val="90000"/>
              </a:lnSpc>
              <a:spcAft>
                <a:spcPts val="600"/>
              </a:spcAft>
            </a:pPr>
            <a:r>
              <a:rPr lang="en-US" sz="2600" i="1">
                <a:solidFill>
                  <a:srgbClr val="4280A5"/>
                </a:solidFill>
                <a:latin typeface="Lato" panose="020F0502020204030203" pitchFamily="34" charset="0"/>
                <a:ea typeface="Source Sans Pro" pitchFamily="34" charset="-122"/>
                <a:cs typeface="Source Sans Pro" pitchFamily="34" charset="-120"/>
              </a:rPr>
              <a:t>History of:</a:t>
            </a:r>
          </a:p>
        </p:txBody>
      </p:sp>
      <p:sp>
        <p:nvSpPr>
          <p:cNvPr id="20" name="Content Placeholder 2">
            <a:extLst>
              <a:ext uri="{FF2B5EF4-FFF2-40B4-BE49-F238E27FC236}">
                <a16:creationId xmlns:a16="http://schemas.microsoft.com/office/drawing/2014/main" id="{B4EFB70F-D1E5-96D1-3A0F-9E143F18D2E0}"/>
              </a:ext>
            </a:extLst>
          </p:cNvPr>
          <p:cNvSpPr txBox="1">
            <a:spLocks/>
          </p:cNvSpPr>
          <p:nvPr/>
        </p:nvSpPr>
        <p:spPr>
          <a:xfrm>
            <a:off x="621477" y="1564723"/>
            <a:ext cx="5701985" cy="4605731"/>
          </a:xfr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3200" b="1">
                <a:solidFill>
                  <a:schemeClr val="bg1"/>
                </a:solidFill>
                <a:latin typeface="Lato"/>
                <a:ea typeface="Lato"/>
                <a:cs typeface="Lato"/>
              </a:rPr>
              <a:t>RIOSORD</a:t>
            </a:r>
            <a:br>
              <a:rPr lang="en-US" sz="3500">
                <a:latin typeface="Lato" panose="020F0502020204030203" pitchFamily="34" charset="0"/>
                <a:ea typeface="Lato" panose="020F0502020204030203" pitchFamily="34" charset="0"/>
                <a:cs typeface="Lato" panose="020F0502020204030203" pitchFamily="34" charset="0"/>
              </a:rPr>
            </a:br>
            <a:br>
              <a:rPr lang="en-US" sz="200">
                <a:latin typeface="Lato" panose="020F0502020204030203" pitchFamily="34" charset="0"/>
                <a:ea typeface="Lato" panose="020F0502020204030203" pitchFamily="34" charset="0"/>
                <a:cs typeface="Lato" panose="020F0502020204030203" pitchFamily="34" charset="0"/>
              </a:rPr>
            </a:br>
            <a:r>
              <a:rPr lang="en-US" sz="1800" i="1">
                <a:solidFill>
                  <a:schemeClr val="bg1"/>
                </a:solidFill>
                <a:latin typeface="Lato"/>
                <a:ea typeface="Lato"/>
                <a:cs typeface="Lato"/>
              </a:rPr>
              <a:t>Risk Index for Overdose or </a:t>
            </a:r>
            <a:br>
              <a:rPr lang="en-US" sz="1800" i="1">
                <a:latin typeface="Lato" panose="020F0502020204030203" pitchFamily="34" charset="0"/>
                <a:ea typeface="Lato" panose="020F0502020204030203" pitchFamily="34" charset="0"/>
                <a:cs typeface="Lato" panose="020F0502020204030203" pitchFamily="34" charset="0"/>
              </a:rPr>
            </a:br>
            <a:r>
              <a:rPr lang="en-US" sz="1800" i="1">
                <a:solidFill>
                  <a:schemeClr val="bg1"/>
                </a:solidFill>
                <a:latin typeface="Lato"/>
                <a:ea typeface="Lato"/>
                <a:cs typeface="Lato"/>
              </a:rPr>
              <a:t>Severe Opioid-induced Respiratory Depression</a:t>
            </a:r>
            <a:r>
              <a:rPr lang="en-US" sz="2000" i="1">
                <a:solidFill>
                  <a:schemeClr val="bg1"/>
                </a:solidFill>
                <a:latin typeface="Lato"/>
                <a:ea typeface="Lato"/>
                <a:cs typeface="Lato"/>
              </a:rPr>
              <a:t> </a:t>
            </a:r>
            <a:endParaRPr lang="en-US" sz="150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10000"/>
              </a:lnSpc>
              <a:spcBef>
                <a:spcPts val="600"/>
              </a:spcBef>
              <a:spcAft>
                <a:spcPts val="600"/>
              </a:spcAft>
            </a:pPr>
            <a:r>
              <a:rPr lang="en-US" sz="2000">
                <a:solidFill>
                  <a:schemeClr val="bg1"/>
                </a:solidFill>
                <a:latin typeface="Lato"/>
                <a:ea typeface="Lato"/>
                <a:cs typeface="Lato"/>
              </a:rPr>
              <a:t>17 questions</a:t>
            </a:r>
          </a:p>
          <a:p>
            <a:pPr>
              <a:lnSpc>
                <a:spcPct val="110000"/>
              </a:lnSpc>
              <a:spcBef>
                <a:spcPts val="600"/>
              </a:spcBef>
              <a:spcAft>
                <a:spcPts val="600"/>
              </a:spcAft>
            </a:pPr>
            <a:r>
              <a:rPr lang="en-US" sz="2000">
                <a:solidFill>
                  <a:schemeClr val="bg1"/>
                </a:solidFill>
                <a:latin typeface="Lato"/>
                <a:ea typeface="Lato"/>
                <a:cs typeface="Lato"/>
              </a:rPr>
              <a:t>Developed by Zedler et al.</a:t>
            </a:r>
          </a:p>
          <a:p>
            <a:pPr>
              <a:lnSpc>
                <a:spcPct val="110000"/>
              </a:lnSpc>
              <a:spcBef>
                <a:spcPts val="600"/>
              </a:spcBef>
              <a:spcAft>
                <a:spcPts val="600"/>
              </a:spcAft>
            </a:pPr>
            <a:r>
              <a:rPr lang="en-US" sz="2000">
                <a:solidFill>
                  <a:schemeClr val="bg1"/>
                </a:solidFill>
                <a:latin typeface="Lato"/>
                <a:ea typeface="Lato"/>
                <a:cs typeface="Lato"/>
              </a:rPr>
              <a:t>Validated in veteran population of &gt;2M</a:t>
            </a:r>
          </a:p>
          <a:p>
            <a:pPr>
              <a:lnSpc>
                <a:spcPct val="110000"/>
              </a:lnSpc>
              <a:spcBef>
                <a:spcPts val="600"/>
              </a:spcBef>
              <a:spcAft>
                <a:spcPts val="600"/>
              </a:spcAft>
            </a:pPr>
            <a:r>
              <a:rPr lang="en-US" sz="2000">
                <a:solidFill>
                  <a:schemeClr val="bg1"/>
                </a:solidFill>
                <a:latin typeface="Lato"/>
                <a:ea typeface="Lato"/>
                <a:cs typeface="Lato"/>
              </a:rPr>
              <a:t>Points add to 115, weighted depending </a:t>
            </a:r>
            <a:br>
              <a:rPr lang="en-US" sz="2000">
                <a:latin typeface="Lato" panose="020F0502020204030203" pitchFamily="34" charset="0"/>
                <a:ea typeface="Lato" panose="020F0502020204030203" pitchFamily="34" charset="0"/>
                <a:cs typeface="Lato" panose="020F0502020204030203" pitchFamily="34" charset="0"/>
              </a:rPr>
            </a:br>
            <a:r>
              <a:rPr lang="en-US" sz="2000">
                <a:solidFill>
                  <a:schemeClr val="bg1"/>
                </a:solidFill>
                <a:latin typeface="Lato"/>
                <a:ea typeface="Lato"/>
                <a:cs typeface="Lato"/>
              </a:rPr>
              <a:t>on each variable’s importance</a:t>
            </a:r>
          </a:p>
          <a:p>
            <a:pPr lvl="1">
              <a:lnSpc>
                <a:spcPct val="110000"/>
              </a:lnSpc>
              <a:spcBef>
                <a:spcPts val="600"/>
              </a:spcBef>
              <a:spcAft>
                <a:spcPts val="600"/>
              </a:spcAft>
            </a:pPr>
            <a:r>
              <a:rPr lang="en-US" sz="1800">
                <a:solidFill>
                  <a:schemeClr val="bg1"/>
                </a:solidFill>
                <a:latin typeface="Lato"/>
                <a:ea typeface="Lato"/>
                <a:cs typeface="Lato"/>
              </a:rPr>
              <a:t>i.e., 50MED=5, &gt;100MED=16 points</a:t>
            </a:r>
            <a:br>
              <a:rPr lang="en-US" sz="1800">
                <a:latin typeface="Lato" panose="020F0502020204030203" pitchFamily="34" charset="0"/>
                <a:ea typeface="Lato" panose="020F0502020204030203" pitchFamily="34" charset="0"/>
                <a:cs typeface="Lato" panose="020F0502020204030203" pitchFamily="34" charset="0"/>
              </a:rPr>
            </a:br>
            <a:endParaRPr lang="en-US" sz="1800">
              <a:solidFill>
                <a:schemeClr val="bg1"/>
              </a:solidFill>
              <a:latin typeface="Lato" panose="020F0502020204030203" pitchFamily="34" charset="0"/>
              <a:ea typeface="Lato" panose="020F0502020204030203" pitchFamily="34" charset="0"/>
              <a:cs typeface="Lato" panose="020F0502020204030203" pitchFamily="34" charset="0"/>
            </a:endParaRPr>
          </a:p>
          <a:p>
            <a:pPr>
              <a:spcBef>
                <a:spcPts val="600"/>
              </a:spcBef>
              <a:spcAft>
                <a:spcPts val="600"/>
              </a:spcAft>
            </a:pPr>
            <a:r>
              <a:rPr lang="en-US" b="1" i="1">
                <a:solidFill>
                  <a:srgbClr val="79ACCC"/>
                </a:solidFill>
                <a:latin typeface="Lato"/>
                <a:ea typeface="Lato"/>
                <a:cs typeface="Lato"/>
              </a:rPr>
              <a:t>Rx naloxone!</a:t>
            </a:r>
          </a:p>
        </p:txBody>
      </p:sp>
      <p:grpSp>
        <p:nvGrpSpPr>
          <p:cNvPr id="21" name="Group 20">
            <a:extLst>
              <a:ext uri="{FF2B5EF4-FFF2-40B4-BE49-F238E27FC236}">
                <a16:creationId xmlns:a16="http://schemas.microsoft.com/office/drawing/2014/main" id="{32937940-3A7C-E86E-1877-B0B23649E8B6}"/>
              </a:ext>
            </a:extLst>
          </p:cNvPr>
          <p:cNvGrpSpPr/>
          <p:nvPr/>
        </p:nvGrpSpPr>
        <p:grpSpPr>
          <a:xfrm>
            <a:off x="10055933" y="1423431"/>
            <a:ext cx="1280160" cy="1776469"/>
            <a:chOff x="5086746" y="1778183"/>
            <a:chExt cx="1280160" cy="1776469"/>
          </a:xfrm>
        </p:grpSpPr>
        <p:sp>
          <p:nvSpPr>
            <p:cNvPr id="4" name="Rounded Rectangle 3">
              <a:extLst>
                <a:ext uri="{FF2B5EF4-FFF2-40B4-BE49-F238E27FC236}">
                  <a16:creationId xmlns:a16="http://schemas.microsoft.com/office/drawing/2014/main" id="{BCB180DD-BB79-298F-CFC0-1181E767068B}"/>
                </a:ext>
              </a:extLst>
            </p:cNvPr>
            <p:cNvSpPr/>
            <p:nvPr/>
          </p:nvSpPr>
          <p:spPr>
            <a:xfrm rot="656997">
              <a:off x="5086746" y="1908732"/>
              <a:ext cx="1280160" cy="1645920"/>
            </a:xfrm>
            <a:prstGeom prst="roundRect">
              <a:avLst>
                <a:gd name="adj" fmla="val 8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26BB33C1-0D23-0426-116C-042B37043CCB}"/>
                </a:ext>
              </a:extLst>
            </p:cNvPr>
            <p:cNvSpPr/>
            <p:nvPr/>
          </p:nvSpPr>
          <p:spPr>
            <a:xfrm rot="656997">
              <a:off x="5669262" y="1778183"/>
              <a:ext cx="457200" cy="382023"/>
            </a:xfrm>
            <a:prstGeom prst="roundRect">
              <a:avLst>
                <a:gd name="adj" fmla="val 180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Graphic 18" descr="Clipboard Partially Checked outline">
            <a:extLst>
              <a:ext uri="{FF2B5EF4-FFF2-40B4-BE49-F238E27FC236}">
                <a16:creationId xmlns:a16="http://schemas.microsoft.com/office/drawing/2014/main" id="{1E8A7871-5147-7BF6-8CB7-B88B4560C8B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8422" r="18536" b="8322"/>
          <a:stretch/>
        </p:blipFill>
        <p:spPr>
          <a:xfrm rot="656997">
            <a:off x="10064616" y="1217625"/>
            <a:ext cx="1357816" cy="2011682"/>
          </a:xfrm>
          <a:prstGeom prst="rect">
            <a:avLst/>
          </a:prstGeom>
        </p:spPr>
      </p:pic>
      <p:sp>
        <p:nvSpPr>
          <p:cNvPr id="23" name="TextBox 22">
            <a:extLst>
              <a:ext uri="{FF2B5EF4-FFF2-40B4-BE49-F238E27FC236}">
                <a16:creationId xmlns:a16="http://schemas.microsoft.com/office/drawing/2014/main" id="{C10B176A-CB36-B038-D490-0E1AA5403E08}"/>
              </a:ext>
            </a:extLst>
          </p:cNvPr>
          <p:cNvSpPr txBox="1"/>
          <p:nvPr/>
        </p:nvSpPr>
        <p:spPr>
          <a:xfrm>
            <a:off x="622917" y="6350249"/>
            <a:ext cx="10362012" cy="461665"/>
          </a:xfrm>
          <a:prstGeom prst="rect">
            <a:avLst/>
          </a:prstGeom>
          <a:noFill/>
        </p:spPr>
        <p:txBody>
          <a:bodyPr wrap="square">
            <a:spAutoFit/>
          </a:bodyPr>
          <a:lstStyle/>
          <a:p>
            <a:r>
              <a:rPr lang="en-US" sz="12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Zedler BK, Saunders WB, Joyce AR, Vick CC, Murrelle EL. Validation of a Screening Risk Index for Serious Prescription Opioid-Induced Respiratory Depression or Overdose in a US Commercial Health Plan Claims Database. Pain Med. 2018;19(1):68-78. doi:10.1093/pm/pnx009</a:t>
            </a:r>
            <a:r>
              <a:rPr lang="en-US" sz="1200">
                <a:solidFill>
                  <a:schemeClr val="bg1"/>
                </a:solidFill>
                <a:effectLst/>
              </a:rPr>
              <a:t> </a:t>
            </a:r>
            <a:endParaRPr lang="en-US" sz="1200" b="1">
              <a:solidFill>
                <a:schemeClr val="bg1"/>
              </a:solidFill>
            </a:endParaRPr>
          </a:p>
        </p:txBody>
      </p:sp>
    </p:spTree>
    <p:custDataLst>
      <p:tags r:id="rId1"/>
    </p:custDataLst>
    <p:extLst>
      <p:ext uri="{BB962C8B-B14F-4D97-AF65-F5344CB8AC3E}">
        <p14:creationId xmlns:p14="http://schemas.microsoft.com/office/powerpoint/2010/main" val="277729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
            <a:extLst>
              <a:ext uri="{FF2B5EF4-FFF2-40B4-BE49-F238E27FC236}">
                <a16:creationId xmlns:a16="http://schemas.microsoft.com/office/drawing/2014/main" id="{13CF411B-542A-4ABC-A942-4B0EA487BD00}"/>
              </a:ext>
            </a:extLst>
          </p:cNvPr>
          <p:cNvSpPr/>
          <p:nvPr/>
        </p:nvSpPr>
        <p:spPr>
          <a:xfrm>
            <a:off x="1" y="0"/>
            <a:ext cx="9171296" cy="1097280"/>
          </a:xfrm>
          <a:prstGeom prst="rect">
            <a:avLst/>
          </a:prstGeom>
          <a:solidFill>
            <a:srgbClr val="FFFFFF"/>
          </a:solidFill>
        </p:spPr>
        <p:txBody>
          <a:bodyPr/>
          <a:lstStyle/>
          <a:p>
            <a:endParaRPr lang="en-US"/>
          </a:p>
        </p:txBody>
      </p:sp>
      <p:sp>
        <p:nvSpPr>
          <p:cNvPr id="5" name="Object 2">
            <a:extLst>
              <a:ext uri="{FF2B5EF4-FFF2-40B4-BE49-F238E27FC236}">
                <a16:creationId xmlns:a16="http://schemas.microsoft.com/office/drawing/2014/main" id="{F735414F-6188-4EAA-B56A-CC1996EDEC28}"/>
              </a:ext>
            </a:extLst>
          </p:cNvPr>
          <p:cNvSpPr/>
          <p:nvPr/>
        </p:nvSpPr>
        <p:spPr>
          <a:xfrm>
            <a:off x="556115" y="365760"/>
            <a:ext cx="11112009" cy="824944"/>
          </a:xfrm>
          <a:prstGeom prst="rect">
            <a:avLst/>
          </a:prstGeom>
          <a:noFill/>
        </p:spPr>
        <p:txBody>
          <a:bodyPr wrap="square" lIns="0" tIns="0" rIns="0" bIns="0" rtlCol="0" anchor="t"/>
          <a:lstStyle/>
          <a:p>
            <a:pPr algn="l">
              <a:lnSpc>
                <a:spcPts val="3460"/>
              </a:lnSpc>
              <a:spcAft>
                <a:spcPts val="600"/>
              </a:spcAft>
              <a:buNone/>
            </a:pPr>
            <a:r>
              <a:rPr lang="en-US" sz="3600" dirty="0">
                <a:solidFill>
                  <a:srgbClr val="001D48"/>
                </a:solidFill>
                <a:latin typeface="Lato Light" panose="020F0302020204030203" pitchFamily="34" charset="0"/>
                <a:ea typeface="Source Sans Pro Light" pitchFamily="34" charset="-122"/>
                <a:cs typeface="Source Sans Pro Light" pitchFamily="34" charset="-120"/>
              </a:rPr>
              <a:t>Is Buprenorphine a Good Idea for Stacy?</a:t>
            </a:r>
          </a:p>
        </p:txBody>
      </p:sp>
      <p:sp>
        <p:nvSpPr>
          <p:cNvPr id="10" name="Rectangle 9">
            <a:extLst>
              <a:ext uri="{FF2B5EF4-FFF2-40B4-BE49-F238E27FC236}">
                <a16:creationId xmlns:a16="http://schemas.microsoft.com/office/drawing/2014/main" id="{1FC201E7-C938-4291-C44D-740BA02897D7}"/>
              </a:ext>
            </a:extLst>
          </p:cNvPr>
          <p:cNvSpPr/>
          <p:nvPr/>
        </p:nvSpPr>
        <p:spPr>
          <a:xfrm>
            <a:off x="6595900" y="1808631"/>
            <a:ext cx="4735587" cy="3988298"/>
          </a:xfrm>
          <a:prstGeom prst="rect">
            <a:avLst/>
          </a:prstGeom>
          <a:solidFill>
            <a:schemeClr val="bg1">
              <a:alpha val="972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12" name="Object 5">
            <a:extLst>
              <a:ext uri="{FF2B5EF4-FFF2-40B4-BE49-F238E27FC236}">
                <a16:creationId xmlns:a16="http://schemas.microsoft.com/office/drawing/2014/main" id="{7BDE6672-7FE9-96B2-4DB5-1679D48FD466}"/>
              </a:ext>
            </a:extLst>
          </p:cNvPr>
          <p:cNvSpPr/>
          <p:nvPr/>
        </p:nvSpPr>
        <p:spPr>
          <a:xfrm>
            <a:off x="6526652" y="2436354"/>
            <a:ext cx="5056406" cy="769909"/>
          </a:xfrm>
          <a:prstGeom prst="rect">
            <a:avLst/>
          </a:prstGeom>
          <a:noFill/>
        </p:spPr>
        <p:txBody>
          <a:bodyPr wrap="square" lIns="0" tIns="0" rIns="0" bIns="0" rtlCol="0" anchor="t"/>
          <a:lstStyle/>
          <a:p>
            <a:pPr lvl="0" algn="ctr">
              <a:lnSpc>
                <a:spcPts val="3100"/>
              </a:lnSpc>
              <a:spcAft>
                <a:spcPts val="600"/>
              </a:spcAft>
            </a:pPr>
            <a:endParaRPr lang="en-US" sz="5400" b="1" i="1">
              <a:solidFill>
                <a:srgbClr val="0070C0"/>
              </a:solidFill>
              <a:latin typeface="Lato" panose="020F0502020204030203" pitchFamily="34" charset="0"/>
              <a:ea typeface="Source Sans Pro" pitchFamily="34" charset="-122"/>
              <a:cs typeface="Source Sans Pro" pitchFamily="34" charset="-120"/>
            </a:endParaRPr>
          </a:p>
        </p:txBody>
      </p:sp>
      <p:sp>
        <p:nvSpPr>
          <p:cNvPr id="13" name="Object 5">
            <a:extLst>
              <a:ext uri="{FF2B5EF4-FFF2-40B4-BE49-F238E27FC236}">
                <a16:creationId xmlns:a16="http://schemas.microsoft.com/office/drawing/2014/main" id="{F7BB3E34-10E0-8294-5645-13ACED382E82}"/>
              </a:ext>
            </a:extLst>
          </p:cNvPr>
          <p:cNvSpPr/>
          <p:nvPr/>
        </p:nvSpPr>
        <p:spPr>
          <a:xfrm>
            <a:off x="7205425" y="2401900"/>
            <a:ext cx="3717530" cy="2821227"/>
          </a:xfrm>
          <a:prstGeom prst="rect">
            <a:avLst/>
          </a:prstGeom>
          <a:noFill/>
        </p:spPr>
        <p:txBody>
          <a:bodyPr wrap="square" lIns="0" tIns="0" rIns="0" bIns="0" rtlCol="0" anchor="t"/>
          <a:lstStyle/>
          <a:p>
            <a:pPr>
              <a:lnSpc>
                <a:spcPct val="112000"/>
              </a:lnSpc>
              <a:spcBef>
                <a:spcPts val="1200"/>
              </a:spcBef>
              <a:spcAft>
                <a:spcPts val="600"/>
              </a:spcAft>
            </a:pPr>
            <a:r>
              <a:rPr lang="en-US" sz="2000" b="1" i="1" dirty="0">
                <a:solidFill>
                  <a:srgbClr val="001D48"/>
                </a:solidFill>
                <a:latin typeface="Lato Semibold" panose="020F0502020204030203" pitchFamily="34" charset="0"/>
                <a:ea typeface="Lato Semibold" panose="020F0502020204030203" pitchFamily="34" charset="0"/>
                <a:cs typeface="Lato Semibold" panose="020F0502020204030203" pitchFamily="34" charset="0"/>
              </a:rPr>
              <a:t>Another strategy would be to try </a:t>
            </a:r>
            <a:br>
              <a:rPr lang="en-US" sz="2000" b="1" i="1">
                <a:solidFill>
                  <a:srgbClr val="001D48"/>
                </a:solidFill>
                <a:latin typeface="Lato Semibold" panose="020F0502020204030203" pitchFamily="34" charset="0"/>
                <a:ea typeface="Lato Semibold" panose="020F0502020204030203" pitchFamily="34" charset="0"/>
                <a:cs typeface="Lato Semibold" panose="020F0502020204030203" pitchFamily="34" charset="0"/>
              </a:rPr>
            </a:br>
            <a:r>
              <a:rPr lang="en-US" sz="2000" b="1" i="1" dirty="0">
                <a:solidFill>
                  <a:srgbClr val="001D48"/>
                </a:solidFill>
                <a:latin typeface="Lato Semibold" panose="020F0502020204030203" pitchFamily="34" charset="0"/>
                <a:ea typeface="Lato Semibold" panose="020F0502020204030203" pitchFamily="34" charset="0"/>
                <a:cs typeface="Lato Semibold" panose="020F0502020204030203" pitchFamily="34" charset="0"/>
              </a:rPr>
              <a:t>her on buprenorphine. It is not certain whether buprenorphine would give her good pain relief.</a:t>
            </a:r>
          </a:p>
          <a:p>
            <a:pPr>
              <a:lnSpc>
                <a:spcPct val="112000"/>
              </a:lnSpc>
              <a:spcBef>
                <a:spcPts val="1200"/>
              </a:spcBef>
              <a:spcAft>
                <a:spcPts val="600"/>
              </a:spcAft>
            </a:pPr>
            <a:r>
              <a:rPr lang="en-US" sz="2000" b="1" i="1" dirty="0">
                <a:solidFill>
                  <a:srgbClr val="001D48"/>
                </a:solidFill>
                <a:latin typeface="Lato Semibold" panose="020F0502020204030203" pitchFamily="34" charset="0"/>
                <a:ea typeface="Lato Semibold" panose="020F0502020204030203" pitchFamily="34" charset="0"/>
                <a:cs typeface="Lato Semibold" panose="020F0502020204030203" pitchFamily="34" charset="0"/>
              </a:rPr>
              <a:t>Another issue is that insurance carriers sometimes refuse to </a:t>
            </a:r>
            <a:br>
              <a:rPr lang="en-US" sz="2000" b="1" i="1">
                <a:solidFill>
                  <a:srgbClr val="001D48"/>
                </a:solidFill>
                <a:latin typeface="Lato Semibold" panose="020F0502020204030203" pitchFamily="34" charset="0"/>
                <a:ea typeface="Lato Semibold" panose="020F0502020204030203" pitchFamily="34" charset="0"/>
                <a:cs typeface="Lato Semibold" panose="020F0502020204030203" pitchFamily="34" charset="0"/>
              </a:rPr>
            </a:br>
            <a:r>
              <a:rPr lang="en-US" sz="2000" b="1" i="1" dirty="0">
                <a:solidFill>
                  <a:srgbClr val="001D48"/>
                </a:solidFill>
                <a:latin typeface="Lato Semibold" panose="020F0502020204030203" pitchFamily="34" charset="0"/>
                <a:ea typeface="Lato Semibold" panose="020F0502020204030203" pitchFamily="34" charset="0"/>
                <a:cs typeface="Lato Semibold" panose="020F0502020204030203" pitchFamily="34" charset="0"/>
              </a:rPr>
              <a:t>pay for buprenorphine.</a:t>
            </a:r>
          </a:p>
        </p:txBody>
      </p:sp>
      <p:sp>
        <p:nvSpPr>
          <p:cNvPr id="7" name="Object 5">
            <a:extLst>
              <a:ext uri="{FF2B5EF4-FFF2-40B4-BE49-F238E27FC236}">
                <a16:creationId xmlns:a16="http://schemas.microsoft.com/office/drawing/2014/main" id="{F3E87816-8A19-9BD3-1E0F-1A952632621E}"/>
              </a:ext>
            </a:extLst>
          </p:cNvPr>
          <p:cNvSpPr/>
          <p:nvPr/>
        </p:nvSpPr>
        <p:spPr>
          <a:xfrm>
            <a:off x="7574104" y="5201960"/>
            <a:ext cx="2961502" cy="322356"/>
          </a:xfrm>
          <a:prstGeom prst="rect">
            <a:avLst/>
          </a:prstGeom>
          <a:noFill/>
        </p:spPr>
        <p:txBody>
          <a:bodyPr wrap="square" lIns="0" tIns="0" rIns="0" bIns="0" rtlCol="0" anchor="t"/>
          <a:lstStyle/>
          <a:p>
            <a:r>
              <a:rPr lang="en-US" sz="1400" dirty="0">
                <a:solidFill>
                  <a:srgbClr val="001D48"/>
                </a:solidFill>
                <a:latin typeface="Lato Medium" panose="020F0502020204030203" pitchFamily="34" charset="0"/>
                <a:ea typeface="Lato Medium" panose="020F0502020204030203" pitchFamily="34" charset="0"/>
                <a:cs typeface="Lato Medium" panose="020F0502020204030203" pitchFamily="34" charset="0"/>
              </a:rPr>
              <a:t>Chart note: UW Pain, 2 years earlier</a:t>
            </a:r>
          </a:p>
        </p:txBody>
      </p:sp>
      <p:sp>
        <p:nvSpPr>
          <p:cNvPr id="2" name="Content Placeholder 2">
            <a:extLst>
              <a:ext uri="{FF2B5EF4-FFF2-40B4-BE49-F238E27FC236}">
                <a16:creationId xmlns:a16="http://schemas.microsoft.com/office/drawing/2014/main" id="{22D0FF3D-EEB6-748F-6908-9A86D9763AB0}"/>
              </a:ext>
            </a:extLst>
          </p:cNvPr>
          <p:cNvSpPr txBox="1">
            <a:spLocks/>
          </p:cNvSpPr>
          <p:nvPr/>
        </p:nvSpPr>
        <p:spPr>
          <a:xfrm>
            <a:off x="1193386" y="2424760"/>
            <a:ext cx="4924736" cy="3989772"/>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2000"/>
              </a:lnSpc>
              <a:buNone/>
            </a:pP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Is her opioid dosing too high to recommend switching to buprenorphine without significantly tapering first?</a:t>
            </a:r>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nSpc>
                <a:spcPct val="112000"/>
              </a:lnSpc>
              <a:buNone/>
            </a:pPr>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nSpc>
                <a:spcPct val="112000"/>
              </a:lnSpc>
              <a:buNone/>
            </a:pP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If we decide to transition to buprenorphine, how do we do </a:t>
            </a:r>
            <a:b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it humanely and effectively?</a:t>
            </a:r>
          </a:p>
        </p:txBody>
      </p:sp>
      <p:sp>
        <p:nvSpPr>
          <p:cNvPr id="11" name="Object 5">
            <a:extLst>
              <a:ext uri="{FF2B5EF4-FFF2-40B4-BE49-F238E27FC236}">
                <a16:creationId xmlns:a16="http://schemas.microsoft.com/office/drawing/2014/main" id="{F1517ABE-FC6C-CDA2-84E8-ABB3E83911C7}"/>
              </a:ext>
            </a:extLst>
          </p:cNvPr>
          <p:cNvSpPr/>
          <p:nvPr/>
        </p:nvSpPr>
        <p:spPr>
          <a:xfrm>
            <a:off x="1989495" y="927463"/>
            <a:ext cx="2107743" cy="1802941"/>
          </a:xfrm>
          <a:prstGeom prst="rect">
            <a:avLst/>
          </a:prstGeom>
          <a:noFill/>
        </p:spPr>
        <p:txBody>
          <a:bodyPr wrap="square" lIns="0" tIns="0" rIns="0" bIns="0" rtlCol="0" anchor="t"/>
          <a:lstStyle/>
          <a:p>
            <a:r>
              <a:rPr lang="en-US" sz="7200">
                <a:solidFill>
                  <a:srgbClr val="6DB4E5">
                    <a:alpha val="60000"/>
                  </a:srgbClr>
                </a:solidFill>
              </a:rPr>
              <a:t> </a:t>
            </a:r>
          </a:p>
        </p:txBody>
      </p:sp>
      <p:sp>
        <p:nvSpPr>
          <p:cNvPr id="14" name="Oval 13">
            <a:extLst>
              <a:ext uri="{FF2B5EF4-FFF2-40B4-BE49-F238E27FC236}">
                <a16:creationId xmlns:a16="http://schemas.microsoft.com/office/drawing/2014/main" id="{69798FED-5BB7-017C-07A5-FB3DEAA21688}"/>
              </a:ext>
            </a:extLst>
          </p:cNvPr>
          <p:cNvSpPr/>
          <p:nvPr/>
        </p:nvSpPr>
        <p:spPr>
          <a:xfrm>
            <a:off x="554278" y="2521916"/>
            <a:ext cx="548640" cy="548640"/>
          </a:xfrm>
          <a:prstGeom prst="ellipse">
            <a:avLst/>
          </a:prstGeom>
          <a:solidFill>
            <a:srgbClr val="79ACC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bg1"/>
                </a:solidFill>
                <a:latin typeface="Lato" panose="020F0502020204030203" pitchFamily="34" charset="0"/>
                <a:ea typeface="Lato" panose="020F0502020204030203" pitchFamily="34" charset="0"/>
                <a:cs typeface="Lato" panose="020F0502020204030203" pitchFamily="34" charset="0"/>
              </a:rPr>
              <a:t>?</a:t>
            </a:r>
          </a:p>
        </p:txBody>
      </p:sp>
      <p:sp>
        <p:nvSpPr>
          <p:cNvPr id="16" name="Oval 15">
            <a:extLst>
              <a:ext uri="{FF2B5EF4-FFF2-40B4-BE49-F238E27FC236}">
                <a16:creationId xmlns:a16="http://schemas.microsoft.com/office/drawing/2014/main" id="{031B946F-0984-2790-6206-E54690FF9014}"/>
              </a:ext>
            </a:extLst>
          </p:cNvPr>
          <p:cNvSpPr/>
          <p:nvPr/>
        </p:nvSpPr>
        <p:spPr>
          <a:xfrm>
            <a:off x="538426" y="4019318"/>
            <a:ext cx="548640" cy="548640"/>
          </a:xfrm>
          <a:prstGeom prst="ellipse">
            <a:avLst/>
          </a:prstGeom>
          <a:solidFill>
            <a:srgbClr val="79ACC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bg1"/>
                </a:solidFill>
                <a:latin typeface="Lato" panose="020F0502020204030203" pitchFamily="34" charset="0"/>
                <a:ea typeface="Lato" panose="020F0502020204030203" pitchFamily="34" charset="0"/>
                <a:cs typeface="Lato" panose="020F0502020204030203" pitchFamily="34" charset="0"/>
              </a:rPr>
              <a:t>?</a:t>
            </a:r>
          </a:p>
        </p:txBody>
      </p:sp>
      <p:sp>
        <p:nvSpPr>
          <p:cNvPr id="8" name="Object 5">
            <a:extLst>
              <a:ext uri="{FF2B5EF4-FFF2-40B4-BE49-F238E27FC236}">
                <a16:creationId xmlns:a16="http://schemas.microsoft.com/office/drawing/2014/main" id="{911D8B2F-5A04-9EA0-9D53-4A5E17A24017}"/>
              </a:ext>
            </a:extLst>
          </p:cNvPr>
          <p:cNvSpPr/>
          <p:nvPr/>
        </p:nvSpPr>
        <p:spPr>
          <a:xfrm rot="21600000" flipH="1" flipV="1">
            <a:off x="5486400" y="914400"/>
            <a:ext cx="2151377" cy="1829082"/>
          </a:xfrm>
          <a:prstGeom prst="rect">
            <a:avLst/>
          </a:prstGeom>
          <a:noFill/>
        </p:spPr>
        <p:txBody>
          <a:bodyPr wrap="square" lIns="0" tIns="0" rIns="0" bIns="0" rtlCol="0" anchor="t"/>
          <a:lstStyle/>
          <a:p>
            <a:r>
              <a:rPr lang="en-US" sz="18000" b="1" dirty="0">
                <a:solidFill>
                  <a:srgbClr val="79ACCC"/>
                </a:solidFill>
                <a:latin typeface="Georgia" panose="02040502050405020303" pitchFamily="18" charset="0"/>
                <a:ea typeface="Lato Black" panose="020F0502020204030203" pitchFamily="34" charset="0"/>
                <a:cs typeface="Lato Black" panose="020F0502020204030203" pitchFamily="34" charset="0"/>
              </a:rPr>
              <a:t>’’</a:t>
            </a:r>
            <a:r>
              <a:rPr lang="en-US" sz="7200" dirty="0">
                <a:solidFill>
                  <a:srgbClr val="6DB4E5">
                    <a:alpha val="60000"/>
                  </a:srgbClr>
                </a:solidFill>
              </a:rPr>
              <a:t> </a:t>
            </a:r>
          </a:p>
        </p:txBody>
      </p:sp>
      <p:sp>
        <p:nvSpPr>
          <p:cNvPr id="9" name="Object 5">
            <a:extLst>
              <a:ext uri="{FF2B5EF4-FFF2-40B4-BE49-F238E27FC236}">
                <a16:creationId xmlns:a16="http://schemas.microsoft.com/office/drawing/2014/main" id="{1FE9C981-D72D-9419-E439-E3D25E04B3AF}"/>
              </a:ext>
            </a:extLst>
          </p:cNvPr>
          <p:cNvSpPr/>
          <p:nvPr/>
        </p:nvSpPr>
        <p:spPr>
          <a:xfrm rot="10800000" flipH="1" flipV="1">
            <a:off x="10381584" y="4864948"/>
            <a:ext cx="2151377" cy="1778559"/>
          </a:xfrm>
          <a:prstGeom prst="rect">
            <a:avLst/>
          </a:prstGeom>
          <a:noFill/>
        </p:spPr>
        <p:txBody>
          <a:bodyPr wrap="square" lIns="0" tIns="0" rIns="0" bIns="0" rtlCol="0" anchor="t"/>
          <a:lstStyle/>
          <a:p>
            <a:r>
              <a:rPr lang="en-US" sz="18000" b="1" dirty="0">
                <a:solidFill>
                  <a:srgbClr val="79ACCC"/>
                </a:solidFill>
                <a:latin typeface="Georgia" panose="02040502050405020303" pitchFamily="18" charset="0"/>
                <a:ea typeface="Lato Black" panose="020F0502020204030203" pitchFamily="34" charset="0"/>
                <a:cs typeface="Lato Black" panose="020F0502020204030203" pitchFamily="34" charset="0"/>
              </a:rPr>
              <a:t>’’</a:t>
            </a:r>
            <a:r>
              <a:rPr lang="en-US" sz="7200" dirty="0">
                <a:solidFill>
                  <a:srgbClr val="79ACCC"/>
                </a:solidFill>
              </a:rPr>
              <a:t> </a:t>
            </a:r>
          </a:p>
        </p:txBody>
      </p:sp>
    </p:spTree>
    <p:custDataLst>
      <p:tags r:id="rId1"/>
    </p:custDataLst>
    <p:extLst>
      <p:ext uri="{BB962C8B-B14F-4D97-AF65-F5344CB8AC3E}">
        <p14:creationId xmlns:p14="http://schemas.microsoft.com/office/powerpoint/2010/main" val="323962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500"/>
                                        <p:tgtEl>
                                          <p:spTgt spid="1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FA13-2352-0091-6873-CA4A6DDB06F5}"/>
              </a:ext>
            </a:extLst>
          </p:cNvPr>
          <p:cNvSpPr>
            <a:spLocks noGrp="1"/>
          </p:cNvSpPr>
          <p:nvPr>
            <p:ph type="ctrTitle"/>
          </p:nvPr>
        </p:nvSpPr>
        <p:spPr>
          <a:xfrm>
            <a:off x="304800" y="2693987"/>
            <a:ext cx="11582400" cy="1470025"/>
          </a:xfrm>
        </p:spPr>
        <p:txBody>
          <a:bodyPr lIns="91440" tIns="45720" rIns="91440" bIns="45720" anchor="t">
            <a:noAutofit/>
          </a:bodyPr>
          <a:lstStyle/>
          <a:p>
            <a:r>
              <a:rPr lang="en-US" sz="4400" dirty="0"/>
              <a:t>VIDEO PART 5</a:t>
            </a:r>
            <a:br>
              <a:rPr lang="en-US" dirty="0"/>
            </a:br>
            <a:r>
              <a:rPr lang="en-US" dirty="0">
                <a:ea typeface="+mj-lt"/>
                <a:cs typeface="+mj-lt"/>
              </a:rPr>
              <a:t>https://vimeo.com/807380237/f3921be901</a:t>
            </a:r>
            <a:endParaRPr lang="en-US" sz="4400" dirty="0">
              <a:ea typeface="+mj-lt"/>
              <a:cs typeface="+mj-lt"/>
            </a:endParaRPr>
          </a:p>
        </p:txBody>
      </p:sp>
      <p:pic>
        <p:nvPicPr>
          <p:cNvPr id="3" name="Online Media 2" descr="005-PACT-Stacy.mp4">
            <a:hlinkClick r:id="" action="ppaction://media"/>
            <a:extLst>
              <a:ext uri="{FF2B5EF4-FFF2-40B4-BE49-F238E27FC236}">
                <a16:creationId xmlns:a16="http://schemas.microsoft.com/office/drawing/2014/main" id="{62BE21BD-FDF8-CF6F-4B04-4168CB7860E3}"/>
              </a:ext>
            </a:extLst>
          </p:cNvPr>
          <p:cNvPicPr>
            <a:picLocks noRot="1" noChangeAspect="1"/>
          </p:cNvPicPr>
          <p:nvPr>
            <a:videoFile r:link="rId1"/>
          </p:nvPr>
        </p:nvPicPr>
        <p:blipFill>
          <a:blip r:embed="rId4"/>
          <a:stretch>
            <a:fillRect/>
          </a:stretch>
        </p:blipFill>
        <p:spPr>
          <a:xfrm>
            <a:off x="0" y="0"/>
            <a:ext cx="12192000" cy="6868732"/>
          </a:xfrm>
          <a:prstGeom prst="rect">
            <a:avLst/>
          </a:prstGeom>
        </p:spPr>
      </p:pic>
    </p:spTree>
    <p:extLst>
      <p:ext uri="{BB962C8B-B14F-4D97-AF65-F5344CB8AC3E}">
        <p14:creationId xmlns:p14="http://schemas.microsoft.com/office/powerpoint/2010/main" val="387349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717EBE17-C5D7-48EC-9C9A-824F9FFE8255}"/>
              </a:ext>
            </a:extLst>
          </p:cNvPr>
          <p:cNvSpPr/>
          <p:nvPr/>
        </p:nvSpPr>
        <p:spPr>
          <a:xfrm>
            <a:off x="0" y="0"/>
            <a:ext cx="7556409" cy="1097280"/>
          </a:xfrm>
          <a:prstGeom prst="rect">
            <a:avLst/>
          </a:prstGeom>
          <a:solidFill>
            <a:srgbClr val="001D48"/>
          </a:solidFill>
        </p:spPr>
      </p:sp>
      <p:sp>
        <p:nvSpPr>
          <p:cNvPr id="5" name="TextBox 4">
            <a:extLst>
              <a:ext uri="{FF2B5EF4-FFF2-40B4-BE49-F238E27FC236}">
                <a16:creationId xmlns:a16="http://schemas.microsoft.com/office/drawing/2014/main" id="{238EFA2C-4A96-4E3F-8958-C13C52A7BD3A}"/>
              </a:ext>
            </a:extLst>
          </p:cNvPr>
          <p:cNvSpPr txBox="1"/>
          <p:nvPr/>
        </p:nvSpPr>
        <p:spPr>
          <a:xfrm>
            <a:off x="562288" y="1681695"/>
            <a:ext cx="6754985" cy="4505849"/>
          </a:xfrm>
          <a:prstGeom prst="rect">
            <a:avLst/>
          </a:prstGeom>
          <a:noFill/>
        </p:spPr>
        <p:txBody>
          <a:bodyPr wrap="square" rtlCol="0">
            <a:spAutoFit/>
          </a:bodyPr>
          <a:lstStyle/>
          <a:p>
            <a:pPr lvl="0">
              <a:spcBef>
                <a:spcPts val="600"/>
              </a:spcBef>
              <a:spcAft>
                <a:spcPts val="300"/>
              </a:spcAft>
              <a:defRPr/>
            </a:pPr>
            <a:r>
              <a:rPr lang="en-US" sz="2100" dirty="0">
                <a:solidFill>
                  <a:srgbClr val="444444"/>
                </a:solidFill>
                <a:latin typeface="Lato" panose="020F0502020204030203" pitchFamily="34" charset="0"/>
                <a:ea typeface="Lato" panose="020F0502020204030203" pitchFamily="34" charset="0"/>
                <a:cs typeface="Lato" panose="020F0502020204030203" pitchFamily="34" charset="0"/>
              </a:rPr>
              <a:t>Clear, non-judgmental </a:t>
            </a:r>
            <a:r>
              <a:rPr lang="en-US" sz="2100" i="1" dirty="0">
                <a:solidFill>
                  <a:srgbClr val="444444"/>
                </a:solidFill>
                <a:latin typeface="Lato" panose="020F0502020204030203" pitchFamily="34" charset="0"/>
                <a:ea typeface="Lato" panose="020F0502020204030203" pitchFamily="34" charset="0"/>
                <a:cs typeface="Lato" panose="020F0502020204030203" pitchFamily="34" charset="0"/>
              </a:rPr>
              <a:t>PATIENT-CENTERED</a:t>
            </a:r>
            <a:r>
              <a:rPr lang="en-US" sz="2100" dirty="0">
                <a:solidFill>
                  <a:srgbClr val="444444"/>
                </a:solidFill>
                <a:latin typeface="Lato" panose="020F0502020204030203" pitchFamily="34" charset="0"/>
                <a:ea typeface="Lato" panose="020F0502020204030203" pitchFamily="34" charset="0"/>
                <a:cs typeface="Lato" panose="020F0502020204030203" pitchFamily="34" charset="0"/>
              </a:rPr>
              <a:t> discussion of concerns about role of opioids in the plan</a:t>
            </a:r>
          </a:p>
          <a:p>
            <a:pPr marL="434340" lvl="1" indent="-251460">
              <a:spcBef>
                <a:spcPts val="600"/>
              </a:spcBef>
              <a:spcAft>
                <a:spcPts val="300"/>
              </a:spcAft>
              <a:buFont typeface="Arial" panose="020B0604020202020204" pitchFamily="34" charset="0"/>
              <a:buChar char="•"/>
              <a:defRPr/>
            </a:pPr>
            <a:r>
              <a:rPr lang="en-US" sz="19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not only aberrant behaviors and safety concerns, </a:t>
            </a:r>
            <a:br>
              <a:rPr lang="en-US" sz="1900">
                <a:solidFill>
                  <a:srgbClr val="001D48"/>
                </a:solidFill>
                <a:latin typeface="Lato" panose="020F0502020204030203" pitchFamily="34" charset="0"/>
                <a:ea typeface="Lato" panose="020F0502020204030203" pitchFamily="34" charset="0"/>
                <a:cs typeface="Lato" panose="020F0502020204030203" pitchFamily="34" charset="0"/>
              </a:rPr>
            </a:br>
            <a:r>
              <a:rPr lang="en-US" sz="1900" b="1" i="1" dirty="0">
                <a:solidFill>
                  <a:srgbClr val="001D48"/>
                </a:solidFill>
                <a:latin typeface="Lato" panose="020F0502020204030203" pitchFamily="34" charset="0"/>
                <a:ea typeface="Lato" panose="020F0502020204030203" pitchFamily="34" charset="0"/>
                <a:cs typeface="Lato" panose="020F0502020204030203" pitchFamily="34" charset="0"/>
              </a:rPr>
              <a:t>but also (especially!) potential unintended consequences </a:t>
            </a:r>
            <a:br>
              <a:rPr lang="en-US" sz="1900" b="1" i="1">
                <a:solidFill>
                  <a:srgbClr val="001D48"/>
                </a:solidFill>
                <a:latin typeface="Lato" panose="020F0502020204030203" pitchFamily="34" charset="0"/>
                <a:ea typeface="Lato" panose="020F0502020204030203" pitchFamily="34" charset="0"/>
                <a:cs typeface="Lato" panose="020F0502020204030203" pitchFamily="34" charset="0"/>
              </a:rPr>
            </a:br>
            <a:r>
              <a:rPr lang="en-US" sz="1900" b="1" i="1" dirty="0">
                <a:solidFill>
                  <a:srgbClr val="001D48"/>
                </a:solidFill>
                <a:latin typeface="Lato" panose="020F0502020204030203" pitchFamily="34" charset="0"/>
                <a:ea typeface="Lato" panose="020F0502020204030203" pitchFamily="34" charset="0"/>
                <a:cs typeface="Lato" panose="020F0502020204030203" pitchFamily="34" charset="0"/>
              </a:rPr>
              <a:t>on pain symptoms and overall functioning</a:t>
            </a:r>
          </a:p>
          <a:p>
            <a:pPr marL="434340" lvl="1" indent="-251460">
              <a:spcBef>
                <a:spcPts val="600"/>
              </a:spcBef>
              <a:spcAft>
                <a:spcPts val="300"/>
              </a:spcAft>
              <a:buFont typeface="Arial" panose="020B0604020202020204" pitchFamily="34" charset="0"/>
              <a:buChar char="•"/>
              <a:defRPr/>
            </a:pPr>
            <a:r>
              <a:rPr lang="en-US" sz="1900" dirty="0">
                <a:solidFill>
                  <a:srgbClr val="444444"/>
                </a:solidFill>
                <a:latin typeface="Lato" panose="020F0502020204030203" pitchFamily="34" charset="0"/>
                <a:ea typeface="Lato" panose="020F0502020204030203" pitchFamily="34" charset="0"/>
                <a:cs typeface="Lato" panose="020F0502020204030203" pitchFamily="34" charset="0"/>
              </a:rPr>
              <a:t>tolerance/hyperalgesia</a:t>
            </a:r>
          </a:p>
          <a:p>
            <a:pPr marL="434340" lvl="1" indent="-251460">
              <a:spcBef>
                <a:spcPts val="600"/>
              </a:spcBef>
              <a:spcAft>
                <a:spcPts val="300"/>
              </a:spcAft>
              <a:buFont typeface="Arial" panose="020B0604020202020204" pitchFamily="34" charset="0"/>
              <a:buChar char="•"/>
              <a:defRPr/>
            </a:pPr>
            <a:r>
              <a:rPr lang="en-US" sz="1900" dirty="0">
                <a:solidFill>
                  <a:srgbClr val="444444"/>
                </a:solidFill>
                <a:latin typeface="Lato" panose="020F0502020204030203" pitchFamily="34" charset="0"/>
                <a:ea typeface="Lato" panose="020F0502020204030203" pitchFamily="34" charset="0"/>
                <a:cs typeface="Lato" panose="020F0502020204030203" pitchFamily="34" charset="0"/>
              </a:rPr>
              <a:t>unstable mood/energy levels</a:t>
            </a:r>
          </a:p>
          <a:p>
            <a:pPr marL="434340" lvl="1" indent="-251460">
              <a:spcBef>
                <a:spcPts val="600"/>
              </a:spcBef>
              <a:spcAft>
                <a:spcPts val="300"/>
              </a:spcAft>
              <a:buFont typeface="Arial" panose="020B0604020202020204" pitchFamily="34" charset="0"/>
              <a:buChar char="•"/>
              <a:defRPr/>
            </a:pPr>
            <a:r>
              <a:rPr lang="en-US" sz="1900" dirty="0">
                <a:solidFill>
                  <a:srgbClr val="444444"/>
                </a:solidFill>
                <a:latin typeface="Lato" panose="020F0502020204030203" pitchFamily="34" charset="0"/>
                <a:ea typeface="Lato" panose="020F0502020204030203" pitchFamily="34" charset="0"/>
                <a:cs typeface="Lato" panose="020F0502020204030203" pitchFamily="34" charset="0"/>
              </a:rPr>
              <a:t>impaired sleep (esp. common with short-acting opioids)</a:t>
            </a:r>
          </a:p>
          <a:p>
            <a:pPr marL="434340" lvl="1" indent="-251460">
              <a:lnSpc>
                <a:spcPct val="90000"/>
              </a:lnSpc>
              <a:spcBef>
                <a:spcPts val="600"/>
              </a:spcBef>
              <a:buFont typeface="Arial" panose="020B0604020202020204" pitchFamily="34" charset="0"/>
              <a:buChar char="•"/>
              <a:defRPr/>
            </a:pPr>
            <a:endParaRPr lang="en-US" sz="1700">
              <a:solidFill>
                <a:srgbClr val="444444"/>
              </a:solidFill>
              <a:latin typeface="Lato" panose="020F0502020204030203" pitchFamily="34" charset="0"/>
              <a:ea typeface="Lato" panose="020F0502020204030203" pitchFamily="34" charset="0"/>
              <a:cs typeface="Lato" panose="020F0502020204030203" pitchFamily="34" charset="0"/>
            </a:endParaRPr>
          </a:p>
          <a:p>
            <a:pPr marL="434340" lvl="1" indent="-251460">
              <a:lnSpc>
                <a:spcPct val="90000"/>
              </a:lnSpc>
              <a:spcBef>
                <a:spcPts val="600"/>
              </a:spcBef>
              <a:buFont typeface="Arial" panose="020B0604020202020204" pitchFamily="34" charset="0"/>
              <a:buChar char="•"/>
              <a:defRPr/>
            </a:pPr>
            <a:endParaRPr lang="en-US" sz="1700">
              <a:solidFill>
                <a:srgbClr val="444444"/>
              </a:solidFill>
              <a:latin typeface="Lato" panose="020F0502020204030203" pitchFamily="34" charset="0"/>
              <a:ea typeface="Lato" panose="020F0502020204030203" pitchFamily="34" charset="0"/>
              <a:cs typeface="Lato" panose="020F0502020204030203" pitchFamily="34" charset="0"/>
            </a:endParaRPr>
          </a:p>
          <a:p>
            <a:pPr marL="434340" lvl="1" indent="-251460">
              <a:lnSpc>
                <a:spcPct val="90000"/>
              </a:lnSpc>
              <a:spcBef>
                <a:spcPts val="600"/>
              </a:spcBef>
              <a:buFont typeface="Arial" panose="020B0604020202020204" pitchFamily="34" charset="0"/>
              <a:buChar char="•"/>
              <a:defRPr/>
            </a:pPr>
            <a:endParaRPr lang="en-US" sz="1700">
              <a:solidFill>
                <a:srgbClr val="444444"/>
              </a:solidFill>
              <a:latin typeface="Lato" panose="020F0502020204030203" pitchFamily="34" charset="0"/>
              <a:ea typeface="Lato" panose="020F0502020204030203" pitchFamily="34" charset="0"/>
              <a:cs typeface="Lato" panose="020F0502020204030203" pitchFamily="34" charset="0"/>
            </a:endParaRPr>
          </a:p>
          <a:p>
            <a:pPr marL="182880" lvl="1">
              <a:lnSpc>
                <a:spcPct val="90000"/>
              </a:lnSpc>
              <a:spcBef>
                <a:spcPts val="600"/>
              </a:spcBef>
              <a:defRPr/>
            </a:pPr>
            <a:br>
              <a:rPr lang="en-US">
                <a:solidFill>
                  <a:srgbClr val="444444"/>
                </a:solidFill>
                <a:latin typeface="Lato" panose="020F0502020204030203" pitchFamily="34" charset="0"/>
                <a:ea typeface="Lato" panose="020F0502020204030203" pitchFamily="34" charset="0"/>
                <a:cs typeface="Lato" panose="020F0502020204030203" pitchFamily="34" charset="0"/>
              </a:rPr>
            </a:br>
            <a:endParaRPr lang="en-US">
              <a:solidFill>
                <a:srgbClr val="444444"/>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picture containing logo&#10;&#10;Description automatically generated">
            <a:extLst>
              <a:ext uri="{FF2B5EF4-FFF2-40B4-BE49-F238E27FC236}">
                <a16:creationId xmlns:a16="http://schemas.microsoft.com/office/drawing/2014/main" id="{5203DC81-6575-5678-5A17-2E244618D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91" y="6316162"/>
            <a:ext cx="430565" cy="423604"/>
          </a:xfrm>
          <a:prstGeom prst="rect">
            <a:avLst/>
          </a:prstGeom>
        </p:spPr>
      </p:pic>
      <p:pic>
        <p:nvPicPr>
          <p:cNvPr id="4" name="Picture 3">
            <a:extLst>
              <a:ext uri="{FF2B5EF4-FFF2-40B4-BE49-F238E27FC236}">
                <a16:creationId xmlns:a16="http://schemas.microsoft.com/office/drawing/2014/main" id="{1A1BBDBC-AB3D-DB3E-DE8C-81B03E20AB80}"/>
              </a:ext>
            </a:extLst>
          </p:cNvPr>
          <p:cNvPicPr>
            <a:picLocks noChangeAspect="1"/>
          </p:cNvPicPr>
          <p:nvPr/>
        </p:nvPicPr>
        <p:blipFill>
          <a:blip r:embed="rId5">
            <a:extLst>
              <a:ext uri="{28A0092B-C50C-407E-A947-70E740481C1C}">
                <a14:useLocalDpi xmlns:a14="http://schemas.microsoft.com/office/drawing/2010/main" val="0"/>
              </a:ext>
            </a:extLst>
          </a:blip>
          <a:srcRect t="598" b="598"/>
          <a:stretch/>
        </p:blipFill>
        <p:spPr>
          <a:xfrm>
            <a:off x="7556408" y="10160"/>
            <a:ext cx="4635592" cy="6870208"/>
          </a:xfrm>
          <a:prstGeom prst="rect">
            <a:avLst/>
          </a:prstGeom>
        </p:spPr>
      </p:pic>
      <p:graphicFrame>
        <p:nvGraphicFramePr>
          <p:cNvPr id="2" name="Diagram 1">
            <a:extLst>
              <a:ext uri="{FF2B5EF4-FFF2-40B4-BE49-F238E27FC236}">
                <a16:creationId xmlns:a16="http://schemas.microsoft.com/office/drawing/2014/main" id="{5C84DB1D-9746-2E25-628A-AC83402BAAE8}"/>
              </a:ext>
            </a:extLst>
          </p:cNvPr>
          <p:cNvGraphicFramePr/>
          <p:nvPr>
            <p:extLst>
              <p:ext uri="{D42A27DB-BD31-4B8C-83A1-F6EECF244321}">
                <p14:modId xmlns:p14="http://schemas.microsoft.com/office/powerpoint/2010/main" val="1313669327"/>
              </p:ext>
            </p:extLst>
          </p:nvPr>
        </p:nvGraphicFramePr>
        <p:xfrm>
          <a:off x="642585" y="4865997"/>
          <a:ext cx="6418118" cy="12801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Object 4">
            <a:extLst>
              <a:ext uri="{FF2B5EF4-FFF2-40B4-BE49-F238E27FC236}">
                <a16:creationId xmlns:a16="http://schemas.microsoft.com/office/drawing/2014/main" id="{88C6D60A-48D0-FF77-7231-E6A6E8026322}"/>
              </a:ext>
            </a:extLst>
          </p:cNvPr>
          <p:cNvSpPr/>
          <p:nvPr/>
        </p:nvSpPr>
        <p:spPr>
          <a:xfrm>
            <a:off x="548640" y="0"/>
            <a:ext cx="7007768" cy="1097280"/>
          </a:xfrm>
          <a:prstGeom prst="rect">
            <a:avLst/>
          </a:prstGeom>
          <a:noFill/>
        </p:spPr>
        <p:txBody>
          <a:bodyPr wrap="square" lIns="0" tIns="0" rIns="0" bIns="0" rtlCol="0" anchor="ctr"/>
          <a:lstStyle/>
          <a:p>
            <a:pPr marL="0" marR="0" lvl="0" indent="0" algn="l" defTabSz="914400" rtl="0" eaLnBrk="1" fontAlgn="auto" latinLnBrk="0" hangingPunct="1">
              <a:lnSpc>
                <a:spcPct val="85000"/>
              </a:lnSpc>
              <a:spcBef>
                <a:spcPts val="0"/>
              </a:spcBef>
              <a:spcAft>
                <a:spcPts val="600"/>
              </a:spcAft>
              <a:buClrTx/>
              <a:buSzTx/>
              <a:buFontTx/>
              <a:buNone/>
              <a:tabLst/>
              <a:defRPr/>
            </a:pPr>
            <a:r>
              <a:rPr kumimoji="0" lang="en-US" sz="2500" b="0" i="0" u="none" strike="noStrike" kern="1200" cap="none" spc="0" normalizeH="0" baseline="0" noProof="0" dirty="0">
                <a:ln>
                  <a:noFill/>
                </a:ln>
                <a:solidFill>
                  <a:srgbClr val="FFFFFF"/>
                </a:solidFill>
                <a:effectLst/>
                <a:uLnTx/>
                <a:uFillTx/>
                <a:latin typeface="Lato Light" panose="020F0302020204030203" pitchFamily="34" charset="0"/>
                <a:ea typeface="Source Sans Pro Light" pitchFamily="34" charset="-122"/>
                <a:cs typeface="Source Sans Pro Light" pitchFamily="34" charset="-120"/>
              </a:rPr>
              <a:t>Discussing Tolerance, Negative Reinforcement </a:t>
            </a:r>
            <a:br>
              <a:rPr kumimoji="0" lang="en-US" sz="2500" b="0" i="0" u="none" strike="noStrike" kern="1200" cap="none" spc="0" normalizeH="0" baseline="0" noProof="0" dirty="0">
                <a:ln>
                  <a:noFill/>
                </a:ln>
                <a:solidFill>
                  <a:srgbClr val="FFFFFF"/>
                </a:solidFill>
                <a:effectLst/>
                <a:uLnTx/>
                <a:uFillTx/>
                <a:latin typeface="Lato Light" panose="020F0302020204030203" pitchFamily="34" charset="0"/>
                <a:ea typeface="Source Sans Pro Light" pitchFamily="34" charset="-122"/>
                <a:cs typeface="Source Sans Pro Light" pitchFamily="34" charset="-120"/>
              </a:rPr>
            </a:br>
            <a:r>
              <a:rPr kumimoji="0" lang="en-US" sz="2500" b="0" i="0" u="none" strike="noStrike" kern="1200" cap="none" spc="0" normalizeH="0" baseline="0" noProof="0" dirty="0">
                <a:ln>
                  <a:noFill/>
                </a:ln>
                <a:solidFill>
                  <a:srgbClr val="FFFFFF"/>
                </a:solidFill>
                <a:effectLst/>
                <a:uLnTx/>
                <a:uFillTx/>
                <a:latin typeface="Lato Light" panose="020F0302020204030203" pitchFamily="34" charset="0"/>
                <a:ea typeface="Source Sans Pro Light" pitchFamily="34" charset="-122"/>
                <a:cs typeface="Source Sans Pro Light" pitchFamily="34" charset="-120"/>
              </a:rPr>
              <a:t>&amp; Opioid-Induced Hyperalgesia (OIH)</a:t>
            </a:r>
            <a:endParaRPr kumimoji="0" lang="en-US" sz="2600" b="0" i="1"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32206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8EFA2C-4A96-4E3F-8958-C13C52A7BD3A}"/>
              </a:ext>
            </a:extLst>
          </p:cNvPr>
          <p:cNvSpPr txBox="1"/>
          <p:nvPr/>
        </p:nvSpPr>
        <p:spPr>
          <a:xfrm>
            <a:off x="547049" y="2280190"/>
            <a:ext cx="5548952" cy="2777683"/>
          </a:xfrm>
          <a:prstGeom prst="rect">
            <a:avLst/>
          </a:prstGeom>
          <a:noFill/>
        </p:spPr>
        <p:txBody>
          <a:bodyPr wrap="square" rtlCol="0">
            <a:spAutoFit/>
          </a:bodyPr>
          <a:lstStyle/>
          <a:p>
            <a:pPr lvl="0">
              <a:spcBef>
                <a:spcPts val="600"/>
              </a:spcBef>
              <a:spcAft>
                <a:spcPts val="600"/>
              </a:spcAft>
              <a:defRPr/>
            </a:pPr>
            <a:r>
              <a:rPr lang="en-US" sz="2800">
                <a:solidFill>
                  <a:srgbClr val="444444"/>
                </a:solidFill>
                <a:latin typeface="Lato" panose="020F0502020204030203" pitchFamily="34" charset="0"/>
                <a:ea typeface="Lato" panose="020F0502020204030203" pitchFamily="34" charset="0"/>
                <a:cs typeface="Lato" panose="020F0502020204030203" pitchFamily="34" charset="0"/>
              </a:rPr>
              <a:t>Discussion should happen </a:t>
            </a:r>
            <a:r>
              <a:rPr lang="en-US" sz="2800" b="1" i="1">
                <a:solidFill>
                  <a:srgbClr val="4280A5"/>
                </a:solidFill>
                <a:latin typeface="Lato" panose="020F0502020204030203" pitchFamily="34" charset="0"/>
                <a:ea typeface="Lato" panose="020F0502020204030203" pitchFamily="34" charset="0"/>
                <a:cs typeface="Lato" panose="020F0502020204030203" pitchFamily="34" charset="0"/>
              </a:rPr>
              <a:t>after:</a:t>
            </a:r>
          </a:p>
          <a:p>
            <a:pPr lvl="1">
              <a:spcBef>
                <a:spcPts val="600"/>
              </a:spcBef>
              <a:spcAft>
                <a:spcPts val="600"/>
              </a:spcAft>
              <a:defRPr/>
            </a:pPr>
            <a:br>
              <a:rPr lang="en-US" sz="1050">
                <a:solidFill>
                  <a:srgbClr val="444444"/>
                </a:solidFill>
                <a:latin typeface="Lato" panose="020F0502020204030203" pitchFamily="34" charset="0"/>
                <a:ea typeface="Lato" panose="020F0502020204030203" pitchFamily="34" charset="0"/>
                <a:cs typeface="Lato" panose="020F0502020204030203" pitchFamily="34" charset="0"/>
              </a:rPr>
            </a:br>
            <a:r>
              <a:rPr lang="en-US" sz="1400">
                <a:solidFill>
                  <a:srgbClr val="444444"/>
                </a:solidFill>
                <a:latin typeface="Lato" panose="020F0502020204030203" pitchFamily="34" charset="0"/>
                <a:ea typeface="Lato" panose="020F0502020204030203" pitchFamily="34" charset="0"/>
                <a:cs typeface="Lato" panose="020F0502020204030203" pitchFamily="34" charset="0"/>
              </a:rPr>
              <a:t>       </a:t>
            </a:r>
            <a:r>
              <a:rPr lang="en-US" sz="2400">
                <a:solidFill>
                  <a:srgbClr val="444444"/>
                </a:solidFill>
                <a:latin typeface="Lato" panose="020F0502020204030203" pitchFamily="34" charset="0"/>
                <a:ea typeface="Lato" panose="020F0502020204030203" pitchFamily="34" charset="0"/>
                <a:cs typeface="Lato" panose="020F0502020204030203" pitchFamily="34" charset="0"/>
              </a:rPr>
              <a:t>Detailed pain history</a:t>
            </a:r>
          </a:p>
          <a:p>
            <a:pPr lvl="1">
              <a:spcBef>
                <a:spcPts val="600"/>
              </a:spcBef>
              <a:spcAft>
                <a:spcPts val="600"/>
              </a:spcAft>
              <a:defRPr/>
            </a:pPr>
            <a:r>
              <a:rPr lang="en-US" sz="2400">
                <a:solidFill>
                  <a:srgbClr val="444444"/>
                </a:solidFill>
                <a:latin typeface="Lato" panose="020F0502020204030203" pitchFamily="34" charset="0"/>
                <a:ea typeface="Lato" panose="020F0502020204030203" pitchFamily="34" charset="0"/>
                <a:cs typeface="Lato" panose="020F0502020204030203" pitchFamily="34" charset="0"/>
              </a:rPr>
              <a:t>    Medication/substance use history</a:t>
            </a:r>
          </a:p>
          <a:p>
            <a:pPr lvl="1">
              <a:spcBef>
                <a:spcPts val="600"/>
              </a:spcBef>
              <a:spcAft>
                <a:spcPts val="600"/>
              </a:spcAft>
              <a:defRPr/>
            </a:pPr>
            <a:r>
              <a:rPr lang="en-US" sz="2400">
                <a:solidFill>
                  <a:srgbClr val="444444"/>
                </a:solidFill>
                <a:latin typeface="Lato" panose="020F0502020204030203" pitchFamily="34" charset="0"/>
                <a:ea typeface="Lato" panose="020F0502020204030203" pitchFamily="34" charset="0"/>
                <a:cs typeface="Lato" panose="020F0502020204030203" pitchFamily="34" charset="0"/>
              </a:rPr>
              <a:t>    Physical exam</a:t>
            </a:r>
          </a:p>
          <a:p>
            <a:pPr lvl="1">
              <a:spcBef>
                <a:spcPts val="600"/>
              </a:spcBef>
              <a:spcAft>
                <a:spcPts val="600"/>
              </a:spcAft>
              <a:defRPr/>
            </a:pPr>
            <a:r>
              <a:rPr lang="en-US" sz="2400">
                <a:solidFill>
                  <a:srgbClr val="444444"/>
                </a:solidFill>
                <a:latin typeface="Lato" panose="020F0502020204030203" pitchFamily="34" charset="0"/>
                <a:ea typeface="Lato" panose="020F0502020204030203" pitchFamily="34" charset="0"/>
                <a:cs typeface="Lato" panose="020F0502020204030203" pitchFamily="34" charset="0"/>
              </a:rPr>
              <a:t>    Review of data/records</a:t>
            </a:r>
            <a:endParaRPr lang="en-US" sz="2200">
              <a:solidFill>
                <a:srgbClr val="444444"/>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picture containing logo&#10;&#10;Description automatically generated">
            <a:extLst>
              <a:ext uri="{FF2B5EF4-FFF2-40B4-BE49-F238E27FC236}">
                <a16:creationId xmlns:a16="http://schemas.microsoft.com/office/drawing/2014/main" id="{5203DC81-6575-5678-5A17-2E244618D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91" y="6316162"/>
            <a:ext cx="430565" cy="423604"/>
          </a:xfrm>
          <a:prstGeom prst="rect">
            <a:avLst/>
          </a:prstGeom>
        </p:spPr>
      </p:pic>
      <p:pic>
        <p:nvPicPr>
          <p:cNvPr id="4" name="Picture 3">
            <a:extLst>
              <a:ext uri="{FF2B5EF4-FFF2-40B4-BE49-F238E27FC236}">
                <a16:creationId xmlns:a16="http://schemas.microsoft.com/office/drawing/2014/main" id="{1A1BBDBC-AB3D-DB3E-DE8C-81B03E20AB80}"/>
              </a:ext>
            </a:extLst>
          </p:cNvPr>
          <p:cNvPicPr>
            <a:picLocks noChangeAspect="1"/>
          </p:cNvPicPr>
          <p:nvPr/>
        </p:nvPicPr>
        <p:blipFill>
          <a:blip r:embed="rId5">
            <a:extLst>
              <a:ext uri="{28A0092B-C50C-407E-A947-70E740481C1C}">
                <a14:useLocalDpi xmlns:a14="http://schemas.microsoft.com/office/drawing/2010/main" val="0"/>
              </a:ext>
            </a:extLst>
          </a:blip>
          <a:srcRect t="598" b="598"/>
          <a:stretch/>
        </p:blipFill>
        <p:spPr>
          <a:xfrm>
            <a:off x="7556408" y="0"/>
            <a:ext cx="4635592" cy="6870208"/>
          </a:xfrm>
          <a:prstGeom prst="rect">
            <a:avLst/>
          </a:prstGeom>
        </p:spPr>
      </p:pic>
      <p:pic>
        <p:nvPicPr>
          <p:cNvPr id="2" name="Graphic 1" descr="Checkbox Checked with solid fill">
            <a:extLst>
              <a:ext uri="{FF2B5EF4-FFF2-40B4-BE49-F238E27FC236}">
                <a16:creationId xmlns:a16="http://schemas.microsoft.com/office/drawing/2014/main" id="{86CA6BB5-E564-02E4-3A66-2650DC0267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3949" y="3502866"/>
            <a:ext cx="548640" cy="548640"/>
          </a:xfrm>
          <a:prstGeom prst="rect">
            <a:avLst/>
          </a:prstGeom>
        </p:spPr>
      </p:pic>
      <p:pic>
        <p:nvPicPr>
          <p:cNvPr id="6" name="Graphic 5" descr="Checkbox Checked with solid fill">
            <a:extLst>
              <a:ext uri="{FF2B5EF4-FFF2-40B4-BE49-F238E27FC236}">
                <a16:creationId xmlns:a16="http://schemas.microsoft.com/office/drawing/2014/main" id="{3C1DAC77-ADF4-3532-5B6A-A3E493E5D9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3949" y="2976538"/>
            <a:ext cx="548640" cy="548640"/>
          </a:xfrm>
          <a:prstGeom prst="rect">
            <a:avLst/>
          </a:prstGeom>
        </p:spPr>
      </p:pic>
      <p:pic>
        <p:nvPicPr>
          <p:cNvPr id="8" name="Graphic 7" descr="Checkbox Checked with solid fill">
            <a:extLst>
              <a:ext uri="{FF2B5EF4-FFF2-40B4-BE49-F238E27FC236}">
                <a16:creationId xmlns:a16="http://schemas.microsoft.com/office/drawing/2014/main" id="{FE89B3B8-E8C6-CCE6-E51A-C49C02B1AD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3949" y="4018308"/>
            <a:ext cx="548640" cy="548640"/>
          </a:xfrm>
          <a:prstGeom prst="rect">
            <a:avLst/>
          </a:prstGeom>
        </p:spPr>
      </p:pic>
      <p:pic>
        <p:nvPicPr>
          <p:cNvPr id="9" name="Graphic 8" descr="Checkbox Checked with solid fill">
            <a:extLst>
              <a:ext uri="{FF2B5EF4-FFF2-40B4-BE49-F238E27FC236}">
                <a16:creationId xmlns:a16="http://schemas.microsoft.com/office/drawing/2014/main" id="{A8F68954-799C-2ACC-5DF3-1F3B45D659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3949" y="4533750"/>
            <a:ext cx="548640" cy="548640"/>
          </a:xfrm>
          <a:prstGeom prst="rect">
            <a:avLst/>
          </a:prstGeom>
        </p:spPr>
      </p:pic>
      <p:sp>
        <p:nvSpPr>
          <p:cNvPr id="12" name="Object 3">
            <a:extLst>
              <a:ext uri="{FF2B5EF4-FFF2-40B4-BE49-F238E27FC236}">
                <a16:creationId xmlns:a16="http://schemas.microsoft.com/office/drawing/2014/main" id="{16333EC2-41F6-5FAB-4717-5B87966A0C75}"/>
              </a:ext>
            </a:extLst>
          </p:cNvPr>
          <p:cNvSpPr/>
          <p:nvPr/>
        </p:nvSpPr>
        <p:spPr>
          <a:xfrm>
            <a:off x="0" y="0"/>
            <a:ext cx="7556409" cy="1097280"/>
          </a:xfrm>
          <a:prstGeom prst="rect">
            <a:avLst/>
          </a:prstGeom>
          <a:solidFill>
            <a:srgbClr val="001D48"/>
          </a:solidFill>
        </p:spPr>
      </p:sp>
      <p:sp>
        <p:nvSpPr>
          <p:cNvPr id="14" name="TextBox 13">
            <a:extLst>
              <a:ext uri="{FF2B5EF4-FFF2-40B4-BE49-F238E27FC236}">
                <a16:creationId xmlns:a16="http://schemas.microsoft.com/office/drawing/2014/main" id="{70F77340-7E23-62F2-1BF1-D16FECE40AF1}"/>
              </a:ext>
            </a:extLst>
          </p:cNvPr>
          <p:cNvSpPr txBox="1"/>
          <p:nvPr/>
        </p:nvSpPr>
        <p:spPr>
          <a:xfrm>
            <a:off x="5723431" y="740998"/>
            <a:ext cx="1387791" cy="369332"/>
          </a:xfrm>
          <a:prstGeom prst="rect">
            <a:avLst/>
          </a:prstGeom>
          <a:noFill/>
        </p:spPr>
        <p:txBody>
          <a:bodyPr wrap="square">
            <a:spAutoFit/>
          </a:bodyPr>
          <a:lstStyle/>
          <a:p>
            <a:r>
              <a:rPr lang="en-US" sz="18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(Continued)</a:t>
            </a:r>
            <a:endParaRPr lang="en-US"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 name="Object 4">
            <a:extLst>
              <a:ext uri="{FF2B5EF4-FFF2-40B4-BE49-F238E27FC236}">
                <a16:creationId xmlns:a16="http://schemas.microsoft.com/office/drawing/2014/main" id="{51ABBDDC-161C-5020-D452-43099E0B849B}"/>
              </a:ext>
            </a:extLst>
          </p:cNvPr>
          <p:cNvSpPr/>
          <p:nvPr/>
        </p:nvSpPr>
        <p:spPr>
          <a:xfrm>
            <a:off x="548640" y="0"/>
            <a:ext cx="7007768" cy="1097280"/>
          </a:xfrm>
          <a:prstGeom prst="rect">
            <a:avLst/>
          </a:prstGeom>
          <a:noFill/>
        </p:spPr>
        <p:txBody>
          <a:bodyPr wrap="square" lIns="0" tIns="0" rIns="0" bIns="0" rtlCol="0" anchor="ctr"/>
          <a:lstStyle/>
          <a:p>
            <a:pPr marL="0" marR="0" lvl="0" indent="0" algn="l" defTabSz="914400" rtl="0" eaLnBrk="1" fontAlgn="auto" latinLnBrk="0" hangingPunct="1">
              <a:lnSpc>
                <a:spcPct val="85000"/>
              </a:lnSpc>
              <a:spcBef>
                <a:spcPts val="0"/>
              </a:spcBef>
              <a:spcAft>
                <a:spcPts val="600"/>
              </a:spcAft>
              <a:buClrTx/>
              <a:buSzTx/>
              <a:buFontTx/>
              <a:buNone/>
              <a:tabLst/>
              <a:defRPr/>
            </a:pPr>
            <a:r>
              <a:rPr kumimoji="0" lang="en-US" sz="2500" b="0" i="0" u="none" strike="noStrike" kern="1200" cap="none" spc="0" normalizeH="0" baseline="0" noProof="0" dirty="0">
                <a:ln>
                  <a:noFill/>
                </a:ln>
                <a:solidFill>
                  <a:srgbClr val="FFFFFF"/>
                </a:solidFill>
                <a:effectLst/>
                <a:uLnTx/>
                <a:uFillTx/>
                <a:latin typeface="Lato Light" panose="020F0302020204030203" pitchFamily="34" charset="0"/>
                <a:ea typeface="Source Sans Pro Light" pitchFamily="34" charset="-122"/>
                <a:cs typeface="Source Sans Pro Light" pitchFamily="34" charset="-120"/>
              </a:rPr>
              <a:t>Discussing Tolerance, Negative Reinforcement </a:t>
            </a:r>
            <a:br>
              <a:rPr kumimoji="0" lang="en-US" sz="2500" b="0" i="0" u="none" strike="noStrike" kern="1200" cap="none" spc="0" normalizeH="0" baseline="0" noProof="0" dirty="0">
                <a:ln>
                  <a:noFill/>
                </a:ln>
                <a:solidFill>
                  <a:srgbClr val="FFFFFF"/>
                </a:solidFill>
                <a:effectLst/>
                <a:uLnTx/>
                <a:uFillTx/>
                <a:latin typeface="Lato Light" panose="020F0302020204030203" pitchFamily="34" charset="0"/>
                <a:ea typeface="Source Sans Pro Light" pitchFamily="34" charset="-122"/>
                <a:cs typeface="Source Sans Pro Light" pitchFamily="34" charset="-120"/>
              </a:rPr>
            </a:br>
            <a:r>
              <a:rPr kumimoji="0" lang="en-US" sz="2500" b="0" i="0" u="none" strike="noStrike" kern="1200" cap="none" spc="0" normalizeH="0" baseline="0" noProof="0" dirty="0">
                <a:ln>
                  <a:noFill/>
                </a:ln>
                <a:solidFill>
                  <a:srgbClr val="FFFFFF"/>
                </a:solidFill>
                <a:effectLst/>
                <a:uLnTx/>
                <a:uFillTx/>
                <a:latin typeface="Lato Light" panose="020F0302020204030203" pitchFamily="34" charset="0"/>
                <a:ea typeface="Source Sans Pro Light" pitchFamily="34" charset="-122"/>
                <a:cs typeface="Source Sans Pro Light" pitchFamily="34" charset="-120"/>
              </a:rPr>
              <a:t>&amp; Opioid-Induced Hyperalgesia (OIH)</a:t>
            </a:r>
            <a:endParaRPr kumimoji="0" lang="en-US" sz="2600" b="0" i="1"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6578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F9892B-B7AA-8ECB-49D2-005E3AB5B3A1}"/>
              </a:ext>
            </a:extLst>
          </p:cNvPr>
          <p:cNvSpPr/>
          <p:nvPr/>
        </p:nvSpPr>
        <p:spPr>
          <a:xfrm>
            <a:off x="6108421" y="1065104"/>
            <a:ext cx="6096000" cy="57938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8BC11C5C-0CE5-A99E-CAC6-A242C8D1F1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21822">
            <a:off x="6908477" y="1386888"/>
            <a:ext cx="1655121" cy="1287632"/>
          </a:xfrm>
          <a:prstGeom prst="rect">
            <a:avLst/>
          </a:prstGeom>
        </p:spPr>
      </p:pic>
      <p:sp>
        <p:nvSpPr>
          <p:cNvPr id="7" name="Object 2">
            <a:extLst>
              <a:ext uri="{FF2B5EF4-FFF2-40B4-BE49-F238E27FC236}">
                <a16:creationId xmlns:a16="http://schemas.microsoft.com/office/drawing/2014/main" id="{0443258F-3242-49AC-9632-683F9DF04C8A}"/>
              </a:ext>
            </a:extLst>
          </p:cNvPr>
          <p:cNvSpPr/>
          <p:nvPr/>
        </p:nvSpPr>
        <p:spPr>
          <a:xfrm>
            <a:off x="2" y="0"/>
            <a:ext cx="12191998" cy="1097280"/>
          </a:xfrm>
          <a:prstGeom prst="rect">
            <a:avLst/>
          </a:prstGeom>
          <a:solidFill>
            <a:srgbClr val="001D48"/>
          </a:solidFill>
        </p:spPr>
      </p:sp>
      <p:sp>
        <p:nvSpPr>
          <p:cNvPr id="9" name="Object 3">
            <a:extLst>
              <a:ext uri="{FF2B5EF4-FFF2-40B4-BE49-F238E27FC236}">
                <a16:creationId xmlns:a16="http://schemas.microsoft.com/office/drawing/2014/main" id="{0C4417ED-48AD-48E5-BEA2-976215464C60}"/>
              </a:ext>
            </a:extLst>
          </p:cNvPr>
          <p:cNvSpPr/>
          <p:nvPr/>
        </p:nvSpPr>
        <p:spPr>
          <a:xfrm>
            <a:off x="448056" y="365760"/>
            <a:ext cx="11301717" cy="699344"/>
          </a:xfrm>
          <a:prstGeom prst="rect">
            <a:avLst/>
          </a:prstGeom>
          <a:noFill/>
        </p:spPr>
        <p:txBody>
          <a:bodyPr wrap="square" lIns="0" tIns="0" rIns="0" bIns="0" rtlCol="0" anchor="t"/>
          <a:lstStyle/>
          <a:p>
            <a:pPr marL="0" marR="0" lvl="0" indent="0" algn="ctr" defTabSz="914400" rtl="0" eaLnBrk="1" fontAlgn="auto" latinLnBrk="0" hangingPunct="1">
              <a:lnSpc>
                <a:spcPts val="3460"/>
              </a:lnSpc>
              <a:spcBef>
                <a:spcPts val="0"/>
              </a:spcBef>
              <a:spcAft>
                <a:spcPts val="600"/>
              </a:spcAft>
              <a:buClrTx/>
              <a:buSzTx/>
              <a:buFontTx/>
              <a:buNone/>
              <a:tabLst/>
              <a:defRPr/>
            </a:pPr>
            <a:r>
              <a:rPr kumimoji="0" lang="en-US" sz="3600" b="0" i="0" u="none" strike="noStrike" kern="1200" cap="none" spc="0" normalizeH="0" baseline="0" noProof="0">
                <a:ln>
                  <a:noFill/>
                </a:ln>
                <a:solidFill>
                  <a:srgbClr val="FFFFFF"/>
                </a:solidFill>
                <a:effectLst/>
                <a:uLnTx/>
                <a:uFillTx/>
                <a:latin typeface="Lato Light" panose="020F0302020204030203" pitchFamily="34" charset="0"/>
                <a:ea typeface="Source Sans Pro Light" pitchFamily="34" charset="-122"/>
                <a:cs typeface="Source Sans Pro Light" pitchFamily="34" charset="-120"/>
              </a:rPr>
              <a:t>Individual Differences Influencing Pain Experience</a:t>
            </a:r>
          </a:p>
        </p:txBody>
      </p:sp>
      <p:sp>
        <p:nvSpPr>
          <p:cNvPr id="11" name="Object 5">
            <a:extLst>
              <a:ext uri="{FF2B5EF4-FFF2-40B4-BE49-F238E27FC236}">
                <a16:creationId xmlns:a16="http://schemas.microsoft.com/office/drawing/2014/main" id="{641AB7D1-7BD7-4E75-B385-E78AE50C91F8}"/>
              </a:ext>
            </a:extLst>
          </p:cNvPr>
          <p:cNvSpPr/>
          <p:nvPr/>
        </p:nvSpPr>
        <p:spPr>
          <a:xfrm>
            <a:off x="481166" y="3377582"/>
            <a:ext cx="5272562" cy="2774283"/>
          </a:xfrm>
          <a:prstGeom prst="rect">
            <a:avLst/>
          </a:prstGeom>
          <a:noFill/>
        </p:spPr>
        <p:txBody>
          <a:bodyPr wrap="square" lIns="0" tIns="0" rIns="0" bIns="0" rtlCol="0" anchor="t"/>
          <a:lstStyle/>
          <a:p>
            <a:pPr marL="342900" lvl="0" indent="-342900">
              <a:spcBef>
                <a:spcPts val="600"/>
              </a:spcBef>
              <a:buFont typeface="Arial" panose="020B0604020202020204" pitchFamily="34" charset="0"/>
              <a:buChar char="•"/>
            </a:pPr>
            <a:r>
              <a:rPr lang="en-US" sz="2100" dirty="0">
                <a:solidFill>
                  <a:srgbClr val="5F5F5F">
                    <a:lumMod val="75000"/>
                  </a:srgbClr>
                </a:solidFill>
                <a:latin typeface="Lato" panose="020F0502020204030203" pitchFamily="34" charset="0"/>
                <a:ea typeface="Source Sans Pro" pitchFamily="34" charset="-122"/>
                <a:cs typeface="Source Sans Pro" pitchFamily="34" charset="-120"/>
              </a:rPr>
              <a:t>Genetics</a:t>
            </a:r>
          </a:p>
          <a:p>
            <a:pPr marL="342900" lvl="0" indent="-342900">
              <a:spcBef>
                <a:spcPts val="600"/>
              </a:spcBef>
              <a:buFont typeface="Arial" panose="020B0604020202020204" pitchFamily="34" charset="0"/>
              <a:buChar char="•"/>
            </a:pPr>
            <a:r>
              <a:rPr lang="en-US" sz="2100" dirty="0">
                <a:solidFill>
                  <a:srgbClr val="5F5F5F">
                    <a:lumMod val="75000"/>
                  </a:srgbClr>
                </a:solidFill>
                <a:latin typeface="Lato" panose="020F0502020204030203" pitchFamily="34" charset="0"/>
                <a:ea typeface="Source Sans Pro" pitchFamily="34" charset="-122"/>
                <a:cs typeface="Source Sans Pro" pitchFamily="34" charset="-120"/>
              </a:rPr>
              <a:t>Adverse Childhood Events</a:t>
            </a:r>
          </a:p>
          <a:p>
            <a:pPr marL="342900" lvl="0" indent="-342900">
              <a:spcBef>
                <a:spcPts val="600"/>
              </a:spcBef>
              <a:buFont typeface="Arial" panose="020B0604020202020204" pitchFamily="34" charset="0"/>
              <a:buChar char="•"/>
            </a:pPr>
            <a:r>
              <a:rPr lang="en-US" sz="2100" dirty="0">
                <a:solidFill>
                  <a:srgbClr val="5F5F5F">
                    <a:lumMod val="75000"/>
                  </a:srgbClr>
                </a:solidFill>
                <a:latin typeface="Lato" panose="020F0502020204030203" pitchFamily="34" charset="0"/>
                <a:ea typeface="Source Sans Pro" pitchFamily="34" charset="-122"/>
                <a:cs typeface="Source Sans Pro" pitchFamily="34" charset="-120"/>
              </a:rPr>
              <a:t>Life Stressors in Adulthood</a:t>
            </a:r>
          </a:p>
          <a:p>
            <a:pPr marL="342900" lvl="0" indent="-342900">
              <a:spcBef>
                <a:spcPts val="600"/>
              </a:spcBef>
              <a:buFont typeface="Arial" panose="020B0604020202020204" pitchFamily="34" charset="0"/>
              <a:buChar char="•"/>
            </a:pPr>
            <a:r>
              <a:rPr lang="en-US" sz="2100" dirty="0">
                <a:solidFill>
                  <a:srgbClr val="5F5F5F">
                    <a:lumMod val="75000"/>
                  </a:srgbClr>
                </a:solidFill>
                <a:latin typeface="Lato" panose="020F0502020204030203" pitchFamily="34" charset="0"/>
                <a:ea typeface="Source Sans Pro" pitchFamily="34" charset="-122"/>
                <a:cs typeface="Source Sans Pro" pitchFamily="34" charset="-120"/>
              </a:rPr>
              <a:t>Anxiety, Depression, PTSD</a:t>
            </a:r>
          </a:p>
          <a:p>
            <a:pPr marL="342900" lvl="0" indent="-342900">
              <a:spcBef>
                <a:spcPts val="600"/>
              </a:spcBef>
              <a:buFont typeface="Arial" panose="020B0604020202020204" pitchFamily="34" charset="0"/>
              <a:buChar char="•"/>
            </a:pPr>
            <a:r>
              <a:rPr lang="en-US" sz="2100" dirty="0">
                <a:solidFill>
                  <a:srgbClr val="5F5F5F">
                    <a:lumMod val="75000"/>
                  </a:srgbClr>
                </a:solidFill>
                <a:latin typeface="Lato" panose="020F0502020204030203" pitchFamily="34" charset="0"/>
                <a:ea typeface="Source Sans Pro" pitchFamily="34" charset="-122"/>
                <a:cs typeface="Source Sans Pro" pitchFamily="34" charset="-120"/>
              </a:rPr>
              <a:t>Substance use, including </a:t>
            </a:r>
            <a:r>
              <a:rPr lang="en-US" sz="2100" b="1" i="1" dirty="0">
                <a:solidFill>
                  <a:srgbClr val="4280A5"/>
                </a:solidFill>
                <a:latin typeface="Lato" panose="020F0502020204030203" pitchFamily="34" charset="0"/>
                <a:ea typeface="Source Sans Pro" pitchFamily="34" charset="-122"/>
                <a:cs typeface="Source Sans Pro" pitchFamily="34" charset="-120"/>
              </a:rPr>
              <a:t>prescribed opioid treatment</a:t>
            </a:r>
          </a:p>
          <a:p>
            <a:pPr marL="800100" lvl="1" indent="-342900">
              <a:spcBef>
                <a:spcPts val="600"/>
              </a:spcBef>
              <a:buFont typeface="Arial" panose="020B0604020202020204" pitchFamily="34" charset="0"/>
              <a:buChar char="•"/>
            </a:pPr>
            <a:r>
              <a:rPr lang="en-US" sz="1900" dirty="0">
                <a:solidFill>
                  <a:srgbClr val="5F5F5F">
                    <a:lumMod val="75000"/>
                  </a:srgbClr>
                </a:solidFill>
                <a:latin typeface="Lato" panose="020F0502020204030203" pitchFamily="34" charset="0"/>
                <a:ea typeface="Source Sans Pro" pitchFamily="34" charset="-122"/>
                <a:cs typeface="Source Sans Pro" pitchFamily="34" charset="-120"/>
              </a:rPr>
              <a:t>Includes both acute and chronic use, but chronic more typically impactful </a:t>
            </a:r>
          </a:p>
        </p:txBody>
      </p:sp>
      <p:pic>
        <p:nvPicPr>
          <p:cNvPr id="14" name="Picture 13" descr="A picture containing logo&#10;&#10;Description automatically generated">
            <a:extLst>
              <a:ext uri="{FF2B5EF4-FFF2-40B4-BE49-F238E27FC236}">
                <a16:creationId xmlns:a16="http://schemas.microsoft.com/office/drawing/2014/main" id="{06BD880C-EDD0-4793-B7DA-4D07143FFF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71" y="6381334"/>
            <a:ext cx="387651" cy="381384"/>
          </a:xfrm>
          <a:prstGeom prst="rect">
            <a:avLst/>
          </a:prstGeom>
        </p:spPr>
      </p:pic>
      <p:sp>
        <p:nvSpPr>
          <p:cNvPr id="8" name="Object 5">
            <a:extLst>
              <a:ext uri="{FF2B5EF4-FFF2-40B4-BE49-F238E27FC236}">
                <a16:creationId xmlns:a16="http://schemas.microsoft.com/office/drawing/2014/main" id="{AA7C3672-71A9-4BE3-8EAB-C38A47697198}"/>
              </a:ext>
            </a:extLst>
          </p:cNvPr>
          <p:cNvSpPr/>
          <p:nvPr/>
        </p:nvSpPr>
        <p:spPr>
          <a:xfrm>
            <a:off x="1683358" y="1709804"/>
            <a:ext cx="3912610" cy="641800"/>
          </a:xfrm>
          <a:prstGeom prst="rect">
            <a:avLst/>
          </a:prstGeom>
          <a:noFill/>
        </p:spPr>
        <p:txBody>
          <a:bodyPr wrap="square" lIns="0" tIns="0" rIns="0" bIns="0" rtlCol="0" anchor="t"/>
          <a:lstStyle/>
          <a:p>
            <a:pPr lvl="0">
              <a:lnSpc>
                <a:spcPts val="3100"/>
              </a:lnSpc>
              <a:spcAft>
                <a:spcPts val="600"/>
              </a:spcAft>
            </a:pPr>
            <a:r>
              <a:rPr lang="en-US" sz="3200" i="1" dirty="0">
                <a:solidFill>
                  <a:srgbClr val="4280A5"/>
                </a:solidFill>
                <a:latin typeface="Lato Medium"/>
                <a:ea typeface="Lato Medium"/>
                <a:cs typeface="Lato Medium"/>
              </a:rPr>
              <a:t>“Analgesic Tone”</a:t>
            </a:r>
            <a:endParaRPr kumimoji="0" lang="en-US" sz="3200" i="1" u="none" strike="noStrike" kern="1200" cap="none" spc="0" normalizeH="0" baseline="0" noProof="0" dirty="0">
              <a:ln>
                <a:noFill/>
              </a:ln>
              <a:solidFill>
                <a:srgbClr val="4280A5"/>
              </a:solidFill>
              <a:effectLst/>
              <a:uLnTx/>
              <a:uFillTx/>
              <a:latin typeface="Lato Medium"/>
              <a:ea typeface="Lato Medium"/>
              <a:cs typeface="Lato Medium"/>
            </a:endParaRPr>
          </a:p>
        </p:txBody>
      </p:sp>
      <p:sp>
        <p:nvSpPr>
          <p:cNvPr id="35" name="Object 5">
            <a:extLst>
              <a:ext uri="{FF2B5EF4-FFF2-40B4-BE49-F238E27FC236}">
                <a16:creationId xmlns:a16="http://schemas.microsoft.com/office/drawing/2014/main" id="{59DE5C96-DEB0-4BBB-BE85-FEFA6D31B422}"/>
              </a:ext>
            </a:extLst>
          </p:cNvPr>
          <p:cNvSpPr/>
          <p:nvPr/>
        </p:nvSpPr>
        <p:spPr>
          <a:xfrm>
            <a:off x="618213" y="2101904"/>
            <a:ext cx="5055732" cy="1182497"/>
          </a:xfrm>
          <a:prstGeom prst="rect">
            <a:avLst/>
          </a:prstGeom>
          <a:noFill/>
        </p:spPr>
        <p:txBody>
          <a:bodyPr wrap="square" lIns="0" tIns="0" rIns="0" bIns="0" rtlCol="0" anchor="t"/>
          <a:lstStyle/>
          <a:p>
            <a:pPr algn="ctr">
              <a:spcAft>
                <a:spcPts val="600"/>
              </a:spcAft>
            </a:pPr>
            <a:r>
              <a:rPr lang="en-US" sz="2400" i="1" dirty="0">
                <a:solidFill>
                  <a:srgbClr val="4280A5"/>
                </a:solidFill>
                <a:latin typeface="Lato"/>
                <a:ea typeface="Source Sans Pro"/>
                <a:cs typeface="Source Sans Pro" pitchFamily="34" charset="-120"/>
              </a:rPr>
              <a:t>Individual’s processing of pain signals and their subsequent subjective response, influenced by:</a:t>
            </a:r>
          </a:p>
          <a:p>
            <a:pPr marL="0" marR="0" lvl="0" indent="0" algn="ctr" defTabSz="914400" rtl="0" eaLnBrk="1" fontAlgn="auto" latinLnBrk="0" hangingPunct="1">
              <a:lnSpc>
                <a:spcPts val="3100"/>
              </a:lnSpc>
              <a:spcBef>
                <a:spcPts val="0"/>
              </a:spcBef>
              <a:spcAft>
                <a:spcPts val="600"/>
              </a:spcAft>
              <a:buClrTx/>
              <a:buSzTx/>
              <a:buFontTx/>
              <a:buNone/>
              <a:tabLst/>
              <a:defRPr/>
            </a:pPr>
            <a:endParaRPr lang="en-US" sz="1800" b="1" i="1" u="none" strike="noStrike" kern="1200" cap="none" spc="0" normalizeH="0" baseline="0" noProof="0" dirty="0">
              <a:ln>
                <a:noFill/>
              </a:ln>
              <a:solidFill>
                <a:srgbClr val="4280A5"/>
              </a:solidFill>
              <a:effectLst/>
              <a:uLnTx/>
              <a:uFillTx/>
              <a:latin typeface="Lato" panose="020F0502020204030203" pitchFamily="34" charset="0"/>
              <a:ea typeface="Source Sans Pro" pitchFamily="34" charset="-122"/>
              <a:cs typeface="Source Sans Pro" pitchFamily="34" charset="-120"/>
            </a:endParaRPr>
          </a:p>
        </p:txBody>
      </p:sp>
      <p:sp>
        <p:nvSpPr>
          <p:cNvPr id="36" name="Object 5">
            <a:extLst>
              <a:ext uri="{FF2B5EF4-FFF2-40B4-BE49-F238E27FC236}">
                <a16:creationId xmlns:a16="http://schemas.microsoft.com/office/drawing/2014/main" id="{D04546AB-05E7-4816-8CC9-256B56BFA1C2}"/>
              </a:ext>
            </a:extLst>
          </p:cNvPr>
          <p:cNvSpPr/>
          <p:nvPr/>
        </p:nvSpPr>
        <p:spPr>
          <a:xfrm>
            <a:off x="8457436" y="1740541"/>
            <a:ext cx="2694323" cy="781722"/>
          </a:xfrm>
          <a:prstGeom prst="rect">
            <a:avLst/>
          </a:prstGeom>
          <a:noFill/>
        </p:spPr>
        <p:txBody>
          <a:bodyPr wrap="square" lIns="0" tIns="0" rIns="0" bIns="0" rtlCol="0" anchor="t"/>
          <a:lstStyle/>
          <a:p>
            <a:pPr lvl="0">
              <a:lnSpc>
                <a:spcPts val="3100"/>
              </a:lnSpc>
              <a:spcAft>
                <a:spcPts val="600"/>
              </a:spcAft>
            </a:pPr>
            <a:r>
              <a:rPr lang="en-US" sz="3200" i="1" dirty="0">
                <a:solidFill>
                  <a:srgbClr val="001D48"/>
                </a:solidFill>
                <a:latin typeface="Lato Medium"/>
                <a:ea typeface="Lato Medium"/>
                <a:cs typeface="Lato Medium"/>
              </a:rPr>
              <a:t>Epigenetics</a:t>
            </a:r>
            <a:endParaRPr kumimoji="0" lang="en-US" sz="3200" i="1" u="none" strike="noStrike" kern="1200" cap="none" spc="0" normalizeH="0" baseline="0" noProof="0" dirty="0">
              <a:ln>
                <a:noFill/>
              </a:ln>
              <a:solidFill>
                <a:srgbClr val="001D48"/>
              </a:solidFill>
              <a:effectLst/>
              <a:uLnTx/>
              <a:uFillTx/>
              <a:latin typeface="Lato Medium"/>
              <a:ea typeface="Lato Medium"/>
              <a:cs typeface="Lato Medium"/>
            </a:endParaRPr>
          </a:p>
        </p:txBody>
      </p:sp>
      <p:sp>
        <p:nvSpPr>
          <p:cNvPr id="22" name="Object 5">
            <a:extLst>
              <a:ext uri="{FF2B5EF4-FFF2-40B4-BE49-F238E27FC236}">
                <a16:creationId xmlns:a16="http://schemas.microsoft.com/office/drawing/2014/main" id="{9A16A8FA-4B2F-20F0-E0D3-F9B230E91777}"/>
              </a:ext>
            </a:extLst>
          </p:cNvPr>
          <p:cNvSpPr/>
          <p:nvPr/>
        </p:nvSpPr>
        <p:spPr>
          <a:xfrm>
            <a:off x="6977373" y="2877280"/>
            <a:ext cx="4487747" cy="3774886"/>
          </a:xfrm>
          <a:prstGeom prst="rect">
            <a:avLst/>
          </a:prstGeom>
          <a:noFill/>
        </p:spPr>
        <p:txBody>
          <a:bodyPr wrap="square" lIns="0" tIns="0" rIns="0" bIns="0" rtlCol="0" anchor="t"/>
          <a:lstStyle/>
          <a:p>
            <a:pPr lvl="0">
              <a:lnSpc>
                <a:spcPct val="150000"/>
              </a:lnSpc>
              <a:spcAft>
                <a:spcPts val="600"/>
              </a:spcAft>
            </a:pPr>
            <a:r>
              <a:rPr lang="en-US" sz="2100" i="1" dirty="0">
                <a:solidFill>
                  <a:srgbClr val="001D48"/>
                </a:solidFill>
                <a:latin typeface="Lato" panose="020F0502020204030203" pitchFamily="34" charset="0"/>
                <a:ea typeface="Source Sans Pro" pitchFamily="34" charset="-122"/>
                <a:cs typeface="Source Sans Pro" pitchFamily="34" charset="-120"/>
              </a:rPr>
              <a:t>The study of functional (and potentially heritable) changes in the regulation of gene activity and expression due to the environment that are </a:t>
            </a:r>
            <a:r>
              <a:rPr lang="en-US" sz="2100" b="1" i="1" dirty="0">
                <a:solidFill>
                  <a:srgbClr val="4280A5"/>
                </a:solidFill>
                <a:latin typeface="Lato" panose="020F0502020204030203" pitchFamily="34" charset="0"/>
                <a:ea typeface="Source Sans Pro" pitchFamily="34" charset="-122"/>
                <a:cs typeface="Source Sans Pro" pitchFamily="34" charset="-120"/>
              </a:rPr>
              <a:t>not dependent </a:t>
            </a:r>
            <a:br>
              <a:rPr lang="en-US" sz="2100" b="1" i="1" dirty="0">
                <a:solidFill>
                  <a:srgbClr val="4280A5"/>
                </a:solidFill>
                <a:latin typeface="Lato" panose="020F0502020204030203" pitchFamily="34" charset="0"/>
                <a:ea typeface="Source Sans Pro" pitchFamily="34" charset="-122"/>
                <a:cs typeface="Source Sans Pro" pitchFamily="34" charset="-120"/>
              </a:rPr>
            </a:br>
            <a:r>
              <a:rPr lang="en-US" sz="2100" b="1" i="1" dirty="0">
                <a:solidFill>
                  <a:srgbClr val="4280A5"/>
                </a:solidFill>
                <a:latin typeface="Lato" panose="020F0502020204030203" pitchFamily="34" charset="0"/>
                <a:ea typeface="Source Sans Pro" pitchFamily="34" charset="-122"/>
                <a:cs typeface="Source Sans Pro" pitchFamily="34" charset="-120"/>
              </a:rPr>
              <a:t>on gene sequence. </a:t>
            </a:r>
          </a:p>
        </p:txBody>
      </p:sp>
    </p:spTree>
    <p:custDataLst>
      <p:tags r:id="rId1"/>
    </p:custDataLst>
    <p:extLst>
      <p:ext uri="{BB962C8B-B14F-4D97-AF65-F5344CB8AC3E}">
        <p14:creationId xmlns:p14="http://schemas.microsoft.com/office/powerpoint/2010/main" val="245350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500"/>
                                        <p:tgtEl>
                                          <p:spTgt spid="11">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fade">
                                      <p:cBhvr>
                                        <p:cTn id="28" dur="500"/>
                                        <p:tgtEl>
                                          <p:spTgt spid="11">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xEl>
                                              <p:pRg st="0" end="0"/>
                                            </p:txEl>
                                          </p:spTgt>
                                        </p:tgtEl>
                                        <p:attrNameLst>
                                          <p:attrName>style.visibility</p:attrName>
                                        </p:attrNameLst>
                                      </p:cBhvr>
                                      <p:to>
                                        <p:strVal val="visible"/>
                                      </p:to>
                                    </p:set>
                                    <p:animEffect transition="in" filter="fade">
                                      <p:cBhvr>
                                        <p:cTn id="31" dur="500"/>
                                        <p:tgtEl>
                                          <p:spTgt spid="36">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DFD8B3A-580F-525D-366C-DE3A324B1BDA}"/>
              </a:ext>
            </a:extLst>
          </p:cNvPr>
          <p:cNvSpPr/>
          <p:nvPr/>
        </p:nvSpPr>
        <p:spPr>
          <a:xfrm>
            <a:off x="8092439" y="1256151"/>
            <a:ext cx="3657600" cy="4937760"/>
          </a:xfrm>
          <a:prstGeom prst="rect">
            <a:avLst/>
          </a:prstGeom>
          <a:solidFill>
            <a:srgbClr val="001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ectangle 14">
            <a:extLst>
              <a:ext uri="{FF2B5EF4-FFF2-40B4-BE49-F238E27FC236}">
                <a16:creationId xmlns:a16="http://schemas.microsoft.com/office/drawing/2014/main" id="{1BFAA1DE-EF49-AFAD-1810-322FF6A26E32}"/>
              </a:ext>
            </a:extLst>
          </p:cNvPr>
          <p:cNvSpPr/>
          <p:nvPr/>
        </p:nvSpPr>
        <p:spPr>
          <a:xfrm>
            <a:off x="457200" y="1256151"/>
            <a:ext cx="3657600" cy="4937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ject 15" descr="preencoded.png">
            <a:extLst>
              <a:ext uri="{FF2B5EF4-FFF2-40B4-BE49-F238E27FC236}">
                <a16:creationId xmlns:a16="http://schemas.microsoft.com/office/drawing/2014/main" id="{FD6CC857-0E49-4558-B0C7-B9C97A7B6655}"/>
              </a:ext>
            </a:extLst>
          </p:cNvPr>
          <p:cNvPicPr>
            <a:picLocks noChangeAspect="1"/>
          </p:cNvPicPr>
          <p:nvPr/>
        </p:nvPicPr>
        <p:blipFill>
          <a:blip r:embed="rId4"/>
          <a:stretch>
            <a:fillRect/>
          </a:stretch>
        </p:blipFill>
        <p:spPr>
          <a:xfrm>
            <a:off x="97419" y="6373689"/>
            <a:ext cx="385464" cy="401525"/>
          </a:xfrm>
          <a:prstGeom prst="rect">
            <a:avLst/>
          </a:prstGeom>
        </p:spPr>
      </p:pic>
      <p:sp>
        <p:nvSpPr>
          <p:cNvPr id="5" name="Object 4">
            <a:extLst>
              <a:ext uri="{FF2B5EF4-FFF2-40B4-BE49-F238E27FC236}">
                <a16:creationId xmlns:a16="http://schemas.microsoft.com/office/drawing/2014/main" id="{65187D35-8B32-E6F1-6773-5D9F027ED979}"/>
              </a:ext>
            </a:extLst>
          </p:cNvPr>
          <p:cNvSpPr/>
          <p:nvPr/>
        </p:nvSpPr>
        <p:spPr>
          <a:xfrm>
            <a:off x="513121" y="242211"/>
            <a:ext cx="4624487" cy="776201"/>
          </a:xfrm>
          <a:prstGeom prst="rect">
            <a:avLst/>
          </a:prstGeom>
          <a:noFill/>
        </p:spPr>
        <p:txBody>
          <a:bodyPr wrap="square" lIns="0" tIns="0" rIns="0" bIns="0" rtlCol="0" anchor="ctr"/>
          <a:lstStyle/>
          <a:p>
            <a:pPr marL="0" marR="0" lvl="0" indent="0" defTabSz="914400" rtl="0" eaLnBrk="1" fontAlgn="auto" latinLnBrk="0" hangingPunct="1">
              <a:spcBef>
                <a:spcPts val="0"/>
              </a:spcBef>
              <a:spcAft>
                <a:spcPts val="600"/>
              </a:spcAft>
              <a:buClrTx/>
              <a:buSzTx/>
              <a:buFontTx/>
              <a:buNone/>
              <a:tabLst/>
              <a:defRPr/>
            </a:pPr>
            <a:r>
              <a:rPr lang="en-US" sz="4000">
                <a:solidFill>
                  <a:prstClr val="white"/>
                </a:solidFill>
                <a:latin typeface="Lato Light" panose="020F0502020204030203" pitchFamily="34" charset="0"/>
                <a:ea typeface="Lato Light" panose="020F0502020204030203" pitchFamily="34" charset="0"/>
                <a:cs typeface="Lato Light" panose="020F0502020204030203" pitchFamily="34" charset="0"/>
              </a:rPr>
              <a:t>Use Case Example</a:t>
            </a:r>
            <a:endParaRPr kumimoji="0" lang="en-US" sz="4000" b="0"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 name="Content Placeholder 4">
            <a:extLst>
              <a:ext uri="{FF2B5EF4-FFF2-40B4-BE49-F238E27FC236}">
                <a16:creationId xmlns:a16="http://schemas.microsoft.com/office/drawing/2014/main" id="{AD563DD8-18F2-4D8B-C668-B18E73F80BBF}"/>
              </a:ext>
            </a:extLst>
          </p:cNvPr>
          <p:cNvSpPr txBox="1">
            <a:spLocks/>
          </p:cNvSpPr>
          <p:nvPr/>
        </p:nvSpPr>
        <p:spPr>
          <a:xfrm>
            <a:off x="471509" y="3284063"/>
            <a:ext cx="3657600" cy="28417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1800" b="1" i="1">
                <a:solidFill>
                  <a:srgbClr val="001D48"/>
                </a:solidFill>
                <a:latin typeface="Lato" panose="020F0502020204030203" pitchFamily="34" charset="0"/>
                <a:ea typeface="Lato" panose="020F0502020204030203" pitchFamily="34" charset="0"/>
                <a:cs typeface="Lato" panose="020F0502020204030203" pitchFamily="34" charset="0"/>
              </a:rPr>
              <a:t>Strong analgesic potency </a:t>
            </a:r>
            <a:br>
              <a:rPr lang="en-US" sz="1700" b="1">
                <a:latin typeface="Lato" panose="020F0502020204030203" pitchFamily="34" charset="0"/>
                <a:ea typeface="Lato" panose="020F0502020204030203" pitchFamily="34" charset="0"/>
                <a:cs typeface="Lato" panose="020F0502020204030203" pitchFamily="34" charset="0"/>
              </a:rPr>
            </a:br>
            <a:r>
              <a:rPr lang="en-US" sz="17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(25-100x morphine)</a:t>
            </a:r>
          </a:p>
          <a:p>
            <a:pPr>
              <a:lnSpc>
                <a:spcPct val="100000"/>
              </a:lnSpc>
              <a:spcBef>
                <a:spcPts val="600"/>
              </a:spcBef>
              <a:spcAft>
                <a:spcPts val="600"/>
              </a:spcAft>
            </a:pPr>
            <a:r>
              <a:rPr lang="en-US" sz="1800" b="1" i="1">
                <a:solidFill>
                  <a:srgbClr val="001D48"/>
                </a:solidFill>
                <a:latin typeface="Lato" panose="020F0502020204030203" pitchFamily="34" charset="0"/>
                <a:ea typeface="Lato" panose="020F0502020204030203" pitchFamily="34" charset="0"/>
                <a:cs typeface="Lato" panose="020F0502020204030203" pitchFamily="34" charset="0"/>
              </a:rPr>
              <a:t>No ceiling effect for analgesia</a:t>
            </a:r>
            <a:br>
              <a:rPr lang="en-US" sz="1800" b="1" i="1">
                <a:solidFill>
                  <a:srgbClr val="001D48"/>
                </a:solidFill>
                <a:latin typeface="Lato" panose="020F0502020204030203" pitchFamily="34" charset="0"/>
                <a:ea typeface="Lato" panose="020F0502020204030203" pitchFamily="34" charset="0"/>
                <a:cs typeface="Lato" panose="020F0502020204030203" pitchFamily="34" charset="0"/>
              </a:rPr>
            </a:br>
            <a:r>
              <a:rPr lang="en-US" sz="14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(Dahan, 2006)</a:t>
            </a:r>
            <a:endParaRPr lang="en-US" sz="11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a:lnSpc>
                <a:spcPct val="100000"/>
              </a:lnSpc>
              <a:spcBef>
                <a:spcPts val="600"/>
              </a:spcBef>
              <a:spcAft>
                <a:spcPts val="600"/>
              </a:spcAft>
            </a:pPr>
            <a:r>
              <a:rPr lang="en-US" sz="17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Literature/guidelines often propagate misconceptions </a:t>
            </a:r>
          </a:p>
          <a:p>
            <a:pPr>
              <a:lnSpc>
                <a:spcPct val="100000"/>
              </a:lnSpc>
              <a:spcBef>
                <a:spcPts val="600"/>
              </a:spcBef>
              <a:spcAft>
                <a:spcPts val="600"/>
              </a:spcAft>
            </a:pPr>
            <a:r>
              <a:rPr lang="en-US" sz="17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Good pharm review article:</a:t>
            </a:r>
            <a:br>
              <a:rPr lang="en-US" sz="1700">
                <a:latin typeface="Lato" panose="020F0502020204030203" pitchFamily="34" charset="0"/>
                <a:ea typeface="Lato" panose="020F0502020204030203" pitchFamily="34" charset="0"/>
                <a:cs typeface="Lato" panose="020F0502020204030203" pitchFamily="34" charset="0"/>
              </a:rPr>
            </a:br>
            <a:r>
              <a:rPr lang="en-US" sz="1700" b="1">
                <a:solidFill>
                  <a:srgbClr val="001D48"/>
                </a:solidFill>
                <a:latin typeface="Lato" panose="020F0502020204030203" pitchFamily="34" charset="0"/>
                <a:ea typeface="Lato" panose="020F0502020204030203" pitchFamily="34" charset="0"/>
                <a:cs typeface="Lato" panose="020F0502020204030203" pitchFamily="34" charset="0"/>
              </a:rPr>
              <a:t>Gudin, J 2020: Pain and Therapy</a:t>
            </a:r>
          </a:p>
        </p:txBody>
      </p:sp>
      <p:sp>
        <p:nvSpPr>
          <p:cNvPr id="9" name="Content Placeholder 4">
            <a:extLst>
              <a:ext uri="{FF2B5EF4-FFF2-40B4-BE49-F238E27FC236}">
                <a16:creationId xmlns:a16="http://schemas.microsoft.com/office/drawing/2014/main" id="{1A94CA78-1821-A55A-41FB-DBED4A4D234D}"/>
              </a:ext>
            </a:extLst>
          </p:cNvPr>
          <p:cNvSpPr txBox="1">
            <a:spLocks/>
          </p:cNvSpPr>
          <p:nvPr/>
        </p:nvSpPr>
        <p:spPr>
          <a:xfrm>
            <a:off x="8090261" y="2916820"/>
            <a:ext cx="3657597" cy="3208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b="1">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00000"/>
              </a:lnSpc>
              <a:spcBef>
                <a:spcPts val="1200"/>
              </a:spcBef>
              <a:spcAft>
                <a:spcPts val="600"/>
              </a:spcAft>
            </a:pPr>
            <a:r>
              <a:rPr lang="en-US" sz="1800">
                <a:solidFill>
                  <a:schemeClr val="bg1">
                    <a:lumMod val="95000"/>
                  </a:schemeClr>
                </a:solidFill>
                <a:latin typeface="Lato" panose="020F0502020204030203" pitchFamily="34" charset="0"/>
                <a:ea typeface="Lato" panose="020F0502020204030203" pitchFamily="34" charset="0"/>
                <a:cs typeface="Lato" panose="020F0502020204030203" pitchFamily="34" charset="0"/>
              </a:rPr>
              <a:t>Pts appreciate stable opioid levels, lack of negative reinforcement</a:t>
            </a:r>
          </a:p>
          <a:p>
            <a:pPr>
              <a:lnSpc>
                <a:spcPct val="100000"/>
              </a:lnSpc>
              <a:spcBef>
                <a:spcPts val="1200"/>
              </a:spcBef>
              <a:spcAft>
                <a:spcPts val="600"/>
              </a:spcAft>
            </a:pPr>
            <a:r>
              <a:rPr lang="en-US" sz="1800">
                <a:solidFill>
                  <a:schemeClr val="bg1">
                    <a:lumMod val="95000"/>
                  </a:schemeClr>
                </a:solidFill>
                <a:latin typeface="Lato" panose="020F0502020204030203" pitchFamily="34" charset="0"/>
                <a:ea typeface="Lato" panose="020F0502020204030203" pitchFamily="34" charset="0"/>
                <a:cs typeface="Lato" panose="020F0502020204030203" pitchFamily="34" charset="0"/>
              </a:rPr>
              <a:t>Implications on transition </a:t>
            </a:r>
            <a:br>
              <a:rPr lang="en-US" sz="1800">
                <a:solidFill>
                  <a:schemeClr val="bg1">
                    <a:lumMod val="95000"/>
                  </a:schemeClr>
                </a:solidFill>
                <a:latin typeface="Lato" panose="020F0502020204030203" pitchFamily="34" charset="0"/>
                <a:ea typeface="Lato" panose="020F0502020204030203" pitchFamily="34" charset="0"/>
                <a:cs typeface="Lato" panose="020F0502020204030203" pitchFamily="34" charset="0"/>
              </a:rPr>
            </a:br>
            <a:r>
              <a:rPr lang="en-US" sz="1800">
                <a:solidFill>
                  <a:schemeClr val="bg1">
                    <a:lumMod val="95000"/>
                  </a:schemeClr>
                </a:solidFill>
                <a:latin typeface="Lato" panose="020F0502020204030203" pitchFamily="34" charset="0"/>
                <a:ea typeface="Lato" panose="020F0502020204030203" pitchFamily="34" charset="0"/>
                <a:cs typeface="Lato" panose="020F0502020204030203" pitchFamily="34" charset="0"/>
              </a:rPr>
              <a:t>to SL formulation </a:t>
            </a:r>
          </a:p>
        </p:txBody>
      </p:sp>
      <p:sp>
        <p:nvSpPr>
          <p:cNvPr id="13" name="Object 3">
            <a:extLst>
              <a:ext uri="{FF2B5EF4-FFF2-40B4-BE49-F238E27FC236}">
                <a16:creationId xmlns:a16="http://schemas.microsoft.com/office/drawing/2014/main" id="{2C887E80-BF57-864E-DD72-34C94DAC30AD}"/>
              </a:ext>
            </a:extLst>
          </p:cNvPr>
          <p:cNvSpPr/>
          <p:nvPr/>
        </p:nvSpPr>
        <p:spPr>
          <a:xfrm>
            <a:off x="0" y="0"/>
            <a:ext cx="12191999" cy="1097280"/>
          </a:xfrm>
          <a:prstGeom prst="rect">
            <a:avLst/>
          </a:prstGeom>
          <a:solidFill>
            <a:srgbClr val="001D48"/>
          </a:solidFill>
        </p:spPr>
      </p:sp>
      <p:sp>
        <p:nvSpPr>
          <p:cNvPr id="14" name="Object 4">
            <a:extLst>
              <a:ext uri="{FF2B5EF4-FFF2-40B4-BE49-F238E27FC236}">
                <a16:creationId xmlns:a16="http://schemas.microsoft.com/office/drawing/2014/main" id="{DD8ECADD-28E2-F36F-DFCD-01F4044EF7C9}"/>
              </a:ext>
            </a:extLst>
          </p:cNvPr>
          <p:cNvSpPr/>
          <p:nvPr/>
        </p:nvSpPr>
        <p:spPr>
          <a:xfrm>
            <a:off x="513120" y="172720"/>
            <a:ext cx="10493133" cy="776201"/>
          </a:xfrm>
          <a:prstGeom prst="rect">
            <a:avLst/>
          </a:prstGeom>
          <a:noFill/>
        </p:spPr>
        <p:txBody>
          <a:bodyPr wrap="square" lIns="0" tIns="0" rIns="0" bIns="0" rtlCol="0" anchor="ctr"/>
          <a:lstStyle/>
          <a:p>
            <a:pPr marL="0" marR="0" lvl="0" indent="0" defTabSz="914400" rtl="0" eaLnBrk="1" fontAlgn="auto" latinLnBrk="0" hangingPunct="1">
              <a:lnSpc>
                <a:spcPct val="85000"/>
              </a:lnSpc>
              <a:spcBef>
                <a:spcPts val="0"/>
              </a:spcBef>
              <a:spcAft>
                <a:spcPts val="600"/>
              </a:spcAft>
              <a:buClrTx/>
              <a:buSzTx/>
              <a:buFontTx/>
              <a:buNone/>
              <a:tabLst/>
              <a:defRPr/>
            </a:pPr>
            <a:r>
              <a:rPr kumimoji="0" lang="en-US" sz="2700" b="0"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Recommending Buprenorphine for Treatment for Pain, OIH &amp; </a:t>
            </a:r>
            <a:br>
              <a:rPr kumimoji="0" lang="en-US" sz="2700" b="0"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br>
            <a:r>
              <a:rPr kumimoji="0" lang="en-US" sz="2700" b="0"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OUD/Complex Persistent Opioid Dependence</a:t>
            </a:r>
          </a:p>
        </p:txBody>
      </p:sp>
      <p:sp>
        <p:nvSpPr>
          <p:cNvPr id="3" name="Rectangle 2">
            <a:extLst>
              <a:ext uri="{FF2B5EF4-FFF2-40B4-BE49-F238E27FC236}">
                <a16:creationId xmlns:a16="http://schemas.microsoft.com/office/drawing/2014/main" id="{6F32ADB2-76FF-CB1E-F498-08AE5EDAFE3C}"/>
              </a:ext>
            </a:extLst>
          </p:cNvPr>
          <p:cNvSpPr/>
          <p:nvPr/>
        </p:nvSpPr>
        <p:spPr>
          <a:xfrm>
            <a:off x="4267200" y="1256151"/>
            <a:ext cx="3657600" cy="4937760"/>
          </a:xfrm>
          <a:prstGeom prst="rect">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Content Placeholder 4">
            <a:extLst>
              <a:ext uri="{FF2B5EF4-FFF2-40B4-BE49-F238E27FC236}">
                <a16:creationId xmlns:a16="http://schemas.microsoft.com/office/drawing/2014/main" id="{40A880F0-E03E-CCFB-1706-5453E8CA5D10}"/>
              </a:ext>
            </a:extLst>
          </p:cNvPr>
          <p:cNvSpPr txBox="1">
            <a:spLocks/>
          </p:cNvSpPr>
          <p:nvPr/>
        </p:nvSpPr>
        <p:spPr>
          <a:xfrm>
            <a:off x="4267200" y="3284064"/>
            <a:ext cx="3657600" cy="2861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600"/>
              </a:spcAft>
            </a:pPr>
            <a:r>
              <a:rPr lang="en-US" sz="17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Partial mu opioid receptor agonist</a:t>
            </a:r>
          </a:p>
          <a:p>
            <a:pPr>
              <a:lnSpc>
                <a:spcPct val="100000"/>
              </a:lnSpc>
              <a:spcBef>
                <a:spcPts val="1200"/>
              </a:spcBef>
              <a:spcAft>
                <a:spcPts val="600"/>
              </a:spcAft>
            </a:pPr>
            <a:r>
              <a:rPr lang="en-US" sz="17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Ceiling effect for respiratory depression: </a:t>
            </a:r>
            <a:r>
              <a:rPr lang="en-US" sz="1700" b="1" i="1">
                <a:solidFill>
                  <a:srgbClr val="001D48"/>
                </a:solidFill>
                <a:latin typeface="Lato" panose="020F0502020204030203" pitchFamily="34" charset="0"/>
                <a:ea typeface="Lato" panose="020F0502020204030203" pitchFamily="34" charset="0"/>
                <a:cs typeface="Lato" panose="020F0502020204030203" pitchFamily="34" charset="0"/>
              </a:rPr>
              <a:t>SAFER OPIOID</a:t>
            </a:r>
          </a:p>
          <a:p>
            <a:pPr>
              <a:lnSpc>
                <a:spcPct val="100000"/>
              </a:lnSpc>
              <a:spcBef>
                <a:spcPts val="1200"/>
              </a:spcBef>
              <a:spcAft>
                <a:spcPts val="600"/>
              </a:spcAft>
            </a:pPr>
            <a:r>
              <a:rPr lang="en-US" sz="17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Affects primarily spinal-level opioid receptors (less brain)</a:t>
            </a:r>
          </a:p>
          <a:p>
            <a:pPr>
              <a:lnSpc>
                <a:spcPct val="100000"/>
              </a:lnSpc>
              <a:spcBef>
                <a:spcPts val="1200"/>
              </a:spcBef>
              <a:spcAft>
                <a:spcPts val="600"/>
              </a:spcAft>
            </a:pPr>
            <a:r>
              <a:rPr lang="en-US" sz="17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Different intrinsic activity </a:t>
            </a:r>
            <a:br>
              <a:rPr lang="en-US" sz="17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br>
            <a:r>
              <a:rPr lang="en-US" sz="17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at mu opioid receptor</a:t>
            </a:r>
          </a:p>
          <a:p>
            <a:pPr marL="1035524" lvl="2" indent="-342900"/>
            <a:endParaRPr lang="en-US" sz="1800"/>
          </a:p>
        </p:txBody>
      </p:sp>
      <p:graphicFrame>
        <p:nvGraphicFramePr>
          <p:cNvPr id="8" name="Table 9">
            <a:extLst>
              <a:ext uri="{FF2B5EF4-FFF2-40B4-BE49-F238E27FC236}">
                <a16:creationId xmlns:a16="http://schemas.microsoft.com/office/drawing/2014/main" id="{9251C70F-A3A9-42A3-E8C0-5D9694198CFF}"/>
              </a:ext>
            </a:extLst>
          </p:cNvPr>
          <p:cNvGraphicFramePr>
            <a:graphicFrameLocks noGrp="1"/>
          </p:cNvGraphicFramePr>
          <p:nvPr>
            <p:extLst>
              <p:ext uri="{D42A27DB-BD31-4B8C-83A1-F6EECF244321}">
                <p14:modId xmlns:p14="http://schemas.microsoft.com/office/powerpoint/2010/main" val="3795445789"/>
              </p:ext>
            </p:extLst>
          </p:nvPr>
        </p:nvGraphicFramePr>
        <p:xfrm>
          <a:off x="8092440" y="1863277"/>
          <a:ext cx="3657597" cy="801455"/>
        </p:xfrm>
        <a:graphic>
          <a:graphicData uri="http://schemas.openxmlformats.org/drawingml/2006/table">
            <a:tbl>
              <a:tblPr firstRow="1" bandRow="1">
                <a:tableStyleId>{5C22544A-7EE6-4342-B048-85BDC9FD1C3A}</a:tableStyleId>
              </a:tblPr>
              <a:tblGrid>
                <a:gridCol w="1733810">
                  <a:extLst>
                    <a:ext uri="{9D8B030D-6E8A-4147-A177-3AD203B41FA5}">
                      <a16:colId xmlns:a16="http://schemas.microsoft.com/office/drawing/2014/main" val="3728070097"/>
                    </a:ext>
                  </a:extLst>
                </a:gridCol>
                <a:gridCol w="303270">
                  <a:extLst>
                    <a:ext uri="{9D8B030D-6E8A-4147-A177-3AD203B41FA5}">
                      <a16:colId xmlns:a16="http://schemas.microsoft.com/office/drawing/2014/main" val="3218316109"/>
                    </a:ext>
                  </a:extLst>
                </a:gridCol>
                <a:gridCol w="1620517">
                  <a:extLst>
                    <a:ext uri="{9D8B030D-6E8A-4147-A177-3AD203B41FA5}">
                      <a16:colId xmlns:a16="http://schemas.microsoft.com/office/drawing/2014/main" val="3211944899"/>
                    </a:ext>
                  </a:extLst>
                </a:gridCol>
              </a:tblGrid>
              <a:tr h="801455">
                <a:tc>
                  <a:txBody>
                    <a:bodyPr/>
                    <a:lstStyle/>
                    <a:p>
                      <a:pPr algn="r">
                        <a:lnSpc>
                          <a:spcPct val="90000"/>
                        </a:lnSpc>
                      </a:pPr>
                      <a:r>
                        <a:rPr lang="en-US" sz="1700" b="1" i="0">
                          <a:solidFill>
                            <a:schemeClr val="accent1">
                              <a:lumMod val="25000"/>
                            </a:schemeClr>
                          </a:solidFill>
                          <a:latin typeface="Lato Light" panose="020F0502020204030203" pitchFamily="34" charset="0"/>
                          <a:ea typeface="Lato Light" panose="020F0502020204030203" pitchFamily="34" charset="0"/>
                          <a:cs typeface="Lato Light" panose="020F0502020204030203" pitchFamily="34" charset="0"/>
                        </a:rPr>
                        <a:t>High affinity &amp; </a:t>
                      </a:r>
                      <a:br>
                        <a:rPr lang="en-US" sz="1700" b="1" i="0">
                          <a:solidFill>
                            <a:schemeClr val="accent1">
                              <a:lumMod val="25000"/>
                            </a:schemeClr>
                          </a:solidFill>
                          <a:latin typeface="Lato Light" panose="020F0502020204030203" pitchFamily="34" charset="0"/>
                          <a:ea typeface="Lato Light" panose="020F0502020204030203" pitchFamily="34" charset="0"/>
                          <a:cs typeface="Lato Light" panose="020F0502020204030203" pitchFamily="34" charset="0"/>
                        </a:rPr>
                      </a:br>
                      <a:r>
                        <a:rPr lang="en-US" sz="1700" b="1" i="0">
                          <a:solidFill>
                            <a:schemeClr val="accent1">
                              <a:lumMod val="25000"/>
                            </a:schemeClr>
                          </a:solidFill>
                          <a:latin typeface="Lato Light" panose="020F0502020204030203" pitchFamily="34" charset="0"/>
                          <a:ea typeface="Lato Light" panose="020F0502020204030203" pitchFamily="34" charset="0"/>
                          <a:cs typeface="Lato Light" panose="020F0502020204030203" pitchFamily="34" charset="0"/>
                        </a:rPr>
                        <a:t>slow dissociation </a:t>
                      </a:r>
                    </a:p>
                  </a:txBody>
                  <a:tcPr marL="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2800" b="1" i="0">
                          <a:solidFill>
                            <a:srgbClr val="001D48"/>
                          </a:solidFill>
                          <a:latin typeface="Lato Semibold" panose="020F0502020204030203" pitchFamily="34" charset="0"/>
                          <a:ea typeface="Lato Semibold" panose="020F0502020204030203" pitchFamily="34" charset="0"/>
                          <a:cs typeface="Lato Semibold" panose="020F0502020204030203" pitchFamily="34" charset="0"/>
                          <a:sym typeface="Wingdings" pitchFamily="2" charset="2"/>
                        </a:rPr>
                        <a:t></a:t>
                      </a:r>
                      <a:endParaRPr lang="en-US" sz="2800" b="1" i="0">
                        <a:solidFill>
                          <a:srgbClr val="001D48"/>
                        </a:solidFill>
                        <a:latin typeface="Lato Semibold" panose="020F0502020204030203" pitchFamily="34" charset="0"/>
                        <a:ea typeface="Lato Semibold" panose="020F0502020204030203" pitchFamily="34" charset="0"/>
                        <a:cs typeface="Lato Semibold" panose="020F050202020403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i="1" spc="-50" baseline="0">
                          <a:solidFill>
                            <a:srgbClr val="001D48"/>
                          </a:solidFill>
                          <a:latin typeface="Lato" panose="020F0502020204030203" pitchFamily="34" charset="0"/>
                          <a:ea typeface="Lato" panose="020F0502020204030203" pitchFamily="34" charset="0"/>
                          <a:cs typeface="Lato" panose="020F0502020204030203" pitchFamily="34" charset="0"/>
                        </a:rPr>
                        <a:t>Long half-life</a:t>
                      </a:r>
                      <a:r>
                        <a:rPr lang="en-US" sz="1900" b="1" i="1" spc="-50" baseline="0">
                          <a:solidFill>
                            <a:srgbClr val="001D48"/>
                          </a:solidFill>
                          <a:latin typeface="Lato" panose="020F0502020204030203" pitchFamily="34" charset="0"/>
                          <a:ea typeface="Lato" panose="020F0502020204030203" pitchFamily="34" charset="0"/>
                          <a:cs typeface="Lato" panose="020F0502020204030203" pitchFamily="34" charset="0"/>
                        </a:rPr>
                        <a:t>   </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90463731"/>
                  </a:ext>
                </a:extLst>
              </a:tr>
            </a:tbl>
          </a:graphicData>
        </a:graphic>
      </p:graphicFrame>
      <p:pic>
        <p:nvPicPr>
          <p:cNvPr id="21" name="Graphic 20">
            <a:extLst>
              <a:ext uri="{FF2B5EF4-FFF2-40B4-BE49-F238E27FC236}">
                <a16:creationId xmlns:a16="http://schemas.microsoft.com/office/drawing/2014/main" id="{AC4650E9-5C07-70BF-0129-7AC8B50F9B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97191">
            <a:off x="1364867" y="1519942"/>
            <a:ext cx="1473589" cy="1473589"/>
          </a:xfrm>
          <a:prstGeom prst="rect">
            <a:avLst/>
          </a:prstGeom>
        </p:spPr>
      </p:pic>
      <p:pic>
        <p:nvPicPr>
          <p:cNvPr id="23" name="Graphic 22">
            <a:extLst>
              <a:ext uri="{FF2B5EF4-FFF2-40B4-BE49-F238E27FC236}">
                <a16:creationId xmlns:a16="http://schemas.microsoft.com/office/drawing/2014/main" id="{789D4CFC-3F84-7BA5-6267-B749F97F50EC}"/>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23266" b="44608"/>
          <a:stretch/>
        </p:blipFill>
        <p:spPr>
          <a:xfrm>
            <a:off x="4968901" y="2525241"/>
            <a:ext cx="2286000" cy="494034"/>
          </a:xfrm>
          <a:prstGeom prst="rect">
            <a:avLst/>
          </a:prstGeom>
        </p:spPr>
      </p:pic>
      <p:pic>
        <p:nvPicPr>
          <p:cNvPr id="27" name="Graphic 26">
            <a:extLst>
              <a:ext uri="{FF2B5EF4-FFF2-40B4-BE49-F238E27FC236}">
                <a16:creationId xmlns:a16="http://schemas.microsoft.com/office/drawing/2014/main" id="{EFCCCE3E-D8EE-0CC5-5B74-BD9C15D8DA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381298">
            <a:off x="5525852" y="1502082"/>
            <a:ext cx="1097280" cy="1097280"/>
          </a:xfrm>
          <a:prstGeom prst="rect">
            <a:avLst/>
          </a:prstGeom>
        </p:spPr>
      </p:pic>
      <p:sp>
        <p:nvSpPr>
          <p:cNvPr id="10" name="TextBox 9">
            <a:extLst>
              <a:ext uri="{FF2B5EF4-FFF2-40B4-BE49-F238E27FC236}">
                <a16:creationId xmlns:a16="http://schemas.microsoft.com/office/drawing/2014/main" id="{8B1569CA-1AB5-8425-C885-C68A6C690927}"/>
              </a:ext>
            </a:extLst>
          </p:cNvPr>
          <p:cNvSpPr txBox="1"/>
          <p:nvPr/>
        </p:nvSpPr>
        <p:spPr>
          <a:xfrm>
            <a:off x="526871" y="6229411"/>
            <a:ext cx="11138258" cy="430887"/>
          </a:xfrm>
          <a:prstGeom prst="rect">
            <a:avLst/>
          </a:prstGeom>
          <a:noFill/>
        </p:spPr>
        <p:txBody>
          <a:bodyPr wrap="square">
            <a:spAutoFit/>
          </a:bodyPr>
          <a:lstStyle/>
          <a:p>
            <a:pPr marL="171450" marR="0" indent="-171450">
              <a:spcBef>
                <a:spcPts val="0"/>
              </a:spcBef>
              <a:spcAft>
                <a:spcPts val="0"/>
              </a:spcAft>
              <a:buFont typeface="Arial" panose="020B0604020202020204" pitchFamily="34" charset="0"/>
              <a:buChar char="•"/>
            </a:pPr>
            <a:r>
              <a:rPr lang="en-US" sz="1100">
                <a:effectLst/>
                <a:latin typeface="Lato" panose="020F0502020204030203" pitchFamily="34" charset="0"/>
                <a:ea typeface="Lato" panose="020F0502020204030203" pitchFamily="34" charset="0"/>
                <a:cs typeface="Lato" panose="020F0502020204030203" pitchFamily="34" charset="0"/>
              </a:rPr>
              <a:t>A. Dahan, A. Yassen, R. Romberg, E. Sarton, L. Teppema, E. Olofsen, M. Danhof, Buprenorphine induces ceiling in respiratory depression but not in analgesia,</a:t>
            </a:r>
            <a:br>
              <a:rPr lang="en-US" sz="1100">
                <a:effectLst/>
                <a:latin typeface="Lato" panose="020F0502020204030203" pitchFamily="34" charset="0"/>
                <a:ea typeface="Lato" panose="020F0502020204030203" pitchFamily="34" charset="0"/>
                <a:cs typeface="Lato" panose="020F0502020204030203" pitchFamily="34" charset="0"/>
              </a:rPr>
            </a:br>
            <a:r>
              <a:rPr lang="en-US" sz="1100">
                <a:effectLst/>
                <a:latin typeface="Lato" panose="020F0502020204030203" pitchFamily="34" charset="0"/>
                <a:ea typeface="Lato" panose="020F0502020204030203" pitchFamily="34" charset="0"/>
                <a:cs typeface="Lato" panose="020F0502020204030203" pitchFamily="34" charset="0"/>
              </a:rPr>
              <a:t>British Journal of Anaesthesia, Volume 96, Issue 5, 2006, Pages 627-632, ISSN 0007-0912 https://doi.org/10.1093/bja/ael051.</a:t>
            </a:r>
          </a:p>
        </p:txBody>
      </p:sp>
      <p:sp>
        <p:nvSpPr>
          <p:cNvPr id="11" name="TextBox 10">
            <a:extLst>
              <a:ext uri="{FF2B5EF4-FFF2-40B4-BE49-F238E27FC236}">
                <a16:creationId xmlns:a16="http://schemas.microsoft.com/office/drawing/2014/main" id="{5306F505-CB97-1BF8-00FA-C4DE841C97F4}"/>
              </a:ext>
            </a:extLst>
          </p:cNvPr>
          <p:cNvSpPr txBox="1"/>
          <p:nvPr/>
        </p:nvSpPr>
        <p:spPr>
          <a:xfrm>
            <a:off x="526871" y="6592946"/>
            <a:ext cx="11318543" cy="261610"/>
          </a:xfrm>
          <a:prstGeom prst="rect">
            <a:avLst/>
          </a:prstGeom>
          <a:noFill/>
        </p:spPr>
        <p:txBody>
          <a:bodyPr wrap="square">
            <a:spAutoFit/>
          </a:bodyPr>
          <a:lstStyle/>
          <a:p>
            <a:pPr marL="171450" marR="0" indent="-171450">
              <a:spcBef>
                <a:spcPts val="0"/>
              </a:spcBef>
              <a:spcAft>
                <a:spcPts val="0"/>
              </a:spcAft>
              <a:buFont typeface="Arial" panose="020B0604020202020204" pitchFamily="34" charset="0"/>
              <a:buChar char="•"/>
            </a:pPr>
            <a:r>
              <a:rPr lang="en-US" sz="1100">
                <a:effectLst/>
                <a:latin typeface="Lato" panose="020F0502020204030203" pitchFamily="34" charset="0"/>
                <a:ea typeface="Lato" panose="020F0502020204030203" pitchFamily="34" charset="0"/>
                <a:cs typeface="Lato" panose="020F0502020204030203" pitchFamily="34" charset="0"/>
              </a:rPr>
              <a:t>Gudin, J., &amp; Fudin, J. (2020). A narrative pharmacological review of buprenorphine: a unique opioid for the treatment of chronic pain. Pain and Therapy, 9, 41-54.</a:t>
            </a:r>
          </a:p>
        </p:txBody>
      </p:sp>
    </p:spTree>
    <p:custDataLst>
      <p:tags r:id="rId1"/>
    </p:custDataLst>
    <p:extLst>
      <p:ext uri="{BB962C8B-B14F-4D97-AF65-F5344CB8AC3E}">
        <p14:creationId xmlns:p14="http://schemas.microsoft.com/office/powerpoint/2010/main" val="305846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15" descr="preencoded.png">
            <a:extLst>
              <a:ext uri="{FF2B5EF4-FFF2-40B4-BE49-F238E27FC236}">
                <a16:creationId xmlns:a16="http://schemas.microsoft.com/office/drawing/2014/main" id="{FD6CC857-0E49-4558-B0C7-B9C97A7B6655}"/>
              </a:ext>
            </a:extLst>
          </p:cNvPr>
          <p:cNvPicPr>
            <a:picLocks noChangeAspect="1"/>
          </p:cNvPicPr>
          <p:nvPr/>
        </p:nvPicPr>
        <p:blipFill>
          <a:blip r:embed="rId4"/>
          <a:stretch>
            <a:fillRect/>
          </a:stretch>
        </p:blipFill>
        <p:spPr>
          <a:xfrm>
            <a:off x="97419" y="6373689"/>
            <a:ext cx="385464" cy="401525"/>
          </a:xfrm>
          <a:prstGeom prst="rect">
            <a:avLst/>
          </a:prstGeom>
        </p:spPr>
      </p:pic>
      <p:sp>
        <p:nvSpPr>
          <p:cNvPr id="20" name="TextBox 19">
            <a:extLst>
              <a:ext uri="{FF2B5EF4-FFF2-40B4-BE49-F238E27FC236}">
                <a16:creationId xmlns:a16="http://schemas.microsoft.com/office/drawing/2014/main" id="{D250FDBC-CE64-235C-00EA-D6027075A43B}"/>
              </a:ext>
            </a:extLst>
          </p:cNvPr>
          <p:cNvSpPr txBox="1"/>
          <p:nvPr/>
        </p:nvSpPr>
        <p:spPr>
          <a:xfrm>
            <a:off x="4713689" y="1531219"/>
            <a:ext cx="6966556" cy="2073892"/>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wrap="square" lIns="365760" tIns="228600" rIns="182880" bIns="228600">
            <a:spAutoFit/>
          </a:bodyPr>
          <a:lstStyle/>
          <a:p>
            <a:pPr>
              <a:lnSpc>
                <a:spcPct val="145000"/>
              </a:lnSpc>
            </a:pPr>
            <a:r>
              <a:rPr lang="en-US" b="1">
                <a:solidFill>
                  <a:srgbClr val="001D48"/>
                </a:solidFill>
                <a:latin typeface="Lato" panose="020F0502020204030203" pitchFamily="34" charset="0"/>
                <a:ea typeface="Lato" panose="020F0502020204030203" pitchFamily="34" charset="0"/>
                <a:cs typeface="Lato" panose="020F0502020204030203" pitchFamily="34" charset="0"/>
              </a:rPr>
              <a:t>Despite lower total G-protein signaling with buprenorphine, effective analgesic threshold is met and maintained </a:t>
            </a:r>
            <a:br>
              <a:rPr lang="en-US">
                <a:solidFill>
                  <a:srgbClr val="001D48"/>
                </a:solidFill>
                <a:latin typeface="Lato" panose="020F0502020204030203" pitchFamily="34" charset="0"/>
                <a:ea typeface="Lato" panose="020F0502020204030203" pitchFamily="34" charset="0"/>
                <a:cs typeface="Lato" panose="020F0502020204030203" pitchFamily="34" charset="0"/>
              </a:rPr>
            </a:br>
            <a:r>
              <a:rPr lang="en-US">
                <a:solidFill>
                  <a:srgbClr val="001D48"/>
                </a:solidFill>
                <a:latin typeface="Lato" panose="020F0502020204030203" pitchFamily="34" charset="0"/>
                <a:ea typeface="Lato" panose="020F0502020204030203" pitchFamily="34" charset="0"/>
                <a:cs typeface="Lato" panose="020F0502020204030203" pitchFamily="34" charset="0"/>
              </a:rPr>
              <a:t>even with low % receptor occupancy, while adverse effects, </a:t>
            </a:r>
            <a:br>
              <a:rPr lang="en-US">
                <a:solidFill>
                  <a:srgbClr val="001D48"/>
                </a:solidFill>
                <a:latin typeface="Lato" panose="020F0502020204030203" pitchFamily="34" charset="0"/>
                <a:ea typeface="Lato" panose="020F0502020204030203" pitchFamily="34" charset="0"/>
                <a:cs typeface="Lato" panose="020F0502020204030203" pitchFamily="34" charset="0"/>
              </a:rPr>
            </a:br>
            <a:r>
              <a:rPr lang="en-US">
                <a:solidFill>
                  <a:srgbClr val="001D48"/>
                </a:solidFill>
                <a:latin typeface="Lato" panose="020F0502020204030203" pitchFamily="34" charset="0"/>
                <a:ea typeface="Lato" panose="020F0502020204030203" pitchFamily="34" charset="0"/>
                <a:cs typeface="Lato" panose="020F0502020204030203" pitchFamily="34" charset="0"/>
              </a:rPr>
              <a:t>risk of misuse/addiction/overdose are correspondingly lower.</a:t>
            </a:r>
          </a:p>
        </p:txBody>
      </p:sp>
      <p:sp>
        <p:nvSpPr>
          <p:cNvPr id="6" name="TextBox 5">
            <a:extLst>
              <a:ext uri="{FF2B5EF4-FFF2-40B4-BE49-F238E27FC236}">
                <a16:creationId xmlns:a16="http://schemas.microsoft.com/office/drawing/2014/main" id="{B35BC9AA-BAD3-7FA1-4AC1-FF653E6C4A63}"/>
              </a:ext>
            </a:extLst>
          </p:cNvPr>
          <p:cNvSpPr txBox="1"/>
          <p:nvPr/>
        </p:nvSpPr>
        <p:spPr>
          <a:xfrm>
            <a:off x="3286576" y="4268198"/>
            <a:ext cx="8339165" cy="2019848"/>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wrap="square" lIns="365760" tIns="228600" rIns="0" bIns="228600">
            <a:spAutoFit/>
          </a:bodyPr>
          <a:lstStyle/>
          <a:p>
            <a:pPr>
              <a:lnSpc>
                <a:spcPct val="145000"/>
              </a:lnSpc>
            </a:pPr>
            <a:r>
              <a:rPr lang="en-US" b="1">
                <a:solidFill>
                  <a:srgbClr val="001D48"/>
                </a:solidFill>
                <a:latin typeface="Lato" panose="020F0502020204030203" pitchFamily="34" charset="0"/>
                <a:ea typeface="Lato" panose="020F0502020204030203" pitchFamily="34" charset="0"/>
                <a:cs typeface="Lato" panose="020F0502020204030203" pitchFamily="34" charset="0"/>
              </a:rPr>
              <a:t>G-protein signaling leads to analgesia (as with all other opioids), </a:t>
            </a:r>
            <a:br>
              <a:rPr lang="en-US" b="1">
                <a:solidFill>
                  <a:srgbClr val="001D48"/>
                </a:solidFill>
                <a:latin typeface="Lato" panose="020F0502020204030203" pitchFamily="34" charset="0"/>
                <a:ea typeface="Lato" panose="020F0502020204030203" pitchFamily="34" charset="0"/>
                <a:cs typeface="Lato" panose="020F0502020204030203" pitchFamily="34" charset="0"/>
              </a:rPr>
            </a:br>
            <a:r>
              <a:rPr lang="en-US" b="1">
                <a:solidFill>
                  <a:srgbClr val="001D48"/>
                </a:solidFill>
                <a:latin typeface="Lato" panose="020F0502020204030203" pitchFamily="34" charset="0"/>
                <a:ea typeface="Lato" panose="020F0502020204030203" pitchFamily="34" charset="0"/>
                <a:cs typeface="Lato" panose="020F0502020204030203" pitchFamily="34" charset="0"/>
              </a:rPr>
              <a:t>but unlike others, with buprenorphine, it does NOT lead to phosphorylation </a:t>
            </a:r>
            <a:br>
              <a:rPr lang="en-US" b="1">
                <a:solidFill>
                  <a:srgbClr val="001D48"/>
                </a:solidFill>
                <a:latin typeface="Lato" panose="020F0502020204030203" pitchFamily="34" charset="0"/>
                <a:ea typeface="Lato" panose="020F0502020204030203" pitchFamily="34" charset="0"/>
                <a:cs typeface="Lato" panose="020F0502020204030203" pitchFamily="34" charset="0"/>
              </a:rPr>
            </a:br>
            <a:r>
              <a:rPr lang="en-US">
                <a:solidFill>
                  <a:srgbClr val="001D48"/>
                </a:solidFill>
                <a:latin typeface="Lato" panose="020F0502020204030203" pitchFamily="34" charset="0"/>
                <a:ea typeface="Lato" panose="020F0502020204030203" pitchFamily="34" charset="0"/>
                <a:cs typeface="Lato" panose="020F0502020204030203" pitchFamily="34" charset="0"/>
              </a:rPr>
              <a:t>at multiple amino acids which causes gradual down regulation of analgesia </a:t>
            </a:r>
            <a:br>
              <a:rPr lang="en-US">
                <a:solidFill>
                  <a:srgbClr val="001D48"/>
                </a:solidFill>
                <a:latin typeface="Lato" panose="020F0502020204030203" pitchFamily="34" charset="0"/>
                <a:ea typeface="Lato" panose="020F0502020204030203" pitchFamily="34" charset="0"/>
                <a:cs typeface="Lato" panose="020F0502020204030203" pitchFamily="34" charset="0"/>
              </a:rPr>
            </a:br>
            <a:r>
              <a:rPr lang="en-US">
                <a:solidFill>
                  <a:srgbClr val="001D48"/>
                </a:solidFill>
                <a:latin typeface="Lato" panose="020F0502020204030203" pitchFamily="34" charset="0"/>
                <a:ea typeface="Lato" panose="020F0502020204030203" pitchFamily="34" charset="0"/>
                <a:cs typeface="Lato" panose="020F0502020204030203" pitchFamily="34" charset="0"/>
              </a:rPr>
              <a:t>signaling </a:t>
            </a:r>
            <a:r>
              <a:rPr lang="en-US">
                <a:solidFill>
                  <a:srgbClr val="001D48"/>
                </a:solidFill>
                <a:latin typeface="Lato" panose="020F0502020204030203" pitchFamily="34" charset="0"/>
                <a:ea typeface="Lato" panose="020F0502020204030203" pitchFamily="34" charset="0"/>
                <a:cs typeface="Lato" panose="020F0502020204030203" pitchFamily="34" charset="0"/>
                <a:sym typeface="Wingdings" pitchFamily="2" charset="2"/>
              </a:rPr>
              <a:t> </a:t>
            </a:r>
            <a:r>
              <a:rPr lang="en-US" b="1" i="1" spc="10">
                <a:solidFill>
                  <a:srgbClr val="4280A5"/>
                </a:solidFill>
                <a:latin typeface="Lato" panose="020F0502020204030203" pitchFamily="34" charset="0"/>
                <a:ea typeface="Lato" panose="020F0502020204030203" pitchFamily="34" charset="0"/>
                <a:cs typeface="Lato" panose="020F0502020204030203" pitchFamily="34" charset="0"/>
                <a:sym typeface="Wingdings" pitchFamily="2" charset="2"/>
              </a:rPr>
              <a:t>sustainable</a:t>
            </a:r>
            <a:r>
              <a:rPr lang="en-US" b="1">
                <a:solidFill>
                  <a:srgbClr val="001D48"/>
                </a:solidFill>
                <a:latin typeface="Lato" panose="020F0502020204030203" pitchFamily="34" charset="0"/>
                <a:ea typeface="Lato" panose="020F0502020204030203" pitchFamily="34" charset="0"/>
                <a:cs typeface="Lato" panose="020F0502020204030203" pitchFamily="34" charset="0"/>
                <a:sym typeface="Wingdings" pitchFamily="2" charset="2"/>
              </a:rPr>
              <a:t> pain relief with buprenorphine</a:t>
            </a:r>
            <a:r>
              <a:rPr lang="en-US">
                <a:solidFill>
                  <a:srgbClr val="001D48"/>
                </a:solidFill>
                <a:latin typeface="Lato" panose="020F0502020204030203" pitchFamily="34" charset="0"/>
                <a:ea typeface="Lato" panose="020F0502020204030203" pitchFamily="34" charset="0"/>
                <a:cs typeface="Lato" panose="020F0502020204030203" pitchFamily="34" charset="0"/>
              </a:rPr>
              <a:t>.</a:t>
            </a:r>
          </a:p>
        </p:txBody>
      </p:sp>
      <p:pic>
        <p:nvPicPr>
          <p:cNvPr id="22" name="Graphic 21">
            <a:extLst>
              <a:ext uri="{FF2B5EF4-FFF2-40B4-BE49-F238E27FC236}">
                <a16:creationId xmlns:a16="http://schemas.microsoft.com/office/drawing/2014/main" id="{36D16A74-BF61-FE16-B53F-FF2B8FC88B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466" y="3657516"/>
            <a:ext cx="2364500" cy="2473208"/>
          </a:xfrm>
          <a:prstGeom prst="rect">
            <a:avLst/>
          </a:prstGeom>
        </p:spPr>
      </p:pic>
      <p:sp>
        <p:nvSpPr>
          <p:cNvPr id="3" name="Object 4">
            <a:extLst>
              <a:ext uri="{FF2B5EF4-FFF2-40B4-BE49-F238E27FC236}">
                <a16:creationId xmlns:a16="http://schemas.microsoft.com/office/drawing/2014/main" id="{6A2ECD23-786A-6CEE-FAA2-95C795094CED}"/>
              </a:ext>
            </a:extLst>
          </p:cNvPr>
          <p:cNvSpPr/>
          <p:nvPr/>
        </p:nvSpPr>
        <p:spPr>
          <a:xfrm>
            <a:off x="513121" y="242211"/>
            <a:ext cx="4624487" cy="776201"/>
          </a:xfrm>
          <a:prstGeom prst="rect">
            <a:avLst/>
          </a:prstGeom>
          <a:noFill/>
        </p:spPr>
        <p:txBody>
          <a:bodyPr wrap="square" lIns="0" tIns="0" rIns="0" bIns="0" rtlCol="0" anchor="ctr"/>
          <a:lstStyle/>
          <a:p>
            <a:pPr marL="0" marR="0" lvl="0" indent="0" defTabSz="914400" rtl="0" eaLnBrk="1" fontAlgn="auto" latinLnBrk="0" hangingPunct="1">
              <a:spcBef>
                <a:spcPts val="0"/>
              </a:spcBef>
              <a:spcAft>
                <a:spcPts val="600"/>
              </a:spcAft>
              <a:buClrTx/>
              <a:buSzTx/>
              <a:buFontTx/>
              <a:buNone/>
              <a:tabLst/>
              <a:defRPr/>
            </a:pPr>
            <a:r>
              <a:rPr lang="en-US" sz="4000">
                <a:solidFill>
                  <a:prstClr val="white"/>
                </a:solidFill>
                <a:latin typeface="Lato Light" panose="020F0502020204030203" pitchFamily="34" charset="0"/>
                <a:ea typeface="Lato Light" panose="020F0502020204030203" pitchFamily="34" charset="0"/>
                <a:cs typeface="Lato Light" panose="020F0502020204030203" pitchFamily="34" charset="0"/>
              </a:rPr>
              <a:t>Use Case Example</a:t>
            </a:r>
            <a:endParaRPr kumimoji="0" lang="en-US" sz="4000" b="0"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 name="Object 3">
            <a:extLst>
              <a:ext uri="{FF2B5EF4-FFF2-40B4-BE49-F238E27FC236}">
                <a16:creationId xmlns:a16="http://schemas.microsoft.com/office/drawing/2014/main" id="{4C6C7CF4-8750-329C-9395-8AE6D4F65168}"/>
              </a:ext>
            </a:extLst>
          </p:cNvPr>
          <p:cNvSpPr/>
          <p:nvPr/>
        </p:nvSpPr>
        <p:spPr>
          <a:xfrm>
            <a:off x="-549" y="-3223"/>
            <a:ext cx="12192549" cy="1097280"/>
          </a:xfrm>
          <a:prstGeom prst="rect">
            <a:avLst/>
          </a:prstGeom>
          <a:solidFill>
            <a:srgbClr val="001D48"/>
          </a:solidFill>
        </p:spPr>
        <p:style>
          <a:lnRef idx="2">
            <a:schemeClr val="accent1"/>
          </a:lnRef>
          <a:fillRef idx="1">
            <a:schemeClr val="lt1"/>
          </a:fillRef>
          <a:effectRef idx="0">
            <a:schemeClr val="accent1"/>
          </a:effectRef>
          <a:fontRef idx="minor">
            <a:schemeClr val="dk1"/>
          </a:fontRef>
        </p:style>
        <p:txBody>
          <a:bodyPr/>
          <a:lstStyle/>
          <a:p>
            <a:endParaRPr lang="en-US"/>
          </a:p>
        </p:txBody>
      </p:sp>
      <p:sp>
        <p:nvSpPr>
          <p:cNvPr id="7" name="Object 4">
            <a:extLst>
              <a:ext uri="{FF2B5EF4-FFF2-40B4-BE49-F238E27FC236}">
                <a16:creationId xmlns:a16="http://schemas.microsoft.com/office/drawing/2014/main" id="{60E2C476-C733-0922-298E-1A36822A828B}"/>
              </a:ext>
            </a:extLst>
          </p:cNvPr>
          <p:cNvSpPr/>
          <p:nvPr/>
        </p:nvSpPr>
        <p:spPr>
          <a:xfrm>
            <a:off x="513120" y="150771"/>
            <a:ext cx="11165759" cy="776201"/>
          </a:xfrm>
          <a:prstGeom prst="rect">
            <a:avLst/>
          </a:prstGeom>
          <a:noFill/>
        </p:spPr>
        <p:txBody>
          <a:bodyPr wrap="square" lIns="0" tIns="0" rIns="0" bIns="0" rtlCol="0" anchor="ct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3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Buprenorphine’s Unique Advantages in Safety and </a:t>
            </a: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Sustainability</a:t>
            </a:r>
            <a:endParaRPr kumimoji="0" lang="en-US" sz="300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 name="TextBox 1">
            <a:extLst>
              <a:ext uri="{FF2B5EF4-FFF2-40B4-BE49-F238E27FC236}">
                <a16:creationId xmlns:a16="http://schemas.microsoft.com/office/drawing/2014/main" id="{3EF5E116-2241-B987-9A83-A0AC44904A33}"/>
              </a:ext>
            </a:extLst>
          </p:cNvPr>
          <p:cNvSpPr txBox="1"/>
          <p:nvPr/>
        </p:nvSpPr>
        <p:spPr>
          <a:xfrm>
            <a:off x="4845" y="1537467"/>
            <a:ext cx="4708845" cy="18915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182880" rIns="91440" bIns="182880" anchor="t">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2000"/>
              </a:lnSpc>
            </a:pPr>
            <a:r>
              <a:rPr lang="en-US" sz="2300" i="1">
                <a:solidFill>
                  <a:srgbClr val="4280A5"/>
                </a:solidFill>
                <a:latin typeface="Lato Semibold"/>
                <a:ea typeface="Lato Semibold"/>
                <a:cs typeface="Lato Semibold"/>
              </a:rPr>
              <a:t>Buprenorphine’s intrinsic activity </a:t>
            </a:r>
            <a:br>
              <a:rPr lang="en-US" sz="2300" i="1">
                <a:solidFill>
                  <a:srgbClr val="4280A5"/>
                </a:solidFill>
                <a:latin typeface="Lato Semibold" panose="020F0502020204030203" pitchFamily="34" charset="0"/>
                <a:ea typeface="Lato Semibold" panose="020F0502020204030203" pitchFamily="34" charset="0"/>
                <a:cs typeface="Lato Semibold" panose="020F0502020204030203" pitchFamily="34" charset="0"/>
              </a:rPr>
            </a:br>
            <a:r>
              <a:rPr lang="en-US" sz="2300" i="1">
                <a:solidFill>
                  <a:srgbClr val="4280A5"/>
                </a:solidFill>
                <a:latin typeface="Lato Semibold"/>
                <a:ea typeface="Lato Semibold"/>
                <a:cs typeface="Lato Semibold"/>
              </a:rPr>
              <a:t>at the MOR is different </a:t>
            </a:r>
            <a:br>
              <a:rPr lang="en-US" sz="2300" i="1" u="sng">
                <a:latin typeface="Lato Semibold" panose="020F0502020204030203" pitchFamily="34" charset="0"/>
                <a:ea typeface="Lato Semibold" panose="020F0502020204030203" pitchFamily="34" charset="0"/>
                <a:cs typeface="Lato Semibold" panose="020F0502020204030203" pitchFamily="34" charset="0"/>
              </a:rPr>
            </a:br>
            <a:r>
              <a:rPr lang="en-US" sz="2300" i="1">
                <a:latin typeface="Lato Semibold"/>
                <a:ea typeface="Lato Semibold"/>
                <a:cs typeface="Lato Semibold"/>
              </a:rPr>
              <a:t>(</a:t>
            </a:r>
            <a:r>
              <a:rPr lang="en-US" sz="2300" i="1" u="sng">
                <a:latin typeface="Lato Semibold"/>
                <a:ea typeface="Lato Semibold"/>
                <a:cs typeface="Lato Semibold"/>
              </a:rPr>
              <a:t>structural</a:t>
            </a:r>
            <a:r>
              <a:rPr lang="en-US" sz="2300" i="1">
                <a:latin typeface="Lato Semibold"/>
                <a:ea typeface="Lato Semibold"/>
                <a:cs typeface="Lato Semibold"/>
              </a:rPr>
              <a:t> activity difference).</a:t>
            </a:r>
          </a:p>
        </p:txBody>
      </p:sp>
    </p:spTree>
    <p:custDataLst>
      <p:tags r:id="rId1"/>
    </p:custDataLst>
    <p:extLst>
      <p:ext uri="{BB962C8B-B14F-4D97-AF65-F5344CB8AC3E}">
        <p14:creationId xmlns:p14="http://schemas.microsoft.com/office/powerpoint/2010/main" val="185160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15" descr="preencoded.png">
            <a:extLst>
              <a:ext uri="{FF2B5EF4-FFF2-40B4-BE49-F238E27FC236}">
                <a16:creationId xmlns:a16="http://schemas.microsoft.com/office/drawing/2014/main" id="{FD6CC857-0E49-4558-B0C7-B9C97A7B6655}"/>
              </a:ext>
            </a:extLst>
          </p:cNvPr>
          <p:cNvPicPr>
            <a:picLocks noChangeAspect="1"/>
          </p:cNvPicPr>
          <p:nvPr/>
        </p:nvPicPr>
        <p:blipFill>
          <a:blip r:embed="rId4"/>
          <a:stretch>
            <a:fillRect/>
          </a:stretch>
        </p:blipFill>
        <p:spPr>
          <a:xfrm>
            <a:off x="97419" y="6373689"/>
            <a:ext cx="385464" cy="401525"/>
          </a:xfrm>
          <a:prstGeom prst="rect">
            <a:avLst/>
          </a:prstGeom>
        </p:spPr>
      </p:pic>
      <p:sp>
        <p:nvSpPr>
          <p:cNvPr id="5" name="Object 4">
            <a:extLst>
              <a:ext uri="{FF2B5EF4-FFF2-40B4-BE49-F238E27FC236}">
                <a16:creationId xmlns:a16="http://schemas.microsoft.com/office/drawing/2014/main" id="{65187D35-8B32-E6F1-6773-5D9F027ED979}"/>
              </a:ext>
            </a:extLst>
          </p:cNvPr>
          <p:cNvSpPr/>
          <p:nvPr/>
        </p:nvSpPr>
        <p:spPr>
          <a:xfrm>
            <a:off x="513121" y="242211"/>
            <a:ext cx="4624487" cy="776201"/>
          </a:xfrm>
          <a:prstGeom prst="rect">
            <a:avLst/>
          </a:prstGeom>
          <a:noFill/>
        </p:spPr>
        <p:txBody>
          <a:bodyPr wrap="square" lIns="0" tIns="0" rIns="0" bIns="0" rtlCol="0" anchor="ctr"/>
          <a:lstStyle/>
          <a:p>
            <a:pPr marL="0" marR="0" lvl="0" indent="0" defTabSz="914400" rtl="0" eaLnBrk="1" fontAlgn="auto" latinLnBrk="0" hangingPunct="1">
              <a:spcBef>
                <a:spcPts val="0"/>
              </a:spcBef>
              <a:spcAft>
                <a:spcPts val="600"/>
              </a:spcAft>
              <a:buClrTx/>
              <a:buSzTx/>
              <a:buFontTx/>
              <a:buNone/>
              <a:tabLst/>
              <a:defRPr/>
            </a:pPr>
            <a:r>
              <a:rPr lang="en-US" sz="4000">
                <a:solidFill>
                  <a:prstClr val="white"/>
                </a:solidFill>
                <a:latin typeface="Lato Light" panose="020F0502020204030203" pitchFamily="34" charset="0"/>
                <a:ea typeface="Lato Light" panose="020F0502020204030203" pitchFamily="34" charset="0"/>
                <a:cs typeface="Lato Light" panose="020F0502020204030203" pitchFamily="34" charset="0"/>
              </a:rPr>
              <a:t>Use Case Example</a:t>
            </a:r>
            <a:endParaRPr kumimoji="0" lang="en-US" sz="4000" b="0"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3" name="Object 3">
            <a:extLst>
              <a:ext uri="{FF2B5EF4-FFF2-40B4-BE49-F238E27FC236}">
                <a16:creationId xmlns:a16="http://schemas.microsoft.com/office/drawing/2014/main" id="{2C887E80-BF57-864E-DD72-34C94DAC30AD}"/>
              </a:ext>
            </a:extLst>
          </p:cNvPr>
          <p:cNvSpPr/>
          <p:nvPr/>
        </p:nvSpPr>
        <p:spPr>
          <a:xfrm>
            <a:off x="-549" y="-3223"/>
            <a:ext cx="12192549" cy="1097280"/>
          </a:xfrm>
          <a:prstGeom prst="rect">
            <a:avLst/>
          </a:prstGeom>
          <a:solidFill>
            <a:srgbClr val="001D48"/>
          </a:solidFill>
        </p:spPr>
        <p:style>
          <a:lnRef idx="2">
            <a:schemeClr val="accent1"/>
          </a:lnRef>
          <a:fillRef idx="1">
            <a:schemeClr val="lt1"/>
          </a:fillRef>
          <a:effectRef idx="0">
            <a:schemeClr val="accent1"/>
          </a:effectRef>
          <a:fontRef idx="minor">
            <a:schemeClr val="dk1"/>
          </a:fontRef>
        </p:style>
        <p:txBody>
          <a:bodyPr/>
          <a:lstStyle/>
          <a:p>
            <a:endParaRPr lang="en-US"/>
          </a:p>
        </p:txBody>
      </p:sp>
      <p:sp>
        <p:nvSpPr>
          <p:cNvPr id="14" name="Object 4">
            <a:extLst>
              <a:ext uri="{FF2B5EF4-FFF2-40B4-BE49-F238E27FC236}">
                <a16:creationId xmlns:a16="http://schemas.microsoft.com/office/drawing/2014/main" id="{DD8ECADD-28E2-F36F-DFCD-01F4044EF7C9}"/>
              </a:ext>
            </a:extLst>
          </p:cNvPr>
          <p:cNvSpPr/>
          <p:nvPr/>
        </p:nvSpPr>
        <p:spPr>
          <a:xfrm>
            <a:off x="513120" y="150771"/>
            <a:ext cx="11165759" cy="776201"/>
          </a:xfrm>
          <a:prstGeom prst="rect">
            <a:avLst/>
          </a:prstGeom>
          <a:noFill/>
        </p:spPr>
        <p:txBody>
          <a:bodyPr wrap="square" lIns="0" tIns="0" rIns="0" bIns="0" rtlCol="0" anchor="ct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3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Buprenorphine’s Unique Advantages in Safety and </a:t>
            </a: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Sustainability</a:t>
            </a:r>
            <a:endParaRPr kumimoji="0" lang="en-US" sz="300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 name="TextBox 9">
            <a:extLst>
              <a:ext uri="{FF2B5EF4-FFF2-40B4-BE49-F238E27FC236}">
                <a16:creationId xmlns:a16="http://schemas.microsoft.com/office/drawing/2014/main" id="{B495184D-836C-B3BF-392F-21E9E531F3A0}"/>
              </a:ext>
            </a:extLst>
          </p:cNvPr>
          <p:cNvSpPr txBox="1"/>
          <p:nvPr/>
        </p:nvSpPr>
        <p:spPr>
          <a:xfrm>
            <a:off x="1572845" y="1635039"/>
            <a:ext cx="6286365" cy="1748436"/>
          </a:xfrm>
          <a:custGeom>
            <a:avLst/>
            <a:gdLst>
              <a:gd name="connsiteX0" fmla="*/ 0 w 6035040"/>
              <a:gd name="connsiteY0" fmla="*/ 0 h 1606273"/>
              <a:gd name="connsiteX1" fmla="*/ 6035040 w 6035040"/>
              <a:gd name="connsiteY1" fmla="*/ 0 h 1606273"/>
              <a:gd name="connsiteX2" fmla="*/ 6035040 w 6035040"/>
              <a:gd name="connsiteY2" fmla="*/ 1606273 h 1606273"/>
              <a:gd name="connsiteX3" fmla="*/ 0 w 6035040"/>
              <a:gd name="connsiteY3" fmla="*/ 1606273 h 1606273"/>
              <a:gd name="connsiteX4" fmla="*/ 0 w 6035040"/>
              <a:gd name="connsiteY4" fmla="*/ 0 h 1606273"/>
              <a:gd name="connsiteX0" fmla="*/ 2245 w 6037285"/>
              <a:gd name="connsiteY0" fmla="*/ 0 h 1606273"/>
              <a:gd name="connsiteX1" fmla="*/ 6037285 w 6037285"/>
              <a:gd name="connsiteY1" fmla="*/ 0 h 1606273"/>
              <a:gd name="connsiteX2" fmla="*/ 6037285 w 6037285"/>
              <a:gd name="connsiteY2" fmla="*/ 1606273 h 1606273"/>
              <a:gd name="connsiteX3" fmla="*/ 2245 w 6037285"/>
              <a:gd name="connsiteY3" fmla="*/ 1606273 h 1606273"/>
              <a:gd name="connsiteX4" fmla="*/ 14874 w 6037285"/>
              <a:gd name="connsiteY4" fmla="*/ 509275 h 1606273"/>
              <a:gd name="connsiteX5" fmla="*/ 2245 w 6037285"/>
              <a:gd name="connsiteY5" fmla="*/ 0 h 1606273"/>
              <a:gd name="connsiteX0" fmla="*/ 295 w 6035335"/>
              <a:gd name="connsiteY0" fmla="*/ 0 h 1606273"/>
              <a:gd name="connsiteX1" fmla="*/ 6035335 w 6035335"/>
              <a:gd name="connsiteY1" fmla="*/ 0 h 1606273"/>
              <a:gd name="connsiteX2" fmla="*/ 6035335 w 6035335"/>
              <a:gd name="connsiteY2" fmla="*/ 1606273 h 1606273"/>
              <a:gd name="connsiteX3" fmla="*/ 295 w 6035335"/>
              <a:gd name="connsiteY3" fmla="*/ 1606273 h 1606273"/>
              <a:gd name="connsiteX4" fmla="*/ 290716 w 6035335"/>
              <a:gd name="connsiteY4" fmla="*/ 509275 h 1606273"/>
              <a:gd name="connsiteX5" fmla="*/ 295 w 6035335"/>
              <a:gd name="connsiteY5" fmla="*/ 0 h 1606273"/>
              <a:gd name="connsiteX0" fmla="*/ 295 w 6035335"/>
              <a:gd name="connsiteY0" fmla="*/ 0 h 1606273"/>
              <a:gd name="connsiteX1" fmla="*/ 6035335 w 6035335"/>
              <a:gd name="connsiteY1" fmla="*/ 0 h 1606273"/>
              <a:gd name="connsiteX2" fmla="*/ 6035335 w 6035335"/>
              <a:gd name="connsiteY2" fmla="*/ 1606273 h 1606273"/>
              <a:gd name="connsiteX3" fmla="*/ 295 w 6035335"/>
              <a:gd name="connsiteY3" fmla="*/ 1606273 h 1606273"/>
              <a:gd name="connsiteX4" fmla="*/ 290716 w 6035335"/>
              <a:gd name="connsiteY4" fmla="*/ 509275 h 1606273"/>
              <a:gd name="connsiteX5" fmla="*/ 295 w 6035335"/>
              <a:gd name="connsiteY5" fmla="*/ 0 h 1606273"/>
              <a:gd name="connsiteX0" fmla="*/ 258 w 6035298"/>
              <a:gd name="connsiteY0" fmla="*/ 0 h 1606273"/>
              <a:gd name="connsiteX1" fmla="*/ 6035298 w 6035298"/>
              <a:gd name="connsiteY1" fmla="*/ 0 h 1606273"/>
              <a:gd name="connsiteX2" fmla="*/ 6035298 w 6035298"/>
              <a:gd name="connsiteY2" fmla="*/ 1606273 h 1606273"/>
              <a:gd name="connsiteX3" fmla="*/ 258 w 6035298"/>
              <a:gd name="connsiteY3" fmla="*/ 1606273 h 1606273"/>
              <a:gd name="connsiteX4" fmla="*/ 336978 w 6035298"/>
              <a:gd name="connsiteY4" fmla="*/ 578723 h 1606273"/>
              <a:gd name="connsiteX5" fmla="*/ 258 w 6035298"/>
              <a:gd name="connsiteY5" fmla="*/ 0 h 160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5298" h="1606273">
                <a:moveTo>
                  <a:pt x="258" y="0"/>
                </a:moveTo>
                <a:lnTo>
                  <a:pt x="6035298" y="0"/>
                </a:lnTo>
                <a:lnTo>
                  <a:pt x="6035298" y="1606273"/>
                </a:lnTo>
                <a:lnTo>
                  <a:pt x="258" y="1606273"/>
                </a:lnTo>
                <a:cubicBezTo>
                  <a:pt x="-10965" y="1240607"/>
                  <a:pt x="348201" y="944389"/>
                  <a:pt x="336978" y="578723"/>
                </a:cubicBezTo>
                <a:cubicBezTo>
                  <a:pt x="460090" y="374241"/>
                  <a:pt x="97065" y="169758"/>
                  <a:pt x="258"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wrap="square" lIns="640080" tIns="182880" rIns="91440" bIns="182880" anchor="t">
            <a:noAutofit/>
          </a:bodyPr>
          <a:lstStyle/>
          <a:p>
            <a:pPr>
              <a:lnSpc>
                <a:spcPct val="145000"/>
              </a:lnSpc>
            </a:pPr>
            <a:r>
              <a:rPr lang="en-US">
                <a:solidFill>
                  <a:srgbClr val="001D48"/>
                </a:solidFill>
                <a:latin typeface="Lato"/>
                <a:ea typeface="Lato"/>
                <a:cs typeface="Lato"/>
              </a:rPr>
              <a:t>Buprenorphine’s active metabolite </a:t>
            </a:r>
            <a:r>
              <a:rPr lang="en-US" b="1">
                <a:solidFill>
                  <a:srgbClr val="4280A5"/>
                </a:solidFill>
                <a:latin typeface="Lato"/>
                <a:ea typeface="Lato"/>
                <a:cs typeface="Lato"/>
              </a:rPr>
              <a:t>norbuprenorphine</a:t>
            </a:r>
            <a:r>
              <a:rPr lang="en-US">
                <a:solidFill>
                  <a:srgbClr val="4280A5"/>
                </a:solidFill>
                <a:latin typeface="Lato"/>
                <a:ea typeface="Lato"/>
                <a:cs typeface="Lato"/>
              </a:rPr>
              <a:t> mostly does not cross the blood brain barrier</a:t>
            </a:r>
            <a:r>
              <a:rPr lang="en-US">
                <a:solidFill>
                  <a:srgbClr val="001D48"/>
                </a:solidFill>
                <a:latin typeface="Lato"/>
                <a:ea typeface="Lato"/>
                <a:cs typeface="Lato"/>
              </a:rPr>
              <a:t> </a:t>
            </a:r>
            <a:br>
              <a:rPr lang="en-US">
                <a:latin typeface="Lato" panose="020F0502020204030203" pitchFamily="34" charset="0"/>
                <a:ea typeface="Lato" panose="020F0502020204030203" pitchFamily="34" charset="0"/>
                <a:cs typeface="Lato" panose="020F0502020204030203" pitchFamily="34" charset="0"/>
              </a:rPr>
            </a:br>
            <a:r>
              <a:rPr lang="en-US">
                <a:solidFill>
                  <a:srgbClr val="001D48"/>
                </a:solidFill>
                <a:latin typeface="Lato"/>
                <a:ea typeface="Lato"/>
                <a:cs typeface="Lato"/>
              </a:rPr>
              <a:t>(tissue activity difference), minimal brain effect.</a:t>
            </a:r>
          </a:p>
        </p:txBody>
      </p:sp>
      <p:sp>
        <p:nvSpPr>
          <p:cNvPr id="17" name="TextBox 16">
            <a:extLst>
              <a:ext uri="{FF2B5EF4-FFF2-40B4-BE49-F238E27FC236}">
                <a16:creationId xmlns:a16="http://schemas.microsoft.com/office/drawing/2014/main" id="{8D8CBF33-F255-0041-2252-BBBFC71EB38A}"/>
              </a:ext>
            </a:extLst>
          </p:cNvPr>
          <p:cNvSpPr txBox="1"/>
          <p:nvPr/>
        </p:nvSpPr>
        <p:spPr>
          <a:xfrm>
            <a:off x="7898758" y="2741849"/>
            <a:ext cx="4350689" cy="203222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82880" tIns="182880" rIns="182880" bIns="228600">
            <a:spAutoFit/>
          </a:bodyPr>
          <a:lstStyle>
            <a:defPPr>
              <a:defRPr lang="en-US"/>
            </a:defPPr>
            <a:lvl1pPr>
              <a:lnSpc>
                <a:spcPct val="150000"/>
              </a:lnSpc>
              <a:defRPr b="1">
                <a:solidFill>
                  <a:srgbClr val="001D48"/>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12000"/>
              </a:lnSpc>
            </a:pPr>
            <a:r>
              <a:rPr lang="en-US" sz="2400" i="1">
                <a:latin typeface="Lato Semibold" panose="020F0502020204030203" pitchFamily="34" charset="0"/>
                <a:ea typeface="Lato Semibold" panose="020F0502020204030203" pitchFamily="34" charset="0"/>
                <a:cs typeface="Lato Semibold" panose="020F0502020204030203" pitchFamily="34" charset="0"/>
              </a:rPr>
              <a:t> These features are what </a:t>
            </a:r>
            <a:br>
              <a:rPr lang="en-US" sz="2400" i="1">
                <a:latin typeface="Lato Semibold" panose="020F0502020204030203" pitchFamily="34" charset="0"/>
                <a:ea typeface="Lato Semibold" panose="020F0502020204030203" pitchFamily="34" charset="0"/>
                <a:cs typeface="Lato Semibold" panose="020F0502020204030203" pitchFamily="34" charset="0"/>
              </a:rPr>
            </a:br>
            <a:r>
              <a:rPr lang="en-US" sz="2400" i="1">
                <a:latin typeface="Lato Semibold" panose="020F0502020204030203" pitchFamily="34" charset="0"/>
                <a:ea typeface="Lato Semibold" panose="020F0502020204030203" pitchFamily="34" charset="0"/>
                <a:cs typeface="Lato Semibold" panose="020F0502020204030203" pitchFamily="34" charset="0"/>
              </a:rPr>
              <a:t>we really mean when we say </a:t>
            </a:r>
            <a:br>
              <a:rPr lang="en-US" sz="2400" i="1">
                <a:latin typeface="Lato Semibold" panose="020F0502020204030203" pitchFamily="34" charset="0"/>
                <a:ea typeface="Lato Semibold" panose="020F0502020204030203" pitchFamily="34" charset="0"/>
                <a:cs typeface="Lato Semibold" panose="020F0502020204030203" pitchFamily="34" charset="0"/>
              </a:rPr>
            </a:br>
            <a:r>
              <a:rPr lang="en-US" sz="2400" i="1">
                <a:solidFill>
                  <a:srgbClr val="4280A5"/>
                </a:solidFill>
                <a:latin typeface="Lato Semibold" panose="020F0502020204030203" pitchFamily="34" charset="0"/>
                <a:ea typeface="Lato Semibold" panose="020F0502020204030203" pitchFamily="34" charset="0"/>
                <a:cs typeface="Lato Semibold" panose="020F0502020204030203" pitchFamily="34" charset="0"/>
              </a:rPr>
              <a:t>“Buprenorphine is a </a:t>
            </a:r>
            <a:br>
              <a:rPr lang="en-US" sz="2400" i="1">
                <a:solidFill>
                  <a:srgbClr val="4280A5"/>
                </a:solidFill>
                <a:latin typeface="Lato Semibold" panose="020F0502020204030203" pitchFamily="34" charset="0"/>
                <a:ea typeface="Lato Semibold" panose="020F0502020204030203" pitchFamily="34" charset="0"/>
                <a:cs typeface="Lato Semibold" panose="020F0502020204030203" pitchFamily="34" charset="0"/>
              </a:rPr>
            </a:br>
            <a:r>
              <a:rPr lang="en-US" sz="2400" i="1">
                <a:solidFill>
                  <a:srgbClr val="4280A5"/>
                </a:solidFill>
                <a:latin typeface="Lato Semibold" panose="020F0502020204030203" pitchFamily="34" charset="0"/>
                <a:ea typeface="Lato Semibold" panose="020F0502020204030203" pitchFamily="34" charset="0"/>
                <a:cs typeface="Lato Semibold" panose="020F0502020204030203" pitchFamily="34" charset="0"/>
              </a:rPr>
              <a:t>partial MOR agonist”</a:t>
            </a:r>
          </a:p>
        </p:txBody>
      </p:sp>
      <p:sp>
        <p:nvSpPr>
          <p:cNvPr id="6" name="TextBox 5">
            <a:extLst>
              <a:ext uri="{FF2B5EF4-FFF2-40B4-BE49-F238E27FC236}">
                <a16:creationId xmlns:a16="http://schemas.microsoft.com/office/drawing/2014/main" id="{B35BC9AA-BAD3-7FA1-4AC1-FF653E6C4A63}"/>
              </a:ext>
            </a:extLst>
          </p:cNvPr>
          <p:cNvSpPr txBox="1"/>
          <p:nvPr/>
        </p:nvSpPr>
        <p:spPr>
          <a:xfrm>
            <a:off x="146715" y="3839008"/>
            <a:ext cx="6331733" cy="2017027"/>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wrap="square" lIns="365760" tIns="182880" rIns="182880" bIns="274320">
            <a:spAutoFit/>
          </a:bodyPr>
          <a:lstStyle/>
          <a:p>
            <a:pPr>
              <a:lnSpc>
                <a:spcPct val="145000"/>
              </a:lnSpc>
            </a:pPr>
            <a:r>
              <a:rPr lang="en-US">
                <a:solidFill>
                  <a:srgbClr val="001D48"/>
                </a:solidFill>
                <a:latin typeface="Lato" panose="020F0502020204030203" pitchFamily="34" charset="0"/>
                <a:ea typeface="Lato" panose="020F0502020204030203" pitchFamily="34" charset="0"/>
                <a:cs typeface="Lato" panose="020F0502020204030203" pitchFamily="34" charset="0"/>
              </a:rPr>
              <a:t>Spinal injection of naloxone blocks analgesia </a:t>
            </a:r>
            <a:br>
              <a:rPr lang="en-US">
                <a:solidFill>
                  <a:srgbClr val="001D48"/>
                </a:solidFill>
                <a:latin typeface="Lato" panose="020F0502020204030203" pitchFamily="34" charset="0"/>
                <a:ea typeface="Lato" panose="020F0502020204030203" pitchFamily="34" charset="0"/>
                <a:cs typeface="Lato" panose="020F0502020204030203" pitchFamily="34" charset="0"/>
              </a:rPr>
            </a:br>
            <a:r>
              <a:rPr lang="en-US">
                <a:solidFill>
                  <a:srgbClr val="001D48"/>
                </a:solidFill>
                <a:latin typeface="Lato" panose="020F0502020204030203" pitchFamily="34" charset="0"/>
                <a:ea typeface="Lato" panose="020F0502020204030203" pitchFamily="34" charset="0"/>
                <a:cs typeface="Lato" panose="020F0502020204030203" pitchFamily="34" charset="0"/>
              </a:rPr>
              <a:t>for buprenorphine, morphine and fentanyl; </a:t>
            </a:r>
            <a:br>
              <a:rPr lang="en-US">
                <a:solidFill>
                  <a:srgbClr val="001D48"/>
                </a:solidFill>
                <a:latin typeface="Lato" panose="020F0502020204030203" pitchFamily="34" charset="0"/>
                <a:ea typeface="Lato" panose="020F0502020204030203" pitchFamily="34" charset="0"/>
                <a:cs typeface="Lato" panose="020F0502020204030203" pitchFamily="34" charset="0"/>
              </a:rPr>
            </a:br>
            <a:r>
              <a:rPr lang="en-US">
                <a:solidFill>
                  <a:srgbClr val="001D48"/>
                </a:solidFill>
                <a:latin typeface="Lato" panose="020F0502020204030203" pitchFamily="34" charset="0"/>
                <a:ea typeface="Lato" panose="020F0502020204030203" pitchFamily="34" charset="0"/>
                <a:cs typeface="Lato" panose="020F0502020204030203" pitchFamily="34" charset="0"/>
              </a:rPr>
              <a:t>supraspinal naloxone blocks morphine &amp;</a:t>
            </a:r>
            <a:br>
              <a:rPr lang="en-US">
                <a:solidFill>
                  <a:srgbClr val="001D48"/>
                </a:solidFill>
                <a:latin typeface="Lato" panose="020F0502020204030203" pitchFamily="34" charset="0"/>
                <a:ea typeface="Lato" panose="020F0502020204030203" pitchFamily="34" charset="0"/>
                <a:cs typeface="Lato" panose="020F0502020204030203" pitchFamily="34" charset="0"/>
              </a:rPr>
            </a:br>
            <a:r>
              <a:rPr lang="en-US">
                <a:solidFill>
                  <a:srgbClr val="001D48"/>
                </a:solidFill>
                <a:latin typeface="Lato" panose="020F0502020204030203" pitchFamily="34" charset="0"/>
                <a:ea typeface="Lato" panose="020F0502020204030203" pitchFamily="34" charset="0"/>
                <a:cs typeface="Lato" panose="020F0502020204030203" pitchFamily="34" charset="0"/>
              </a:rPr>
              <a:t>              fentanyl analgesia, but not buprenorphine.</a:t>
            </a:r>
          </a:p>
        </p:txBody>
      </p:sp>
      <p:pic>
        <p:nvPicPr>
          <p:cNvPr id="8" name="Graphic 7">
            <a:extLst>
              <a:ext uri="{FF2B5EF4-FFF2-40B4-BE49-F238E27FC236}">
                <a16:creationId xmlns:a16="http://schemas.microsoft.com/office/drawing/2014/main" id="{BFEB18C4-76FD-C8C8-FC29-56EC5F0495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3120" y="1649422"/>
            <a:ext cx="1828800" cy="1828800"/>
          </a:xfrm>
          <a:prstGeom prst="rect">
            <a:avLst/>
          </a:prstGeom>
        </p:spPr>
      </p:pic>
      <p:pic>
        <p:nvPicPr>
          <p:cNvPr id="11" name="Graphic 10">
            <a:extLst>
              <a:ext uri="{FF2B5EF4-FFF2-40B4-BE49-F238E27FC236}">
                <a16:creationId xmlns:a16="http://schemas.microsoft.com/office/drawing/2014/main" id="{3A03469B-7DCC-A00B-06BE-8413091445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085371">
            <a:off x="4513675" y="7500022"/>
            <a:ext cx="1681230" cy="1681230"/>
          </a:xfrm>
          <a:prstGeom prst="rect">
            <a:avLst/>
          </a:prstGeom>
        </p:spPr>
      </p:pic>
      <p:pic>
        <p:nvPicPr>
          <p:cNvPr id="12" name="Graphic 11">
            <a:extLst>
              <a:ext uri="{FF2B5EF4-FFF2-40B4-BE49-F238E27FC236}">
                <a16:creationId xmlns:a16="http://schemas.microsoft.com/office/drawing/2014/main" id="{D6A0D57F-BB77-1A17-57F6-603B2CAF6554}"/>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5211" b="10505"/>
          <a:stretch/>
        </p:blipFill>
        <p:spPr>
          <a:xfrm>
            <a:off x="7096635" y="2266906"/>
            <a:ext cx="584489" cy="954733"/>
          </a:xfrm>
          <a:prstGeom prst="rect">
            <a:avLst/>
          </a:prstGeom>
        </p:spPr>
      </p:pic>
      <p:pic>
        <p:nvPicPr>
          <p:cNvPr id="15" name="Graphic 14">
            <a:extLst>
              <a:ext uri="{FF2B5EF4-FFF2-40B4-BE49-F238E27FC236}">
                <a16:creationId xmlns:a16="http://schemas.microsoft.com/office/drawing/2014/main" id="{21C6310F-5150-747A-23C2-734AC2A3BA2E}"/>
              </a:ext>
            </a:extLst>
          </p:cNvPr>
          <p:cNvPicPr>
            <a:picLocks/>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1080231">
            <a:off x="7291068" y="7953877"/>
            <a:ext cx="1463040" cy="1463040"/>
          </a:xfrm>
          <a:prstGeom prst="rect">
            <a:avLst/>
          </a:prstGeom>
        </p:spPr>
      </p:pic>
      <p:sp>
        <p:nvSpPr>
          <p:cNvPr id="19" name="TextBox 18">
            <a:extLst>
              <a:ext uri="{FF2B5EF4-FFF2-40B4-BE49-F238E27FC236}">
                <a16:creationId xmlns:a16="http://schemas.microsoft.com/office/drawing/2014/main" id="{BC81B30F-CC96-4A39-944D-1B4C732F10F2}"/>
              </a:ext>
            </a:extLst>
          </p:cNvPr>
          <p:cNvSpPr txBox="1"/>
          <p:nvPr/>
        </p:nvSpPr>
        <p:spPr>
          <a:xfrm>
            <a:off x="10114774" y="726106"/>
            <a:ext cx="1387791" cy="369332"/>
          </a:xfrm>
          <a:prstGeom prst="rect">
            <a:avLst/>
          </a:prstGeom>
          <a:noFill/>
        </p:spPr>
        <p:txBody>
          <a:bodyPr wrap="square">
            <a:spAutoFit/>
          </a:bodyPr>
          <a:lstStyle/>
          <a:p>
            <a:r>
              <a:rPr lang="en-US" sz="18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(Continued)</a:t>
            </a:r>
            <a:endParaRPr lang="en-US"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6" name="Graphic 15">
            <a:extLst>
              <a:ext uri="{FF2B5EF4-FFF2-40B4-BE49-F238E27FC236}">
                <a16:creationId xmlns:a16="http://schemas.microsoft.com/office/drawing/2014/main" id="{387A5574-0B1E-F4C2-6136-336DE2495FC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35331" y="3733524"/>
            <a:ext cx="2103120" cy="2103120"/>
          </a:xfrm>
          <a:prstGeom prst="rect">
            <a:avLst/>
          </a:prstGeom>
        </p:spPr>
      </p:pic>
      <p:pic>
        <p:nvPicPr>
          <p:cNvPr id="18" name="Graphic 17">
            <a:extLst>
              <a:ext uri="{FF2B5EF4-FFF2-40B4-BE49-F238E27FC236}">
                <a16:creationId xmlns:a16="http://schemas.microsoft.com/office/drawing/2014/main" id="{C6D92B37-1523-0A00-F694-FCFE9800F5FB}"/>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6673"/>
          <a:stretch/>
        </p:blipFill>
        <p:spPr>
          <a:xfrm flipH="1">
            <a:off x="482883" y="5233375"/>
            <a:ext cx="768823" cy="728144"/>
          </a:xfrm>
          <a:prstGeom prst="rect">
            <a:avLst/>
          </a:prstGeom>
        </p:spPr>
      </p:pic>
    </p:spTree>
    <p:custDataLst>
      <p:tags r:id="rId1"/>
    </p:custDataLst>
    <p:extLst>
      <p:ext uri="{BB962C8B-B14F-4D97-AF65-F5344CB8AC3E}">
        <p14:creationId xmlns:p14="http://schemas.microsoft.com/office/powerpoint/2010/main" val="153977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8D42D497-B8E7-6B68-6FE2-77BEA69DDBFB}"/>
              </a:ext>
            </a:extLst>
          </p:cNvPr>
          <p:cNvSpPr/>
          <p:nvPr/>
        </p:nvSpPr>
        <p:spPr>
          <a:xfrm>
            <a:off x="8415" y="-26371"/>
            <a:ext cx="12183585" cy="822960"/>
          </a:xfrm>
          <a:prstGeom prst="rect">
            <a:avLst/>
          </a:prstGeom>
          <a:solidFill>
            <a:srgbClr val="001D48"/>
          </a:solidFill>
        </p:spPr>
        <p:style>
          <a:lnRef idx="2">
            <a:schemeClr val="accent1"/>
          </a:lnRef>
          <a:fillRef idx="1">
            <a:schemeClr val="lt1"/>
          </a:fillRef>
          <a:effectRef idx="0">
            <a:schemeClr val="accent1"/>
          </a:effectRef>
          <a:fontRef idx="minor">
            <a:schemeClr val="dk1"/>
          </a:fontRef>
        </p:style>
        <p:txBody>
          <a:bodyPr/>
          <a:lstStyle/>
          <a:p>
            <a:endParaRPr lang="en-US"/>
          </a:p>
        </p:txBody>
      </p:sp>
      <p:sp>
        <p:nvSpPr>
          <p:cNvPr id="2" name="Title 1">
            <a:extLst>
              <a:ext uri="{FF2B5EF4-FFF2-40B4-BE49-F238E27FC236}">
                <a16:creationId xmlns:a16="http://schemas.microsoft.com/office/drawing/2014/main" id="{AD379331-9186-C4C5-C822-72A72BA409D0}"/>
              </a:ext>
            </a:extLst>
          </p:cNvPr>
          <p:cNvSpPr>
            <a:spLocks noGrp="1"/>
          </p:cNvSpPr>
          <p:nvPr>
            <p:ph type="title"/>
          </p:nvPr>
        </p:nvSpPr>
        <p:spPr>
          <a:xfrm>
            <a:off x="737321" y="10232"/>
            <a:ext cx="10744200" cy="766224"/>
          </a:xfrm>
        </p:spPr>
        <p:txBody>
          <a:bodyPr lIns="91440" tIns="45720" rIns="91440" bIns="45720" anchor="t">
            <a:normAutofit/>
          </a:bodyPr>
          <a:lstStyle/>
          <a:p>
            <a:pPr algn="ctr"/>
            <a:r>
              <a:rPr lang="en-US" sz="2900">
                <a:solidFill>
                  <a:schemeClr val="bg1"/>
                </a:solidFill>
                <a:latin typeface="Lato Light"/>
                <a:ea typeface="Lato"/>
                <a:cs typeface="Lato"/>
              </a:rPr>
              <a:t>Buprenorphine’s Anti-Hyperalgesic Effects </a:t>
            </a:r>
            <a:br>
              <a:rPr lang="en-US" sz="2800">
                <a:solidFill>
                  <a:schemeClr val="bg1"/>
                </a:solidFill>
                <a:latin typeface="Lato Light"/>
                <a:ea typeface="Lato" panose="020F0502020204030203" pitchFamily="34" charset="0"/>
                <a:cs typeface="Lato" panose="020F0502020204030203" pitchFamily="34" charset="0"/>
              </a:rPr>
            </a:br>
            <a:r>
              <a:rPr lang="en-US" sz="2000">
                <a:solidFill>
                  <a:schemeClr val="bg1"/>
                </a:solidFill>
                <a:latin typeface="Lato Light"/>
                <a:ea typeface="Lato"/>
                <a:cs typeface="Lato"/>
              </a:rPr>
              <a:t>&amp; Other Important Pharmacologic Features in Pain Treatment</a:t>
            </a:r>
          </a:p>
        </p:txBody>
      </p:sp>
      <p:sp>
        <p:nvSpPr>
          <p:cNvPr id="9" name="Freeform 8">
            <a:extLst>
              <a:ext uri="{FF2B5EF4-FFF2-40B4-BE49-F238E27FC236}">
                <a16:creationId xmlns:a16="http://schemas.microsoft.com/office/drawing/2014/main" id="{B28A44B0-50C0-8341-921F-BC51A2CF1047}"/>
              </a:ext>
            </a:extLst>
          </p:cNvPr>
          <p:cNvSpPr/>
          <p:nvPr/>
        </p:nvSpPr>
        <p:spPr>
          <a:xfrm>
            <a:off x="6766560" y="5212080"/>
            <a:ext cx="4206240" cy="1371600"/>
          </a:xfrm>
          <a:custGeom>
            <a:avLst/>
            <a:gdLst>
              <a:gd name="connsiteX0" fmla="*/ 0 w 4802806"/>
              <a:gd name="connsiteY0" fmla="*/ 173737 h 1737369"/>
              <a:gd name="connsiteX1" fmla="*/ 173737 w 4802806"/>
              <a:gd name="connsiteY1" fmla="*/ 0 h 1737369"/>
              <a:gd name="connsiteX2" fmla="*/ 4629069 w 4802806"/>
              <a:gd name="connsiteY2" fmla="*/ 0 h 1737369"/>
              <a:gd name="connsiteX3" fmla="*/ 4802806 w 4802806"/>
              <a:gd name="connsiteY3" fmla="*/ 173737 h 1737369"/>
              <a:gd name="connsiteX4" fmla="*/ 4802806 w 4802806"/>
              <a:gd name="connsiteY4" fmla="*/ 1563632 h 1737369"/>
              <a:gd name="connsiteX5" fmla="*/ 4629069 w 4802806"/>
              <a:gd name="connsiteY5" fmla="*/ 1737369 h 1737369"/>
              <a:gd name="connsiteX6" fmla="*/ 173737 w 4802806"/>
              <a:gd name="connsiteY6" fmla="*/ 1737369 h 1737369"/>
              <a:gd name="connsiteX7" fmla="*/ 0 w 4802806"/>
              <a:gd name="connsiteY7" fmla="*/ 1563632 h 1737369"/>
              <a:gd name="connsiteX8" fmla="*/ 0 w 4802806"/>
              <a:gd name="connsiteY8" fmla="*/ 173737 h 173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2806" h="1737369">
                <a:moveTo>
                  <a:pt x="0" y="173737"/>
                </a:moveTo>
                <a:cubicBezTo>
                  <a:pt x="0" y="77785"/>
                  <a:pt x="77785" y="0"/>
                  <a:pt x="173737" y="0"/>
                </a:cubicBezTo>
                <a:lnTo>
                  <a:pt x="4629069" y="0"/>
                </a:lnTo>
                <a:cubicBezTo>
                  <a:pt x="4725021" y="0"/>
                  <a:pt x="4802806" y="77785"/>
                  <a:pt x="4802806" y="173737"/>
                </a:cubicBezTo>
                <a:lnTo>
                  <a:pt x="4802806" y="1563632"/>
                </a:lnTo>
                <a:cubicBezTo>
                  <a:pt x="4802806" y="1659584"/>
                  <a:pt x="4725021" y="1737369"/>
                  <a:pt x="4629069" y="1737369"/>
                </a:cubicBezTo>
                <a:lnTo>
                  <a:pt x="173737" y="1737369"/>
                </a:lnTo>
                <a:cubicBezTo>
                  <a:pt x="77785" y="1737369"/>
                  <a:pt x="0" y="1659584"/>
                  <a:pt x="0" y="1563632"/>
                </a:cubicBezTo>
                <a:lnTo>
                  <a:pt x="0" y="173737"/>
                </a:lnTo>
                <a:close/>
              </a:path>
            </a:pathLst>
          </a:custGeom>
          <a:solidFill>
            <a:srgbClr val="4280A5">
              <a:alpha val="30877"/>
            </a:srgb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none" lIns="2377440" tIns="502920" rIns="91440" bIns="0" numCol="1" spcCol="1270" anchor="t" anchorCtr="0">
            <a:noAutofit/>
          </a:bodyPr>
          <a:lstStyle/>
          <a:p>
            <a:pPr marL="0" lvl="1" algn="r" defTabSz="622300">
              <a:lnSpc>
                <a:spcPct val="120000"/>
              </a:lnSpc>
              <a:spcBef>
                <a:spcPct val="0"/>
              </a:spcBef>
              <a:spcAft>
                <a:spcPts val="300"/>
              </a:spcAft>
            </a:pPr>
            <a:r>
              <a:rPr lang="en-US" sz="1400" kern="1200">
                <a:solidFill>
                  <a:schemeClr val="accent5"/>
                </a:solidFill>
                <a:latin typeface="Lato Medium" panose="020F0502020204030203" pitchFamily="34" charset="0"/>
                <a:ea typeface="Lato Medium" panose="020F0502020204030203" pitchFamily="34" charset="0"/>
                <a:cs typeface="Lato Medium" panose="020F0502020204030203" pitchFamily="34" charset="0"/>
              </a:rPr>
              <a:t> </a:t>
            </a:r>
          </a:p>
          <a:p>
            <a:pPr marL="0" lvl="1" algn="r" defTabSz="622300">
              <a:spcBef>
                <a:spcPct val="0"/>
              </a:spcBef>
              <a:spcAft>
                <a:spcPts val="300"/>
              </a:spcAft>
            </a:pPr>
            <a:r>
              <a:rPr lang="en-US" sz="1300" kern="120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Unclear analgesic potency; some antihyperalgesia;</a:t>
            </a:r>
            <a:endParaRPr lang="en-US" sz="130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a:p>
            <a:pPr marL="0" lvl="1" algn="r" defTabSz="622300">
              <a:spcBef>
                <a:spcPct val="0"/>
              </a:spcBef>
              <a:spcAft>
                <a:spcPts val="300"/>
              </a:spcAft>
            </a:pPr>
            <a:r>
              <a:rPr lang="en-US" sz="1300" kern="120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No opioid side effects, such as resp depression, itch</a:t>
            </a:r>
            <a:br>
              <a:rPr lang="en-US" sz="1350" kern="12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br>
              <a:rPr lang="en-US" sz="1500" kern="120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br>
            <a:br>
              <a:rPr lang="en-US" sz="1500" kern="1200">
                <a:solidFill>
                  <a:schemeClr val="accent5"/>
                </a:solidFill>
                <a:latin typeface="Lato" panose="020F0502020204030203" pitchFamily="34" charset="0"/>
                <a:ea typeface="Lato" panose="020F0502020204030203" pitchFamily="34" charset="0"/>
                <a:cs typeface="Lato" panose="020F0502020204030203" pitchFamily="34" charset="0"/>
              </a:rPr>
            </a:br>
            <a:br>
              <a:rPr lang="en-US" sz="1500" kern="1200">
                <a:solidFill>
                  <a:schemeClr val="accent5"/>
                </a:solidFill>
                <a:latin typeface="Lato" panose="020F0502020204030203" pitchFamily="34" charset="0"/>
                <a:ea typeface="Lato" panose="020F0502020204030203" pitchFamily="34" charset="0"/>
                <a:cs typeface="Lato" panose="020F0502020204030203" pitchFamily="34" charset="0"/>
              </a:rPr>
            </a:br>
            <a:r>
              <a:rPr lang="en-US" sz="1500" kern="1200">
                <a:solidFill>
                  <a:schemeClr val="accent5"/>
                </a:solidFill>
                <a:latin typeface="Lato" panose="020F0502020204030203" pitchFamily="34" charset="0"/>
                <a:ea typeface="Lato" panose="020F0502020204030203" pitchFamily="34" charset="0"/>
                <a:cs typeface="Lato" panose="020F0502020204030203" pitchFamily="34" charset="0"/>
              </a:rPr>
              <a:t> </a:t>
            </a:r>
            <a:endParaRPr lang="en-US" sz="1400" kern="1200">
              <a:latin typeface="Lato" panose="020F0502020204030203" pitchFamily="34" charset="0"/>
              <a:ea typeface="Lato" panose="020F0502020204030203" pitchFamily="34" charset="0"/>
              <a:cs typeface="Lato" panose="020F0502020204030203" pitchFamily="34" charset="0"/>
            </a:endParaRPr>
          </a:p>
        </p:txBody>
      </p:sp>
      <p:sp>
        <p:nvSpPr>
          <p:cNvPr id="10" name="Freeform 9">
            <a:extLst>
              <a:ext uri="{FF2B5EF4-FFF2-40B4-BE49-F238E27FC236}">
                <a16:creationId xmlns:a16="http://schemas.microsoft.com/office/drawing/2014/main" id="{13A27830-0B3C-9FE6-DCB6-8AB80E1AF4EA}"/>
              </a:ext>
            </a:extLst>
          </p:cNvPr>
          <p:cNvSpPr/>
          <p:nvPr/>
        </p:nvSpPr>
        <p:spPr>
          <a:xfrm>
            <a:off x="1219201" y="5212080"/>
            <a:ext cx="4206240" cy="1371600"/>
          </a:xfrm>
          <a:custGeom>
            <a:avLst/>
            <a:gdLst>
              <a:gd name="connsiteX0" fmla="*/ 0 w 4809578"/>
              <a:gd name="connsiteY0" fmla="*/ 173735 h 1737352"/>
              <a:gd name="connsiteX1" fmla="*/ 173735 w 4809578"/>
              <a:gd name="connsiteY1" fmla="*/ 0 h 1737352"/>
              <a:gd name="connsiteX2" fmla="*/ 4635843 w 4809578"/>
              <a:gd name="connsiteY2" fmla="*/ 0 h 1737352"/>
              <a:gd name="connsiteX3" fmla="*/ 4809578 w 4809578"/>
              <a:gd name="connsiteY3" fmla="*/ 173735 h 1737352"/>
              <a:gd name="connsiteX4" fmla="*/ 4809578 w 4809578"/>
              <a:gd name="connsiteY4" fmla="*/ 1563617 h 1737352"/>
              <a:gd name="connsiteX5" fmla="*/ 4635843 w 4809578"/>
              <a:gd name="connsiteY5" fmla="*/ 1737352 h 1737352"/>
              <a:gd name="connsiteX6" fmla="*/ 173735 w 4809578"/>
              <a:gd name="connsiteY6" fmla="*/ 1737352 h 1737352"/>
              <a:gd name="connsiteX7" fmla="*/ 0 w 4809578"/>
              <a:gd name="connsiteY7" fmla="*/ 1563617 h 1737352"/>
              <a:gd name="connsiteX8" fmla="*/ 0 w 4809578"/>
              <a:gd name="connsiteY8" fmla="*/ 173735 h 173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9578" h="1737352">
                <a:moveTo>
                  <a:pt x="0" y="173735"/>
                </a:moveTo>
                <a:cubicBezTo>
                  <a:pt x="0" y="77784"/>
                  <a:pt x="77784" y="0"/>
                  <a:pt x="173735" y="0"/>
                </a:cubicBezTo>
                <a:lnTo>
                  <a:pt x="4635843" y="0"/>
                </a:lnTo>
                <a:cubicBezTo>
                  <a:pt x="4731794" y="0"/>
                  <a:pt x="4809578" y="77784"/>
                  <a:pt x="4809578" y="173735"/>
                </a:cubicBezTo>
                <a:lnTo>
                  <a:pt x="4809578" y="1563617"/>
                </a:lnTo>
                <a:cubicBezTo>
                  <a:pt x="4809578" y="1659568"/>
                  <a:pt x="4731794" y="1737352"/>
                  <a:pt x="4635843" y="1737352"/>
                </a:cubicBezTo>
                <a:lnTo>
                  <a:pt x="173735" y="1737352"/>
                </a:lnTo>
                <a:cubicBezTo>
                  <a:pt x="77784" y="1737352"/>
                  <a:pt x="0" y="1659568"/>
                  <a:pt x="0" y="1563617"/>
                </a:cubicBezTo>
                <a:lnTo>
                  <a:pt x="0" y="173735"/>
                </a:lnTo>
                <a:close/>
              </a:path>
            </a:pathLst>
          </a:custGeom>
          <a:solidFill>
            <a:schemeClr val="bg1">
              <a:lumMod val="65000"/>
              <a:alpha val="49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none" lIns="182880" tIns="228600" rIns="1097280" bIns="182880" numCol="1" spcCol="1270" anchor="t" anchorCtr="0">
            <a:noAutofit/>
          </a:bodyPr>
          <a:lstStyle/>
          <a:p>
            <a:pPr marL="0" lvl="1" algn="l" defTabSz="622300">
              <a:lnSpc>
                <a:spcPct val="120000"/>
              </a:lnSpc>
              <a:spcBef>
                <a:spcPct val="0"/>
              </a:spcBef>
            </a:pPr>
            <a:endParaRPr lang="en-US" sz="1500" kern="1200">
              <a:solidFill>
                <a:schemeClr val="accent6"/>
              </a:solidFill>
              <a:latin typeface="Lato Medium" panose="020F0502020204030203" pitchFamily="34" charset="0"/>
              <a:ea typeface="Lato Medium" panose="020F0502020204030203" pitchFamily="34" charset="0"/>
              <a:cs typeface="Lato Medium" panose="020F0502020204030203" pitchFamily="34" charset="0"/>
            </a:endParaRPr>
          </a:p>
          <a:p>
            <a:pPr marL="0" lvl="1" defTabSz="622300">
              <a:lnSpc>
                <a:spcPct val="120000"/>
              </a:lnSpc>
              <a:spcBef>
                <a:spcPct val="0"/>
              </a:spcBef>
            </a:pPr>
            <a:r>
              <a:rPr lang="en-US" sz="1300" kern="1200">
                <a:solidFill>
                  <a:schemeClr val="accent6"/>
                </a:solidFill>
                <a:latin typeface="Lato Medium" panose="020F0502020204030203" pitchFamily="34" charset="0"/>
                <a:ea typeface="Lato Medium" panose="020F0502020204030203" pitchFamily="34" charset="0"/>
                <a:cs typeface="Lato Medium" panose="020F0502020204030203" pitchFamily="34" charset="0"/>
              </a:rPr>
              <a:t>Contributes to analgesia</a:t>
            </a:r>
            <a:endParaRPr lang="en-US" sz="1300" kern="1200">
              <a:solidFill>
                <a:schemeClr val="accent6"/>
              </a:solidFill>
              <a:latin typeface="Lato Medium" panose="020F0502020204030203" pitchFamily="34" charset="0"/>
              <a:ea typeface="Lato Medium" panose="020F0502020204030203" pitchFamily="34" charset="0"/>
              <a:cs typeface="Lato Medium" panose="020F0502020204030203" pitchFamily="34" charset="0"/>
              <a:sym typeface="Wingdings" pitchFamily="2" charset="2"/>
            </a:endParaRPr>
          </a:p>
          <a:p>
            <a:pPr marL="0" lvl="1" defTabSz="622300">
              <a:lnSpc>
                <a:spcPct val="120000"/>
              </a:lnSpc>
              <a:spcBef>
                <a:spcPct val="0"/>
              </a:spcBef>
            </a:pPr>
            <a:r>
              <a:rPr lang="en-US" sz="1300" kern="1200">
                <a:solidFill>
                  <a:schemeClr val="accent6"/>
                </a:solidFill>
                <a:latin typeface="Lato Medium" panose="020F0502020204030203" pitchFamily="34" charset="0"/>
                <a:ea typeface="Lato Medium" panose="020F0502020204030203" pitchFamily="34" charset="0"/>
                <a:cs typeface="Lato Medium" panose="020F0502020204030203" pitchFamily="34" charset="0"/>
              </a:rPr>
              <a:t>Improves negative emotional states </a:t>
            </a:r>
            <a:br>
              <a:rPr lang="en-US" sz="1300" kern="1200">
                <a:solidFill>
                  <a:schemeClr val="accent6"/>
                </a:solidFill>
                <a:latin typeface="Lato Medium" panose="020F0502020204030203" pitchFamily="34" charset="0"/>
                <a:ea typeface="Lato Medium" panose="020F0502020204030203" pitchFamily="34" charset="0"/>
                <a:cs typeface="Lato Medium" panose="020F0502020204030203" pitchFamily="34" charset="0"/>
              </a:rPr>
            </a:br>
            <a:r>
              <a:rPr lang="en-US" sz="1300" kern="1200">
                <a:solidFill>
                  <a:schemeClr val="accent6"/>
                </a:solidFill>
                <a:latin typeface="Lato Medium" panose="020F0502020204030203" pitchFamily="34" charset="0"/>
                <a:ea typeface="Lato Medium" panose="020F0502020204030203" pitchFamily="34" charset="0"/>
                <a:cs typeface="Lato Medium" panose="020F0502020204030203" pitchFamily="34" charset="0"/>
              </a:rPr>
              <a:t>Helps limit tolerance and hyperalgesia</a:t>
            </a:r>
          </a:p>
          <a:p>
            <a:pPr marL="0" lvl="1" algn="l" defTabSz="622300">
              <a:lnSpc>
                <a:spcPct val="120000"/>
              </a:lnSpc>
              <a:spcBef>
                <a:spcPct val="0"/>
              </a:spcBef>
            </a:pPr>
            <a:endParaRPr lang="en-US" sz="1500" kern="1200">
              <a:solidFill>
                <a:schemeClr val="accent5"/>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1" name="Freeform 10">
            <a:extLst>
              <a:ext uri="{FF2B5EF4-FFF2-40B4-BE49-F238E27FC236}">
                <a16:creationId xmlns:a16="http://schemas.microsoft.com/office/drawing/2014/main" id="{DC69C9F1-875B-10AB-8717-B68ABD7E622F}"/>
              </a:ext>
            </a:extLst>
          </p:cNvPr>
          <p:cNvSpPr/>
          <p:nvPr/>
        </p:nvSpPr>
        <p:spPr>
          <a:xfrm>
            <a:off x="6766560" y="1188720"/>
            <a:ext cx="4206240" cy="1371600"/>
          </a:xfrm>
          <a:custGeom>
            <a:avLst/>
            <a:gdLst>
              <a:gd name="connsiteX0" fmla="*/ 0 w 4706923"/>
              <a:gd name="connsiteY0" fmla="*/ 173395 h 1733954"/>
              <a:gd name="connsiteX1" fmla="*/ 173395 w 4706923"/>
              <a:gd name="connsiteY1" fmla="*/ 0 h 1733954"/>
              <a:gd name="connsiteX2" fmla="*/ 4533528 w 4706923"/>
              <a:gd name="connsiteY2" fmla="*/ 0 h 1733954"/>
              <a:gd name="connsiteX3" fmla="*/ 4706923 w 4706923"/>
              <a:gd name="connsiteY3" fmla="*/ 173395 h 1733954"/>
              <a:gd name="connsiteX4" fmla="*/ 4706923 w 4706923"/>
              <a:gd name="connsiteY4" fmla="*/ 1560559 h 1733954"/>
              <a:gd name="connsiteX5" fmla="*/ 4533528 w 4706923"/>
              <a:gd name="connsiteY5" fmla="*/ 1733954 h 1733954"/>
              <a:gd name="connsiteX6" fmla="*/ 173395 w 4706923"/>
              <a:gd name="connsiteY6" fmla="*/ 1733954 h 1733954"/>
              <a:gd name="connsiteX7" fmla="*/ 0 w 4706923"/>
              <a:gd name="connsiteY7" fmla="*/ 1560559 h 1733954"/>
              <a:gd name="connsiteX8" fmla="*/ 0 w 4706923"/>
              <a:gd name="connsiteY8" fmla="*/ 173395 h 173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6923" h="1733954">
                <a:moveTo>
                  <a:pt x="0" y="173395"/>
                </a:moveTo>
                <a:cubicBezTo>
                  <a:pt x="0" y="77632"/>
                  <a:pt x="77632" y="0"/>
                  <a:pt x="173395" y="0"/>
                </a:cubicBezTo>
                <a:lnTo>
                  <a:pt x="4533528" y="0"/>
                </a:lnTo>
                <a:cubicBezTo>
                  <a:pt x="4629291" y="0"/>
                  <a:pt x="4706923" y="77632"/>
                  <a:pt x="4706923" y="173395"/>
                </a:cubicBezTo>
                <a:lnTo>
                  <a:pt x="4706923" y="1560559"/>
                </a:lnTo>
                <a:cubicBezTo>
                  <a:pt x="4706923" y="1656322"/>
                  <a:pt x="4629291" y="1733954"/>
                  <a:pt x="4533528" y="1733954"/>
                </a:cubicBezTo>
                <a:lnTo>
                  <a:pt x="173395" y="1733954"/>
                </a:lnTo>
                <a:cubicBezTo>
                  <a:pt x="77632" y="1733954"/>
                  <a:pt x="0" y="1656322"/>
                  <a:pt x="0" y="1560559"/>
                </a:cubicBezTo>
                <a:lnTo>
                  <a:pt x="0" y="173395"/>
                </a:lnTo>
                <a:close/>
              </a:path>
            </a:pathLst>
          </a:custGeom>
          <a:solidFill>
            <a:schemeClr val="accent3">
              <a:lumMod val="60000"/>
              <a:lumOff val="40000"/>
              <a:alpha val="28716"/>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none" lIns="0" tIns="0" rIns="0" bIns="0" numCol="1" spcCol="1270" anchor="t" anchorCtr="0">
            <a:noAutofit/>
          </a:bodyPr>
          <a:lstStyle/>
          <a:p>
            <a:pPr marL="0" lvl="1" indent="0" algn="l" defTabSz="622300">
              <a:lnSpc>
                <a:spcPct val="100000"/>
              </a:lnSpc>
              <a:spcBef>
                <a:spcPct val="0"/>
              </a:spcBef>
              <a:spcAft>
                <a:spcPts val="0"/>
              </a:spcAft>
              <a:buFont typeface="Arial" panose="020B0604020202020204" pitchFamily="34" charset="0"/>
              <a:buNone/>
            </a:pPr>
            <a:endParaRPr lang="en-US" sz="1300" kern="1200">
              <a:solidFill>
                <a:schemeClr val="bg1">
                  <a:lumMod val="85000"/>
                </a:schemeClr>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2" name="Freeform 11">
            <a:extLst>
              <a:ext uri="{FF2B5EF4-FFF2-40B4-BE49-F238E27FC236}">
                <a16:creationId xmlns:a16="http://schemas.microsoft.com/office/drawing/2014/main" id="{2E88E468-E5FE-DCD7-26F5-226828CFC43A}"/>
              </a:ext>
            </a:extLst>
          </p:cNvPr>
          <p:cNvSpPr/>
          <p:nvPr/>
        </p:nvSpPr>
        <p:spPr>
          <a:xfrm>
            <a:off x="1219201" y="1189787"/>
            <a:ext cx="4206240" cy="1371600"/>
          </a:xfrm>
          <a:custGeom>
            <a:avLst/>
            <a:gdLst>
              <a:gd name="connsiteX0" fmla="*/ 0 w 4818947"/>
              <a:gd name="connsiteY0" fmla="*/ 173761 h 1737612"/>
              <a:gd name="connsiteX1" fmla="*/ 173761 w 4818947"/>
              <a:gd name="connsiteY1" fmla="*/ 0 h 1737612"/>
              <a:gd name="connsiteX2" fmla="*/ 4645186 w 4818947"/>
              <a:gd name="connsiteY2" fmla="*/ 0 h 1737612"/>
              <a:gd name="connsiteX3" fmla="*/ 4818947 w 4818947"/>
              <a:gd name="connsiteY3" fmla="*/ 173761 h 1737612"/>
              <a:gd name="connsiteX4" fmla="*/ 4818947 w 4818947"/>
              <a:gd name="connsiteY4" fmla="*/ 1563851 h 1737612"/>
              <a:gd name="connsiteX5" fmla="*/ 4645186 w 4818947"/>
              <a:gd name="connsiteY5" fmla="*/ 1737612 h 1737612"/>
              <a:gd name="connsiteX6" fmla="*/ 173761 w 4818947"/>
              <a:gd name="connsiteY6" fmla="*/ 1737612 h 1737612"/>
              <a:gd name="connsiteX7" fmla="*/ 0 w 4818947"/>
              <a:gd name="connsiteY7" fmla="*/ 1563851 h 1737612"/>
              <a:gd name="connsiteX8" fmla="*/ 0 w 4818947"/>
              <a:gd name="connsiteY8" fmla="*/ 173761 h 173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8947" h="1737612">
                <a:moveTo>
                  <a:pt x="0" y="173761"/>
                </a:moveTo>
                <a:cubicBezTo>
                  <a:pt x="0" y="77795"/>
                  <a:pt x="77795" y="0"/>
                  <a:pt x="173761" y="0"/>
                </a:cubicBezTo>
                <a:lnTo>
                  <a:pt x="4645186" y="0"/>
                </a:lnTo>
                <a:cubicBezTo>
                  <a:pt x="4741152" y="0"/>
                  <a:pt x="4818947" y="77795"/>
                  <a:pt x="4818947" y="173761"/>
                </a:cubicBezTo>
                <a:lnTo>
                  <a:pt x="4818947" y="1563851"/>
                </a:lnTo>
                <a:cubicBezTo>
                  <a:pt x="4818947" y="1659817"/>
                  <a:pt x="4741152" y="1737612"/>
                  <a:pt x="4645186" y="1737612"/>
                </a:cubicBezTo>
                <a:lnTo>
                  <a:pt x="173761" y="1737612"/>
                </a:lnTo>
                <a:cubicBezTo>
                  <a:pt x="77795" y="1737612"/>
                  <a:pt x="0" y="1659817"/>
                  <a:pt x="0" y="1563851"/>
                </a:cubicBezTo>
                <a:lnTo>
                  <a:pt x="0" y="173761"/>
                </a:lnTo>
                <a:close/>
              </a:path>
            </a:pathLst>
          </a:custGeom>
          <a:solidFill>
            <a:srgbClr val="001F48">
              <a:alpha val="72315"/>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none" lIns="182880" tIns="0" rIns="0" bIns="0" numCol="1" spcCol="1270" anchor="t" anchorCtr="0">
            <a:noAutofit/>
          </a:bodyPr>
          <a:lstStyle/>
          <a:p>
            <a:pPr marL="457200" lvl="2" defTabSz="622300">
              <a:lnSpc>
                <a:spcPct val="120000"/>
              </a:lnSpc>
              <a:spcBef>
                <a:spcPct val="0"/>
              </a:spcBef>
              <a:spcAft>
                <a:spcPts val="300"/>
              </a:spcAft>
            </a:pPr>
            <a:br>
              <a:rPr lang="en-US" sz="1400" kern="1200">
                <a:solidFill>
                  <a:schemeClr val="tx1">
                    <a:lumMod val="75000"/>
                    <a:lumOff val="25000"/>
                  </a:schemeClr>
                </a:solidFill>
                <a:latin typeface="Lato Medium" panose="020F0502020204030203" pitchFamily="34" charset="0"/>
                <a:ea typeface="Lato Medium" panose="020F0502020204030203" pitchFamily="34" charset="0"/>
                <a:cs typeface="Lato Medium" panose="020F0502020204030203" pitchFamily="34" charset="0"/>
              </a:rPr>
            </a:br>
            <a:endParaRPr lang="en-US" sz="1400" kern="1200">
              <a:solidFill>
                <a:schemeClr val="tx1">
                  <a:lumMod val="75000"/>
                  <a:lumOff val="25000"/>
                </a:schemeClr>
              </a:solidFill>
              <a:latin typeface="Lato Medium" panose="020F0502020204030203" pitchFamily="34" charset="0"/>
              <a:ea typeface="Lato Medium" panose="020F0502020204030203" pitchFamily="34" charset="0"/>
              <a:cs typeface="Lato Medium" panose="020F0502020204030203" pitchFamily="34" charset="0"/>
            </a:endParaRPr>
          </a:p>
          <a:p>
            <a:pPr marL="0" lvl="1" defTabSz="622300">
              <a:lnSpc>
                <a:spcPct val="112000"/>
              </a:lnSpc>
              <a:spcBef>
                <a:spcPct val="0"/>
              </a:spcBef>
              <a:spcAft>
                <a:spcPts val="300"/>
              </a:spcAft>
            </a:pPr>
            <a:r>
              <a:rPr lang="en-US" sz="1300" kern="1200">
                <a:solidFill>
                  <a:schemeClr val="bg1">
                    <a:lumMod val="85000"/>
                  </a:schemeClr>
                </a:solidFill>
                <a:latin typeface="Lato Medium" panose="020F0502020204030203" pitchFamily="34" charset="0"/>
                <a:ea typeface="Lato Medium" panose="020F0502020204030203" pitchFamily="34" charset="0"/>
                <a:cs typeface="Lato Medium" panose="020F0502020204030203" pitchFamily="34" charset="0"/>
              </a:rPr>
              <a:t>Less “negative reinforcement loop”</a:t>
            </a:r>
            <a:br>
              <a:rPr lang="en-US" sz="1300" kern="1200">
                <a:solidFill>
                  <a:schemeClr val="bg1">
                    <a:lumMod val="85000"/>
                  </a:schemeClr>
                </a:solidFill>
                <a:latin typeface="Lato Medium" panose="020F0502020204030203" pitchFamily="34" charset="0"/>
                <a:ea typeface="Lato Medium" panose="020F0502020204030203" pitchFamily="34" charset="0"/>
                <a:cs typeface="Lato Medium" panose="020F0502020204030203" pitchFamily="34" charset="0"/>
              </a:rPr>
            </a:br>
            <a:r>
              <a:rPr lang="en-US" sz="1300">
                <a:solidFill>
                  <a:schemeClr val="bg1">
                    <a:lumMod val="85000"/>
                  </a:schemeClr>
                </a:solidFill>
                <a:latin typeface="Lato Medium" panose="020F0502020204030203" pitchFamily="34" charset="0"/>
                <a:ea typeface="Lato Medium" panose="020F0502020204030203" pitchFamily="34" charset="0"/>
                <a:cs typeface="Lato Medium" panose="020F0502020204030203" pitchFamily="34" charset="0"/>
              </a:rPr>
              <a:t>f</a:t>
            </a:r>
            <a:r>
              <a:rPr lang="en-US" sz="1300" kern="1200">
                <a:solidFill>
                  <a:schemeClr val="bg1">
                    <a:lumMod val="85000"/>
                  </a:schemeClr>
                </a:solidFill>
                <a:latin typeface="Lato Medium" panose="020F0502020204030203" pitchFamily="34" charset="0"/>
                <a:ea typeface="Lato Medium" panose="020F0502020204030203" pitchFamily="34" charset="0"/>
                <a:cs typeface="Lato Medium" panose="020F0502020204030203" pitchFamily="34" charset="0"/>
              </a:rPr>
              <a:t>rom opioid use (aka hyperkatifeia</a:t>
            </a:r>
            <a:r>
              <a:rPr lang="en-US" sz="1350" kern="1200">
                <a:solidFill>
                  <a:schemeClr val="bg1">
                    <a:lumMod val="85000"/>
                  </a:schemeClr>
                </a:solidFill>
                <a:latin typeface="Lato Medium" panose="020F0502020204030203" pitchFamily="34" charset="0"/>
                <a:ea typeface="Lato Medium" panose="020F0502020204030203" pitchFamily="34" charset="0"/>
                <a:cs typeface="Lato Medium" panose="020F0502020204030203" pitchFamily="34" charset="0"/>
              </a:rPr>
              <a:t>)</a:t>
            </a:r>
          </a:p>
        </p:txBody>
      </p:sp>
      <p:sp>
        <p:nvSpPr>
          <p:cNvPr id="13" name="Freeform 12">
            <a:extLst>
              <a:ext uri="{FF2B5EF4-FFF2-40B4-BE49-F238E27FC236}">
                <a16:creationId xmlns:a16="http://schemas.microsoft.com/office/drawing/2014/main" id="{FE59817C-AC18-D5E4-2EEA-E20848E83E04}"/>
              </a:ext>
            </a:extLst>
          </p:cNvPr>
          <p:cNvSpPr/>
          <p:nvPr/>
        </p:nvSpPr>
        <p:spPr>
          <a:xfrm>
            <a:off x="3707132" y="1449828"/>
            <a:ext cx="2346256" cy="2346256"/>
          </a:xfrm>
          <a:custGeom>
            <a:avLst/>
            <a:gdLst>
              <a:gd name="connsiteX0" fmla="*/ 0 w 2346256"/>
              <a:gd name="connsiteY0" fmla="*/ 2346256 h 2346256"/>
              <a:gd name="connsiteX1" fmla="*/ 2346256 w 2346256"/>
              <a:gd name="connsiteY1" fmla="*/ 0 h 2346256"/>
              <a:gd name="connsiteX2" fmla="*/ 2346256 w 2346256"/>
              <a:gd name="connsiteY2" fmla="*/ 2346256 h 2346256"/>
              <a:gd name="connsiteX3" fmla="*/ 0 w 2346256"/>
              <a:gd name="connsiteY3" fmla="*/ 2346256 h 2346256"/>
            </a:gdLst>
            <a:ahLst/>
            <a:cxnLst>
              <a:cxn ang="0">
                <a:pos x="connsiteX0" y="connsiteY0"/>
              </a:cxn>
              <a:cxn ang="0">
                <a:pos x="connsiteX1" y="connsiteY1"/>
              </a:cxn>
              <a:cxn ang="0">
                <a:pos x="connsiteX2" y="connsiteY2"/>
              </a:cxn>
              <a:cxn ang="0">
                <a:pos x="connsiteX3" y="connsiteY3"/>
              </a:cxn>
            </a:cxnLst>
            <a:rect l="l" t="t" r="r" b="b"/>
            <a:pathLst>
              <a:path w="2346256" h="2346256">
                <a:moveTo>
                  <a:pt x="0" y="2346256"/>
                </a:moveTo>
                <a:cubicBezTo>
                  <a:pt x="0" y="1050455"/>
                  <a:pt x="1050455" y="0"/>
                  <a:pt x="2346256" y="0"/>
                </a:cubicBezTo>
                <a:lnTo>
                  <a:pt x="2346256" y="2346256"/>
                </a:lnTo>
                <a:lnTo>
                  <a:pt x="0" y="2346256"/>
                </a:lnTo>
                <a:close/>
              </a:path>
            </a:pathLst>
          </a:custGeom>
          <a:solidFill>
            <a:srgbClr val="001D48"/>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9442" tIns="778642" rIns="274320" bIns="365760" numCol="1" spcCol="1270" anchor="ctr" anchorCtr="0">
            <a:noAutofit/>
          </a:bodyPr>
          <a:lstStyle/>
          <a:p>
            <a:pPr marL="0" lvl="0" indent="0" algn="r" defTabSz="889000">
              <a:lnSpc>
                <a:spcPct val="90000"/>
              </a:lnSpc>
              <a:spcBef>
                <a:spcPct val="0"/>
              </a:spcBef>
              <a:spcAft>
                <a:spcPct val="35000"/>
              </a:spcAft>
              <a:buFont typeface="Arial" panose="020B0604020202020204" pitchFamily="34" charset="0"/>
              <a:buNone/>
            </a:pPr>
            <a:r>
              <a:rPr lang="en-US" sz="2100" b="1" kern="1200">
                <a:solidFill>
                  <a:schemeClr val="bg1">
                    <a:lumMod val="95000"/>
                  </a:schemeClr>
                </a:solidFill>
                <a:latin typeface="Lato Semibold" panose="020F0502020204030203" pitchFamily="34" charset="0"/>
                <a:ea typeface="Lato Semibold" panose="020F0502020204030203" pitchFamily="34" charset="0"/>
                <a:cs typeface="Lato Semibold" panose="020F0502020204030203" pitchFamily="34" charset="0"/>
              </a:rPr>
              <a:t>Kappa opioid receptor antagonist</a:t>
            </a:r>
          </a:p>
        </p:txBody>
      </p:sp>
      <p:sp>
        <p:nvSpPr>
          <p:cNvPr id="14" name="Freeform 13">
            <a:extLst>
              <a:ext uri="{FF2B5EF4-FFF2-40B4-BE49-F238E27FC236}">
                <a16:creationId xmlns:a16="http://schemas.microsoft.com/office/drawing/2014/main" id="{E99B88AA-55AD-0988-1681-BAB404B9C15F}"/>
              </a:ext>
            </a:extLst>
          </p:cNvPr>
          <p:cNvSpPr/>
          <p:nvPr/>
        </p:nvSpPr>
        <p:spPr>
          <a:xfrm>
            <a:off x="6161761" y="1449828"/>
            <a:ext cx="2346256" cy="2346256"/>
          </a:xfrm>
          <a:custGeom>
            <a:avLst/>
            <a:gdLst>
              <a:gd name="connsiteX0" fmla="*/ 0 w 2346256"/>
              <a:gd name="connsiteY0" fmla="*/ 2346256 h 2346256"/>
              <a:gd name="connsiteX1" fmla="*/ 2346256 w 2346256"/>
              <a:gd name="connsiteY1" fmla="*/ 0 h 2346256"/>
              <a:gd name="connsiteX2" fmla="*/ 2346256 w 2346256"/>
              <a:gd name="connsiteY2" fmla="*/ 2346256 h 2346256"/>
              <a:gd name="connsiteX3" fmla="*/ 0 w 2346256"/>
              <a:gd name="connsiteY3" fmla="*/ 2346256 h 2346256"/>
            </a:gdLst>
            <a:ahLst/>
            <a:cxnLst>
              <a:cxn ang="0">
                <a:pos x="connsiteX0" y="connsiteY0"/>
              </a:cxn>
              <a:cxn ang="0">
                <a:pos x="connsiteX1" y="connsiteY1"/>
              </a:cxn>
              <a:cxn ang="0">
                <a:pos x="connsiteX2" y="connsiteY2"/>
              </a:cxn>
              <a:cxn ang="0">
                <a:pos x="connsiteX3" y="connsiteY3"/>
              </a:cxn>
            </a:cxnLst>
            <a:rect l="l" t="t" r="r" b="b"/>
            <a:pathLst>
              <a:path w="2346256" h="2346256">
                <a:moveTo>
                  <a:pt x="0" y="0"/>
                </a:moveTo>
                <a:cubicBezTo>
                  <a:pt x="1295801" y="0"/>
                  <a:pt x="2346256" y="1050455"/>
                  <a:pt x="2346256" y="2346256"/>
                </a:cubicBezTo>
                <a:lnTo>
                  <a:pt x="0" y="2346256"/>
                </a:lnTo>
                <a:lnTo>
                  <a:pt x="0" y="0"/>
                </a:lnTo>
                <a:close/>
              </a:path>
            </a:pathLst>
          </a:custGeom>
          <a:solidFill>
            <a:schemeClr val="accent3">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5760" tIns="778642" rIns="274320" bIns="274320" numCol="1" spcCol="1270" anchor="ctr" anchorCtr="0">
            <a:noAutofit/>
          </a:bodyPr>
          <a:lstStyle/>
          <a:p>
            <a:pPr marL="0" lvl="0" indent="0" algn="l" defTabSz="889000">
              <a:lnSpc>
                <a:spcPct val="90000"/>
              </a:lnSpc>
              <a:spcBef>
                <a:spcPct val="0"/>
              </a:spcBef>
              <a:spcAft>
                <a:spcPct val="35000"/>
              </a:spcAft>
              <a:buNone/>
            </a:pPr>
            <a:r>
              <a:rPr lang="en-US" sz="2100" b="1" kern="1200">
                <a:solidFill>
                  <a:schemeClr val="tx1">
                    <a:lumMod val="85000"/>
                    <a:lumOff val="15000"/>
                  </a:schemeClr>
                </a:solidFill>
                <a:latin typeface="Lato Semibold" panose="020F0502020204030203" pitchFamily="34" charset="0"/>
                <a:ea typeface="Lato Semibold" panose="020F0502020204030203" pitchFamily="34" charset="0"/>
                <a:cs typeface="Lato Semibold" panose="020F0502020204030203" pitchFamily="34" charset="0"/>
              </a:rPr>
              <a:t>Sodium channel blockade </a:t>
            </a:r>
          </a:p>
        </p:txBody>
      </p:sp>
      <p:sp>
        <p:nvSpPr>
          <p:cNvPr id="15" name="Freeform 14">
            <a:extLst>
              <a:ext uri="{FF2B5EF4-FFF2-40B4-BE49-F238E27FC236}">
                <a16:creationId xmlns:a16="http://schemas.microsoft.com/office/drawing/2014/main" id="{037156F9-DFC0-4401-5965-DFD81AA348B5}"/>
              </a:ext>
            </a:extLst>
          </p:cNvPr>
          <p:cNvSpPr/>
          <p:nvPr/>
        </p:nvSpPr>
        <p:spPr>
          <a:xfrm>
            <a:off x="6161761" y="3904457"/>
            <a:ext cx="2346257" cy="2346256"/>
          </a:xfrm>
          <a:custGeom>
            <a:avLst/>
            <a:gdLst>
              <a:gd name="connsiteX0" fmla="*/ 0 w 2346256"/>
              <a:gd name="connsiteY0" fmla="*/ 2346256 h 2346256"/>
              <a:gd name="connsiteX1" fmla="*/ 2346256 w 2346256"/>
              <a:gd name="connsiteY1" fmla="*/ 0 h 2346256"/>
              <a:gd name="connsiteX2" fmla="*/ 2346256 w 2346256"/>
              <a:gd name="connsiteY2" fmla="*/ 2346256 h 2346256"/>
              <a:gd name="connsiteX3" fmla="*/ 0 w 2346256"/>
              <a:gd name="connsiteY3" fmla="*/ 2346256 h 2346256"/>
            </a:gdLst>
            <a:ahLst/>
            <a:cxnLst>
              <a:cxn ang="0">
                <a:pos x="connsiteX0" y="connsiteY0"/>
              </a:cxn>
              <a:cxn ang="0">
                <a:pos x="connsiteX1" y="connsiteY1"/>
              </a:cxn>
              <a:cxn ang="0">
                <a:pos x="connsiteX2" y="connsiteY2"/>
              </a:cxn>
              <a:cxn ang="0">
                <a:pos x="connsiteX3" y="connsiteY3"/>
              </a:cxn>
            </a:cxnLst>
            <a:rect l="l" t="t" r="r" b="b"/>
            <a:pathLst>
              <a:path w="2346256" h="2346256">
                <a:moveTo>
                  <a:pt x="2346256" y="0"/>
                </a:moveTo>
                <a:cubicBezTo>
                  <a:pt x="2346256" y="1295801"/>
                  <a:pt x="1295801" y="2346256"/>
                  <a:pt x="0" y="2346256"/>
                </a:cubicBezTo>
                <a:lnTo>
                  <a:pt x="0" y="0"/>
                </a:lnTo>
                <a:lnTo>
                  <a:pt x="2346256" y="0"/>
                </a:lnTo>
                <a:close/>
              </a:path>
            </a:pathLst>
          </a:custGeom>
          <a:solidFill>
            <a:srgbClr val="4280A5"/>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4320" tIns="274320" rIns="274320" bIns="687202"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100" b="1" kern="1200">
                <a:latin typeface="Lato Semibold" panose="020F0502020204030203" pitchFamily="34" charset="0"/>
                <a:ea typeface="Lato Semibold" panose="020F0502020204030203" pitchFamily="34" charset="0"/>
                <a:cs typeface="Lato Semibold" panose="020F0502020204030203" pitchFamily="34" charset="0"/>
              </a:rPr>
              <a:t>ORL-1 (nociception) receptor agonist</a:t>
            </a:r>
          </a:p>
        </p:txBody>
      </p:sp>
      <p:sp>
        <p:nvSpPr>
          <p:cNvPr id="16" name="Freeform 15">
            <a:extLst>
              <a:ext uri="{FF2B5EF4-FFF2-40B4-BE49-F238E27FC236}">
                <a16:creationId xmlns:a16="http://schemas.microsoft.com/office/drawing/2014/main" id="{8737564E-A261-8640-AA69-C37B0720005F}"/>
              </a:ext>
            </a:extLst>
          </p:cNvPr>
          <p:cNvSpPr/>
          <p:nvPr/>
        </p:nvSpPr>
        <p:spPr>
          <a:xfrm>
            <a:off x="3707131" y="3904457"/>
            <a:ext cx="2346257" cy="2346256"/>
          </a:xfrm>
          <a:custGeom>
            <a:avLst/>
            <a:gdLst>
              <a:gd name="connsiteX0" fmla="*/ 0 w 2346256"/>
              <a:gd name="connsiteY0" fmla="*/ 2346256 h 2346256"/>
              <a:gd name="connsiteX1" fmla="*/ 2346256 w 2346256"/>
              <a:gd name="connsiteY1" fmla="*/ 0 h 2346256"/>
              <a:gd name="connsiteX2" fmla="*/ 2346256 w 2346256"/>
              <a:gd name="connsiteY2" fmla="*/ 2346256 h 2346256"/>
              <a:gd name="connsiteX3" fmla="*/ 0 w 2346256"/>
              <a:gd name="connsiteY3" fmla="*/ 2346256 h 2346256"/>
            </a:gdLst>
            <a:ahLst/>
            <a:cxnLst>
              <a:cxn ang="0">
                <a:pos x="connsiteX0" y="connsiteY0"/>
              </a:cxn>
              <a:cxn ang="0">
                <a:pos x="connsiteX1" y="connsiteY1"/>
              </a:cxn>
              <a:cxn ang="0">
                <a:pos x="connsiteX2" y="connsiteY2"/>
              </a:cxn>
              <a:cxn ang="0">
                <a:pos x="connsiteX3" y="connsiteY3"/>
              </a:cxn>
            </a:cxnLst>
            <a:rect l="l" t="t" r="r" b="b"/>
            <a:pathLst>
              <a:path w="2346256" h="2346256">
                <a:moveTo>
                  <a:pt x="2346256" y="2346256"/>
                </a:moveTo>
                <a:cubicBezTo>
                  <a:pt x="1050455" y="2346256"/>
                  <a:pt x="0" y="1295801"/>
                  <a:pt x="0" y="0"/>
                </a:cubicBezTo>
                <a:lnTo>
                  <a:pt x="2346256" y="0"/>
                </a:lnTo>
                <a:lnTo>
                  <a:pt x="2346256" y="2346256"/>
                </a:lnTo>
                <a:close/>
              </a:path>
            </a:pathLst>
          </a:custGeom>
          <a:solidFill>
            <a:schemeClr val="bg1">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8640" tIns="274320" rIns="274320" bIns="687202" numCol="1" spcCol="1270" anchor="ctr" anchorCtr="0">
            <a:noAutofit/>
          </a:bodyPr>
          <a:lstStyle/>
          <a:p>
            <a:pPr marL="0" lvl="0" indent="0" algn="r" defTabSz="889000">
              <a:lnSpc>
                <a:spcPct val="90000"/>
              </a:lnSpc>
              <a:spcBef>
                <a:spcPct val="0"/>
              </a:spcBef>
              <a:spcAft>
                <a:spcPct val="35000"/>
              </a:spcAft>
              <a:buFont typeface="Arial" panose="020B0604020202020204" pitchFamily="34" charset="0"/>
              <a:buNone/>
            </a:pPr>
            <a:r>
              <a:rPr lang="en-US" sz="2100" b="1" kern="120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Delta </a:t>
            </a:r>
            <a:br>
              <a:rPr lang="en-US" sz="2100" b="1" kern="1200">
                <a:solidFill>
                  <a:schemeClr val="bg1"/>
                </a:solidFill>
                <a:latin typeface="Lato Semibold" panose="020F0502020204030203" pitchFamily="34" charset="0"/>
                <a:ea typeface="Lato Semibold" panose="020F0502020204030203" pitchFamily="34" charset="0"/>
                <a:cs typeface="Lato Semibold" panose="020F0502020204030203" pitchFamily="34" charset="0"/>
              </a:rPr>
            </a:br>
            <a:r>
              <a:rPr lang="en-US" sz="2100" b="1" kern="120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opioid receptor antagonist</a:t>
            </a:r>
            <a:endParaRPr lang="en-US" sz="2100" b="1" kern="1200">
              <a:solidFill>
                <a:schemeClr val="bg1"/>
              </a:solidFill>
              <a:latin typeface="Lato Semibold" panose="020F0502020204030203" pitchFamily="34" charset="0"/>
              <a:ea typeface="Lato Semibold" panose="020F0502020204030203" pitchFamily="34" charset="0"/>
              <a:cs typeface="Lato Semibold" panose="020F0502020204030203" pitchFamily="34" charset="0"/>
              <a:sym typeface="Wingdings" pitchFamily="2" charset="2"/>
            </a:endParaRPr>
          </a:p>
        </p:txBody>
      </p:sp>
      <p:sp>
        <p:nvSpPr>
          <p:cNvPr id="17" name="Circular Arrow 16">
            <a:extLst>
              <a:ext uri="{FF2B5EF4-FFF2-40B4-BE49-F238E27FC236}">
                <a16:creationId xmlns:a16="http://schemas.microsoft.com/office/drawing/2014/main" id="{9BD28145-335D-3870-3487-CAE3824E5194}"/>
              </a:ext>
            </a:extLst>
          </p:cNvPr>
          <p:cNvSpPr/>
          <p:nvPr/>
        </p:nvSpPr>
        <p:spPr>
          <a:xfrm>
            <a:off x="5690959" y="3397321"/>
            <a:ext cx="810081" cy="704418"/>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8" name="Circular Arrow 17">
            <a:extLst>
              <a:ext uri="{FF2B5EF4-FFF2-40B4-BE49-F238E27FC236}">
                <a16:creationId xmlns:a16="http://schemas.microsoft.com/office/drawing/2014/main" id="{7E02600D-002D-E6C9-CF30-92F4608B3237}"/>
              </a:ext>
            </a:extLst>
          </p:cNvPr>
          <p:cNvSpPr/>
          <p:nvPr/>
        </p:nvSpPr>
        <p:spPr>
          <a:xfrm rot="10800000">
            <a:off x="5690959" y="3668252"/>
            <a:ext cx="810081" cy="704418"/>
          </a:xfrm>
          <a:prstGeom prst="circular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 name="Content Placeholder 5">
            <a:extLst>
              <a:ext uri="{FF2B5EF4-FFF2-40B4-BE49-F238E27FC236}">
                <a16:creationId xmlns:a16="http://schemas.microsoft.com/office/drawing/2014/main" id="{6F1C79DF-53BD-A36C-208E-90D072AC0874}"/>
              </a:ext>
            </a:extLst>
          </p:cNvPr>
          <p:cNvSpPr>
            <a:spLocks noGrp="1"/>
          </p:cNvSpPr>
          <p:nvPr>
            <p:ph idx="1"/>
          </p:nvPr>
        </p:nvSpPr>
        <p:spPr/>
        <p:txBody>
          <a:bodyPr/>
          <a:lstStyle/>
          <a:p>
            <a:endParaRPr lang="en-US"/>
          </a:p>
        </p:txBody>
      </p:sp>
      <p:graphicFrame>
        <p:nvGraphicFramePr>
          <p:cNvPr id="19" name="Table 9">
            <a:extLst>
              <a:ext uri="{FF2B5EF4-FFF2-40B4-BE49-F238E27FC236}">
                <a16:creationId xmlns:a16="http://schemas.microsoft.com/office/drawing/2014/main" id="{C680A3F0-F5C7-1C32-CF1C-C8F76E57DD0C}"/>
              </a:ext>
            </a:extLst>
          </p:cNvPr>
          <p:cNvGraphicFramePr>
            <a:graphicFrameLocks noGrp="1"/>
          </p:cNvGraphicFramePr>
          <p:nvPr>
            <p:extLst>
              <p:ext uri="{D42A27DB-BD31-4B8C-83A1-F6EECF244321}">
                <p14:modId xmlns:p14="http://schemas.microsoft.com/office/powerpoint/2010/main" val="4271374538"/>
              </p:ext>
            </p:extLst>
          </p:nvPr>
        </p:nvGraphicFramePr>
        <p:xfrm>
          <a:off x="6744957" y="1253147"/>
          <a:ext cx="4149103" cy="883920"/>
        </p:xfrm>
        <a:graphic>
          <a:graphicData uri="http://schemas.openxmlformats.org/drawingml/2006/table">
            <a:tbl>
              <a:tblPr firstRow="1" bandRow="1">
                <a:tableStyleId>{5C22544A-7EE6-4342-B048-85BDC9FD1C3A}</a:tableStyleId>
              </a:tblPr>
              <a:tblGrid>
                <a:gridCol w="2308506">
                  <a:extLst>
                    <a:ext uri="{9D8B030D-6E8A-4147-A177-3AD203B41FA5}">
                      <a16:colId xmlns:a16="http://schemas.microsoft.com/office/drawing/2014/main" val="3728070097"/>
                    </a:ext>
                  </a:extLst>
                </a:gridCol>
                <a:gridCol w="214789">
                  <a:extLst>
                    <a:ext uri="{9D8B030D-6E8A-4147-A177-3AD203B41FA5}">
                      <a16:colId xmlns:a16="http://schemas.microsoft.com/office/drawing/2014/main" val="3218316109"/>
                    </a:ext>
                  </a:extLst>
                </a:gridCol>
                <a:gridCol w="1625808">
                  <a:extLst>
                    <a:ext uri="{9D8B030D-6E8A-4147-A177-3AD203B41FA5}">
                      <a16:colId xmlns:a16="http://schemas.microsoft.com/office/drawing/2014/main" val="3211944899"/>
                    </a:ext>
                  </a:extLst>
                </a:gridCol>
              </a:tblGrid>
              <a:tr h="639485">
                <a:tc>
                  <a:txBody>
                    <a:bodyPr/>
                    <a:lstStyle/>
                    <a:p>
                      <a:pPr algn="r">
                        <a:lnSpc>
                          <a:spcPct val="100000"/>
                        </a:lnSpc>
                      </a:pPr>
                      <a:r>
                        <a:rPr lang="en-US" sz="1300" b="0" i="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Blocks voltage-gated sodium </a:t>
                      </a:r>
                      <a:br>
                        <a:rPr lang="en-US" sz="1300" b="0" i="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br>
                      <a:r>
                        <a:rPr lang="en-US" sz="1300" b="0" i="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channels via the </a:t>
                      </a:r>
                      <a:br>
                        <a:rPr lang="en-US" sz="1300" b="0" i="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br>
                      <a:r>
                        <a:rPr lang="en-US" sz="1300" b="0" i="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local anesthetic </a:t>
                      </a:r>
                      <a:br>
                        <a:rPr lang="en-US" sz="1300" b="0" i="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br>
                      <a:r>
                        <a:rPr lang="en-US" sz="1300" b="0" i="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binding site </a:t>
                      </a:r>
                    </a:p>
                  </a:txBody>
                  <a:tcPr marL="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1" i="0">
                          <a:solidFill>
                            <a:schemeClr val="tx1"/>
                          </a:solidFill>
                          <a:latin typeface="Lato" panose="020F0502020204030203" pitchFamily="34" charset="0"/>
                          <a:ea typeface="Lato" panose="020F0502020204030203" pitchFamily="34" charset="0"/>
                          <a:cs typeface="Lato" panose="020F0502020204030203" pitchFamily="34" charset="0"/>
                          <a:sym typeface="Wingdings" pitchFamily="2" charset="2"/>
                        </a:rPr>
                        <a:t></a:t>
                      </a:r>
                      <a:endParaRPr lang="en-US" sz="2000" b="1" i="0">
                        <a:solidFill>
                          <a:schemeClr val="tx1"/>
                        </a:solidFill>
                        <a:latin typeface="Lato" panose="020F0502020204030203" pitchFamily="34" charset="0"/>
                        <a:ea typeface="Lato" panose="020F0502020204030203" pitchFamily="34" charset="0"/>
                        <a:cs typeface="Lato" panose="020F050202020403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1" i="1" spc="30" baseline="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Antihyperalgesia</a:t>
                      </a:r>
                    </a:p>
                  </a:txBody>
                  <a:tcPr marL="0" marR="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0463731"/>
                  </a:ext>
                </a:extLst>
              </a:tr>
            </a:tbl>
          </a:graphicData>
        </a:graphic>
      </p:graphicFrame>
      <p:graphicFrame>
        <p:nvGraphicFramePr>
          <p:cNvPr id="21" name="Table 9">
            <a:extLst>
              <a:ext uri="{FF2B5EF4-FFF2-40B4-BE49-F238E27FC236}">
                <a16:creationId xmlns:a16="http://schemas.microsoft.com/office/drawing/2014/main" id="{644DA2AC-4EEB-939C-E46D-8FCBF240FFA9}"/>
              </a:ext>
            </a:extLst>
          </p:cNvPr>
          <p:cNvGraphicFramePr>
            <a:graphicFrameLocks noGrp="1"/>
          </p:cNvGraphicFramePr>
          <p:nvPr>
            <p:extLst>
              <p:ext uri="{D42A27DB-BD31-4B8C-83A1-F6EECF244321}">
                <p14:modId xmlns:p14="http://schemas.microsoft.com/office/powerpoint/2010/main" val="889416241"/>
              </p:ext>
            </p:extLst>
          </p:nvPr>
        </p:nvGraphicFramePr>
        <p:xfrm>
          <a:off x="839494" y="1323861"/>
          <a:ext cx="3582035" cy="376428"/>
        </p:xfrm>
        <a:graphic>
          <a:graphicData uri="http://schemas.openxmlformats.org/drawingml/2006/table">
            <a:tbl>
              <a:tblPr firstRow="1" bandRow="1">
                <a:tableStyleId>{5C22544A-7EE6-4342-B048-85BDC9FD1C3A}</a:tableStyleId>
              </a:tblPr>
              <a:tblGrid>
                <a:gridCol w="1586037">
                  <a:extLst>
                    <a:ext uri="{9D8B030D-6E8A-4147-A177-3AD203B41FA5}">
                      <a16:colId xmlns:a16="http://schemas.microsoft.com/office/drawing/2014/main" val="3728070097"/>
                    </a:ext>
                  </a:extLst>
                </a:gridCol>
                <a:gridCol w="325555">
                  <a:extLst>
                    <a:ext uri="{9D8B030D-6E8A-4147-A177-3AD203B41FA5}">
                      <a16:colId xmlns:a16="http://schemas.microsoft.com/office/drawing/2014/main" val="3218316109"/>
                    </a:ext>
                  </a:extLst>
                </a:gridCol>
                <a:gridCol w="1670443">
                  <a:extLst>
                    <a:ext uri="{9D8B030D-6E8A-4147-A177-3AD203B41FA5}">
                      <a16:colId xmlns:a16="http://schemas.microsoft.com/office/drawing/2014/main" val="3211944899"/>
                    </a:ext>
                  </a:extLst>
                </a:gridCol>
              </a:tblGrid>
              <a:tr h="306832">
                <a:tc>
                  <a:txBody>
                    <a:bodyPr/>
                    <a:lstStyle/>
                    <a:p>
                      <a:pPr algn="r">
                        <a:lnSpc>
                          <a:spcPct val="95000"/>
                        </a:lnSpc>
                      </a:pPr>
                      <a:r>
                        <a:rPr lang="en-US" sz="1300" b="0" i="0">
                          <a:solidFill>
                            <a:schemeClr val="bg1">
                              <a:lumMod val="85000"/>
                            </a:schemeClr>
                          </a:solidFill>
                          <a:latin typeface="Lato Semibold" panose="020F0502020204030203" pitchFamily="34" charset="0"/>
                          <a:ea typeface="Lato Semibold" panose="020F0502020204030203" pitchFamily="34" charset="0"/>
                          <a:cs typeface="Lato Semibold" panose="020F0502020204030203" pitchFamily="34" charset="0"/>
                        </a:rPr>
                        <a:t>Blocks effect </a:t>
                      </a:r>
                      <a:br>
                        <a:rPr lang="en-US" sz="1300" b="0" i="0">
                          <a:solidFill>
                            <a:schemeClr val="bg1">
                              <a:lumMod val="8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1300" b="0" i="0">
                          <a:solidFill>
                            <a:schemeClr val="bg1">
                              <a:lumMod val="85000"/>
                            </a:schemeClr>
                          </a:solidFill>
                          <a:latin typeface="Lato Semibold" panose="020F0502020204030203" pitchFamily="34" charset="0"/>
                          <a:ea typeface="Lato Semibold" panose="020F0502020204030203" pitchFamily="34" charset="0"/>
                          <a:cs typeface="Lato Semibold" panose="020F0502020204030203" pitchFamily="34" charset="0"/>
                        </a:rPr>
                        <a:t>of dynorphin</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1" i="0">
                          <a:solidFill>
                            <a:schemeClr val="bg1">
                              <a:lumMod val="95000"/>
                            </a:schemeClr>
                          </a:solidFill>
                          <a:latin typeface="Lato Semibold" panose="020F0502020204030203" pitchFamily="34" charset="0"/>
                          <a:ea typeface="Lato Semibold" panose="020F0502020204030203" pitchFamily="34" charset="0"/>
                          <a:cs typeface="Lato Semibold" panose="020F0502020204030203" pitchFamily="34" charset="0"/>
                          <a:sym typeface="Wingdings" pitchFamily="2" charset="2"/>
                        </a:rPr>
                        <a:t></a:t>
                      </a:r>
                      <a:endParaRPr lang="en-US" sz="2000" b="1" i="0">
                        <a:solidFill>
                          <a:schemeClr val="bg1">
                            <a:lumMod val="95000"/>
                          </a:schemeClr>
                        </a:solidFill>
                        <a:latin typeface="Lato Semibold" panose="020F0502020204030203" pitchFamily="34" charset="0"/>
                        <a:ea typeface="Lato Semibold" panose="020F0502020204030203" pitchFamily="34" charset="0"/>
                        <a:cs typeface="Lato Semibold" panose="020F0502020204030203"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1" i="1" spc="30" baseline="0">
                          <a:solidFill>
                            <a:schemeClr val="bg1">
                              <a:lumMod val="95000"/>
                            </a:schemeClr>
                          </a:solidFill>
                          <a:effectLst>
                            <a:outerShdw blurRad="50800" dist="38100" dir="2700000" algn="tl" rotWithShape="0">
                              <a:prstClr val="black">
                                <a:alpha val="40000"/>
                              </a:prstClr>
                            </a:outerShdw>
                          </a:effectLst>
                          <a:latin typeface="Lato Semibold" panose="020F0502020204030203" pitchFamily="34" charset="0"/>
                          <a:ea typeface="Lato Semibold" panose="020F0502020204030203" pitchFamily="34" charset="0"/>
                          <a:cs typeface="Lato Semibold" panose="020F0502020204030203" pitchFamily="34" charset="0"/>
                        </a:rPr>
                        <a:t>Antihyperalgesia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0463731"/>
                  </a:ext>
                </a:extLst>
              </a:tr>
            </a:tbl>
          </a:graphicData>
        </a:graphic>
      </p:graphicFrame>
      <p:graphicFrame>
        <p:nvGraphicFramePr>
          <p:cNvPr id="22" name="Table 9">
            <a:extLst>
              <a:ext uri="{FF2B5EF4-FFF2-40B4-BE49-F238E27FC236}">
                <a16:creationId xmlns:a16="http://schemas.microsoft.com/office/drawing/2014/main" id="{D0345CDF-3D0A-25A0-5FFB-44A4FF00C902}"/>
              </a:ext>
            </a:extLst>
          </p:cNvPr>
          <p:cNvGraphicFramePr>
            <a:graphicFrameLocks noGrp="1"/>
          </p:cNvGraphicFramePr>
          <p:nvPr>
            <p:extLst>
              <p:ext uri="{D42A27DB-BD31-4B8C-83A1-F6EECF244321}">
                <p14:modId xmlns:p14="http://schemas.microsoft.com/office/powerpoint/2010/main" val="298506133"/>
              </p:ext>
            </p:extLst>
          </p:nvPr>
        </p:nvGraphicFramePr>
        <p:xfrm>
          <a:off x="7488033" y="5569455"/>
          <a:ext cx="3523537" cy="396240"/>
        </p:xfrm>
        <a:graphic>
          <a:graphicData uri="http://schemas.openxmlformats.org/drawingml/2006/table">
            <a:tbl>
              <a:tblPr firstRow="1" bandRow="1">
                <a:tableStyleId>{5C22544A-7EE6-4342-B048-85BDC9FD1C3A}</a:tableStyleId>
              </a:tblPr>
              <a:tblGrid>
                <a:gridCol w="1616806">
                  <a:extLst>
                    <a:ext uri="{9D8B030D-6E8A-4147-A177-3AD203B41FA5}">
                      <a16:colId xmlns:a16="http://schemas.microsoft.com/office/drawing/2014/main" val="3728070097"/>
                    </a:ext>
                  </a:extLst>
                </a:gridCol>
                <a:gridCol w="285791">
                  <a:extLst>
                    <a:ext uri="{9D8B030D-6E8A-4147-A177-3AD203B41FA5}">
                      <a16:colId xmlns:a16="http://schemas.microsoft.com/office/drawing/2014/main" val="3218316109"/>
                    </a:ext>
                  </a:extLst>
                </a:gridCol>
                <a:gridCol w="1620940">
                  <a:extLst>
                    <a:ext uri="{9D8B030D-6E8A-4147-A177-3AD203B41FA5}">
                      <a16:colId xmlns:a16="http://schemas.microsoft.com/office/drawing/2014/main" val="3211944899"/>
                    </a:ext>
                  </a:extLst>
                </a:gridCol>
              </a:tblGrid>
              <a:tr h="365760">
                <a:tc>
                  <a:txBody>
                    <a:bodyPr/>
                    <a:lstStyle/>
                    <a:p>
                      <a:pPr algn="r">
                        <a:lnSpc>
                          <a:spcPct val="100000"/>
                        </a:lnSpc>
                      </a:pPr>
                      <a:r>
                        <a:rPr lang="en-US" sz="1300" b="0" i="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Antagonist of dopamine transport</a:t>
                      </a:r>
                    </a:p>
                  </a:txBody>
                  <a:tcPr marL="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2000" b="1" i="0">
                          <a:solidFill>
                            <a:schemeClr val="tx1"/>
                          </a:solidFill>
                          <a:latin typeface="Lato Medium" panose="020F0502020204030203" pitchFamily="34" charset="0"/>
                          <a:ea typeface="Lato Medium" panose="020F0502020204030203" pitchFamily="34" charset="0"/>
                          <a:cs typeface="Lato Medium" panose="020F0502020204030203" pitchFamily="34" charset="0"/>
                          <a:sym typeface="Wingdings" pitchFamily="2" charset="2"/>
                        </a:rPr>
                        <a:t></a:t>
                      </a:r>
                      <a:endParaRPr lang="en-US" sz="2000" b="1" i="0">
                        <a:solidFill>
                          <a:schemeClr val="tx1"/>
                        </a:solidFill>
                        <a:latin typeface="Lato Medium" panose="020F0502020204030203" pitchFamily="34" charset="0"/>
                        <a:ea typeface="Lato Medium" panose="020F0502020204030203" pitchFamily="34" charset="0"/>
                        <a:cs typeface="Lato Medium" panose="020F0502020204030203"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lnSpc>
                          <a:spcPct val="85000"/>
                        </a:lnSpc>
                      </a:pPr>
                      <a:r>
                        <a:rPr lang="en-US" sz="1500" b="0" i="1">
                          <a:solidFill>
                            <a:schemeClr val="tx1"/>
                          </a:solidFill>
                          <a:latin typeface="Lato Medium" panose="020F0502020204030203" pitchFamily="34" charset="0"/>
                          <a:ea typeface="Lato Medium" panose="020F0502020204030203" pitchFamily="34" charset="0"/>
                          <a:cs typeface="Lato Medium" panose="020F0502020204030203" pitchFamily="34" charset="0"/>
                        </a:rPr>
                        <a:t>  </a:t>
                      </a:r>
                      <a:r>
                        <a:rPr lang="en-US" sz="1500" b="1" i="1" spc="20" baseline="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Useful in Tx of</a:t>
                      </a:r>
                      <a:br>
                        <a:rPr lang="en-US" sz="1500" b="1" i="1" spc="20" baseline="0">
                          <a:solidFill>
                            <a:schemeClr val="tx1"/>
                          </a:solidFill>
                          <a:latin typeface="Lato Semibold" panose="020F0502020204030203" pitchFamily="34" charset="0"/>
                          <a:ea typeface="Lato Semibold" panose="020F0502020204030203" pitchFamily="34" charset="0"/>
                          <a:cs typeface="Lato Semibold" panose="020F0502020204030203" pitchFamily="34" charset="0"/>
                        </a:rPr>
                      </a:br>
                      <a:r>
                        <a:rPr lang="en-US" sz="1500" b="1" i="1" spc="20" baseline="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  non-opioid SUD?</a:t>
                      </a:r>
                      <a:r>
                        <a:rPr lang="en-US" sz="1500" b="1" i="1" spc="2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0463731"/>
                  </a:ext>
                </a:extLst>
              </a:tr>
            </a:tbl>
          </a:graphicData>
        </a:graphic>
      </p:graphicFrame>
      <p:sp>
        <p:nvSpPr>
          <p:cNvPr id="24" name="TextBox 23">
            <a:extLst>
              <a:ext uri="{FF2B5EF4-FFF2-40B4-BE49-F238E27FC236}">
                <a16:creationId xmlns:a16="http://schemas.microsoft.com/office/drawing/2014/main" id="{D2241839-D1DB-DC4B-5FB9-875081EDAE57}"/>
              </a:ext>
            </a:extLst>
          </p:cNvPr>
          <p:cNvSpPr txBox="1"/>
          <p:nvPr/>
        </p:nvSpPr>
        <p:spPr>
          <a:xfrm>
            <a:off x="8015537" y="5272454"/>
            <a:ext cx="1097280" cy="290849"/>
          </a:xfrm>
          <a:prstGeom prst="rect">
            <a:avLst/>
          </a:prstGeom>
          <a:noFill/>
          <a:ln>
            <a:noFill/>
          </a:ln>
        </p:spPr>
        <p:txBody>
          <a:bodyPr wrap="square" tIns="91440">
            <a:spAutoFit/>
          </a:bodyPr>
          <a:lstStyle/>
          <a:p>
            <a:pPr marL="0" lvl="1" algn="ctr" defTabSz="622300">
              <a:lnSpc>
                <a:spcPct val="90000"/>
              </a:lnSpc>
              <a:spcBef>
                <a:spcPct val="0"/>
              </a:spcBef>
              <a:spcAft>
                <a:spcPct val="15000"/>
              </a:spcAft>
            </a:pPr>
            <a:r>
              <a:rPr lang="en-US" sz="1100" kern="1200">
                <a:solidFill>
                  <a:schemeClr val="bg1">
                    <a:lumMod val="50000"/>
                  </a:schemeClr>
                </a:solidFill>
                <a:latin typeface="Lato" panose="020F0502020204030203" pitchFamily="34" charset="0"/>
                <a:ea typeface="Lato" panose="020F0502020204030203" pitchFamily="34" charset="0"/>
                <a:cs typeface="Lato" panose="020F0502020204030203" pitchFamily="34" charset="0"/>
                <a:sym typeface="Wingdings" pitchFamily="2" charset="2"/>
              </a:rPr>
              <a:t>(Zaveri, 2016)</a:t>
            </a:r>
          </a:p>
        </p:txBody>
      </p:sp>
      <p:sp>
        <p:nvSpPr>
          <p:cNvPr id="30" name="TextBox 29">
            <a:extLst>
              <a:ext uri="{FF2B5EF4-FFF2-40B4-BE49-F238E27FC236}">
                <a16:creationId xmlns:a16="http://schemas.microsoft.com/office/drawing/2014/main" id="{396DAF51-60BA-B140-36E0-0B93E50BD87D}"/>
              </a:ext>
            </a:extLst>
          </p:cNvPr>
          <p:cNvSpPr txBox="1"/>
          <p:nvPr/>
        </p:nvSpPr>
        <p:spPr>
          <a:xfrm>
            <a:off x="8004759" y="2080715"/>
            <a:ext cx="1097280" cy="274320"/>
          </a:xfrm>
          <a:prstGeom prst="rect">
            <a:avLst/>
          </a:prstGeom>
          <a:noFill/>
          <a:ln>
            <a:noFill/>
          </a:ln>
        </p:spPr>
        <p:txBody>
          <a:bodyPr wrap="square">
            <a:spAutoFit/>
          </a:bodyPr>
          <a:lstStyle/>
          <a:p>
            <a:pPr algn="ctr"/>
            <a:r>
              <a:rPr lang="en-US" sz="110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(Leffler 2012)</a:t>
            </a:r>
          </a:p>
        </p:txBody>
      </p:sp>
      <p:sp>
        <p:nvSpPr>
          <p:cNvPr id="32" name="TextBox 31">
            <a:extLst>
              <a:ext uri="{FF2B5EF4-FFF2-40B4-BE49-F238E27FC236}">
                <a16:creationId xmlns:a16="http://schemas.microsoft.com/office/drawing/2014/main" id="{7B4F0F68-F2AB-9E3F-3301-8323D7832102}"/>
              </a:ext>
            </a:extLst>
          </p:cNvPr>
          <p:cNvSpPr txBox="1"/>
          <p:nvPr/>
        </p:nvSpPr>
        <p:spPr>
          <a:xfrm>
            <a:off x="1265499" y="2186832"/>
            <a:ext cx="1097280" cy="261610"/>
          </a:xfrm>
          <a:prstGeom prst="rect">
            <a:avLst/>
          </a:prstGeom>
          <a:noFill/>
          <a:ln>
            <a:noFill/>
          </a:ln>
        </p:spPr>
        <p:txBody>
          <a:bodyPr wrap="square">
            <a:spAutoFit/>
          </a:bodyPr>
          <a:lstStyle/>
          <a:p>
            <a:pPr algn="ctr"/>
            <a:r>
              <a:rPr lang="en-US" sz="1100" kern="120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(Koob, 2019))</a:t>
            </a:r>
            <a:endParaRPr lang="en-US" sz="1100">
              <a:solidFill>
                <a:schemeClr val="bg1">
                  <a:lumMod val="8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4" name="TextBox 33">
            <a:extLst>
              <a:ext uri="{FF2B5EF4-FFF2-40B4-BE49-F238E27FC236}">
                <a16:creationId xmlns:a16="http://schemas.microsoft.com/office/drawing/2014/main" id="{C943FB8A-FE9A-1849-13EA-8CD1689D3603}"/>
              </a:ext>
            </a:extLst>
          </p:cNvPr>
          <p:cNvSpPr txBox="1"/>
          <p:nvPr/>
        </p:nvSpPr>
        <p:spPr>
          <a:xfrm>
            <a:off x="1360172" y="5479005"/>
            <a:ext cx="2011680" cy="261610"/>
          </a:xfrm>
          <a:prstGeom prst="rect">
            <a:avLst/>
          </a:prstGeom>
          <a:noFill/>
          <a:ln>
            <a:noFill/>
          </a:ln>
        </p:spPr>
        <p:txBody>
          <a:bodyPr wrap="square" lIns="0">
            <a:spAutoFit/>
          </a:bodyPr>
          <a:lstStyle/>
          <a:p>
            <a:pPr marL="0" lvl="1" algn="ctr" defTabSz="622300">
              <a:spcBef>
                <a:spcPct val="0"/>
              </a:spcBef>
              <a:spcAft>
                <a:spcPts val="300"/>
              </a:spcAft>
            </a:pPr>
            <a:r>
              <a:rPr lang="en-US" sz="1100" kern="1200">
                <a:solidFill>
                  <a:schemeClr val="accent5"/>
                </a:solidFill>
                <a:latin typeface="Lato" panose="020F0502020204030203" pitchFamily="34" charset="0"/>
                <a:ea typeface="Lato" panose="020F0502020204030203" pitchFamily="34" charset="0"/>
                <a:cs typeface="Lato" panose="020F0502020204030203" pitchFamily="34" charset="0"/>
              </a:rPr>
              <a:t>(</a:t>
            </a:r>
            <a:r>
              <a:rPr lang="en-US" sz="1100" kern="1200">
                <a:solidFill>
                  <a:schemeClr val="accent6"/>
                </a:solidFill>
                <a:latin typeface="Lato" panose="020F0502020204030203" pitchFamily="34" charset="0"/>
                <a:ea typeface="Lato" panose="020F0502020204030203" pitchFamily="34" charset="0"/>
                <a:cs typeface="Lato" panose="020F0502020204030203" pitchFamily="34" charset="0"/>
              </a:rPr>
              <a:t>Pradhan, 2011) (Gudin, 2020)</a:t>
            </a:r>
          </a:p>
        </p:txBody>
      </p:sp>
    </p:spTree>
    <p:extLst>
      <p:ext uri="{BB962C8B-B14F-4D97-AF65-F5344CB8AC3E}">
        <p14:creationId xmlns:p14="http://schemas.microsoft.com/office/powerpoint/2010/main" val="3222413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F66764-DCFE-A408-25B1-5984FB4DDC1F}"/>
              </a:ext>
            </a:extLst>
          </p:cNvPr>
          <p:cNvSpPr/>
          <p:nvPr/>
        </p:nvSpPr>
        <p:spPr>
          <a:xfrm>
            <a:off x="548640" y="2194558"/>
            <a:ext cx="5303520" cy="411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FDDF95-8A7A-50CF-1C3C-D94D58BBB33A}"/>
              </a:ext>
            </a:extLst>
          </p:cNvPr>
          <p:cNvSpPr/>
          <p:nvPr/>
        </p:nvSpPr>
        <p:spPr>
          <a:xfrm>
            <a:off x="6344849" y="2194558"/>
            <a:ext cx="5303520" cy="4114800"/>
          </a:xfrm>
          <a:prstGeom prst="rect">
            <a:avLst/>
          </a:prstGeom>
          <a:solidFill>
            <a:srgbClr val="001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a:extLst>
              <a:ext uri="{FF2B5EF4-FFF2-40B4-BE49-F238E27FC236}">
                <a16:creationId xmlns:a16="http://schemas.microsoft.com/office/drawing/2014/main" id="{717EBE17-C5D7-48EC-9C9A-824F9FFE8255}"/>
              </a:ext>
            </a:extLst>
          </p:cNvPr>
          <p:cNvSpPr/>
          <p:nvPr/>
        </p:nvSpPr>
        <p:spPr>
          <a:xfrm>
            <a:off x="1" y="0"/>
            <a:ext cx="12191999" cy="1097280"/>
          </a:xfrm>
          <a:prstGeom prst="rect">
            <a:avLst/>
          </a:prstGeom>
          <a:solidFill>
            <a:srgbClr val="001D48"/>
          </a:solidFill>
        </p:spPr>
      </p:sp>
      <p:pic>
        <p:nvPicPr>
          <p:cNvPr id="2" name="Object 15" descr="preencoded.png">
            <a:extLst>
              <a:ext uri="{FF2B5EF4-FFF2-40B4-BE49-F238E27FC236}">
                <a16:creationId xmlns:a16="http://schemas.microsoft.com/office/drawing/2014/main" id="{FD6CC857-0E49-4558-B0C7-B9C97A7B6655}"/>
              </a:ext>
            </a:extLst>
          </p:cNvPr>
          <p:cNvPicPr>
            <a:picLocks noChangeAspect="1"/>
          </p:cNvPicPr>
          <p:nvPr/>
        </p:nvPicPr>
        <p:blipFill>
          <a:blip r:embed="rId4"/>
          <a:stretch>
            <a:fillRect/>
          </a:stretch>
        </p:blipFill>
        <p:spPr>
          <a:xfrm>
            <a:off x="97419" y="6373689"/>
            <a:ext cx="385464" cy="401525"/>
          </a:xfrm>
          <a:prstGeom prst="rect">
            <a:avLst/>
          </a:prstGeom>
        </p:spPr>
      </p:pic>
      <p:sp>
        <p:nvSpPr>
          <p:cNvPr id="5" name="Object 4">
            <a:extLst>
              <a:ext uri="{FF2B5EF4-FFF2-40B4-BE49-F238E27FC236}">
                <a16:creationId xmlns:a16="http://schemas.microsoft.com/office/drawing/2014/main" id="{65187D35-8B32-E6F1-6773-5D9F027ED979}"/>
              </a:ext>
            </a:extLst>
          </p:cNvPr>
          <p:cNvSpPr/>
          <p:nvPr/>
        </p:nvSpPr>
        <p:spPr>
          <a:xfrm>
            <a:off x="2751108" y="149611"/>
            <a:ext cx="6689785" cy="776201"/>
          </a:xfrm>
          <a:prstGeom prst="rect">
            <a:avLst/>
          </a:prstGeom>
          <a:noFill/>
        </p:spPr>
        <p:txBody>
          <a:bodyPr wrap="square" lIns="0" tIns="0" rIns="0" bIns="0" rtlCol="0" anchor="ctr"/>
          <a:lstStyle/>
          <a:p>
            <a:pPr algn="ctr">
              <a:spcAft>
                <a:spcPts val="600"/>
              </a:spcAft>
              <a:defRPr/>
            </a:pPr>
            <a:r>
              <a:rPr kumimoji="0" lang="en-US" sz="3600" b="0"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Use of SL Buprenorphine for Pain</a:t>
            </a:r>
          </a:p>
        </p:txBody>
      </p:sp>
      <p:sp>
        <p:nvSpPr>
          <p:cNvPr id="6" name="Content Placeholder 2">
            <a:extLst>
              <a:ext uri="{FF2B5EF4-FFF2-40B4-BE49-F238E27FC236}">
                <a16:creationId xmlns:a16="http://schemas.microsoft.com/office/drawing/2014/main" id="{1B1CA0F1-7B06-0FFA-02CC-A4701756FE45}"/>
              </a:ext>
            </a:extLst>
          </p:cNvPr>
          <p:cNvSpPr txBox="1">
            <a:spLocks/>
          </p:cNvSpPr>
          <p:nvPr/>
        </p:nvSpPr>
        <p:spPr>
          <a:xfrm>
            <a:off x="548639" y="1284636"/>
            <a:ext cx="6920967" cy="731520"/>
          </a:xfrm>
          <a:prstGeom prst="rect">
            <a:avLst/>
          </a:prstGeom>
          <a:solidFill>
            <a:schemeClr val="bg1">
              <a:lumMod val="95000"/>
            </a:schemeClr>
          </a:solidFill>
        </p:spPr>
        <p:txBody>
          <a:bodyPr wrap="none" lIns="731520" tIns="45720" rIns="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lnSpc>
                <a:spcPct val="100000"/>
              </a:lnSpc>
              <a:spcBef>
                <a:spcPts val="600"/>
              </a:spcBef>
              <a:buNone/>
            </a:pPr>
            <a:r>
              <a:rPr lang="en-US" sz="2400" i="1">
                <a:solidFill>
                  <a:srgbClr val="4280A5"/>
                </a:solidFill>
                <a:latin typeface="Lato Medium"/>
                <a:ea typeface="Lato Medium"/>
                <a:cs typeface="Lato Medium"/>
              </a:rPr>
              <a:t>   Is it OK to use sublingual off-label for pain?</a:t>
            </a:r>
          </a:p>
        </p:txBody>
      </p:sp>
      <p:sp>
        <p:nvSpPr>
          <p:cNvPr id="7" name="Content Placeholder 2">
            <a:extLst>
              <a:ext uri="{FF2B5EF4-FFF2-40B4-BE49-F238E27FC236}">
                <a16:creationId xmlns:a16="http://schemas.microsoft.com/office/drawing/2014/main" id="{53A74778-0FAF-17A3-A1F5-1174048D2D4F}"/>
              </a:ext>
            </a:extLst>
          </p:cNvPr>
          <p:cNvSpPr txBox="1">
            <a:spLocks/>
          </p:cNvSpPr>
          <p:nvPr/>
        </p:nvSpPr>
        <p:spPr>
          <a:xfrm>
            <a:off x="6256379" y="2197397"/>
            <a:ext cx="5386981" cy="4510992"/>
          </a:xfrm>
          <a:prstGeom prst="rect">
            <a:avLst/>
          </a:prstGeom>
        </p:spPr>
        <p:txBody>
          <a:bodyPr vert="horz" lIns="0" tIns="0" rIns="9144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3200" u="sng">
                <a:solidFill>
                  <a:schemeClr val="bg1"/>
                </a:solidFill>
                <a:latin typeface="Lato Light"/>
                <a:ea typeface="Lato Light"/>
                <a:cs typeface="Lato Light"/>
              </a:rPr>
              <a:t>Practical Tips:</a:t>
            </a:r>
            <a:br>
              <a:rPr lang="en-US" sz="3000" u="sng">
                <a:latin typeface="Lato" panose="020F0502020204030203" pitchFamily="34" charset="0"/>
                <a:ea typeface="Lato" panose="020F0502020204030203" pitchFamily="34" charset="0"/>
                <a:cs typeface="Lato" panose="020F0502020204030203" pitchFamily="34" charset="0"/>
              </a:rPr>
            </a:br>
            <a:r>
              <a:rPr lang="en-US" sz="1400" i="1">
                <a:solidFill>
                  <a:srgbClr val="96C5E7"/>
                </a:solidFill>
                <a:latin typeface="Lato Medium"/>
                <a:ea typeface="Lato Medium"/>
                <a:cs typeface="Lato Medium"/>
              </a:rPr>
              <a:t>(there is no standard guideline)</a:t>
            </a:r>
            <a:br>
              <a:rPr lang="en-US" sz="1600" i="1">
                <a:latin typeface="Lato Medium" panose="020F0502020204030203" pitchFamily="34" charset="0"/>
                <a:ea typeface="Lato Medium" panose="020F0502020204030203" pitchFamily="34" charset="0"/>
                <a:cs typeface="Lato Medium" panose="020F0502020204030203" pitchFamily="34" charset="0"/>
              </a:rPr>
            </a:br>
            <a:endParaRPr lang="en-US" sz="1100" i="1">
              <a:solidFill>
                <a:srgbClr val="96C5E7"/>
              </a:solidFill>
              <a:latin typeface="Lato Medium" panose="020F0502020204030203" pitchFamily="34" charset="0"/>
              <a:ea typeface="Lato Medium" panose="020F0502020204030203" pitchFamily="34" charset="0"/>
              <a:cs typeface="Lato Medium" panose="020F0502020204030203" pitchFamily="34" charset="0"/>
            </a:endParaRPr>
          </a:p>
          <a:p>
            <a:pPr marL="548640" indent="-274320">
              <a:spcBef>
                <a:spcPts val="600"/>
              </a:spcBef>
              <a:spcAft>
                <a:spcPts val="300"/>
              </a:spcAft>
            </a:pPr>
            <a:r>
              <a:rPr lang="en-US" sz="1800">
                <a:solidFill>
                  <a:schemeClr val="bg1"/>
                </a:solidFill>
                <a:latin typeface="Lato"/>
                <a:ea typeface="Lato"/>
                <a:cs typeface="Lato"/>
              </a:rPr>
              <a:t>Write </a:t>
            </a:r>
            <a:r>
              <a:rPr lang="en-US" sz="1800">
                <a:solidFill>
                  <a:srgbClr val="96C5E7"/>
                </a:solidFill>
                <a:latin typeface="Lato"/>
                <a:ea typeface="Lato"/>
                <a:cs typeface="Lato"/>
              </a:rPr>
              <a:t>“</a:t>
            </a:r>
            <a:r>
              <a:rPr lang="en-US" sz="1800" b="1" i="1" spc="20">
                <a:solidFill>
                  <a:srgbClr val="96C5E7"/>
                </a:solidFill>
                <a:latin typeface="Lato"/>
                <a:ea typeface="Lato"/>
                <a:cs typeface="Lato"/>
              </a:rPr>
              <a:t>for pain</a:t>
            </a:r>
            <a:r>
              <a:rPr lang="en-US" sz="1800">
                <a:solidFill>
                  <a:srgbClr val="96C5E7"/>
                </a:solidFill>
                <a:latin typeface="Lato"/>
                <a:ea typeface="Lato"/>
                <a:cs typeface="Lato"/>
              </a:rPr>
              <a:t>” </a:t>
            </a:r>
            <a:r>
              <a:rPr lang="en-US" sz="1800">
                <a:solidFill>
                  <a:schemeClr val="bg1"/>
                </a:solidFill>
                <a:latin typeface="Lato"/>
                <a:ea typeface="Lato"/>
                <a:cs typeface="Lato"/>
              </a:rPr>
              <a:t>on Rx</a:t>
            </a:r>
          </a:p>
          <a:p>
            <a:pPr marL="548640" indent="-274320">
              <a:spcBef>
                <a:spcPts val="600"/>
              </a:spcBef>
              <a:spcAft>
                <a:spcPts val="300"/>
              </a:spcAft>
            </a:pPr>
            <a:r>
              <a:rPr lang="en-US" sz="1800">
                <a:solidFill>
                  <a:schemeClr val="bg1"/>
                </a:solidFill>
                <a:latin typeface="Lato"/>
                <a:ea typeface="Lato"/>
                <a:cs typeface="Lato"/>
              </a:rPr>
              <a:t>Try using </a:t>
            </a:r>
            <a:r>
              <a:rPr lang="en-US" sz="1800" i="1" spc="20">
                <a:solidFill>
                  <a:srgbClr val="96C5E7"/>
                </a:solidFill>
                <a:latin typeface="Lato"/>
                <a:ea typeface="Lato"/>
                <a:cs typeface="Lato"/>
              </a:rPr>
              <a:t>“</a:t>
            </a:r>
            <a:r>
              <a:rPr lang="en-US" sz="1800" b="1" i="1" spc="20">
                <a:solidFill>
                  <a:srgbClr val="96C5E7"/>
                </a:solidFill>
                <a:latin typeface="Lato"/>
                <a:ea typeface="Lato"/>
                <a:cs typeface="Lato"/>
              </a:rPr>
              <a:t>opioid dependence” </a:t>
            </a:r>
            <a:r>
              <a:rPr lang="en-US" sz="1800">
                <a:solidFill>
                  <a:schemeClr val="bg1"/>
                </a:solidFill>
                <a:latin typeface="Lato"/>
                <a:ea typeface="Lato"/>
                <a:cs typeface="Lato"/>
              </a:rPr>
              <a:t>for insurance authorization if asked</a:t>
            </a:r>
          </a:p>
          <a:p>
            <a:pPr marL="1132205" lvl="2" indent="-257175">
              <a:spcBef>
                <a:spcPts val="600"/>
              </a:spcBef>
              <a:spcAft>
                <a:spcPts val="300"/>
              </a:spcAft>
            </a:pPr>
            <a:r>
              <a:rPr lang="en-US" sz="1800" b="1" i="1">
                <a:solidFill>
                  <a:srgbClr val="96C5E7"/>
                </a:solidFill>
                <a:latin typeface="Lato"/>
                <a:ea typeface="Lato"/>
                <a:cs typeface="Lato"/>
              </a:rPr>
              <a:t>Remember, this is not the same as OUD </a:t>
            </a:r>
            <a:r>
              <a:rPr lang="en-US" sz="1800">
                <a:solidFill>
                  <a:schemeClr val="bg1"/>
                </a:solidFill>
                <a:latin typeface="Lato"/>
                <a:ea typeface="Lato"/>
                <a:cs typeface="Lato"/>
              </a:rPr>
              <a:t>and needn’t be stigmatizing </a:t>
            </a:r>
          </a:p>
          <a:p>
            <a:pPr marL="675005" lvl="1" indent="-257175">
              <a:spcBef>
                <a:spcPts val="600"/>
              </a:spcBef>
              <a:spcAft>
                <a:spcPts val="300"/>
              </a:spcAft>
            </a:pPr>
            <a:r>
              <a:rPr lang="en-US" sz="1800">
                <a:solidFill>
                  <a:schemeClr val="bg1"/>
                </a:solidFill>
                <a:latin typeface="Lato"/>
                <a:ea typeface="Lato"/>
                <a:cs typeface="Lato"/>
              </a:rPr>
              <a:t>Pain typically not a covered indication </a:t>
            </a:r>
            <a:br>
              <a:rPr lang="en-US" sz="1800">
                <a:latin typeface="Lato" panose="020F0502020204030203" pitchFamily="34" charset="0"/>
                <a:ea typeface="Lato" panose="020F0502020204030203" pitchFamily="34" charset="0"/>
                <a:cs typeface="Lato" panose="020F0502020204030203" pitchFamily="34" charset="0"/>
              </a:rPr>
            </a:br>
            <a:r>
              <a:rPr lang="en-US" sz="1800">
                <a:solidFill>
                  <a:schemeClr val="bg1"/>
                </a:solidFill>
                <a:latin typeface="Lato"/>
                <a:ea typeface="Lato"/>
                <a:cs typeface="Lato"/>
              </a:rPr>
              <a:t>for SL formulation</a:t>
            </a:r>
          </a:p>
          <a:p>
            <a:pPr marL="560070" lvl="1" indent="-285750">
              <a:lnSpc>
                <a:spcPct val="100000"/>
              </a:lnSpc>
              <a:spcBef>
                <a:spcPts val="600"/>
              </a:spcBef>
              <a:spcAft>
                <a:spcPts val="300"/>
              </a:spcAft>
            </a:pPr>
            <a:r>
              <a:rPr lang="en-US" sz="1800" i="1">
                <a:solidFill>
                  <a:schemeClr val="bg1"/>
                </a:solidFill>
                <a:latin typeface="Lato"/>
                <a:ea typeface="Lato"/>
                <a:cs typeface="Lato"/>
              </a:rPr>
              <a:t>Presence/absence of naloxone </a:t>
            </a:r>
            <a:r>
              <a:rPr lang="en-US" sz="1800" i="1" u="sng">
                <a:solidFill>
                  <a:schemeClr val="bg1"/>
                </a:solidFill>
                <a:latin typeface="Lato"/>
                <a:ea typeface="Lato"/>
                <a:cs typeface="Lato"/>
              </a:rPr>
              <a:t>not</a:t>
            </a:r>
            <a:r>
              <a:rPr lang="en-US" sz="1800" i="1">
                <a:solidFill>
                  <a:schemeClr val="bg1"/>
                </a:solidFill>
                <a:latin typeface="Lato"/>
                <a:ea typeface="Lato"/>
                <a:cs typeface="Lato"/>
              </a:rPr>
              <a:t> clinically </a:t>
            </a:r>
            <a:br>
              <a:rPr lang="en-US" sz="1800" i="1">
                <a:latin typeface="Lato" panose="020F0502020204030203" pitchFamily="34" charset="0"/>
                <a:ea typeface="Lato" panose="020F0502020204030203" pitchFamily="34" charset="0"/>
                <a:cs typeface="Lato" panose="020F0502020204030203" pitchFamily="34" charset="0"/>
              </a:rPr>
            </a:br>
            <a:r>
              <a:rPr lang="en-US" sz="1800" i="1">
                <a:solidFill>
                  <a:schemeClr val="bg1"/>
                </a:solidFill>
                <a:latin typeface="Lato"/>
                <a:ea typeface="Lato"/>
                <a:cs typeface="Lato"/>
              </a:rPr>
              <a:t>significant in pain context, though naloxone </a:t>
            </a:r>
            <a:br>
              <a:rPr lang="en-US" sz="1800" i="1">
                <a:latin typeface="Lato" panose="020F0502020204030203" pitchFamily="34" charset="0"/>
                <a:ea typeface="Lato" panose="020F0502020204030203" pitchFamily="34" charset="0"/>
                <a:cs typeface="Lato" panose="020F0502020204030203" pitchFamily="34" charset="0"/>
              </a:rPr>
            </a:br>
            <a:r>
              <a:rPr lang="en-US" sz="1800" i="1">
                <a:solidFill>
                  <a:schemeClr val="bg1"/>
                </a:solidFill>
                <a:latin typeface="Lato"/>
                <a:ea typeface="Lato"/>
                <a:cs typeface="Lato"/>
              </a:rPr>
              <a:t>may contribute to adverse effect</a:t>
            </a:r>
            <a:endParaRPr lang="en-US" sz="1800" u="sng">
              <a:solidFill>
                <a:schemeClr val="bg1"/>
              </a:solidFill>
              <a:latin typeface="Lato"/>
              <a:ea typeface="Lato"/>
              <a:cs typeface="Lato"/>
            </a:endParaRPr>
          </a:p>
        </p:txBody>
      </p:sp>
      <p:sp>
        <p:nvSpPr>
          <p:cNvPr id="4" name="Oval 3">
            <a:extLst>
              <a:ext uri="{FF2B5EF4-FFF2-40B4-BE49-F238E27FC236}">
                <a16:creationId xmlns:a16="http://schemas.microsoft.com/office/drawing/2014/main" id="{E2745A64-B47A-9616-3AFE-3EB889F7554F}"/>
              </a:ext>
            </a:extLst>
          </p:cNvPr>
          <p:cNvSpPr/>
          <p:nvPr/>
        </p:nvSpPr>
        <p:spPr>
          <a:xfrm>
            <a:off x="793669" y="1410801"/>
            <a:ext cx="502920" cy="502920"/>
          </a:xfrm>
          <a:prstGeom prst="ellipse">
            <a:avLst/>
          </a:prstGeom>
          <a:solidFill>
            <a:srgbClr val="79ACCC"/>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solidFill>
                  <a:schemeClr val="bg1"/>
                </a:solidFill>
                <a:latin typeface="Lato" panose="020F0502020204030203" pitchFamily="34" charset="0"/>
                <a:ea typeface="Lato" panose="020F0502020204030203" pitchFamily="34" charset="0"/>
                <a:cs typeface="Lato" panose="020F0502020204030203" pitchFamily="34" charset="0"/>
              </a:rPr>
              <a:t>?</a:t>
            </a:r>
          </a:p>
        </p:txBody>
      </p:sp>
      <p:sp>
        <p:nvSpPr>
          <p:cNvPr id="11" name="Content Placeholder 2">
            <a:extLst>
              <a:ext uri="{FF2B5EF4-FFF2-40B4-BE49-F238E27FC236}">
                <a16:creationId xmlns:a16="http://schemas.microsoft.com/office/drawing/2014/main" id="{94DCEDC8-519B-C08B-851A-71A58D3AB721}"/>
              </a:ext>
            </a:extLst>
          </p:cNvPr>
          <p:cNvSpPr txBox="1">
            <a:spLocks/>
          </p:cNvSpPr>
          <p:nvPr/>
        </p:nvSpPr>
        <p:spPr>
          <a:xfrm>
            <a:off x="643050" y="2473847"/>
            <a:ext cx="4762327" cy="3568137"/>
          </a:xfrm>
          <a:prstGeom prst="rect">
            <a:avLst/>
          </a:prstGeom>
          <a:noFill/>
        </p:spPr>
        <p:txBody>
          <a:bodyPr lIns="182880" tIns="45720" rIns="0" bIns="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800" b="1">
                <a:solidFill>
                  <a:srgbClr val="96C5E7"/>
                </a:solidFill>
                <a:latin typeface="Lato Medium"/>
                <a:ea typeface="Lato Medium"/>
                <a:cs typeface="Lato Medium"/>
              </a:rPr>
              <a:t> </a:t>
            </a:r>
            <a:r>
              <a:rPr lang="en-US" sz="2400" b="1">
                <a:solidFill>
                  <a:srgbClr val="4280A5"/>
                </a:solidFill>
                <a:latin typeface="Lato Medium"/>
                <a:ea typeface="Lato Medium"/>
                <a:cs typeface="Lato Medium"/>
              </a:rPr>
              <a:t>Yes! </a:t>
            </a:r>
            <a:r>
              <a:rPr lang="en-US" sz="2400" i="1">
                <a:solidFill>
                  <a:srgbClr val="4280A5"/>
                </a:solidFill>
                <a:latin typeface="Lato Medium"/>
                <a:ea typeface="Lato Medium"/>
                <a:cs typeface="Lato Medium"/>
              </a:rPr>
              <a:t>And why would you?</a:t>
            </a:r>
            <a:br>
              <a:rPr lang="en-US" sz="2400" i="1">
                <a:solidFill>
                  <a:srgbClr val="4280A5"/>
                </a:solidFill>
                <a:latin typeface="Lato Medium"/>
                <a:ea typeface="Lato Medium"/>
                <a:cs typeface="Lato Medium"/>
              </a:rPr>
            </a:br>
            <a:endParaRPr lang="en-US" sz="800" i="1">
              <a:solidFill>
                <a:srgbClr val="4280A5"/>
              </a:solidFill>
              <a:latin typeface="Lato Medium"/>
              <a:ea typeface="Lato Medium"/>
              <a:cs typeface="Lato Medium"/>
            </a:endParaRPr>
          </a:p>
          <a:p>
            <a:pPr marL="267335" indent="-251460">
              <a:lnSpc>
                <a:spcPct val="100000"/>
              </a:lnSpc>
              <a:spcBef>
                <a:spcPts val="600"/>
              </a:spcBef>
              <a:spcAft>
                <a:spcPts val="600"/>
              </a:spcAft>
            </a:pPr>
            <a:r>
              <a:rPr lang="en-US" sz="1800">
                <a:latin typeface="Lato"/>
                <a:ea typeface="Lato"/>
                <a:cs typeface="Lato"/>
              </a:rPr>
              <a:t>Transition from high MED opioids (&gt;90) </a:t>
            </a:r>
            <a:r>
              <a:rPr lang="en-US" sz="1800">
                <a:latin typeface="Lato"/>
                <a:ea typeface="Lato"/>
                <a:cs typeface="Lato"/>
                <a:sym typeface="Wingdings" pitchFamily="2" charset="2"/>
              </a:rPr>
              <a:t> </a:t>
            </a:r>
            <a:br>
              <a:rPr lang="en-US" sz="1800">
                <a:latin typeface="Lato" panose="020F0502020204030203" pitchFamily="34" charset="0"/>
                <a:ea typeface="Lato" panose="020F0502020204030203" pitchFamily="34" charset="0"/>
                <a:cs typeface="Lato" panose="020F0502020204030203" pitchFamily="34" charset="0"/>
              </a:rPr>
            </a:br>
            <a:r>
              <a:rPr lang="en-US" sz="1800">
                <a:latin typeface="Lato"/>
                <a:ea typeface="Lato"/>
                <a:cs typeface="Lato"/>
              </a:rPr>
              <a:t>may require higher potency SL formulation to be perceived as effective</a:t>
            </a:r>
          </a:p>
          <a:p>
            <a:pPr marL="267335" indent="-251460">
              <a:lnSpc>
                <a:spcPct val="100000"/>
              </a:lnSpc>
              <a:spcBef>
                <a:spcPts val="600"/>
              </a:spcBef>
              <a:spcAft>
                <a:spcPts val="600"/>
              </a:spcAft>
            </a:pPr>
            <a:r>
              <a:rPr lang="en-US" sz="1800">
                <a:latin typeface="Lato"/>
                <a:ea typeface="Lato"/>
                <a:cs typeface="Lato"/>
              </a:rPr>
              <a:t>Can not access other formulations </a:t>
            </a:r>
            <a:br>
              <a:rPr lang="en-US" sz="1800">
                <a:latin typeface="Lato"/>
                <a:ea typeface="Lato"/>
                <a:cs typeface="Lato"/>
              </a:rPr>
            </a:br>
            <a:r>
              <a:rPr lang="en-US" sz="1800">
                <a:latin typeface="Lato"/>
                <a:ea typeface="Lato"/>
                <a:cs typeface="Lato"/>
              </a:rPr>
              <a:t>through insurance</a:t>
            </a:r>
          </a:p>
          <a:p>
            <a:pPr marL="267335" indent="-251460">
              <a:lnSpc>
                <a:spcPct val="100000"/>
              </a:lnSpc>
              <a:spcBef>
                <a:spcPts val="600"/>
              </a:spcBef>
              <a:spcAft>
                <a:spcPts val="600"/>
              </a:spcAft>
            </a:pPr>
            <a:r>
              <a:rPr lang="en-US" sz="1800">
                <a:latin typeface="Lato"/>
                <a:ea typeface="Lato"/>
                <a:cs typeface="Lato"/>
              </a:rPr>
              <a:t>Want to have some dosing flexibility </a:t>
            </a:r>
            <a:br>
              <a:rPr lang="en-US" sz="1800">
                <a:latin typeface="Lato" panose="020F0502020204030203" pitchFamily="34" charset="0"/>
                <a:ea typeface="Lato" panose="020F0502020204030203" pitchFamily="34" charset="0"/>
                <a:cs typeface="Lato" panose="020F0502020204030203" pitchFamily="34" charset="0"/>
              </a:rPr>
            </a:br>
            <a:r>
              <a:rPr lang="en-US" sz="1800">
                <a:latin typeface="Lato"/>
                <a:ea typeface="Lato"/>
                <a:cs typeface="Lato"/>
              </a:rPr>
              <a:t>(others must be fixed dose)</a:t>
            </a:r>
          </a:p>
        </p:txBody>
      </p:sp>
      <p:sp>
        <p:nvSpPr>
          <p:cNvPr id="13" name="Oval 12">
            <a:extLst>
              <a:ext uri="{FF2B5EF4-FFF2-40B4-BE49-F238E27FC236}">
                <a16:creationId xmlns:a16="http://schemas.microsoft.com/office/drawing/2014/main" id="{16A3E456-C748-091E-C649-FF59C07CF65C}"/>
              </a:ext>
            </a:extLst>
          </p:cNvPr>
          <p:cNvSpPr/>
          <p:nvPr/>
        </p:nvSpPr>
        <p:spPr>
          <a:xfrm rot="21480000">
            <a:off x="7015939" y="2318513"/>
            <a:ext cx="502920" cy="502920"/>
          </a:xfrm>
          <a:prstGeom prst="ellipse">
            <a:avLst/>
          </a:prstGeom>
          <a:solidFill>
            <a:srgbClr val="79ACC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solidFill>
                  <a:schemeClr val="bg1"/>
                </a:solidFill>
                <a:latin typeface="Lato" panose="020F0502020204030203" pitchFamily="34" charset="0"/>
                <a:ea typeface="Lato" panose="020F0502020204030203" pitchFamily="34" charset="0"/>
                <a:cs typeface="Lato" panose="020F0502020204030203" pitchFamily="34" charset="0"/>
              </a:rPr>
              <a:t>!</a:t>
            </a:r>
          </a:p>
        </p:txBody>
      </p:sp>
    </p:spTree>
    <p:custDataLst>
      <p:tags r:id="rId1"/>
    </p:custDataLst>
    <p:extLst>
      <p:ext uri="{BB962C8B-B14F-4D97-AF65-F5344CB8AC3E}">
        <p14:creationId xmlns:p14="http://schemas.microsoft.com/office/powerpoint/2010/main" val="323896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1F48"/>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0443258F-3242-49AC-9632-683F9DF04C8A}"/>
              </a:ext>
            </a:extLst>
          </p:cNvPr>
          <p:cNvSpPr/>
          <p:nvPr/>
        </p:nvSpPr>
        <p:spPr>
          <a:xfrm>
            <a:off x="-20968" y="-12268"/>
            <a:ext cx="12212968" cy="1097280"/>
          </a:xfrm>
          <a:prstGeom prst="rect">
            <a:avLst/>
          </a:prstGeom>
          <a:solidFill>
            <a:schemeClr val="bg1"/>
          </a:solidFill>
        </p:spPr>
        <p:txBody>
          <a:bodyPr/>
          <a:lstStyle/>
          <a:p>
            <a:endParaRPr lang="en-US"/>
          </a:p>
        </p:txBody>
      </p:sp>
      <p:sp>
        <p:nvSpPr>
          <p:cNvPr id="9" name="Object 3">
            <a:extLst>
              <a:ext uri="{FF2B5EF4-FFF2-40B4-BE49-F238E27FC236}">
                <a16:creationId xmlns:a16="http://schemas.microsoft.com/office/drawing/2014/main" id="{0C4417ED-48AD-48E5-BEA2-976215464C60}"/>
              </a:ext>
            </a:extLst>
          </p:cNvPr>
          <p:cNvSpPr/>
          <p:nvPr/>
        </p:nvSpPr>
        <p:spPr>
          <a:xfrm>
            <a:off x="548640" y="182880"/>
            <a:ext cx="10594694" cy="1032021"/>
          </a:xfrm>
          <a:prstGeom prst="rect">
            <a:avLst/>
          </a:prstGeom>
          <a:noFill/>
        </p:spPr>
        <p:txBody>
          <a:bodyPr wrap="square" lIns="0" tIns="0" rIns="0" bIns="0" rtlCol="0" anchor="t"/>
          <a:lstStyle/>
          <a:p>
            <a:pPr>
              <a:lnSpc>
                <a:spcPct val="85000"/>
              </a:lnSpc>
              <a:spcAft>
                <a:spcPts val="600"/>
              </a:spcAft>
            </a:pPr>
            <a:r>
              <a:rPr lang="en-US" sz="3600">
                <a:solidFill>
                  <a:srgbClr val="001D48"/>
                </a:solidFill>
                <a:latin typeface="Lato Light" panose="020F0302020204030203" pitchFamily="34" charset="0"/>
                <a:ea typeface="Source Sans Pro Light" pitchFamily="34" charset="-122"/>
                <a:cs typeface="Source Sans Pro Light" pitchFamily="34" charset="-120"/>
              </a:rPr>
              <a:t>Opioid Withdrawal Protocol</a:t>
            </a:r>
            <a:br>
              <a:rPr lang="en-US" sz="4400">
                <a:solidFill>
                  <a:srgbClr val="001D48"/>
                </a:solidFill>
                <a:latin typeface="Lato Light" panose="020F0302020204030203" pitchFamily="34" charset="0"/>
                <a:ea typeface="Source Sans Pro Light" pitchFamily="34" charset="-122"/>
                <a:cs typeface="Source Sans Pro Light" pitchFamily="34" charset="-120"/>
              </a:rPr>
            </a:br>
            <a:r>
              <a:rPr lang="en-US" sz="2400">
                <a:solidFill>
                  <a:srgbClr val="001D48"/>
                </a:solidFill>
                <a:latin typeface="Lato Light" panose="020F0302020204030203" pitchFamily="34" charset="0"/>
                <a:ea typeface="Source Sans Pro Light" pitchFamily="34" charset="-122"/>
                <a:cs typeface="Source Sans Pro Light" pitchFamily="34" charset="-120"/>
              </a:rPr>
              <a:t>for transition to buprenorphine, naltrexone, or opioid tapering/cessation</a:t>
            </a:r>
          </a:p>
          <a:p>
            <a:pPr>
              <a:lnSpc>
                <a:spcPts val="3460"/>
              </a:lnSpc>
              <a:spcAft>
                <a:spcPts val="600"/>
              </a:spcAft>
            </a:pPr>
            <a:endParaRPr lang="en-US" sz="4400">
              <a:solidFill>
                <a:srgbClr val="001D48"/>
              </a:solidFill>
              <a:latin typeface="Lato Light" panose="020F0302020204030203" pitchFamily="34" charset="0"/>
              <a:ea typeface="Source Sans Pro Light" pitchFamily="34" charset="-122"/>
              <a:cs typeface="Source Sans Pro Light" pitchFamily="34" charset="-120"/>
            </a:endParaRPr>
          </a:p>
        </p:txBody>
      </p:sp>
      <p:pic>
        <p:nvPicPr>
          <p:cNvPr id="3" name="Picture 2" descr="A picture containing logo&#10;&#10;Description automatically generated">
            <a:extLst>
              <a:ext uri="{FF2B5EF4-FFF2-40B4-BE49-F238E27FC236}">
                <a16:creationId xmlns:a16="http://schemas.microsoft.com/office/drawing/2014/main" id="{97E75C78-F1A0-443B-A350-6B52B422B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71" y="6473934"/>
            <a:ext cx="387651" cy="381384"/>
          </a:xfrm>
          <a:prstGeom prst="rect">
            <a:avLst/>
          </a:prstGeom>
        </p:spPr>
      </p:pic>
      <p:sp>
        <p:nvSpPr>
          <p:cNvPr id="4" name="Rectangle 3">
            <a:extLst>
              <a:ext uri="{FF2B5EF4-FFF2-40B4-BE49-F238E27FC236}">
                <a16:creationId xmlns:a16="http://schemas.microsoft.com/office/drawing/2014/main" id="{F26A8485-2D98-4140-ADAD-946BF14FC030}"/>
              </a:ext>
            </a:extLst>
          </p:cNvPr>
          <p:cNvSpPr/>
          <p:nvPr/>
        </p:nvSpPr>
        <p:spPr>
          <a:xfrm>
            <a:off x="625373" y="3091599"/>
            <a:ext cx="2011680" cy="3108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74320" rtlCol="0" anchor="ctr"/>
          <a:lstStyle/>
          <a:p>
            <a:br>
              <a:rPr lang="en-US" sz="2400" b="1">
                <a:solidFill>
                  <a:srgbClr val="001D48"/>
                </a:solidFill>
                <a:latin typeface="Lato Light" panose="020F0502020204030203" pitchFamily="34" charset="0"/>
                <a:ea typeface="Lato Light" panose="020F0502020204030203" pitchFamily="34" charset="0"/>
                <a:cs typeface="Lato Light" panose="020F0502020204030203" pitchFamily="34" charset="0"/>
              </a:rPr>
            </a:br>
            <a:r>
              <a:rPr lang="en-US" sz="2800" b="1">
                <a:solidFill>
                  <a:srgbClr val="001D48"/>
                </a:solidFill>
                <a:latin typeface="Lato Light" panose="020F0502020204030203" pitchFamily="34" charset="0"/>
                <a:ea typeface="Lato Light" panose="020F0502020204030203" pitchFamily="34" charset="0"/>
                <a:cs typeface="Lato Light" panose="020F0502020204030203" pitchFamily="34" charset="0"/>
              </a:rPr>
              <a:t>tizanidine</a:t>
            </a:r>
            <a:endParaRPr lang="en-US" sz="26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r>
              <a:rPr lang="en-US" sz="19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4-8mg po QID scheduled </a:t>
            </a:r>
          </a:p>
          <a:p>
            <a:endParaRPr lang="en-US" sz="12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8C010559-DE38-4441-B9A4-9DC286480136}"/>
              </a:ext>
            </a:extLst>
          </p:cNvPr>
          <p:cNvSpPr/>
          <p:nvPr/>
        </p:nvSpPr>
        <p:spPr>
          <a:xfrm>
            <a:off x="2860573" y="3091599"/>
            <a:ext cx="2011680" cy="3108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74320" rtlCol="0" anchor="ctr"/>
          <a:lstStyle/>
          <a:p>
            <a:br>
              <a:rPr lang="en-US" sz="2400" b="1">
                <a:solidFill>
                  <a:srgbClr val="001D48"/>
                </a:solidFill>
                <a:latin typeface="Lato Light" panose="020F0502020204030203" pitchFamily="34" charset="0"/>
                <a:ea typeface="Lato Light" panose="020F0502020204030203" pitchFamily="34" charset="0"/>
                <a:cs typeface="Lato Light" panose="020F0502020204030203" pitchFamily="34" charset="0"/>
              </a:rPr>
            </a:br>
            <a:r>
              <a:rPr lang="en-US" sz="2800" b="1">
                <a:solidFill>
                  <a:srgbClr val="001D48"/>
                </a:solidFill>
                <a:latin typeface="Lato Light" panose="020F0502020204030203" pitchFamily="34" charset="0"/>
                <a:ea typeface="Lato Light" panose="020F0502020204030203" pitchFamily="34" charset="0"/>
                <a:cs typeface="Lato Light" panose="020F0502020204030203" pitchFamily="34" charset="0"/>
              </a:rPr>
              <a:t>gabapentin</a:t>
            </a:r>
            <a:r>
              <a:rPr lang="en-US" sz="2800">
                <a:solidFill>
                  <a:srgbClr val="001D48"/>
                </a:solidFill>
                <a:latin typeface="Lato Light" panose="020F0502020204030203" pitchFamily="34" charset="0"/>
                <a:ea typeface="Lato Light" panose="020F0502020204030203" pitchFamily="34" charset="0"/>
                <a:cs typeface="Lato Light" panose="020F0502020204030203" pitchFamily="34" charset="0"/>
              </a:rPr>
              <a:t> </a:t>
            </a:r>
            <a:br>
              <a:rPr lang="en-US" sz="19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br>
            <a:r>
              <a:rPr lang="en-US" sz="19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300mg TID and 600mg </a:t>
            </a:r>
            <a:r>
              <a:rPr lang="en-US" sz="1900" err="1">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qhs</a:t>
            </a:r>
            <a:r>
              <a:rPr lang="en-US" sz="19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 scheduled</a:t>
            </a:r>
          </a:p>
        </p:txBody>
      </p:sp>
      <p:sp>
        <p:nvSpPr>
          <p:cNvPr id="12" name="Rectangle 11">
            <a:extLst>
              <a:ext uri="{FF2B5EF4-FFF2-40B4-BE49-F238E27FC236}">
                <a16:creationId xmlns:a16="http://schemas.microsoft.com/office/drawing/2014/main" id="{94FC1159-E4EC-4F5C-A974-69650817A782}"/>
              </a:ext>
            </a:extLst>
          </p:cNvPr>
          <p:cNvSpPr/>
          <p:nvPr/>
        </p:nvSpPr>
        <p:spPr>
          <a:xfrm>
            <a:off x="5095773" y="3091599"/>
            <a:ext cx="2011680" cy="3108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ctr"/>
          <a:lstStyle/>
          <a:p>
            <a:endParaRPr lang="en-US" sz="20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endParaRPr lang="en-US" sz="2000" b="1">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br>
              <a:rPr lang="en-US" sz="2400" b="1">
                <a:solidFill>
                  <a:srgbClr val="001D48"/>
                </a:solidFill>
                <a:latin typeface="Lato Light" panose="020F0502020204030203" pitchFamily="34" charset="0"/>
                <a:ea typeface="Lato Light" panose="020F0502020204030203" pitchFamily="34" charset="0"/>
                <a:cs typeface="Lato Light" panose="020F0502020204030203" pitchFamily="34" charset="0"/>
              </a:rPr>
            </a:br>
            <a:r>
              <a:rPr lang="en-US" sz="2600" b="1">
                <a:solidFill>
                  <a:srgbClr val="001D48"/>
                </a:solidFill>
                <a:latin typeface="Lato Light" panose="020F0502020204030203" pitchFamily="34" charset="0"/>
                <a:ea typeface="Lato Light" panose="020F0502020204030203" pitchFamily="34" charset="0"/>
                <a:cs typeface="Lato Light" panose="020F0502020204030203" pitchFamily="34" charset="0"/>
              </a:rPr>
              <a:t>hydroxyzine</a:t>
            </a:r>
            <a:r>
              <a:rPr lang="en-US" sz="2400">
                <a:solidFill>
                  <a:srgbClr val="001D48"/>
                </a:solidFill>
                <a:latin typeface="Lato Light" panose="020F0502020204030203" pitchFamily="34" charset="0"/>
                <a:ea typeface="Lato Light" panose="020F0502020204030203" pitchFamily="34" charset="0"/>
                <a:cs typeface="Lato Light" panose="020F0502020204030203" pitchFamily="34" charset="0"/>
              </a:rPr>
              <a:t> </a:t>
            </a:r>
            <a:br>
              <a:rPr lang="en-US" sz="19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br>
            <a:r>
              <a:rPr lang="en-US" sz="19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50-100mg QID scheduled</a:t>
            </a:r>
            <a:br>
              <a:rPr lang="en-US" sz="19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br>
            <a:r>
              <a:rPr lang="en-US" sz="1700" i="1">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(hold for sedation)</a:t>
            </a:r>
          </a:p>
          <a:p>
            <a:endParaRPr lang="en-US" sz="2000" i="1">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endParaRPr lang="en-US" sz="19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a:extLst>
              <a:ext uri="{FF2B5EF4-FFF2-40B4-BE49-F238E27FC236}">
                <a16:creationId xmlns:a16="http://schemas.microsoft.com/office/drawing/2014/main" id="{517EB11C-52DD-47EC-926A-20B2E01F90CC}"/>
              </a:ext>
            </a:extLst>
          </p:cNvPr>
          <p:cNvSpPr/>
          <p:nvPr/>
        </p:nvSpPr>
        <p:spPr>
          <a:xfrm>
            <a:off x="7314851" y="3091599"/>
            <a:ext cx="4389120" cy="3108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numCol="1" rtlCol="0" anchor="ctr"/>
          <a:lstStyle/>
          <a:p>
            <a:endParaRPr lang="en-US" sz="19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 name="Oval 4">
            <a:extLst>
              <a:ext uri="{FF2B5EF4-FFF2-40B4-BE49-F238E27FC236}">
                <a16:creationId xmlns:a16="http://schemas.microsoft.com/office/drawing/2014/main" id="{61050E9B-F948-43C3-A05A-C0DABCA28B71}"/>
              </a:ext>
            </a:extLst>
          </p:cNvPr>
          <p:cNvSpPr>
            <a:spLocks noChangeAspect="1"/>
          </p:cNvSpPr>
          <p:nvPr/>
        </p:nvSpPr>
        <p:spPr>
          <a:xfrm>
            <a:off x="1356893" y="3267355"/>
            <a:ext cx="548640" cy="548640"/>
          </a:xfrm>
          <a:prstGeom prst="ellipse">
            <a:avLst/>
          </a:prstGeom>
          <a:solidFill>
            <a:srgbClr val="002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latin typeface="Lato Light" panose="020F0502020204030203" pitchFamily="34" charset="0"/>
                <a:ea typeface="Lato Light" panose="020F0502020204030203" pitchFamily="34" charset="0"/>
                <a:cs typeface="Lato Light" panose="020F0502020204030203" pitchFamily="34" charset="0"/>
              </a:rPr>
              <a:t>1</a:t>
            </a:r>
          </a:p>
        </p:txBody>
      </p:sp>
      <p:sp>
        <p:nvSpPr>
          <p:cNvPr id="15" name="Oval 14">
            <a:extLst>
              <a:ext uri="{FF2B5EF4-FFF2-40B4-BE49-F238E27FC236}">
                <a16:creationId xmlns:a16="http://schemas.microsoft.com/office/drawing/2014/main" id="{E3ADBDA1-8D4E-498A-B4BE-BA03D9E97EAD}"/>
              </a:ext>
            </a:extLst>
          </p:cNvPr>
          <p:cNvSpPr/>
          <p:nvPr/>
        </p:nvSpPr>
        <p:spPr>
          <a:xfrm>
            <a:off x="3592093" y="3267355"/>
            <a:ext cx="548640" cy="548640"/>
          </a:xfrm>
          <a:prstGeom prst="ellipse">
            <a:avLst/>
          </a:prstGeom>
          <a:solidFill>
            <a:srgbClr val="002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latin typeface="Lato Light" panose="020F0502020204030203" pitchFamily="34" charset="0"/>
                <a:ea typeface="Lato Light" panose="020F0502020204030203" pitchFamily="34" charset="0"/>
                <a:cs typeface="Lato Light" panose="020F0502020204030203" pitchFamily="34" charset="0"/>
              </a:rPr>
              <a:t>2</a:t>
            </a:r>
          </a:p>
        </p:txBody>
      </p:sp>
      <p:sp>
        <p:nvSpPr>
          <p:cNvPr id="16" name="Oval 15">
            <a:extLst>
              <a:ext uri="{FF2B5EF4-FFF2-40B4-BE49-F238E27FC236}">
                <a16:creationId xmlns:a16="http://schemas.microsoft.com/office/drawing/2014/main" id="{A159AEBE-00CB-44F8-B7C1-F307AB3DBB63}"/>
              </a:ext>
            </a:extLst>
          </p:cNvPr>
          <p:cNvSpPr/>
          <p:nvPr/>
        </p:nvSpPr>
        <p:spPr>
          <a:xfrm>
            <a:off x="5821680" y="3267355"/>
            <a:ext cx="548640" cy="548640"/>
          </a:xfrm>
          <a:prstGeom prst="ellipse">
            <a:avLst/>
          </a:prstGeom>
          <a:solidFill>
            <a:srgbClr val="002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latin typeface="Lato Light" panose="020F0502020204030203" pitchFamily="34" charset="0"/>
                <a:ea typeface="Lato Light" panose="020F0502020204030203" pitchFamily="34" charset="0"/>
                <a:cs typeface="Lato Light" panose="020F0502020204030203" pitchFamily="34" charset="0"/>
              </a:rPr>
              <a:t>3</a:t>
            </a:r>
          </a:p>
        </p:txBody>
      </p:sp>
      <p:sp>
        <p:nvSpPr>
          <p:cNvPr id="17" name="Oval 16">
            <a:extLst>
              <a:ext uri="{FF2B5EF4-FFF2-40B4-BE49-F238E27FC236}">
                <a16:creationId xmlns:a16="http://schemas.microsoft.com/office/drawing/2014/main" id="{7D04F7AF-08E6-404A-9720-8FF81D24DCB4}"/>
              </a:ext>
            </a:extLst>
          </p:cNvPr>
          <p:cNvSpPr/>
          <p:nvPr/>
        </p:nvSpPr>
        <p:spPr>
          <a:xfrm>
            <a:off x="8129395" y="3267355"/>
            <a:ext cx="548640" cy="548640"/>
          </a:xfrm>
          <a:prstGeom prst="ellipse">
            <a:avLst/>
          </a:prstGeom>
          <a:solidFill>
            <a:srgbClr val="002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latin typeface="Lato Light" panose="020F0502020204030203" pitchFamily="34" charset="0"/>
                <a:ea typeface="Lato Light" panose="020F0502020204030203" pitchFamily="34" charset="0"/>
                <a:cs typeface="Lato Light" panose="020F0502020204030203" pitchFamily="34" charset="0"/>
              </a:rPr>
              <a:t>4</a:t>
            </a:r>
          </a:p>
        </p:txBody>
      </p:sp>
      <p:cxnSp>
        <p:nvCxnSpPr>
          <p:cNvPr id="18" name="Straight Connector 17">
            <a:extLst>
              <a:ext uri="{FF2B5EF4-FFF2-40B4-BE49-F238E27FC236}">
                <a16:creationId xmlns:a16="http://schemas.microsoft.com/office/drawing/2014/main" id="{BFE73AF5-EA5D-44F4-A7BA-756131F22D48}"/>
              </a:ext>
            </a:extLst>
          </p:cNvPr>
          <p:cNvCxnSpPr>
            <a:cxnSpLocks/>
          </p:cNvCxnSpPr>
          <p:nvPr/>
        </p:nvCxnSpPr>
        <p:spPr>
          <a:xfrm>
            <a:off x="611540" y="6211025"/>
            <a:ext cx="2011680" cy="0"/>
          </a:xfrm>
          <a:prstGeom prst="line">
            <a:avLst/>
          </a:prstGeom>
          <a:ln w="317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D3221A-52A0-45B9-B0E1-06966E3EAC6B}"/>
              </a:ext>
            </a:extLst>
          </p:cNvPr>
          <p:cNvCxnSpPr>
            <a:cxnSpLocks/>
          </p:cNvCxnSpPr>
          <p:nvPr/>
        </p:nvCxnSpPr>
        <p:spPr>
          <a:xfrm>
            <a:off x="2848288" y="6211025"/>
            <a:ext cx="2011680" cy="0"/>
          </a:xfrm>
          <a:prstGeom prst="line">
            <a:avLst/>
          </a:prstGeom>
          <a:ln w="317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2E51F13-1928-437A-A77D-5103D14CB599}"/>
              </a:ext>
            </a:extLst>
          </p:cNvPr>
          <p:cNvCxnSpPr>
            <a:cxnSpLocks/>
          </p:cNvCxnSpPr>
          <p:nvPr/>
        </p:nvCxnSpPr>
        <p:spPr>
          <a:xfrm>
            <a:off x="5070144" y="6211025"/>
            <a:ext cx="2011680" cy="2540"/>
          </a:xfrm>
          <a:prstGeom prst="line">
            <a:avLst/>
          </a:prstGeom>
          <a:ln w="317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9F457CE-FC55-4F9B-8141-380FA4E2F7A1}"/>
              </a:ext>
            </a:extLst>
          </p:cNvPr>
          <p:cNvCxnSpPr>
            <a:cxnSpLocks/>
          </p:cNvCxnSpPr>
          <p:nvPr/>
        </p:nvCxnSpPr>
        <p:spPr>
          <a:xfrm>
            <a:off x="7314851" y="6211025"/>
            <a:ext cx="4389120" cy="0"/>
          </a:xfrm>
          <a:prstGeom prst="line">
            <a:avLst/>
          </a:prstGeom>
          <a:ln w="317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389CF72E-98F1-D488-0104-9EE8E94AE0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85" y="1398174"/>
            <a:ext cx="1280160" cy="1382213"/>
          </a:xfrm>
          <a:prstGeom prst="rect">
            <a:avLst/>
          </a:prstGeom>
        </p:spPr>
      </p:pic>
      <p:sp>
        <p:nvSpPr>
          <p:cNvPr id="23" name="TextBox 22">
            <a:extLst>
              <a:ext uri="{FF2B5EF4-FFF2-40B4-BE49-F238E27FC236}">
                <a16:creationId xmlns:a16="http://schemas.microsoft.com/office/drawing/2014/main" id="{7664FC8A-D134-F8DA-9F37-9D120B14AE1F}"/>
              </a:ext>
            </a:extLst>
          </p:cNvPr>
          <p:cNvSpPr txBox="1"/>
          <p:nvPr/>
        </p:nvSpPr>
        <p:spPr>
          <a:xfrm>
            <a:off x="7281635" y="2093945"/>
            <a:ext cx="4319670" cy="784702"/>
          </a:xfrm>
          <a:prstGeom prst="rect">
            <a:avLst/>
          </a:prstGeom>
          <a:noFill/>
        </p:spPr>
        <p:txBody>
          <a:bodyPr wrap="square">
            <a:spAutoFit/>
          </a:bodyPr>
          <a:lstStyle/>
          <a:p>
            <a:pPr algn="ctr">
              <a:lnSpc>
                <a:spcPct val="112000"/>
              </a:lnSpc>
            </a:pPr>
            <a:r>
              <a:rPr lang="en-US" sz="2200" b="1" i="1">
                <a:solidFill>
                  <a:srgbClr val="79ACCC"/>
                </a:solidFill>
                <a:latin typeface="Lato Semibold" panose="020F0502020204030203" pitchFamily="34" charset="0"/>
                <a:ea typeface="Lato Semibold" panose="020F0502020204030203" pitchFamily="34" charset="0"/>
                <a:cs typeface="Lato Semibold" panose="020F0502020204030203" pitchFamily="34" charset="0"/>
              </a:rPr>
              <a:t>Dose range variables to consider:  </a:t>
            </a:r>
            <a:br>
              <a:rPr lang="en-US" sz="2000" i="1">
                <a:solidFill>
                  <a:srgbClr val="79ACCC"/>
                </a:solidFill>
                <a:latin typeface="Lato" panose="020F0502020204030203" pitchFamily="34" charset="0"/>
                <a:ea typeface="Lato" panose="020F0502020204030203" pitchFamily="34" charset="0"/>
                <a:cs typeface="Lato" panose="020F0502020204030203" pitchFamily="34" charset="0"/>
              </a:rPr>
            </a:br>
            <a:r>
              <a:rPr lang="en-US" sz="1900">
                <a:solidFill>
                  <a:srgbClr val="8CD0FF"/>
                </a:solidFill>
                <a:latin typeface="Lato Light" panose="020F0502020204030203" pitchFamily="34" charset="0"/>
                <a:ea typeface="Lato Light" panose="020F0502020204030203" pitchFamily="34" charset="0"/>
                <a:cs typeface="Lato Light" panose="020F0502020204030203" pitchFamily="34" charset="0"/>
              </a:rPr>
              <a:t>▪︎ </a:t>
            </a:r>
            <a:r>
              <a:rPr lang="en-US" sz="1900">
                <a:solidFill>
                  <a:schemeClr val="bg1"/>
                </a:solidFill>
                <a:latin typeface="Lato Light" panose="020F0502020204030203" pitchFamily="34" charset="0"/>
                <a:ea typeface="Lato Light" panose="020F0502020204030203" pitchFamily="34" charset="0"/>
                <a:cs typeface="Lato Light" panose="020F0502020204030203" pitchFamily="34" charset="0"/>
              </a:rPr>
              <a:t>Prior opioid use level </a:t>
            </a:r>
            <a:r>
              <a:rPr lang="en-US" sz="1900">
                <a:solidFill>
                  <a:srgbClr val="8CD0FF"/>
                </a:solidFill>
                <a:latin typeface="Lato Light" panose="020F0502020204030203" pitchFamily="34" charset="0"/>
                <a:ea typeface="Lato Light" panose="020F0502020204030203" pitchFamily="34" charset="0"/>
                <a:cs typeface="Lato Light" panose="020F0502020204030203" pitchFamily="34" charset="0"/>
              </a:rPr>
              <a:t>▪︎ </a:t>
            </a:r>
            <a:r>
              <a:rPr lang="en-US" sz="1900">
                <a:solidFill>
                  <a:schemeClr val="bg1"/>
                </a:solidFill>
                <a:latin typeface="Lato Light" panose="020F0502020204030203" pitchFamily="34" charset="0"/>
                <a:ea typeface="Lato Light" panose="020F0502020204030203" pitchFamily="34" charset="0"/>
                <a:cs typeface="Lato Light" panose="020F0502020204030203" pitchFamily="34" charset="0"/>
              </a:rPr>
              <a:t>Age</a:t>
            </a:r>
            <a:r>
              <a:rPr lang="en-US" sz="1900">
                <a:solidFill>
                  <a:srgbClr val="8CD0FF"/>
                </a:solidFill>
                <a:latin typeface="Lato Light" panose="020F0502020204030203" pitchFamily="34" charset="0"/>
                <a:ea typeface="Lato Light" panose="020F0502020204030203" pitchFamily="34" charset="0"/>
                <a:cs typeface="Lato Light" panose="020F0502020204030203" pitchFamily="34" charset="0"/>
              </a:rPr>
              <a:t> ▪ </a:t>
            </a:r>
            <a:r>
              <a:rPr lang="en-US" sz="1900">
                <a:solidFill>
                  <a:schemeClr val="bg1"/>
                </a:solidFill>
                <a:latin typeface="Lato Light" panose="020F0502020204030203" pitchFamily="34" charset="0"/>
                <a:ea typeface="Lato Light" panose="020F0502020204030203" pitchFamily="34" charset="0"/>
                <a:cs typeface="Lato Light" panose="020F0502020204030203" pitchFamily="34" charset="0"/>
              </a:rPr>
              <a:t>BMI</a:t>
            </a:r>
            <a:r>
              <a:rPr lang="en-US" sz="1900">
                <a:solidFill>
                  <a:srgbClr val="8CD0FF"/>
                </a:solidFill>
                <a:latin typeface="Lato Light" panose="020F0502020204030203" pitchFamily="34" charset="0"/>
                <a:ea typeface="Lato Light" panose="020F0502020204030203" pitchFamily="34" charset="0"/>
                <a:cs typeface="Lato Light" panose="020F0502020204030203" pitchFamily="34" charset="0"/>
              </a:rPr>
              <a:t> </a:t>
            </a:r>
            <a:r>
              <a:rPr lang="en-US" sz="2000">
                <a:solidFill>
                  <a:srgbClr val="8CD0FF"/>
                </a:solidFill>
                <a:latin typeface="Lato Light" panose="020F0502020204030203" pitchFamily="34" charset="0"/>
                <a:ea typeface="Lato Light" panose="020F0502020204030203" pitchFamily="34" charset="0"/>
                <a:cs typeface="Lato Light" panose="020F0502020204030203" pitchFamily="34" charset="0"/>
              </a:rPr>
              <a:t>▪︎ </a:t>
            </a:r>
            <a:endParaRPr lang="en-US" sz="200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1" name="TextBox 30">
            <a:extLst>
              <a:ext uri="{FF2B5EF4-FFF2-40B4-BE49-F238E27FC236}">
                <a16:creationId xmlns:a16="http://schemas.microsoft.com/office/drawing/2014/main" id="{27BD2400-87BD-A9CE-B07C-108DA74FFB0A}"/>
              </a:ext>
            </a:extLst>
          </p:cNvPr>
          <p:cNvSpPr txBox="1"/>
          <p:nvPr/>
        </p:nvSpPr>
        <p:spPr>
          <a:xfrm>
            <a:off x="9084319" y="3263622"/>
            <a:ext cx="1920239" cy="584775"/>
          </a:xfrm>
          <a:prstGeom prst="rect">
            <a:avLst/>
          </a:prstGeom>
          <a:noFill/>
        </p:spPr>
        <p:txBody>
          <a:bodyPr wrap="square">
            <a:spAutoFit/>
          </a:bodyPr>
          <a:lstStyle/>
          <a:p>
            <a:r>
              <a:rPr lang="en-US" sz="3200" i="1">
                <a:solidFill>
                  <a:srgbClr val="001D48"/>
                </a:solidFill>
                <a:latin typeface="Lato Light" panose="020F0502020204030203" pitchFamily="34" charset="0"/>
                <a:ea typeface="Lato Light" panose="020F0502020204030203" pitchFamily="34" charset="0"/>
                <a:cs typeface="Lato Light" panose="020F0502020204030203" pitchFamily="34" charset="0"/>
              </a:rPr>
              <a:t>Ancillaries</a:t>
            </a:r>
          </a:p>
        </p:txBody>
      </p:sp>
      <p:sp>
        <p:nvSpPr>
          <p:cNvPr id="34" name="TextBox 33">
            <a:extLst>
              <a:ext uri="{FF2B5EF4-FFF2-40B4-BE49-F238E27FC236}">
                <a16:creationId xmlns:a16="http://schemas.microsoft.com/office/drawing/2014/main" id="{0C0500E4-8B2C-FCF6-E880-2D48D37C1DCB}"/>
              </a:ext>
            </a:extLst>
          </p:cNvPr>
          <p:cNvSpPr txBox="1"/>
          <p:nvPr/>
        </p:nvSpPr>
        <p:spPr>
          <a:xfrm>
            <a:off x="7498080" y="5029240"/>
            <a:ext cx="1920240" cy="1033272"/>
          </a:xfrm>
          <a:prstGeom prst="rect">
            <a:avLst/>
          </a:prstGeom>
          <a:noFill/>
          <a:ln>
            <a:solidFill>
              <a:srgbClr val="001D48"/>
            </a:solidFill>
          </a:ln>
        </p:spPr>
        <p:txBody>
          <a:bodyPr wrap="square" lIns="137160" rIns="0" anchor="ctr">
            <a:noAutofit/>
          </a:bodyPr>
          <a:lstStyle/>
          <a:p>
            <a:r>
              <a:rPr lang="en-US" sz="2000" b="1" err="1">
                <a:solidFill>
                  <a:srgbClr val="001D48"/>
                </a:solidFill>
                <a:latin typeface="Lato Light" panose="020F0502020204030203" pitchFamily="34" charset="0"/>
                <a:ea typeface="Lato Light" panose="020F0502020204030203" pitchFamily="34" charset="0"/>
                <a:cs typeface="Lato Light" panose="020F0502020204030203" pitchFamily="34" charset="0"/>
              </a:rPr>
              <a:t>ropinarole</a:t>
            </a:r>
            <a:r>
              <a:rPr lang="en-US" sz="2000" b="1">
                <a:solidFill>
                  <a:srgbClr val="001D48"/>
                </a:solidFill>
                <a:latin typeface="Lato Light" panose="020F0502020204030203" pitchFamily="34" charset="0"/>
                <a:ea typeface="Lato Light" panose="020F0502020204030203" pitchFamily="34" charset="0"/>
                <a:cs typeface="Lato Light" panose="020F0502020204030203" pitchFamily="34" charset="0"/>
              </a:rPr>
              <a:t> </a:t>
            </a:r>
            <a:br>
              <a:rPr lang="en-US" sz="1800" b="1" i="1">
                <a:solidFill>
                  <a:srgbClr val="001D48"/>
                </a:solidFill>
                <a:latin typeface="Lato Light" panose="020F0502020204030203" pitchFamily="34" charset="0"/>
                <a:ea typeface="Lato Light" panose="020F0502020204030203" pitchFamily="34" charset="0"/>
                <a:cs typeface="Lato Light" panose="020F0502020204030203" pitchFamily="34" charset="0"/>
              </a:rPr>
            </a:br>
            <a:r>
              <a:rPr lang="en-US" sz="14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0.5-1mg BID, </a:t>
            </a:r>
            <a:br>
              <a:rPr lang="en-US" sz="14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br>
            <a:r>
              <a:rPr lang="en-US" sz="14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1-2mg </a:t>
            </a:r>
            <a:r>
              <a:rPr lang="en-US" sz="1400" err="1">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qhs</a:t>
            </a:r>
            <a:r>
              <a:rPr lang="en-US" sz="14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 </a:t>
            </a:r>
            <a:br>
              <a:rPr lang="en-US" sz="14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br>
            <a:r>
              <a:rPr lang="en-US" sz="1400" i="1">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consider for restlessness</a:t>
            </a:r>
            <a:endParaRPr lang="en-US" sz="14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6" name="TextBox 35">
            <a:extLst>
              <a:ext uri="{FF2B5EF4-FFF2-40B4-BE49-F238E27FC236}">
                <a16:creationId xmlns:a16="http://schemas.microsoft.com/office/drawing/2014/main" id="{468AAF00-1CA7-5D7D-46A0-72DD14D150FE}"/>
              </a:ext>
            </a:extLst>
          </p:cNvPr>
          <p:cNvSpPr txBox="1"/>
          <p:nvPr/>
        </p:nvSpPr>
        <p:spPr>
          <a:xfrm>
            <a:off x="9556060" y="4062098"/>
            <a:ext cx="1920240" cy="2011680"/>
          </a:xfrm>
          <a:prstGeom prst="rect">
            <a:avLst/>
          </a:prstGeom>
          <a:noFill/>
          <a:ln>
            <a:solidFill>
              <a:srgbClr val="001D48"/>
            </a:solidFill>
          </a:ln>
        </p:spPr>
        <p:txBody>
          <a:bodyPr wrap="square" lIns="137160">
            <a:spAutoFit/>
          </a:bodyPr>
          <a:lstStyle/>
          <a:p>
            <a:pPr>
              <a:spcBef>
                <a:spcPts val="600"/>
              </a:spcBef>
            </a:pPr>
            <a:br>
              <a:rPr lang="en-US" sz="1200" b="1">
                <a:solidFill>
                  <a:srgbClr val="001D48"/>
                </a:solidFill>
                <a:latin typeface="Lato Light" panose="020F0502020204030203" pitchFamily="34" charset="0"/>
                <a:ea typeface="Lato Light" panose="020F0502020204030203" pitchFamily="34" charset="0"/>
                <a:cs typeface="Lato Light" panose="020F0502020204030203" pitchFamily="34" charset="0"/>
              </a:rPr>
            </a:br>
            <a:endParaRPr lang="en-US" sz="900" b="1">
              <a:solidFill>
                <a:srgbClr val="001D48"/>
              </a:solidFill>
              <a:latin typeface="Lato Light" panose="020F0502020204030203" pitchFamily="34" charset="0"/>
              <a:ea typeface="Lato Light" panose="020F0502020204030203" pitchFamily="34" charset="0"/>
              <a:cs typeface="Lato Light" panose="020F0502020204030203" pitchFamily="34" charset="0"/>
            </a:endParaRPr>
          </a:p>
          <a:p>
            <a:pPr>
              <a:spcBef>
                <a:spcPts val="600"/>
              </a:spcBef>
            </a:pPr>
            <a:r>
              <a:rPr lang="en-US" sz="2000" b="1">
                <a:solidFill>
                  <a:srgbClr val="001D48"/>
                </a:solidFill>
                <a:latin typeface="Lato Light" panose="020F0502020204030203" pitchFamily="34" charset="0"/>
                <a:ea typeface="Lato Light" panose="020F0502020204030203" pitchFamily="34" charset="0"/>
                <a:cs typeface="Lato Light" panose="020F0502020204030203" pitchFamily="34" charset="0"/>
              </a:rPr>
              <a:t>trazodone, </a:t>
            </a:r>
            <a:r>
              <a:rPr lang="en-US" sz="2000" b="1" i="1">
                <a:solidFill>
                  <a:srgbClr val="001D48"/>
                </a:solidFill>
                <a:latin typeface="Lato Light" panose="020F0502020204030203" pitchFamily="34" charset="0"/>
                <a:ea typeface="Lato Light" panose="020F0502020204030203" pitchFamily="34" charset="0"/>
                <a:cs typeface="Lato Light" panose="020F0502020204030203" pitchFamily="34" charset="0"/>
              </a:rPr>
              <a:t>or</a:t>
            </a:r>
            <a:br>
              <a:rPr lang="en-US" sz="20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br>
            <a:r>
              <a:rPr lang="en-US" sz="14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50-100mg </a:t>
            </a:r>
            <a:endParaRPr lang="en-US" sz="18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spcBef>
                <a:spcPts val="600"/>
              </a:spcBef>
            </a:pPr>
            <a:r>
              <a:rPr lang="en-US" sz="2000" b="1">
                <a:solidFill>
                  <a:srgbClr val="001D48"/>
                </a:solidFill>
                <a:latin typeface="Lato Light" panose="020F0502020204030203" pitchFamily="34" charset="0"/>
                <a:ea typeface="Lato Light" panose="020F0502020204030203" pitchFamily="34" charset="0"/>
                <a:cs typeface="Lato Light" panose="020F0502020204030203" pitchFamily="34" charset="0"/>
              </a:rPr>
              <a:t>mirtazapine </a:t>
            </a:r>
            <a:br>
              <a:rPr lang="en-US" sz="17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br>
            <a:r>
              <a:rPr lang="en-US" sz="14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7.5-15mg </a:t>
            </a:r>
            <a:br>
              <a:rPr lang="en-US" sz="8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br>
            <a:r>
              <a:rPr lang="en-US" sz="1400" i="1">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at bedtime as needed </a:t>
            </a:r>
            <a:br>
              <a:rPr lang="en-US" sz="1400" i="1">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br>
            <a:r>
              <a:rPr lang="en-US" sz="1400" i="1">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for insomnia</a:t>
            </a:r>
            <a:endParaRPr lang="en-US" sz="1800" i="1">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8" name="TextBox 37">
            <a:extLst>
              <a:ext uri="{FF2B5EF4-FFF2-40B4-BE49-F238E27FC236}">
                <a16:creationId xmlns:a16="http://schemas.microsoft.com/office/drawing/2014/main" id="{BAFCEEC0-81C6-1743-9FF9-0B53E363DB88}"/>
              </a:ext>
            </a:extLst>
          </p:cNvPr>
          <p:cNvSpPr txBox="1"/>
          <p:nvPr/>
        </p:nvSpPr>
        <p:spPr>
          <a:xfrm>
            <a:off x="7498080" y="4062098"/>
            <a:ext cx="1920240" cy="830997"/>
          </a:xfrm>
          <a:prstGeom prst="rect">
            <a:avLst/>
          </a:prstGeom>
          <a:noFill/>
          <a:ln>
            <a:solidFill>
              <a:srgbClr val="001D48"/>
            </a:solidFill>
          </a:ln>
        </p:spPr>
        <p:txBody>
          <a:bodyPr wrap="square" lIns="137160" anchor="ctr">
            <a:spAutoFit/>
          </a:bodyPr>
          <a:lstStyle/>
          <a:p>
            <a:r>
              <a:rPr lang="en-US" sz="2000" b="1">
                <a:solidFill>
                  <a:srgbClr val="001D48"/>
                </a:solidFill>
                <a:latin typeface="Lato Light" panose="020F0502020204030203" pitchFamily="34" charset="0"/>
                <a:ea typeface="Lato Light" panose="020F0502020204030203" pitchFamily="34" charset="0"/>
                <a:cs typeface="Lato Light" panose="020F0502020204030203" pitchFamily="34" charset="0"/>
              </a:rPr>
              <a:t>dicyclomine </a:t>
            </a:r>
            <a:br>
              <a:rPr lang="en-US" sz="1800" b="1">
                <a:solidFill>
                  <a:srgbClr val="001D48"/>
                </a:solidFill>
                <a:latin typeface="Lato Light" panose="020F0502020204030203" pitchFamily="34" charset="0"/>
                <a:ea typeface="Lato Light" panose="020F0502020204030203" pitchFamily="34" charset="0"/>
                <a:cs typeface="Lato Light" panose="020F0502020204030203" pitchFamily="34" charset="0"/>
              </a:rPr>
            </a:br>
            <a:r>
              <a:rPr lang="en-US" sz="14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20mg po q6h </a:t>
            </a:r>
            <a:br>
              <a:rPr lang="en-US" sz="140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br>
            <a:r>
              <a:rPr lang="en-US" sz="1400" i="1">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prn abdominal cramps</a:t>
            </a:r>
            <a:endParaRPr lang="en-US" sz="1400" b="1">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40" name="Graphic 39" descr="Moon and stars with solid fill">
            <a:extLst>
              <a:ext uri="{FF2B5EF4-FFF2-40B4-BE49-F238E27FC236}">
                <a16:creationId xmlns:a16="http://schemas.microsoft.com/office/drawing/2014/main" id="{23984692-AC0A-FE7D-FF83-DA683F0B81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43740" y="4096476"/>
            <a:ext cx="411480" cy="411480"/>
          </a:xfrm>
          <a:prstGeom prst="rect">
            <a:avLst/>
          </a:prstGeom>
        </p:spPr>
      </p:pic>
      <p:sp>
        <p:nvSpPr>
          <p:cNvPr id="2" name="TextBox 1">
            <a:extLst>
              <a:ext uri="{FF2B5EF4-FFF2-40B4-BE49-F238E27FC236}">
                <a16:creationId xmlns:a16="http://schemas.microsoft.com/office/drawing/2014/main" id="{75B3A36E-188E-6A45-EFDD-27E8A2285C8A}"/>
              </a:ext>
            </a:extLst>
          </p:cNvPr>
          <p:cNvSpPr txBox="1"/>
          <p:nvPr/>
        </p:nvSpPr>
        <p:spPr>
          <a:xfrm>
            <a:off x="622300" y="6426200"/>
            <a:ext cx="99695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FFFFFF"/>
                </a:solidFill>
                <a:latin typeface="Lato"/>
                <a:ea typeface="Lato Semibold"/>
                <a:cs typeface="Lato Semibold"/>
              </a:rPr>
              <a:t>Rudolf G, Walsh J, </a:t>
            </a:r>
            <a:r>
              <a:rPr lang="en-US" sz="1100" err="1">
                <a:solidFill>
                  <a:srgbClr val="FFFFFF"/>
                </a:solidFill>
                <a:latin typeface="Lato"/>
                <a:ea typeface="Lato Semibold"/>
                <a:cs typeface="Lato Semibold"/>
              </a:rPr>
              <a:t>Plawman</a:t>
            </a:r>
            <a:r>
              <a:rPr lang="en-US" sz="1100">
                <a:solidFill>
                  <a:srgbClr val="FFFFFF"/>
                </a:solidFill>
                <a:latin typeface="Lato"/>
                <a:ea typeface="Lato Semibold"/>
                <a:cs typeface="Lato Semibold"/>
              </a:rPr>
              <a:t> A, </a:t>
            </a:r>
            <a:r>
              <a:rPr lang="en-US" sz="1100" err="1">
                <a:solidFill>
                  <a:srgbClr val="FFFFFF"/>
                </a:solidFill>
                <a:latin typeface="Lato"/>
                <a:ea typeface="Lato Semibold"/>
                <a:cs typeface="Lato Semibold"/>
              </a:rPr>
              <a:t>Gianutsos</a:t>
            </a:r>
            <a:r>
              <a:rPr lang="en-US" sz="1100">
                <a:solidFill>
                  <a:srgbClr val="FFFFFF"/>
                </a:solidFill>
                <a:latin typeface="Lato"/>
                <a:ea typeface="Lato Semibold"/>
                <a:cs typeface="Lato Semibold"/>
              </a:rPr>
              <a:t> P, Alto W, </a:t>
            </a:r>
            <a:r>
              <a:rPr lang="en-US" sz="1100" err="1">
                <a:solidFill>
                  <a:srgbClr val="FFFFFF"/>
                </a:solidFill>
                <a:latin typeface="Lato"/>
                <a:ea typeface="Lato Semibold"/>
                <a:cs typeface="Lato Semibold"/>
              </a:rPr>
              <a:t>Mancl</a:t>
            </a:r>
            <a:r>
              <a:rPr lang="en-US" sz="1100">
                <a:solidFill>
                  <a:srgbClr val="FFFFFF"/>
                </a:solidFill>
                <a:latin typeface="Lato"/>
                <a:ea typeface="Lato Semibold"/>
                <a:cs typeface="Lato Semibold"/>
              </a:rPr>
              <a:t> L, Rudolf V. A novel non-opioid protocol for medically supervised opioid withdrawal and transition </a:t>
            </a:r>
            <a:br>
              <a:rPr lang="en-US" sz="1100">
                <a:solidFill>
                  <a:srgbClr val="FFFFFF"/>
                </a:solidFill>
                <a:latin typeface="Lato"/>
                <a:ea typeface="Lato Semibold"/>
                <a:cs typeface="Lato Semibold"/>
              </a:rPr>
            </a:br>
            <a:r>
              <a:rPr lang="en-US" sz="1100">
                <a:solidFill>
                  <a:srgbClr val="FFFFFF"/>
                </a:solidFill>
                <a:latin typeface="Lato"/>
                <a:ea typeface="Lato Semibold"/>
                <a:cs typeface="Lato Semibold"/>
              </a:rPr>
              <a:t>to antagonist treatment. Am J Drug Alcohol Abuse. 2018;44(3):302-309. doi: 10.1080/00952990.2017.1334209. Epub 2017 Aug 10. PMID:</a:t>
            </a:r>
            <a:r>
              <a:rPr lang="en-US" sz="1100">
                <a:solidFill>
                  <a:srgbClr val="FFFFFF"/>
                </a:solidFill>
                <a:latin typeface="Lato Semibold"/>
                <a:ea typeface="Lato Semibold"/>
                <a:cs typeface="Lato Semibold"/>
              </a:rPr>
              <a:t> 28795846.</a:t>
            </a:r>
          </a:p>
        </p:txBody>
      </p:sp>
      <p:pic>
        <p:nvPicPr>
          <p:cNvPr id="24" name="Picture 23">
            <a:extLst>
              <a:ext uri="{FF2B5EF4-FFF2-40B4-BE49-F238E27FC236}">
                <a16:creationId xmlns:a16="http://schemas.microsoft.com/office/drawing/2014/main" id="{340E94BA-DDD5-1C21-5E91-62AE9D3B6700}"/>
              </a:ext>
            </a:extLst>
          </p:cNvPr>
          <p:cNvPicPr>
            <a:picLocks noChangeAspect="1"/>
          </p:cNvPicPr>
          <p:nvPr/>
        </p:nvPicPr>
        <p:blipFill>
          <a:blip r:embed="rId8"/>
          <a:stretch>
            <a:fillRect/>
          </a:stretch>
        </p:blipFill>
        <p:spPr>
          <a:xfrm>
            <a:off x="2235580" y="1321185"/>
            <a:ext cx="4498848" cy="1536192"/>
          </a:xfrm>
          <a:prstGeom prst="rect">
            <a:avLst/>
          </a:prstGeom>
        </p:spPr>
      </p:pic>
    </p:spTree>
    <p:custDataLst>
      <p:tags r:id="rId1"/>
    </p:custDataLst>
    <p:extLst>
      <p:ext uri="{BB962C8B-B14F-4D97-AF65-F5344CB8AC3E}">
        <p14:creationId xmlns:p14="http://schemas.microsoft.com/office/powerpoint/2010/main" val="396964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FA13-2352-0091-6873-CA4A6DDB06F5}"/>
              </a:ext>
            </a:extLst>
          </p:cNvPr>
          <p:cNvSpPr>
            <a:spLocks noGrp="1"/>
          </p:cNvSpPr>
          <p:nvPr>
            <p:ph type="title"/>
          </p:nvPr>
        </p:nvSpPr>
        <p:spPr>
          <a:xfrm>
            <a:off x="609600" y="228600"/>
            <a:ext cx="10972800" cy="1524000"/>
          </a:xfrm>
        </p:spPr>
        <p:txBody>
          <a:bodyPr lIns="91440" tIns="45720" rIns="91440" bIns="45720" anchor="ctr">
            <a:normAutofit/>
          </a:bodyPr>
          <a:lstStyle/>
          <a:p>
            <a:r>
              <a:rPr lang="en-US" dirty="0"/>
              <a:t>VIDEO PART 6</a:t>
            </a:r>
            <a:br>
              <a:rPr lang="en-US" dirty="0"/>
            </a:br>
            <a:r>
              <a:rPr lang="en-US" dirty="0">
                <a:ea typeface="+mj-lt"/>
                <a:cs typeface="+mj-lt"/>
              </a:rPr>
              <a:t>https://vimeo.com/807380237/f3921be901</a:t>
            </a:r>
          </a:p>
        </p:txBody>
      </p:sp>
      <p:pic>
        <p:nvPicPr>
          <p:cNvPr id="3" name="Online Media 2" descr="005-PACT-Stacy.mp4">
            <a:hlinkClick r:id="" action="ppaction://media"/>
            <a:extLst>
              <a:ext uri="{FF2B5EF4-FFF2-40B4-BE49-F238E27FC236}">
                <a16:creationId xmlns:a16="http://schemas.microsoft.com/office/drawing/2014/main" id="{21D52026-E3E1-B97E-16A5-13A1F64A8216}"/>
              </a:ext>
            </a:extLst>
          </p:cNvPr>
          <p:cNvPicPr>
            <a:picLocks noRot="1" noChangeAspect="1"/>
          </p:cNvPicPr>
          <p:nvPr>
            <a:videoFile r:link="rId1"/>
          </p:nvPr>
        </p:nvPicPr>
        <p:blipFill>
          <a:blip r:embed="rId4"/>
          <a:stretch>
            <a:fillRect/>
          </a:stretch>
        </p:blipFill>
        <p:spPr>
          <a:xfrm>
            <a:off x="0" y="0"/>
            <a:ext cx="12192000" cy="6868732"/>
          </a:xfrm>
          <a:prstGeom prst="rect">
            <a:avLst/>
          </a:prstGeom>
        </p:spPr>
      </p:pic>
    </p:spTree>
    <p:extLst>
      <p:ext uri="{BB962C8B-B14F-4D97-AF65-F5344CB8AC3E}">
        <p14:creationId xmlns:p14="http://schemas.microsoft.com/office/powerpoint/2010/main" val="252917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1">
            <a:extLst>
              <a:ext uri="{FF2B5EF4-FFF2-40B4-BE49-F238E27FC236}">
                <a16:creationId xmlns:a16="http://schemas.microsoft.com/office/drawing/2014/main" id="{13CF411B-542A-4ABC-A942-4B0EA487BD00}"/>
              </a:ext>
            </a:extLst>
          </p:cNvPr>
          <p:cNvSpPr/>
          <p:nvPr/>
        </p:nvSpPr>
        <p:spPr>
          <a:xfrm>
            <a:off x="0" y="0"/>
            <a:ext cx="12192000" cy="1097280"/>
          </a:xfrm>
          <a:prstGeom prst="rect">
            <a:avLst/>
          </a:prstGeom>
          <a:solidFill>
            <a:srgbClr val="002148"/>
          </a:solidFill>
        </p:spPr>
        <p:txBody>
          <a:bodyPr/>
          <a:lstStyle/>
          <a:p>
            <a:endParaRPr lang="en-US"/>
          </a:p>
        </p:txBody>
      </p:sp>
      <p:sp>
        <p:nvSpPr>
          <p:cNvPr id="5" name="Object 2">
            <a:extLst>
              <a:ext uri="{FF2B5EF4-FFF2-40B4-BE49-F238E27FC236}">
                <a16:creationId xmlns:a16="http://schemas.microsoft.com/office/drawing/2014/main" id="{F735414F-6188-4EAA-B56A-CC1996EDEC28}"/>
              </a:ext>
            </a:extLst>
          </p:cNvPr>
          <p:cNvSpPr/>
          <p:nvPr/>
        </p:nvSpPr>
        <p:spPr>
          <a:xfrm>
            <a:off x="385162" y="182880"/>
            <a:ext cx="11421677" cy="824944"/>
          </a:xfrm>
          <a:prstGeom prst="rect">
            <a:avLst/>
          </a:prstGeom>
          <a:noFill/>
        </p:spPr>
        <p:txBody>
          <a:bodyPr wrap="square" lIns="0" tIns="0" rIns="0" bIns="0" rtlCol="0" anchor="t"/>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900" b="0" i="0" u="none" strike="noStrike" kern="1200" cap="none" spc="0" normalizeH="0" baseline="0" noProof="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2019 HHS Pain Management Best Practices Interagency Task Force: </a:t>
            </a:r>
            <a:br>
              <a:rPr kumimoji="0" lang="en-US" sz="2900" b="0" i="0" u="none" strike="noStrike" kern="1200" cap="none" spc="0" normalizeH="0" baseline="0" noProof="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br>
            <a:r>
              <a:rPr kumimoji="0" lang="en-US" sz="2900" b="0" i="1" u="none" strike="noStrike" kern="1200" cap="none" spc="0" normalizeH="0" baseline="0" noProof="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Role of Stigma</a:t>
            </a:r>
          </a:p>
        </p:txBody>
      </p:sp>
      <p:sp>
        <p:nvSpPr>
          <p:cNvPr id="2" name="Rectangle 1">
            <a:extLst>
              <a:ext uri="{FF2B5EF4-FFF2-40B4-BE49-F238E27FC236}">
                <a16:creationId xmlns:a16="http://schemas.microsoft.com/office/drawing/2014/main" id="{70B8C660-41D5-953C-6A7D-DADE576B9EEB}"/>
              </a:ext>
            </a:extLst>
          </p:cNvPr>
          <p:cNvSpPr/>
          <p:nvPr/>
        </p:nvSpPr>
        <p:spPr>
          <a:xfrm>
            <a:off x="532738" y="2104292"/>
            <a:ext cx="5563241" cy="3929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91440" rtlCol="0" anchor="ctr"/>
          <a:lstStyle/>
          <a:p>
            <a:pPr indent="-182880">
              <a:lnSpc>
                <a:spcPct val="130000"/>
              </a:lnSpc>
              <a:spcBef>
                <a:spcPts val="600"/>
              </a:spcBef>
              <a:spcAft>
                <a:spcPts val="600"/>
              </a:spcAft>
            </a:pPr>
            <a:r>
              <a:rPr lang="en-US">
                <a:solidFill>
                  <a:schemeClr val="tx1"/>
                </a:solidFill>
                <a:latin typeface="Lato"/>
                <a:ea typeface="Lato"/>
                <a:cs typeface="Lato"/>
              </a:rPr>
              <a:t>Patients with painful conditions and comorbidities such as anxiety, depression or substance use disorder (SUD) face additional barriers to treatment because of stigma.</a:t>
            </a:r>
          </a:p>
          <a:p>
            <a:pPr indent="-182880">
              <a:lnSpc>
                <a:spcPct val="130000"/>
              </a:lnSpc>
              <a:spcBef>
                <a:spcPts val="600"/>
              </a:spcBef>
              <a:spcAft>
                <a:spcPts val="600"/>
              </a:spcAft>
            </a:pPr>
            <a:r>
              <a:rPr lang="en-US">
                <a:solidFill>
                  <a:schemeClr val="tx1"/>
                </a:solidFill>
                <a:latin typeface="Lato"/>
                <a:ea typeface="Lato"/>
                <a:cs typeface="Lato"/>
              </a:rPr>
              <a:t>Chronic pain is common among individuals with SUD, including opioid misuse, yet stigma remains </a:t>
            </a:r>
            <a:br>
              <a:rPr lang="en-US">
                <a:latin typeface="Lato" panose="020F0502020204030203" pitchFamily="34" charset="0"/>
                <a:ea typeface="Lato" panose="020F0502020204030203" pitchFamily="34" charset="0"/>
                <a:cs typeface="Lato" panose="020F0502020204030203" pitchFamily="34" charset="0"/>
              </a:rPr>
            </a:br>
            <a:r>
              <a:rPr lang="en-US">
                <a:solidFill>
                  <a:schemeClr val="tx1"/>
                </a:solidFill>
                <a:latin typeface="Lato"/>
                <a:ea typeface="Lato"/>
                <a:cs typeface="Lato"/>
              </a:rPr>
              <a:t>a major barrier to implementation of programs </a:t>
            </a:r>
            <a:br>
              <a:rPr lang="en-US">
                <a:latin typeface="Lato" panose="020F0502020204030203" pitchFamily="34" charset="0"/>
                <a:ea typeface="Lato" panose="020F0502020204030203" pitchFamily="34" charset="0"/>
                <a:cs typeface="Lato" panose="020F0502020204030203" pitchFamily="34" charset="0"/>
              </a:rPr>
            </a:br>
            <a:r>
              <a:rPr lang="en-US">
                <a:solidFill>
                  <a:schemeClr val="tx1"/>
                </a:solidFill>
                <a:latin typeface="Lato"/>
                <a:ea typeface="Lato"/>
                <a:cs typeface="Lato"/>
              </a:rPr>
              <a:t>and treatments for chronic pain or opioid use disorder, such as MOUD and naloxone. </a:t>
            </a:r>
            <a:endParaRPr lang="en-US" b="1" i="1">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2BF03150-CA2C-19C5-839F-560EC90DC5A7}"/>
              </a:ext>
            </a:extLst>
          </p:cNvPr>
          <p:cNvSpPr txBox="1"/>
          <p:nvPr/>
        </p:nvSpPr>
        <p:spPr>
          <a:xfrm>
            <a:off x="320261" y="1541949"/>
            <a:ext cx="4572000" cy="646331"/>
          </a:xfrm>
          <a:prstGeom prst="rect">
            <a:avLst/>
          </a:prstGeom>
          <a:noFill/>
        </p:spPr>
        <p:txBody>
          <a:bodyPr wrap="square">
            <a:spAutoFit/>
          </a:bodyPr>
          <a:lstStyle/>
          <a:p>
            <a:pPr algn="ctr"/>
            <a:r>
              <a:rPr lang="en-US" sz="3600" b="1" i="1" spc="-50" baseline="0">
                <a:solidFill>
                  <a:srgbClr val="002148"/>
                </a:solidFill>
                <a:latin typeface="Lato Light" panose="020F0502020204030203" pitchFamily="34" charset="0"/>
                <a:ea typeface="Lato Light" panose="020F0502020204030203" pitchFamily="34" charset="0"/>
                <a:cs typeface="Lato Light" panose="020F0502020204030203" pitchFamily="34" charset="0"/>
              </a:rPr>
              <a:t>Patients Face Stigma</a:t>
            </a:r>
            <a:r>
              <a:rPr lang="en-US" sz="3200" b="1" i="1" spc="-50" baseline="0">
                <a:solidFill>
                  <a:srgbClr val="002148"/>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9" name="TextBox 8">
            <a:extLst>
              <a:ext uri="{FF2B5EF4-FFF2-40B4-BE49-F238E27FC236}">
                <a16:creationId xmlns:a16="http://schemas.microsoft.com/office/drawing/2014/main" id="{3F7EA53A-12B9-DE60-0C48-3E8E1ADF7DD9}"/>
              </a:ext>
            </a:extLst>
          </p:cNvPr>
          <p:cNvSpPr txBox="1"/>
          <p:nvPr/>
        </p:nvSpPr>
        <p:spPr>
          <a:xfrm>
            <a:off x="858167" y="6389013"/>
            <a:ext cx="10475666" cy="430887"/>
          </a:xfrm>
          <a:prstGeom prst="rect">
            <a:avLst/>
          </a:prstGeom>
          <a:noFill/>
        </p:spPr>
        <p:txBody>
          <a:bodyPr wrap="square">
            <a:spAutoFit/>
          </a:bodyPr>
          <a:lstStyle/>
          <a:p>
            <a:r>
              <a:rPr lang="en-US" sz="1100" err="1">
                <a:solidFill>
                  <a:srgbClr val="002148"/>
                </a:solidFill>
                <a:latin typeface="Lato" panose="020F0502020204030203" pitchFamily="34" charset="0"/>
                <a:ea typeface="Lato" panose="020F0502020204030203" pitchFamily="34" charset="0"/>
                <a:cs typeface="Lato" panose="020F0502020204030203" pitchFamily="34" charset="0"/>
              </a:rPr>
              <a:t>Jianguo</a:t>
            </a:r>
            <a:r>
              <a:rPr lang="en-US" sz="1100">
                <a:solidFill>
                  <a:srgbClr val="002148"/>
                </a:solidFill>
                <a:latin typeface="Lato" panose="020F0502020204030203" pitchFamily="34" charset="0"/>
                <a:ea typeface="Lato" panose="020F0502020204030203" pitchFamily="34" charset="0"/>
                <a:cs typeface="Lato" panose="020F0502020204030203" pitchFamily="34" charset="0"/>
              </a:rPr>
              <a:t> Cheng, MD, PhD, FIPP, Molly Rutherford, MD, MPH, FASAM, </a:t>
            </a:r>
            <a:r>
              <a:rPr lang="en-US" sz="1100" err="1">
                <a:solidFill>
                  <a:srgbClr val="002148"/>
                </a:solidFill>
                <a:latin typeface="Lato" panose="020F0502020204030203" pitchFamily="34" charset="0"/>
                <a:ea typeface="Lato" panose="020F0502020204030203" pitchFamily="34" charset="0"/>
                <a:cs typeface="Lato" panose="020F0502020204030203" pitchFamily="34" charset="0"/>
              </a:rPr>
              <a:t>Vanila</a:t>
            </a:r>
            <a:r>
              <a:rPr lang="en-US" sz="1100">
                <a:solidFill>
                  <a:srgbClr val="002148"/>
                </a:solidFill>
                <a:latin typeface="Lato" panose="020F0502020204030203" pitchFamily="34" charset="0"/>
                <a:ea typeface="Lato" panose="020F0502020204030203" pitchFamily="34" charset="0"/>
                <a:cs typeface="Lato" panose="020F0502020204030203" pitchFamily="34" charset="0"/>
              </a:rPr>
              <a:t> M Singh, MD, MACM, The HHS Pain Management Best Practice Inter-Agency Task Force Report Calls for Patient-Centered and Individualized Care, Pain Medicine, Volume 21, Issue 1, January 2020, Pages 1–3, https://doi.org/10.1093/pm/pnz303</a:t>
            </a:r>
            <a:endParaRPr lang="en-US" sz="1100" kern="1200">
              <a:solidFill>
                <a:srgbClr val="002148"/>
              </a:solidFill>
              <a:effectLst/>
              <a:latin typeface="Lato" panose="020F0502020204030203" pitchFamily="34" charset="0"/>
              <a:ea typeface="Lato" panose="020F0502020204030203" pitchFamily="34" charset="0"/>
              <a:cs typeface="Lato" panose="020F0502020204030203" pitchFamily="34" charset="0"/>
            </a:endParaRPr>
          </a:p>
        </p:txBody>
      </p:sp>
      <p:grpSp>
        <p:nvGrpSpPr>
          <p:cNvPr id="4" name="Graphic 7">
            <a:extLst>
              <a:ext uri="{FF2B5EF4-FFF2-40B4-BE49-F238E27FC236}">
                <a16:creationId xmlns:a16="http://schemas.microsoft.com/office/drawing/2014/main" id="{71C1F2F1-CB8D-2809-79C6-6B8F23428D5B}"/>
              </a:ext>
            </a:extLst>
          </p:cNvPr>
          <p:cNvGrpSpPr>
            <a:grpSpLocks noChangeAspect="1"/>
          </p:cNvGrpSpPr>
          <p:nvPr/>
        </p:nvGrpSpPr>
        <p:grpSpPr>
          <a:xfrm>
            <a:off x="7562263" y="1680949"/>
            <a:ext cx="2353402" cy="1765052"/>
            <a:chOff x="7349276" y="1849694"/>
            <a:chExt cx="2467527" cy="1845740"/>
          </a:xfrm>
          <a:solidFill>
            <a:srgbClr val="002148"/>
          </a:solidFill>
        </p:grpSpPr>
        <p:sp>
          <p:nvSpPr>
            <p:cNvPr id="8" name="Freeform 7">
              <a:extLst>
                <a:ext uri="{FF2B5EF4-FFF2-40B4-BE49-F238E27FC236}">
                  <a16:creationId xmlns:a16="http://schemas.microsoft.com/office/drawing/2014/main" id="{733E46E9-B234-C62A-4BBF-969E080A92FD}"/>
                </a:ext>
              </a:extLst>
            </p:cNvPr>
            <p:cNvSpPr/>
            <p:nvPr/>
          </p:nvSpPr>
          <p:spPr>
            <a:xfrm>
              <a:off x="7808572" y="2506108"/>
              <a:ext cx="1121569" cy="1047197"/>
            </a:xfrm>
            <a:custGeom>
              <a:avLst/>
              <a:gdLst>
                <a:gd name="connsiteX0" fmla="*/ 819405 w 1121569"/>
                <a:gd name="connsiteY0" fmla="*/ 522614 h 1047197"/>
                <a:gd name="connsiteX1" fmla="*/ 733700 w 1121569"/>
                <a:gd name="connsiteY1" fmla="*/ 481065 h 1047197"/>
                <a:gd name="connsiteX2" fmla="*/ 484391 w 1121569"/>
                <a:gd name="connsiteY2" fmla="*/ 481065 h 1047197"/>
                <a:gd name="connsiteX3" fmla="*/ 427261 w 1121569"/>
                <a:gd name="connsiteY3" fmla="*/ 346026 h 1047197"/>
                <a:gd name="connsiteX4" fmla="*/ 660989 w 1121569"/>
                <a:gd name="connsiteY4" fmla="*/ 346026 h 1047197"/>
                <a:gd name="connsiteX5" fmla="*/ 751884 w 1121569"/>
                <a:gd name="connsiteY5" fmla="*/ 273307 h 1047197"/>
                <a:gd name="connsiteX6" fmla="*/ 666179 w 1121569"/>
                <a:gd name="connsiteY6" fmla="*/ 172022 h 1047197"/>
                <a:gd name="connsiteX7" fmla="*/ 416869 w 1121569"/>
                <a:gd name="connsiteY7" fmla="*/ 172022 h 1047197"/>
                <a:gd name="connsiteX8" fmla="*/ 294815 w 1121569"/>
                <a:gd name="connsiteY8" fmla="*/ 57753 h 1047197"/>
                <a:gd name="connsiteX9" fmla="*/ 120822 w 1121569"/>
                <a:gd name="connsiteY9" fmla="*/ 8408 h 1047197"/>
                <a:gd name="connsiteX10" fmla="*/ 16943 w 1121569"/>
                <a:gd name="connsiteY10" fmla="*/ 96708 h 1047197"/>
                <a:gd name="connsiteX11" fmla="*/ 14348 w 1121569"/>
                <a:gd name="connsiteY11" fmla="*/ 234352 h 1047197"/>
                <a:gd name="connsiteX12" fmla="*/ 177954 w 1121569"/>
                <a:gd name="connsiteY12" fmla="*/ 634287 h 1047197"/>
                <a:gd name="connsiteX13" fmla="*/ 279238 w 1121569"/>
                <a:gd name="connsiteY13" fmla="*/ 701806 h 1047197"/>
                <a:gd name="connsiteX14" fmla="*/ 658397 w 1121569"/>
                <a:gd name="connsiteY14" fmla="*/ 701806 h 1047197"/>
                <a:gd name="connsiteX15" fmla="*/ 697351 w 1121569"/>
                <a:gd name="connsiteY15" fmla="*/ 719980 h 1047197"/>
                <a:gd name="connsiteX16" fmla="*/ 928482 w 1121569"/>
                <a:gd name="connsiteY16" fmla="*/ 1005648 h 1047197"/>
                <a:gd name="connsiteX17" fmla="*/ 1014187 w 1121569"/>
                <a:gd name="connsiteY17" fmla="*/ 1047197 h 1047197"/>
                <a:gd name="connsiteX18" fmla="*/ 1081706 w 1121569"/>
                <a:gd name="connsiteY18" fmla="*/ 1023822 h 1047197"/>
                <a:gd name="connsiteX19" fmla="*/ 1094691 w 1121569"/>
                <a:gd name="connsiteY19" fmla="*/ 862814 h 104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1569" h="1047197">
                  <a:moveTo>
                    <a:pt x="819405" y="522614"/>
                  </a:moveTo>
                  <a:cubicBezTo>
                    <a:pt x="798625" y="496645"/>
                    <a:pt x="767466" y="481065"/>
                    <a:pt x="733700" y="481065"/>
                  </a:cubicBezTo>
                  <a:lnTo>
                    <a:pt x="484391" y="481065"/>
                  </a:lnTo>
                  <a:lnTo>
                    <a:pt x="427261" y="346026"/>
                  </a:lnTo>
                  <a:lnTo>
                    <a:pt x="660989" y="346026"/>
                  </a:lnTo>
                  <a:cubicBezTo>
                    <a:pt x="705134" y="346026"/>
                    <a:pt x="744088" y="317462"/>
                    <a:pt x="751884" y="273307"/>
                  </a:cubicBezTo>
                  <a:cubicBezTo>
                    <a:pt x="759679" y="218772"/>
                    <a:pt x="718119" y="172022"/>
                    <a:pt x="666179" y="172022"/>
                  </a:cubicBezTo>
                  <a:lnTo>
                    <a:pt x="416869" y="172022"/>
                  </a:lnTo>
                  <a:cubicBezTo>
                    <a:pt x="416869" y="172022"/>
                    <a:pt x="333770" y="94113"/>
                    <a:pt x="294815" y="57753"/>
                  </a:cubicBezTo>
                  <a:cubicBezTo>
                    <a:pt x="235081" y="5814"/>
                    <a:pt x="183141" y="-12361"/>
                    <a:pt x="120822" y="8408"/>
                  </a:cubicBezTo>
                  <a:cubicBezTo>
                    <a:pt x="74072" y="21393"/>
                    <a:pt x="37723" y="55158"/>
                    <a:pt x="16943" y="96708"/>
                  </a:cubicBezTo>
                  <a:cubicBezTo>
                    <a:pt x="-3837" y="140852"/>
                    <a:pt x="-6432" y="190197"/>
                    <a:pt x="14348" y="234352"/>
                  </a:cubicBezTo>
                  <a:lnTo>
                    <a:pt x="177954" y="634287"/>
                  </a:lnTo>
                  <a:cubicBezTo>
                    <a:pt x="196128" y="675836"/>
                    <a:pt x="235083" y="701806"/>
                    <a:pt x="279238" y="701806"/>
                  </a:cubicBezTo>
                  <a:lnTo>
                    <a:pt x="658397" y="701806"/>
                  </a:lnTo>
                  <a:cubicBezTo>
                    <a:pt x="673976" y="701806"/>
                    <a:pt x="686961" y="709601"/>
                    <a:pt x="697351" y="719980"/>
                  </a:cubicBezTo>
                  <a:lnTo>
                    <a:pt x="928482" y="1005648"/>
                  </a:lnTo>
                  <a:cubicBezTo>
                    <a:pt x="949260" y="1031618"/>
                    <a:pt x="980422" y="1047197"/>
                    <a:pt x="1014187" y="1047197"/>
                  </a:cubicBezTo>
                  <a:cubicBezTo>
                    <a:pt x="1037562" y="1047197"/>
                    <a:pt x="1060937" y="1039404"/>
                    <a:pt x="1081706" y="1023822"/>
                  </a:cubicBezTo>
                  <a:cubicBezTo>
                    <a:pt x="1131051" y="987463"/>
                    <a:pt x="1133646" y="912148"/>
                    <a:pt x="1094691" y="862814"/>
                  </a:cubicBezTo>
                  <a:close/>
                </a:path>
              </a:pathLst>
            </a:custGeom>
            <a:grpFill/>
            <a:ln w="2159" cap="flat">
              <a:noFill/>
              <a:prstDash val="solid"/>
              <a:miter/>
            </a:ln>
          </p:spPr>
          <p:txBody>
            <a:bodyPr rtlCol="0" anchor="ctr"/>
            <a:lstStyle/>
            <a:p>
              <a:endParaRPr lang="en-US">
                <a:solidFill>
                  <a:srgbClr val="002148"/>
                </a:solidFill>
              </a:endParaRPr>
            </a:p>
          </p:txBody>
        </p:sp>
        <p:sp>
          <p:nvSpPr>
            <p:cNvPr id="18" name="Freeform 17">
              <a:extLst>
                <a:ext uri="{FF2B5EF4-FFF2-40B4-BE49-F238E27FC236}">
                  <a16:creationId xmlns:a16="http://schemas.microsoft.com/office/drawing/2014/main" id="{7A2F7B93-E683-F693-42FD-445B5160947D}"/>
                </a:ext>
              </a:extLst>
            </p:cNvPr>
            <p:cNvSpPr/>
            <p:nvPr/>
          </p:nvSpPr>
          <p:spPr>
            <a:xfrm>
              <a:off x="7349276" y="2493118"/>
              <a:ext cx="1287377" cy="1177035"/>
            </a:xfrm>
            <a:custGeom>
              <a:avLst/>
              <a:gdLst>
                <a:gd name="connsiteX0" fmla="*/ 1094315 w 1287377"/>
                <a:gd name="connsiteY0" fmla="*/ 852435 h 1177035"/>
                <a:gd name="connsiteX1" fmla="*/ 1042376 w 1287377"/>
                <a:gd name="connsiteY1" fmla="*/ 826466 h 1177035"/>
                <a:gd name="connsiteX2" fmla="*/ 722948 w 1287377"/>
                <a:gd name="connsiteY2" fmla="*/ 826466 h 1177035"/>
                <a:gd name="connsiteX3" fmla="*/ 535969 w 1287377"/>
                <a:gd name="connsiteY3" fmla="*/ 701806 h 1177035"/>
                <a:gd name="connsiteX4" fmla="*/ 284063 w 1287377"/>
                <a:gd name="connsiteY4" fmla="*/ 91517 h 1177035"/>
                <a:gd name="connsiteX5" fmla="*/ 104869 w 1287377"/>
                <a:gd name="connsiteY5" fmla="*/ 5812 h 1177035"/>
                <a:gd name="connsiteX6" fmla="*/ 13975 w 1287377"/>
                <a:gd name="connsiteY6" fmla="*/ 83721 h 1177035"/>
                <a:gd name="connsiteX7" fmla="*/ 11379 w 1287377"/>
                <a:gd name="connsiteY7" fmla="*/ 205775 h 1177035"/>
                <a:gd name="connsiteX8" fmla="*/ 377554 w 1287377"/>
                <a:gd name="connsiteY8" fmla="*/ 1088747 h 1177035"/>
                <a:gd name="connsiteX9" fmla="*/ 512592 w 1287377"/>
                <a:gd name="connsiteY9" fmla="*/ 1177036 h 1177035"/>
                <a:gd name="connsiteX10" fmla="*/ 1218970 w 1287377"/>
                <a:gd name="connsiteY10" fmla="*/ 1177036 h 1177035"/>
                <a:gd name="connsiteX11" fmla="*/ 1281300 w 1287377"/>
                <a:gd name="connsiteY11" fmla="*/ 1138081 h 1177035"/>
                <a:gd name="connsiteX12" fmla="*/ 1270910 w 1287377"/>
                <a:gd name="connsiteY12" fmla="*/ 1065373 h 1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377" h="1177035">
                  <a:moveTo>
                    <a:pt x="1094315" y="852435"/>
                  </a:moveTo>
                  <a:cubicBezTo>
                    <a:pt x="1081331" y="836856"/>
                    <a:pt x="1063156" y="826466"/>
                    <a:pt x="1042376" y="826466"/>
                  </a:cubicBezTo>
                  <a:lnTo>
                    <a:pt x="722948" y="826466"/>
                  </a:lnTo>
                  <a:cubicBezTo>
                    <a:pt x="642443" y="826466"/>
                    <a:pt x="567129" y="777121"/>
                    <a:pt x="535969" y="701806"/>
                  </a:cubicBezTo>
                  <a:lnTo>
                    <a:pt x="284063" y="91517"/>
                  </a:lnTo>
                  <a:cubicBezTo>
                    <a:pt x="255498" y="21402"/>
                    <a:pt x="177589" y="-14957"/>
                    <a:pt x="104869" y="5812"/>
                  </a:cubicBezTo>
                  <a:cubicBezTo>
                    <a:pt x="63319" y="18797"/>
                    <a:pt x="29554" y="47361"/>
                    <a:pt x="13975" y="83721"/>
                  </a:cubicBezTo>
                  <a:cubicBezTo>
                    <a:pt x="-4201" y="122676"/>
                    <a:pt x="-4201" y="166820"/>
                    <a:pt x="11379" y="205775"/>
                  </a:cubicBezTo>
                  <a:lnTo>
                    <a:pt x="377554" y="1088747"/>
                  </a:lnTo>
                  <a:cubicBezTo>
                    <a:pt x="400929" y="1143275"/>
                    <a:pt x="452868" y="1177036"/>
                    <a:pt x="512592" y="1177036"/>
                  </a:cubicBezTo>
                  <a:lnTo>
                    <a:pt x="1218970" y="1177036"/>
                  </a:lnTo>
                  <a:cubicBezTo>
                    <a:pt x="1244940" y="1177036"/>
                    <a:pt x="1268315" y="1161476"/>
                    <a:pt x="1281300" y="1138081"/>
                  </a:cubicBezTo>
                  <a:cubicBezTo>
                    <a:pt x="1291690" y="1114717"/>
                    <a:pt x="1289093" y="1086153"/>
                    <a:pt x="1270910" y="1065373"/>
                  </a:cubicBezTo>
                  <a:close/>
                </a:path>
              </a:pathLst>
            </a:custGeom>
            <a:grpFill/>
            <a:ln w="2159" cap="flat">
              <a:noFill/>
              <a:prstDash val="solid"/>
              <a:miter/>
            </a:ln>
          </p:spPr>
          <p:txBody>
            <a:bodyPr rtlCol="0" anchor="ctr"/>
            <a:lstStyle/>
            <a:p>
              <a:endParaRPr lang="en-US">
                <a:solidFill>
                  <a:srgbClr val="002148"/>
                </a:solidFill>
              </a:endParaRPr>
            </a:p>
          </p:txBody>
        </p:sp>
        <p:sp>
          <p:nvSpPr>
            <p:cNvPr id="19" name="Freeform 18">
              <a:extLst>
                <a:ext uri="{FF2B5EF4-FFF2-40B4-BE49-F238E27FC236}">
                  <a16:creationId xmlns:a16="http://schemas.microsoft.com/office/drawing/2014/main" id="{F31C56F8-E98C-9A4E-9A96-F973BB99C7D4}"/>
                </a:ext>
              </a:extLst>
            </p:cNvPr>
            <p:cNvSpPr/>
            <p:nvPr/>
          </p:nvSpPr>
          <p:spPr>
            <a:xfrm>
              <a:off x="7665071" y="2126122"/>
              <a:ext cx="358448" cy="358432"/>
            </a:xfrm>
            <a:custGeom>
              <a:avLst/>
              <a:gdLst>
                <a:gd name="connsiteX0" fmla="*/ 266224 w 358448"/>
                <a:gd name="connsiteY0" fmla="*/ 22571 h 358432"/>
                <a:gd name="connsiteX1" fmla="*/ 335884 w 358448"/>
                <a:gd name="connsiteY1" fmla="*/ 266211 h 358432"/>
                <a:gd name="connsiteX2" fmla="*/ 92222 w 358448"/>
                <a:gd name="connsiteY2" fmla="*/ 335862 h 358432"/>
                <a:gd name="connsiteX3" fmla="*/ 22571 w 358448"/>
                <a:gd name="connsiteY3" fmla="*/ 92222 h 358432"/>
                <a:gd name="connsiteX4" fmla="*/ 266211 w 358448"/>
                <a:gd name="connsiteY4" fmla="*/ 22571 h 358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48" h="358432">
                  <a:moveTo>
                    <a:pt x="266224" y="22571"/>
                  </a:moveTo>
                  <a:cubicBezTo>
                    <a:pt x="352740" y="70622"/>
                    <a:pt x="383925" y="179699"/>
                    <a:pt x="335884" y="266211"/>
                  </a:cubicBezTo>
                  <a:cubicBezTo>
                    <a:pt x="287833" y="352727"/>
                    <a:pt x="178747" y="383912"/>
                    <a:pt x="92222" y="335862"/>
                  </a:cubicBezTo>
                  <a:cubicBezTo>
                    <a:pt x="5706" y="287820"/>
                    <a:pt x="-25480" y="178734"/>
                    <a:pt x="22571" y="92222"/>
                  </a:cubicBezTo>
                  <a:cubicBezTo>
                    <a:pt x="70622" y="5706"/>
                    <a:pt x="179699" y="-25480"/>
                    <a:pt x="266211" y="22571"/>
                  </a:cubicBezTo>
                </a:path>
              </a:pathLst>
            </a:custGeom>
            <a:grpFill/>
            <a:ln w="2159" cap="flat">
              <a:noFill/>
              <a:prstDash val="solid"/>
              <a:miter/>
            </a:ln>
          </p:spPr>
          <p:txBody>
            <a:bodyPr rtlCol="0" anchor="ctr"/>
            <a:lstStyle/>
            <a:p>
              <a:endParaRPr lang="en-US">
                <a:solidFill>
                  <a:srgbClr val="002148"/>
                </a:solidFill>
              </a:endParaRPr>
            </a:p>
          </p:txBody>
        </p:sp>
        <p:sp>
          <p:nvSpPr>
            <p:cNvPr id="20" name="Freeform 19">
              <a:extLst>
                <a:ext uri="{FF2B5EF4-FFF2-40B4-BE49-F238E27FC236}">
                  <a16:creationId xmlns:a16="http://schemas.microsoft.com/office/drawing/2014/main" id="{6F957369-FB70-8666-ACEE-2BA68031770F}"/>
                </a:ext>
              </a:extLst>
            </p:cNvPr>
            <p:cNvSpPr/>
            <p:nvPr/>
          </p:nvSpPr>
          <p:spPr>
            <a:xfrm>
              <a:off x="8196874" y="2111972"/>
              <a:ext cx="407751" cy="407751"/>
            </a:xfrm>
            <a:custGeom>
              <a:avLst/>
              <a:gdLst>
                <a:gd name="connsiteX0" fmla="*/ 20780 w 407751"/>
                <a:gd name="connsiteY0" fmla="*/ 288282 h 407751"/>
                <a:gd name="connsiteX1" fmla="*/ 119470 w 407751"/>
                <a:gd name="connsiteY1" fmla="*/ 288282 h 407751"/>
                <a:gd name="connsiteX2" fmla="*/ 119470 w 407751"/>
                <a:gd name="connsiteY2" fmla="*/ 386971 h 407751"/>
                <a:gd name="connsiteX3" fmla="*/ 140250 w 407751"/>
                <a:gd name="connsiteY3" fmla="*/ 407752 h 407751"/>
                <a:gd name="connsiteX4" fmla="*/ 267504 w 407751"/>
                <a:gd name="connsiteY4" fmla="*/ 407752 h 407751"/>
                <a:gd name="connsiteX5" fmla="*/ 288282 w 407751"/>
                <a:gd name="connsiteY5" fmla="*/ 386971 h 407751"/>
                <a:gd name="connsiteX6" fmla="*/ 288282 w 407751"/>
                <a:gd name="connsiteY6" fmla="*/ 288282 h 407751"/>
                <a:gd name="connsiteX7" fmla="*/ 386971 w 407751"/>
                <a:gd name="connsiteY7" fmla="*/ 288282 h 407751"/>
                <a:gd name="connsiteX8" fmla="*/ 407752 w 407751"/>
                <a:gd name="connsiteY8" fmla="*/ 267502 h 407751"/>
                <a:gd name="connsiteX9" fmla="*/ 407752 w 407751"/>
                <a:gd name="connsiteY9" fmla="*/ 140248 h 407751"/>
                <a:gd name="connsiteX10" fmla="*/ 386971 w 407751"/>
                <a:gd name="connsiteY10" fmla="*/ 119470 h 407751"/>
                <a:gd name="connsiteX11" fmla="*/ 288282 w 407751"/>
                <a:gd name="connsiteY11" fmla="*/ 119470 h 407751"/>
                <a:gd name="connsiteX12" fmla="*/ 288282 w 407751"/>
                <a:gd name="connsiteY12" fmla="*/ 20780 h 407751"/>
                <a:gd name="connsiteX13" fmla="*/ 267504 w 407751"/>
                <a:gd name="connsiteY13" fmla="*/ 0 h 407751"/>
                <a:gd name="connsiteX14" fmla="*/ 140250 w 407751"/>
                <a:gd name="connsiteY14" fmla="*/ 0 h 407751"/>
                <a:gd name="connsiteX15" fmla="*/ 119470 w 407751"/>
                <a:gd name="connsiteY15" fmla="*/ 20780 h 407751"/>
                <a:gd name="connsiteX16" fmla="*/ 119470 w 407751"/>
                <a:gd name="connsiteY16" fmla="*/ 119470 h 407751"/>
                <a:gd name="connsiteX17" fmla="*/ 20780 w 407751"/>
                <a:gd name="connsiteY17" fmla="*/ 119470 h 407751"/>
                <a:gd name="connsiteX18" fmla="*/ 0 w 407751"/>
                <a:gd name="connsiteY18" fmla="*/ 140248 h 407751"/>
                <a:gd name="connsiteX19" fmla="*/ 0 w 407751"/>
                <a:gd name="connsiteY19" fmla="*/ 267502 h 407751"/>
                <a:gd name="connsiteX20" fmla="*/ 20780 w 407751"/>
                <a:gd name="connsiteY20" fmla="*/ 288282 h 40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7751" h="407751">
                  <a:moveTo>
                    <a:pt x="20780" y="288282"/>
                  </a:moveTo>
                  <a:lnTo>
                    <a:pt x="119470" y="288282"/>
                  </a:lnTo>
                  <a:lnTo>
                    <a:pt x="119470" y="386971"/>
                  </a:lnTo>
                  <a:cubicBezTo>
                    <a:pt x="119470" y="397361"/>
                    <a:pt x="127265" y="407752"/>
                    <a:pt x="140250" y="407752"/>
                  </a:cubicBezTo>
                  <a:lnTo>
                    <a:pt x="267504" y="407752"/>
                  </a:lnTo>
                  <a:cubicBezTo>
                    <a:pt x="277892" y="407752"/>
                    <a:pt x="288282" y="399956"/>
                    <a:pt x="288282" y="386971"/>
                  </a:cubicBezTo>
                  <a:lnTo>
                    <a:pt x="288282" y="288282"/>
                  </a:lnTo>
                  <a:lnTo>
                    <a:pt x="386971" y="288282"/>
                  </a:lnTo>
                  <a:cubicBezTo>
                    <a:pt x="397362" y="288282"/>
                    <a:pt x="407752" y="280487"/>
                    <a:pt x="407752" y="267502"/>
                  </a:cubicBezTo>
                  <a:lnTo>
                    <a:pt x="407752" y="140248"/>
                  </a:lnTo>
                  <a:cubicBezTo>
                    <a:pt x="407752" y="129860"/>
                    <a:pt x="399956" y="119470"/>
                    <a:pt x="386971" y="119470"/>
                  </a:cubicBezTo>
                  <a:lnTo>
                    <a:pt x="288282" y="119470"/>
                  </a:lnTo>
                  <a:lnTo>
                    <a:pt x="288282" y="20780"/>
                  </a:lnTo>
                  <a:cubicBezTo>
                    <a:pt x="288282" y="10390"/>
                    <a:pt x="280489" y="0"/>
                    <a:pt x="267504" y="0"/>
                  </a:cubicBezTo>
                  <a:lnTo>
                    <a:pt x="140250" y="0"/>
                  </a:lnTo>
                  <a:cubicBezTo>
                    <a:pt x="129860" y="0"/>
                    <a:pt x="119470" y="7795"/>
                    <a:pt x="119470" y="20780"/>
                  </a:cubicBezTo>
                  <a:lnTo>
                    <a:pt x="119470" y="119470"/>
                  </a:lnTo>
                  <a:lnTo>
                    <a:pt x="20780" y="119470"/>
                  </a:lnTo>
                  <a:cubicBezTo>
                    <a:pt x="10390" y="119470"/>
                    <a:pt x="0" y="127263"/>
                    <a:pt x="0" y="140248"/>
                  </a:cubicBezTo>
                  <a:lnTo>
                    <a:pt x="0" y="267502"/>
                  </a:lnTo>
                  <a:cubicBezTo>
                    <a:pt x="2597" y="277892"/>
                    <a:pt x="10390" y="288282"/>
                    <a:pt x="20780" y="288282"/>
                  </a:cubicBezTo>
                  <a:close/>
                </a:path>
              </a:pathLst>
            </a:custGeom>
            <a:grpFill/>
            <a:ln w="2159" cap="flat">
              <a:noFill/>
              <a:prstDash val="solid"/>
              <a:miter/>
            </a:ln>
          </p:spPr>
          <p:txBody>
            <a:bodyPr rtlCol="0" anchor="ctr"/>
            <a:lstStyle/>
            <a:p>
              <a:endParaRPr lang="en-US">
                <a:solidFill>
                  <a:srgbClr val="002148"/>
                </a:solidFill>
              </a:endParaRPr>
            </a:p>
          </p:txBody>
        </p:sp>
        <p:sp>
          <p:nvSpPr>
            <p:cNvPr id="21" name="Freeform 20">
              <a:extLst>
                <a:ext uri="{FF2B5EF4-FFF2-40B4-BE49-F238E27FC236}">
                  <a16:creationId xmlns:a16="http://schemas.microsoft.com/office/drawing/2014/main" id="{35F596A3-4FBB-D851-C4E3-79F84F3EB08F}"/>
                </a:ext>
              </a:extLst>
            </p:cNvPr>
            <p:cNvSpPr/>
            <p:nvPr/>
          </p:nvSpPr>
          <p:spPr>
            <a:xfrm>
              <a:off x="8796770" y="2280084"/>
              <a:ext cx="1020033" cy="1415350"/>
            </a:xfrm>
            <a:custGeom>
              <a:avLst/>
              <a:gdLst>
                <a:gd name="connsiteX0" fmla="*/ 1018026 w 1020033"/>
                <a:gd name="connsiteY0" fmla="*/ 540169 h 1415350"/>
                <a:gd name="connsiteX1" fmla="*/ 947908 w 1020033"/>
                <a:gd name="connsiteY1" fmla="*/ 259696 h 1415350"/>
                <a:gd name="connsiteX2" fmla="*/ 937520 w 1020033"/>
                <a:gd name="connsiteY2" fmla="*/ 231131 h 1415350"/>
                <a:gd name="connsiteX3" fmla="*/ 708986 w 1020033"/>
                <a:gd name="connsiteY3" fmla="*/ 0 h 1415350"/>
                <a:gd name="connsiteX4" fmla="*/ 724568 w 1020033"/>
                <a:gd name="connsiteY4" fmla="*/ 122054 h 1415350"/>
                <a:gd name="connsiteX5" fmla="*/ 755731 w 1020033"/>
                <a:gd name="connsiteY5" fmla="*/ 161008 h 1415350"/>
                <a:gd name="connsiteX6" fmla="*/ 714180 w 1020033"/>
                <a:gd name="connsiteY6" fmla="*/ 202558 h 1415350"/>
                <a:gd name="connsiteX7" fmla="*/ 672628 w 1020033"/>
                <a:gd name="connsiteY7" fmla="*/ 161008 h 1415350"/>
                <a:gd name="connsiteX8" fmla="*/ 701195 w 1020033"/>
                <a:gd name="connsiteY8" fmla="*/ 122054 h 1415350"/>
                <a:gd name="connsiteX9" fmla="*/ 685613 w 1020033"/>
                <a:gd name="connsiteY9" fmla="*/ 0 h 1415350"/>
                <a:gd name="connsiteX10" fmla="*/ 545374 w 1020033"/>
                <a:gd name="connsiteY10" fmla="*/ 0 h 1415350"/>
                <a:gd name="connsiteX11" fmla="*/ 532389 w 1020033"/>
                <a:gd name="connsiteY11" fmla="*/ 111674 h 1415350"/>
                <a:gd name="connsiteX12" fmla="*/ 581734 w 1020033"/>
                <a:gd name="connsiteY12" fmla="*/ 161019 h 1415350"/>
                <a:gd name="connsiteX13" fmla="*/ 581734 w 1020033"/>
                <a:gd name="connsiteY13" fmla="*/ 197379 h 1415350"/>
                <a:gd name="connsiteX14" fmla="*/ 568749 w 1020033"/>
                <a:gd name="connsiteY14" fmla="*/ 210364 h 1415350"/>
                <a:gd name="connsiteX15" fmla="*/ 542779 w 1020033"/>
                <a:gd name="connsiteY15" fmla="*/ 210364 h 1415350"/>
                <a:gd name="connsiteX16" fmla="*/ 529794 w 1020033"/>
                <a:gd name="connsiteY16" fmla="*/ 197379 h 1415350"/>
                <a:gd name="connsiteX17" fmla="*/ 542779 w 1020033"/>
                <a:gd name="connsiteY17" fmla="*/ 184394 h 1415350"/>
                <a:gd name="connsiteX18" fmla="*/ 555764 w 1020033"/>
                <a:gd name="connsiteY18" fmla="*/ 184394 h 1415350"/>
                <a:gd name="connsiteX19" fmla="*/ 555764 w 1020033"/>
                <a:gd name="connsiteY19" fmla="*/ 158424 h 1415350"/>
                <a:gd name="connsiteX20" fmla="*/ 529794 w 1020033"/>
                <a:gd name="connsiteY20" fmla="*/ 132455 h 1415350"/>
                <a:gd name="connsiteX21" fmla="*/ 503825 w 1020033"/>
                <a:gd name="connsiteY21" fmla="*/ 132455 h 1415350"/>
                <a:gd name="connsiteX22" fmla="*/ 477855 w 1020033"/>
                <a:gd name="connsiteY22" fmla="*/ 158424 h 1415350"/>
                <a:gd name="connsiteX23" fmla="*/ 477855 w 1020033"/>
                <a:gd name="connsiteY23" fmla="*/ 184394 h 1415350"/>
                <a:gd name="connsiteX24" fmla="*/ 490840 w 1020033"/>
                <a:gd name="connsiteY24" fmla="*/ 184394 h 1415350"/>
                <a:gd name="connsiteX25" fmla="*/ 503825 w 1020033"/>
                <a:gd name="connsiteY25" fmla="*/ 197379 h 1415350"/>
                <a:gd name="connsiteX26" fmla="*/ 490840 w 1020033"/>
                <a:gd name="connsiteY26" fmla="*/ 210364 h 1415350"/>
                <a:gd name="connsiteX27" fmla="*/ 464870 w 1020033"/>
                <a:gd name="connsiteY27" fmla="*/ 210364 h 1415350"/>
                <a:gd name="connsiteX28" fmla="*/ 451885 w 1020033"/>
                <a:gd name="connsiteY28" fmla="*/ 197379 h 1415350"/>
                <a:gd name="connsiteX29" fmla="*/ 451885 w 1020033"/>
                <a:gd name="connsiteY29" fmla="*/ 161019 h 1415350"/>
                <a:gd name="connsiteX30" fmla="*/ 501230 w 1020033"/>
                <a:gd name="connsiteY30" fmla="*/ 111674 h 1415350"/>
                <a:gd name="connsiteX31" fmla="*/ 503825 w 1020033"/>
                <a:gd name="connsiteY31" fmla="*/ 111674 h 1415350"/>
                <a:gd name="connsiteX32" fmla="*/ 516809 w 1020033"/>
                <a:gd name="connsiteY32" fmla="*/ 2606 h 1415350"/>
                <a:gd name="connsiteX33" fmla="*/ 496031 w 1020033"/>
                <a:gd name="connsiteY33" fmla="*/ 2606 h 1415350"/>
                <a:gd name="connsiteX34" fmla="*/ 280478 w 1020033"/>
                <a:gd name="connsiteY34" fmla="*/ 202569 h 1415350"/>
                <a:gd name="connsiteX35" fmla="*/ 251913 w 1020033"/>
                <a:gd name="connsiteY35" fmla="*/ 254508 h 1415350"/>
                <a:gd name="connsiteX36" fmla="*/ 85705 w 1020033"/>
                <a:gd name="connsiteY36" fmla="*/ 303853 h 1415350"/>
                <a:gd name="connsiteX37" fmla="*/ 0 w 1020033"/>
                <a:gd name="connsiteY37" fmla="*/ 389558 h 1415350"/>
                <a:gd name="connsiteX38" fmla="*/ 85705 w 1020033"/>
                <a:gd name="connsiteY38" fmla="*/ 475262 h 1415350"/>
                <a:gd name="connsiteX39" fmla="*/ 376566 w 1020033"/>
                <a:gd name="connsiteY39" fmla="*/ 368788 h 1415350"/>
                <a:gd name="connsiteX40" fmla="*/ 420710 w 1020033"/>
                <a:gd name="connsiteY40" fmla="*/ 301269 h 1415350"/>
                <a:gd name="connsiteX41" fmla="*/ 425900 w 1020033"/>
                <a:gd name="connsiteY41" fmla="*/ 589534 h 1415350"/>
                <a:gd name="connsiteX42" fmla="*/ 342801 w 1020033"/>
                <a:gd name="connsiteY42" fmla="*/ 1308896 h 1415350"/>
                <a:gd name="connsiteX43" fmla="*/ 423305 w 1020033"/>
                <a:gd name="connsiteY43" fmla="*/ 1410179 h 1415350"/>
                <a:gd name="connsiteX44" fmla="*/ 524590 w 1020033"/>
                <a:gd name="connsiteY44" fmla="*/ 1329677 h 1415350"/>
                <a:gd name="connsiteX45" fmla="*/ 599904 w 1020033"/>
                <a:gd name="connsiteY45" fmla="*/ 675238 h 1415350"/>
                <a:gd name="connsiteX46" fmla="*/ 680419 w 1020033"/>
                <a:gd name="connsiteY46" fmla="*/ 1334849 h 1415350"/>
                <a:gd name="connsiteX47" fmla="*/ 771313 w 1020033"/>
                <a:gd name="connsiteY47" fmla="*/ 1415351 h 1415350"/>
                <a:gd name="connsiteX48" fmla="*/ 781701 w 1020033"/>
                <a:gd name="connsiteY48" fmla="*/ 1415351 h 1415350"/>
                <a:gd name="connsiteX49" fmla="*/ 862208 w 1020033"/>
                <a:gd name="connsiteY49" fmla="*/ 1314069 h 1415350"/>
                <a:gd name="connsiteX50" fmla="*/ 779126 w 1020033"/>
                <a:gd name="connsiteY50" fmla="*/ 594706 h 1415350"/>
                <a:gd name="connsiteX51" fmla="*/ 784298 w 1020033"/>
                <a:gd name="connsiteY51" fmla="*/ 314232 h 1415350"/>
                <a:gd name="connsiteX52" fmla="*/ 789492 w 1020033"/>
                <a:gd name="connsiteY52" fmla="*/ 327217 h 1415350"/>
                <a:gd name="connsiteX53" fmla="*/ 851820 w 1020033"/>
                <a:gd name="connsiteY53" fmla="*/ 573930 h 1415350"/>
                <a:gd name="connsiteX54" fmla="*/ 937520 w 1020033"/>
                <a:gd name="connsiteY54" fmla="*/ 644044 h 1415350"/>
                <a:gd name="connsiteX55" fmla="*/ 953102 w 1020033"/>
                <a:gd name="connsiteY55" fmla="*/ 641449 h 1415350"/>
                <a:gd name="connsiteX56" fmla="*/ 1018026 w 1020033"/>
                <a:gd name="connsiteY56" fmla="*/ 540174 h 141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20033" h="1415350">
                  <a:moveTo>
                    <a:pt x="1018026" y="540169"/>
                  </a:moveTo>
                  <a:cubicBezTo>
                    <a:pt x="1012832" y="519389"/>
                    <a:pt x="976474" y="332411"/>
                    <a:pt x="947908" y="259696"/>
                  </a:cubicBezTo>
                  <a:cubicBezTo>
                    <a:pt x="945311" y="251900"/>
                    <a:pt x="940117" y="241521"/>
                    <a:pt x="937520" y="231131"/>
                  </a:cubicBezTo>
                  <a:cubicBezTo>
                    <a:pt x="908953" y="150627"/>
                    <a:pt x="851820" y="0"/>
                    <a:pt x="708986" y="0"/>
                  </a:cubicBezTo>
                  <a:lnTo>
                    <a:pt x="724568" y="122054"/>
                  </a:lnTo>
                  <a:cubicBezTo>
                    <a:pt x="742746" y="127243"/>
                    <a:pt x="755731" y="142834"/>
                    <a:pt x="755731" y="161008"/>
                  </a:cubicBezTo>
                  <a:cubicBezTo>
                    <a:pt x="755731" y="184383"/>
                    <a:pt x="737552" y="202558"/>
                    <a:pt x="714180" y="202558"/>
                  </a:cubicBezTo>
                  <a:cubicBezTo>
                    <a:pt x="690807" y="202558"/>
                    <a:pt x="672628" y="184383"/>
                    <a:pt x="672628" y="161008"/>
                  </a:cubicBezTo>
                  <a:cubicBezTo>
                    <a:pt x="672628" y="142834"/>
                    <a:pt x="685613" y="127243"/>
                    <a:pt x="701195" y="122054"/>
                  </a:cubicBezTo>
                  <a:lnTo>
                    <a:pt x="685613" y="0"/>
                  </a:lnTo>
                  <a:lnTo>
                    <a:pt x="545374" y="0"/>
                  </a:lnTo>
                  <a:lnTo>
                    <a:pt x="532389" y="111674"/>
                  </a:lnTo>
                  <a:cubicBezTo>
                    <a:pt x="560954" y="111674"/>
                    <a:pt x="581734" y="135049"/>
                    <a:pt x="581734" y="161019"/>
                  </a:cubicBezTo>
                  <a:lnTo>
                    <a:pt x="581734" y="197379"/>
                  </a:lnTo>
                  <a:cubicBezTo>
                    <a:pt x="581734" y="205174"/>
                    <a:pt x="576544" y="210364"/>
                    <a:pt x="568749" y="210364"/>
                  </a:cubicBezTo>
                  <a:lnTo>
                    <a:pt x="542779" y="210364"/>
                  </a:lnTo>
                  <a:cubicBezTo>
                    <a:pt x="534986" y="210364"/>
                    <a:pt x="529794" y="205174"/>
                    <a:pt x="529794" y="197379"/>
                  </a:cubicBezTo>
                  <a:cubicBezTo>
                    <a:pt x="529794" y="189584"/>
                    <a:pt x="534986" y="184394"/>
                    <a:pt x="542779" y="184394"/>
                  </a:cubicBezTo>
                  <a:lnTo>
                    <a:pt x="555764" y="184394"/>
                  </a:lnTo>
                  <a:lnTo>
                    <a:pt x="555764" y="158424"/>
                  </a:lnTo>
                  <a:cubicBezTo>
                    <a:pt x="555764" y="142845"/>
                    <a:pt x="542779" y="132455"/>
                    <a:pt x="529794" y="132455"/>
                  </a:cubicBezTo>
                  <a:lnTo>
                    <a:pt x="503825" y="132455"/>
                  </a:lnTo>
                  <a:cubicBezTo>
                    <a:pt x="488245" y="132455"/>
                    <a:pt x="477855" y="145439"/>
                    <a:pt x="477855" y="158424"/>
                  </a:cubicBezTo>
                  <a:lnTo>
                    <a:pt x="477855" y="184394"/>
                  </a:lnTo>
                  <a:lnTo>
                    <a:pt x="490840" y="184394"/>
                  </a:lnTo>
                  <a:cubicBezTo>
                    <a:pt x="498635" y="184394"/>
                    <a:pt x="503825" y="189584"/>
                    <a:pt x="503825" y="197379"/>
                  </a:cubicBezTo>
                  <a:cubicBezTo>
                    <a:pt x="503825" y="205174"/>
                    <a:pt x="498635" y="210364"/>
                    <a:pt x="490840" y="210364"/>
                  </a:cubicBezTo>
                  <a:lnTo>
                    <a:pt x="464870" y="210364"/>
                  </a:lnTo>
                  <a:cubicBezTo>
                    <a:pt x="457077" y="210364"/>
                    <a:pt x="451885" y="205174"/>
                    <a:pt x="451885" y="197379"/>
                  </a:cubicBezTo>
                  <a:lnTo>
                    <a:pt x="451885" y="161019"/>
                  </a:lnTo>
                  <a:cubicBezTo>
                    <a:pt x="451885" y="132455"/>
                    <a:pt x="475260" y="111674"/>
                    <a:pt x="501230" y="111674"/>
                  </a:cubicBezTo>
                  <a:lnTo>
                    <a:pt x="503825" y="111674"/>
                  </a:lnTo>
                  <a:lnTo>
                    <a:pt x="516809" y="2606"/>
                  </a:lnTo>
                  <a:lnTo>
                    <a:pt x="496031" y="2606"/>
                  </a:lnTo>
                  <a:cubicBezTo>
                    <a:pt x="376573" y="2606"/>
                    <a:pt x="316838" y="124659"/>
                    <a:pt x="280478" y="202569"/>
                  </a:cubicBezTo>
                  <a:cubicBezTo>
                    <a:pt x="272683" y="220743"/>
                    <a:pt x="259698" y="249319"/>
                    <a:pt x="251913" y="254508"/>
                  </a:cubicBezTo>
                  <a:cubicBezTo>
                    <a:pt x="215553" y="293463"/>
                    <a:pt x="124659" y="303853"/>
                    <a:pt x="85705" y="303853"/>
                  </a:cubicBezTo>
                  <a:cubicBezTo>
                    <a:pt x="38955" y="303853"/>
                    <a:pt x="0" y="342808"/>
                    <a:pt x="0" y="389558"/>
                  </a:cubicBezTo>
                  <a:cubicBezTo>
                    <a:pt x="0" y="436307"/>
                    <a:pt x="38955" y="475262"/>
                    <a:pt x="85705" y="475262"/>
                  </a:cubicBezTo>
                  <a:cubicBezTo>
                    <a:pt x="106483" y="475262"/>
                    <a:pt x="283073" y="472667"/>
                    <a:pt x="376566" y="368788"/>
                  </a:cubicBezTo>
                  <a:cubicBezTo>
                    <a:pt x="394741" y="350614"/>
                    <a:pt x="407725" y="327239"/>
                    <a:pt x="420710" y="301269"/>
                  </a:cubicBezTo>
                  <a:lnTo>
                    <a:pt x="425900" y="589534"/>
                  </a:lnTo>
                  <a:lnTo>
                    <a:pt x="342801" y="1308896"/>
                  </a:lnTo>
                  <a:cubicBezTo>
                    <a:pt x="337611" y="1358241"/>
                    <a:pt x="373960" y="1404985"/>
                    <a:pt x="423305" y="1410179"/>
                  </a:cubicBezTo>
                  <a:cubicBezTo>
                    <a:pt x="472650" y="1415373"/>
                    <a:pt x="519389" y="1379015"/>
                    <a:pt x="524590" y="1329677"/>
                  </a:cubicBezTo>
                  <a:lnTo>
                    <a:pt x="599904" y="675238"/>
                  </a:lnTo>
                  <a:lnTo>
                    <a:pt x="680419" y="1334849"/>
                  </a:lnTo>
                  <a:cubicBezTo>
                    <a:pt x="685613" y="1381590"/>
                    <a:pt x="724568" y="1415351"/>
                    <a:pt x="771313" y="1415351"/>
                  </a:cubicBezTo>
                  <a:lnTo>
                    <a:pt x="781701" y="1415351"/>
                  </a:lnTo>
                  <a:cubicBezTo>
                    <a:pt x="831065" y="1410157"/>
                    <a:pt x="867423" y="1363414"/>
                    <a:pt x="862208" y="1314069"/>
                  </a:cubicBezTo>
                  <a:lnTo>
                    <a:pt x="779126" y="594706"/>
                  </a:lnTo>
                  <a:lnTo>
                    <a:pt x="784298" y="314232"/>
                  </a:lnTo>
                  <a:cubicBezTo>
                    <a:pt x="786895" y="319422"/>
                    <a:pt x="786895" y="322028"/>
                    <a:pt x="789492" y="327217"/>
                  </a:cubicBezTo>
                  <a:cubicBezTo>
                    <a:pt x="807671" y="368767"/>
                    <a:pt x="836238" y="501210"/>
                    <a:pt x="851820" y="573930"/>
                  </a:cubicBezTo>
                  <a:cubicBezTo>
                    <a:pt x="859610" y="615480"/>
                    <a:pt x="895968" y="644044"/>
                    <a:pt x="937520" y="644044"/>
                  </a:cubicBezTo>
                  <a:cubicBezTo>
                    <a:pt x="942714" y="644044"/>
                    <a:pt x="947929" y="644044"/>
                    <a:pt x="953102" y="641449"/>
                  </a:cubicBezTo>
                  <a:cubicBezTo>
                    <a:pt x="997250" y="633663"/>
                    <a:pt x="1028414" y="586915"/>
                    <a:pt x="1018026" y="540174"/>
                  </a:cubicBezTo>
                  <a:close/>
                </a:path>
              </a:pathLst>
            </a:custGeom>
            <a:solidFill>
              <a:schemeClr val="accent3"/>
            </a:solidFill>
            <a:ln w="2159" cap="flat">
              <a:noFill/>
              <a:prstDash val="solid"/>
              <a:miter/>
            </a:ln>
          </p:spPr>
          <p:txBody>
            <a:bodyPr rtlCol="0" anchor="ctr"/>
            <a:lstStyle/>
            <a:p>
              <a:endParaRPr lang="en-US">
                <a:solidFill>
                  <a:schemeClr val="accent3"/>
                </a:solidFill>
              </a:endParaRPr>
            </a:p>
          </p:txBody>
        </p:sp>
        <p:sp>
          <p:nvSpPr>
            <p:cNvPr id="22" name="Freeform 21">
              <a:extLst>
                <a:ext uri="{FF2B5EF4-FFF2-40B4-BE49-F238E27FC236}">
                  <a16:creationId xmlns:a16="http://schemas.microsoft.com/office/drawing/2014/main" id="{5B31795A-E034-30C5-46F4-514CBFA60725}"/>
                </a:ext>
              </a:extLst>
            </p:cNvPr>
            <p:cNvSpPr/>
            <p:nvPr/>
          </p:nvSpPr>
          <p:spPr>
            <a:xfrm>
              <a:off x="9492771" y="2418164"/>
              <a:ext cx="36357" cy="36357"/>
            </a:xfrm>
            <a:custGeom>
              <a:avLst/>
              <a:gdLst>
                <a:gd name="connsiteX0" fmla="*/ 36358 w 36357"/>
                <a:gd name="connsiteY0" fmla="*/ 18183 h 36357"/>
                <a:gd name="connsiteX1" fmla="*/ 18179 w 36357"/>
                <a:gd name="connsiteY1" fmla="*/ 36358 h 36357"/>
                <a:gd name="connsiteX2" fmla="*/ 0 w 36357"/>
                <a:gd name="connsiteY2" fmla="*/ 18183 h 36357"/>
                <a:gd name="connsiteX3" fmla="*/ 18179 w 36357"/>
                <a:gd name="connsiteY3" fmla="*/ 0 h 36357"/>
                <a:gd name="connsiteX4" fmla="*/ 36358 w 36357"/>
                <a:gd name="connsiteY4" fmla="*/ 18183 h 3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57" h="36357">
                  <a:moveTo>
                    <a:pt x="36358" y="18183"/>
                  </a:moveTo>
                  <a:cubicBezTo>
                    <a:pt x="36358" y="28218"/>
                    <a:pt x="28221" y="36358"/>
                    <a:pt x="18179" y="36358"/>
                  </a:cubicBezTo>
                  <a:cubicBezTo>
                    <a:pt x="8137" y="36358"/>
                    <a:pt x="0" y="28218"/>
                    <a:pt x="0" y="18183"/>
                  </a:cubicBezTo>
                  <a:cubicBezTo>
                    <a:pt x="0" y="8139"/>
                    <a:pt x="8137" y="0"/>
                    <a:pt x="18179" y="0"/>
                  </a:cubicBezTo>
                  <a:cubicBezTo>
                    <a:pt x="28221" y="0"/>
                    <a:pt x="36358" y="8139"/>
                    <a:pt x="36358" y="18183"/>
                  </a:cubicBezTo>
                </a:path>
              </a:pathLst>
            </a:custGeom>
            <a:solidFill>
              <a:schemeClr val="accent3"/>
            </a:solidFill>
            <a:ln w="2159" cap="flat">
              <a:noFill/>
              <a:prstDash val="solid"/>
              <a:miter/>
            </a:ln>
          </p:spPr>
          <p:txBody>
            <a:bodyPr rtlCol="0" anchor="ctr"/>
            <a:lstStyle/>
            <a:p>
              <a:endParaRPr lang="en-US">
                <a:solidFill>
                  <a:srgbClr val="002148"/>
                </a:solidFill>
              </a:endParaRPr>
            </a:p>
          </p:txBody>
        </p:sp>
        <p:sp>
          <p:nvSpPr>
            <p:cNvPr id="23" name="Freeform 22">
              <a:extLst>
                <a:ext uri="{FF2B5EF4-FFF2-40B4-BE49-F238E27FC236}">
                  <a16:creationId xmlns:a16="http://schemas.microsoft.com/office/drawing/2014/main" id="{307D5850-2E65-85F7-E3F5-4A36F1BFD00A}"/>
                </a:ext>
              </a:extLst>
            </p:cNvPr>
            <p:cNvSpPr/>
            <p:nvPr/>
          </p:nvSpPr>
          <p:spPr>
            <a:xfrm>
              <a:off x="9220088" y="1849694"/>
              <a:ext cx="363576" cy="363576"/>
            </a:xfrm>
            <a:custGeom>
              <a:avLst/>
              <a:gdLst>
                <a:gd name="connsiteX0" fmla="*/ 363577 w 363576"/>
                <a:gd name="connsiteY0" fmla="*/ 181788 h 363576"/>
                <a:gd name="connsiteX1" fmla="*/ 181788 w 363576"/>
                <a:gd name="connsiteY1" fmla="*/ 363577 h 363576"/>
                <a:gd name="connsiteX2" fmla="*/ 0 w 363576"/>
                <a:gd name="connsiteY2" fmla="*/ 181788 h 363576"/>
                <a:gd name="connsiteX3" fmla="*/ 181788 w 363576"/>
                <a:gd name="connsiteY3" fmla="*/ 0 h 363576"/>
                <a:gd name="connsiteX4" fmla="*/ 363577 w 363576"/>
                <a:gd name="connsiteY4" fmla="*/ 181788 h 36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576" h="363576">
                  <a:moveTo>
                    <a:pt x="363577" y="181788"/>
                  </a:moveTo>
                  <a:cubicBezTo>
                    <a:pt x="363577" y="282185"/>
                    <a:pt x="282183" y="363577"/>
                    <a:pt x="181788" y="363577"/>
                  </a:cubicBezTo>
                  <a:cubicBezTo>
                    <a:pt x="81391" y="363577"/>
                    <a:pt x="0" y="282185"/>
                    <a:pt x="0" y="181788"/>
                  </a:cubicBezTo>
                  <a:cubicBezTo>
                    <a:pt x="0" y="81383"/>
                    <a:pt x="81391" y="0"/>
                    <a:pt x="181788" y="0"/>
                  </a:cubicBezTo>
                  <a:cubicBezTo>
                    <a:pt x="282183" y="0"/>
                    <a:pt x="363577" y="81383"/>
                    <a:pt x="363577" y="181788"/>
                  </a:cubicBezTo>
                </a:path>
              </a:pathLst>
            </a:custGeom>
            <a:solidFill>
              <a:schemeClr val="accent3"/>
            </a:solidFill>
            <a:ln w="2159" cap="flat">
              <a:noFill/>
              <a:prstDash val="solid"/>
              <a:miter/>
            </a:ln>
          </p:spPr>
          <p:txBody>
            <a:bodyPr rtlCol="0" anchor="ctr"/>
            <a:lstStyle/>
            <a:p>
              <a:endParaRPr lang="en-US">
                <a:solidFill>
                  <a:srgbClr val="002148"/>
                </a:solidFill>
              </a:endParaRPr>
            </a:p>
          </p:txBody>
        </p:sp>
      </p:grpSp>
      <p:sp>
        <p:nvSpPr>
          <p:cNvPr id="26" name="Rectangle 25">
            <a:extLst>
              <a:ext uri="{FF2B5EF4-FFF2-40B4-BE49-F238E27FC236}">
                <a16:creationId xmlns:a16="http://schemas.microsoft.com/office/drawing/2014/main" id="{34AECC1C-D017-B1BC-F631-FFF851E30183}"/>
              </a:ext>
            </a:extLst>
          </p:cNvPr>
          <p:cNvSpPr/>
          <p:nvPr/>
        </p:nvSpPr>
        <p:spPr>
          <a:xfrm>
            <a:off x="6126527" y="3671587"/>
            <a:ext cx="5680312" cy="197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182880" bIns="91440" rtlCol="0" anchor="ctr"/>
          <a:lstStyle/>
          <a:p>
            <a:pPr indent="-182880">
              <a:lnSpc>
                <a:spcPct val="130000"/>
              </a:lnSpc>
            </a:pPr>
            <a:r>
              <a:rPr lang="en-US" sz="2100" i="1" spc="20">
                <a:solidFill>
                  <a:srgbClr val="002148"/>
                </a:solidFill>
                <a:latin typeface="Lato"/>
                <a:ea typeface="Lato"/>
                <a:cs typeface="Lato"/>
              </a:rPr>
              <a:t>Patients with co-occurring problematic opioid </a:t>
            </a:r>
            <a:br>
              <a:rPr lang="en-US" sz="2100" i="1" spc="20">
                <a:latin typeface="Lato" panose="020F0502020204030203" pitchFamily="34" charset="0"/>
                <a:ea typeface="Lato" panose="020F0502020204030203" pitchFamily="34" charset="0"/>
                <a:cs typeface="Lato" panose="020F0502020204030203" pitchFamily="34" charset="0"/>
              </a:rPr>
            </a:br>
            <a:r>
              <a:rPr lang="en-US" sz="2100" i="1" spc="20">
                <a:solidFill>
                  <a:srgbClr val="002148"/>
                </a:solidFill>
                <a:latin typeface="Lato"/>
                <a:ea typeface="Lato"/>
                <a:cs typeface="Lato"/>
              </a:rPr>
              <a:t>use and chronic noncancer pain report </a:t>
            </a:r>
            <a:br>
              <a:rPr lang="en-US" sz="2100" i="1" spc="20">
                <a:latin typeface="Lato" panose="020F0502020204030203" pitchFamily="34" charset="0"/>
                <a:ea typeface="Lato" panose="020F0502020204030203" pitchFamily="34" charset="0"/>
                <a:cs typeface="Lato" panose="020F0502020204030203" pitchFamily="34" charset="0"/>
              </a:rPr>
            </a:br>
            <a:r>
              <a:rPr lang="en-US" sz="2100" i="1" spc="20">
                <a:solidFill>
                  <a:srgbClr val="002148"/>
                </a:solidFill>
                <a:latin typeface="Lato"/>
                <a:ea typeface="Lato"/>
                <a:cs typeface="Lato"/>
              </a:rPr>
              <a:t>significant perceived </a:t>
            </a:r>
            <a:r>
              <a:rPr lang="en-US" sz="2100" i="1" spc="20">
                <a:solidFill>
                  <a:srgbClr val="4280A5"/>
                </a:solidFill>
                <a:latin typeface="Lato Medium"/>
                <a:ea typeface="Lato Medium"/>
                <a:cs typeface="Lato Medium"/>
              </a:rPr>
              <a:t>stigma associated with buprenorphine and methadone treatment.</a:t>
            </a:r>
          </a:p>
        </p:txBody>
      </p:sp>
    </p:spTree>
    <p:custDataLst>
      <p:tags r:id="rId1"/>
    </p:custDataLst>
    <p:extLst>
      <p:ext uri="{BB962C8B-B14F-4D97-AF65-F5344CB8AC3E}">
        <p14:creationId xmlns:p14="http://schemas.microsoft.com/office/powerpoint/2010/main" val="151674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B8C660-41D5-953C-6A7D-DADE576B9EEB}"/>
              </a:ext>
            </a:extLst>
          </p:cNvPr>
          <p:cNvSpPr/>
          <p:nvPr/>
        </p:nvSpPr>
        <p:spPr>
          <a:xfrm>
            <a:off x="547667" y="2094991"/>
            <a:ext cx="5586411" cy="3929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91440" rtlCol="0" anchor="ctr"/>
          <a:lstStyle/>
          <a:p>
            <a:pPr indent="-182880">
              <a:lnSpc>
                <a:spcPct val="130000"/>
              </a:lnSpc>
              <a:spcBef>
                <a:spcPts val="600"/>
              </a:spcBef>
              <a:spcAft>
                <a:spcPts val="600"/>
              </a:spcAft>
            </a:pPr>
            <a:r>
              <a:rPr lang="en-US" sz="2000">
                <a:solidFill>
                  <a:schemeClr val="tx1">
                    <a:lumMod val="85000"/>
                    <a:lumOff val="15000"/>
                  </a:schemeClr>
                </a:solidFill>
                <a:latin typeface="Lato"/>
                <a:ea typeface="Lato"/>
                <a:cs typeface="Lato"/>
              </a:rPr>
              <a:t>Clinicians who treat acute and chronic pain, particularly with opioids, may experience stigma from colleagues and society in general.</a:t>
            </a:r>
          </a:p>
          <a:p>
            <a:pPr indent="-182880">
              <a:lnSpc>
                <a:spcPct val="130000"/>
              </a:lnSpc>
              <a:spcBef>
                <a:spcPts val="600"/>
              </a:spcBef>
              <a:spcAft>
                <a:spcPts val="600"/>
              </a:spcAft>
            </a:pPr>
            <a:r>
              <a:rPr lang="en-US" sz="2000">
                <a:solidFill>
                  <a:schemeClr val="tx1">
                    <a:lumMod val="85000"/>
                    <a:lumOff val="15000"/>
                  </a:schemeClr>
                </a:solidFill>
                <a:latin typeface="Lato"/>
                <a:ea typeface="Lato"/>
                <a:cs typeface="Lato"/>
              </a:rPr>
              <a:t>That stigma, in addition to fear of scrutiny from state medical boards and the Drug Enforcement Administration (DEA), may dissuade them from using opioids appropriately.</a:t>
            </a:r>
            <a:endParaRPr lang="en-US" sz="2000" b="1" i="1">
              <a:solidFill>
                <a:schemeClr val="tx1">
                  <a:lumMod val="85000"/>
                  <a:lumOff val="15000"/>
                </a:schemeClr>
              </a:solidFill>
              <a:latin typeface="Lato"/>
              <a:ea typeface="Lato"/>
              <a:cs typeface="Lato"/>
            </a:endParaRPr>
          </a:p>
        </p:txBody>
      </p:sp>
      <p:sp>
        <p:nvSpPr>
          <p:cNvPr id="6" name="TextBox 5">
            <a:extLst>
              <a:ext uri="{FF2B5EF4-FFF2-40B4-BE49-F238E27FC236}">
                <a16:creationId xmlns:a16="http://schemas.microsoft.com/office/drawing/2014/main" id="{2BF03150-CA2C-19C5-839F-560EC90DC5A7}"/>
              </a:ext>
            </a:extLst>
          </p:cNvPr>
          <p:cNvSpPr txBox="1"/>
          <p:nvPr/>
        </p:nvSpPr>
        <p:spPr>
          <a:xfrm>
            <a:off x="142233" y="1540904"/>
            <a:ext cx="5216152" cy="646331"/>
          </a:xfrm>
          <a:prstGeom prst="rect">
            <a:avLst/>
          </a:prstGeom>
          <a:noFill/>
        </p:spPr>
        <p:txBody>
          <a:bodyPr wrap="square">
            <a:spAutoFit/>
          </a:bodyPr>
          <a:lstStyle/>
          <a:p>
            <a:pPr algn="ctr"/>
            <a:r>
              <a:rPr lang="en-US" sz="3600" b="1" i="1" spc="-50" baseline="0">
                <a:solidFill>
                  <a:srgbClr val="002148"/>
                </a:solidFill>
                <a:latin typeface="Lato Light" panose="020F0502020204030203" pitchFamily="34" charset="0"/>
                <a:ea typeface="Lato Light" panose="020F0502020204030203" pitchFamily="34" charset="0"/>
                <a:cs typeface="Lato Light" panose="020F0502020204030203" pitchFamily="34" charset="0"/>
              </a:rPr>
              <a:t>Clinicians Face Stigma: </a:t>
            </a:r>
          </a:p>
        </p:txBody>
      </p:sp>
      <p:sp>
        <p:nvSpPr>
          <p:cNvPr id="9" name="TextBox 8">
            <a:extLst>
              <a:ext uri="{FF2B5EF4-FFF2-40B4-BE49-F238E27FC236}">
                <a16:creationId xmlns:a16="http://schemas.microsoft.com/office/drawing/2014/main" id="{3F7EA53A-12B9-DE60-0C48-3E8E1ADF7DD9}"/>
              </a:ext>
            </a:extLst>
          </p:cNvPr>
          <p:cNvSpPr txBox="1"/>
          <p:nvPr/>
        </p:nvSpPr>
        <p:spPr>
          <a:xfrm>
            <a:off x="858167" y="6389013"/>
            <a:ext cx="10475666" cy="430887"/>
          </a:xfrm>
          <a:prstGeom prst="rect">
            <a:avLst/>
          </a:prstGeom>
          <a:noFill/>
        </p:spPr>
        <p:txBody>
          <a:bodyPr wrap="square">
            <a:spAutoFit/>
          </a:bodyPr>
          <a:lstStyle/>
          <a:p>
            <a:r>
              <a:rPr lang="en-US" sz="1100" err="1">
                <a:solidFill>
                  <a:srgbClr val="002148"/>
                </a:solidFill>
                <a:latin typeface="Lato" panose="020F0502020204030203" pitchFamily="34" charset="0"/>
                <a:ea typeface="Lato" panose="020F0502020204030203" pitchFamily="34" charset="0"/>
                <a:cs typeface="Lato" panose="020F0502020204030203" pitchFamily="34" charset="0"/>
              </a:rPr>
              <a:t>Jianguo</a:t>
            </a:r>
            <a:r>
              <a:rPr lang="en-US" sz="1100">
                <a:solidFill>
                  <a:srgbClr val="002148"/>
                </a:solidFill>
                <a:latin typeface="Lato" panose="020F0502020204030203" pitchFamily="34" charset="0"/>
                <a:ea typeface="Lato" panose="020F0502020204030203" pitchFamily="34" charset="0"/>
                <a:cs typeface="Lato" panose="020F0502020204030203" pitchFamily="34" charset="0"/>
              </a:rPr>
              <a:t> Cheng, MD, PhD, FIPP, Molly Rutherford, MD, MPH, FASAM, </a:t>
            </a:r>
            <a:r>
              <a:rPr lang="en-US" sz="1100" err="1">
                <a:solidFill>
                  <a:srgbClr val="002148"/>
                </a:solidFill>
                <a:latin typeface="Lato" panose="020F0502020204030203" pitchFamily="34" charset="0"/>
                <a:ea typeface="Lato" panose="020F0502020204030203" pitchFamily="34" charset="0"/>
                <a:cs typeface="Lato" panose="020F0502020204030203" pitchFamily="34" charset="0"/>
              </a:rPr>
              <a:t>Vanila</a:t>
            </a:r>
            <a:r>
              <a:rPr lang="en-US" sz="1100">
                <a:solidFill>
                  <a:srgbClr val="002148"/>
                </a:solidFill>
                <a:latin typeface="Lato" panose="020F0502020204030203" pitchFamily="34" charset="0"/>
                <a:ea typeface="Lato" panose="020F0502020204030203" pitchFamily="34" charset="0"/>
                <a:cs typeface="Lato" panose="020F0502020204030203" pitchFamily="34" charset="0"/>
              </a:rPr>
              <a:t> M Singh, MD, MACM, The HHS Pain Management Best Practice Inter-Agency Task Force Report Calls for Patient-Centered and Individualized Care, Pain Medicine, Volume 21, Issue 1, January 2020, Pages 1–3, https://doi.org/10.1093/pm/pnz303</a:t>
            </a:r>
            <a:endParaRPr lang="en-US" sz="1100" kern="1200">
              <a:solidFill>
                <a:srgbClr val="002148"/>
              </a:solidFill>
              <a:effectLst/>
              <a:latin typeface="Lato" panose="020F0502020204030203" pitchFamily="34" charset="0"/>
              <a:ea typeface="Lato" panose="020F0502020204030203" pitchFamily="34" charset="0"/>
              <a:cs typeface="Lato" panose="020F0502020204030203" pitchFamily="34" charset="0"/>
            </a:endParaRPr>
          </a:p>
        </p:txBody>
      </p:sp>
      <p:grpSp>
        <p:nvGrpSpPr>
          <p:cNvPr id="18" name="Graphic 7">
            <a:extLst>
              <a:ext uri="{FF2B5EF4-FFF2-40B4-BE49-F238E27FC236}">
                <a16:creationId xmlns:a16="http://schemas.microsoft.com/office/drawing/2014/main" id="{7F2848E8-7726-5F81-46C3-1EEBC75FCB6D}"/>
              </a:ext>
            </a:extLst>
          </p:cNvPr>
          <p:cNvGrpSpPr>
            <a:grpSpLocks noChangeAspect="1"/>
          </p:cNvGrpSpPr>
          <p:nvPr/>
        </p:nvGrpSpPr>
        <p:grpSpPr>
          <a:xfrm>
            <a:off x="7562263" y="1678654"/>
            <a:ext cx="2353402" cy="1765052"/>
            <a:chOff x="7349276" y="1849694"/>
            <a:chExt cx="2467527" cy="1845740"/>
          </a:xfrm>
          <a:solidFill>
            <a:srgbClr val="002148"/>
          </a:solidFill>
        </p:grpSpPr>
        <p:sp>
          <p:nvSpPr>
            <p:cNvPr id="19" name="Freeform 18">
              <a:extLst>
                <a:ext uri="{FF2B5EF4-FFF2-40B4-BE49-F238E27FC236}">
                  <a16:creationId xmlns:a16="http://schemas.microsoft.com/office/drawing/2014/main" id="{689BFAE6-5A74-9871-9DDA-EBAF1313AD16}"/>
                </a:ext>
              </a:extLst>
            </p:cNvPr>
            <p:cNvSpPr/>
            <p:nvPr/>
          </p:nvSpPr>
          <p:spPr>
            <a:xfrm>
              <a:off x="7808572" y="2506108"/>
              <a:ext cx="1121569" cy="1047197"/>
            </a:xfrm>
            <a:custGeom>
              <a:avLst/>
              <a:gdLst>
                <a:gd name="connsiteX0" fmla="*/ 819405 w 1121569"/>
                <a:gd name="connsiteY0" fmla="*/ 522614 h 1047197"/>
                <a:gd name="connsiteX1" fmla="*/ 733700 w 1121569"/>
                <a:gd name="connsiteY1" fmla="*/ 481065 h 1047197"/>
                <a:gd name="connsiteX2" fmla="*/ 484391 w 1121569"/>
                <a:gd name="connsiteY2" fmla="*/ 481065 h 1047197"/>
                <a:gd name="connsiteX3" fmla="*/ 427261 w 1121569"/>
                <a:gd name="connsiteY3" fmla="*/ 346026 h 1047197"/>
                <a:gd name="connsiteX4" fmla="*/ 660989 w 1121569"/>
                <a:gd name="connsiteY4" fmla="*/ 346026 h 1047197"/>
                <a:gd name="connsiteX5" fmla="*/ 751884 w 1121569"/>
                <a:gd name="connsiteY5" fmla="*/ 273307 h 1047197"/>
                <a:gd name="connsiteX6" fmla="*/ 666179 w 1121569"/>
                <a:gd name="connsiteY6" fmla="*/ 172022 h 1047197"/>
                <a:gd name="connsiteX7" fmla="*/ 416869 w 1121569"/>
                <a:gd name="connsiteY7" fmla="*/ 172022 h 1047197"/>
                <a:gd name="connsiteX8" fmla="*/ 294815 w 1121569"/>
                <a:gd name="connsiteY8" fmla="*/ 57753 h 1047197"/>
                <a:gd name="connsiteX9" fmla="*/ 120822 w 1121569"/>
                <a:gd name="connsiteY9" fmla="*/ 8408 h 1047197"/>
                <a:gd name="connsiteX10" fmla="*/ 16943 w 1121569"/>
                <a:gd name="connsiteY10" fmla="*/ 96708 h 1047197"/>
                <a:gd name="connsiteX11" fmla="*/ 14348 w 1121569"/>
                <a:gd name="connsiteY11" fmla="*/ 234352 h 1047197"/>
                <a:gd name="connsiteX12" fmla="*/ 177954 w 1121569"/>
                <a:gd name="connsiteY12" fmla="*/ 634287 h 1047197"/>
                <a:gd name="connsiteX13" fmla="*/ 279238 w 1121569"/>
                <a:gd name="connsiteY13" fmla="*/ 701806 h 1047197"/>
                <a:gd name="connsiteX14" fmla="*/ 658397 w 1121569"/>
                <a:gd name="connsiteY14" fmla="*/ 701806 h 1047197"/>
                <a:gd name="connsiteX15" fmla="*/ 697351 w 1121569"/>
                <a:gd name="connsiteY15" fmla="*/ 719980 h 1047197"/>
                <a:gd name="connsiteX16" fmla="*/ 928482 w 1121569"/>
                <a:gd name="connsiteY16" fmla="*/ 1005648 h 1047197"/>
                <a:gd name="connsiteX17" fmla="*/ 1014187 w 1121569"/>
                <a:gd name="connsiteY17" fmla="*/ 1047197 h 1047197"/>
                <a:gd name="connsiteX18" fmla="*/ 1081706 w 1121569"/>
                <a:gd name="connsiteY18" fmla="*/ 1023822 h 1047197"/>
                <a:gd name="connsiteX19" fmla="*/ 1094691 w 1121569"/>
                <a:gd name="connsiteY19" fmla="*/ 862814 h 104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1569" h="1047197">
                  <a:moveTo>
                    <a:pt x="819405" y="522614"/>
                  </a:moveTo>
                  <a:cubicBezTo>
                    <a:pt x="798625" y="496645"/>
                    <a:pt x="767466" y="481065"/>
                    <a:pt x="733700" y="481065"/>
                  </a:cubicBezTo>
                  <a:lnTo>
                    <a:pt x="484391" y="481065"/>
                  </a:lnTo>
                  <a:lnTo>
                    <a:pt x="427261" y="346026"/>
                  </a:lnTo>
                  <a:lnTo>
                    <a:pt x="660989" y="346026"/>
                  </a:lnTo>
                  <a:cubicBezTo>
                    <a:pt x="705134" y="346026"/>
                    <a:pt x="744088" y="317462"/>
                    <a:pt x="751884" y="273307"/>
                  </a:cubicBezTo>
                  <a:cubicBezTo>
                    <a:pt x="759679" y="218772"/>
                    <a:pt x="718119" y="172022"/>
                    <a:pt x="666179" y="172022"/>
                  </a:cubicBezTo>
                  <a:lnTo>
                    <a:pt x="416869" y="172022"/>
                  </a:lnTo>
                  <a:cubicBezTo>
                    <a:pt x="416869" y="172022"/>
                    <a:pt x="333770" y="94113"/>
                    <a:pt x="294815" y="57753"/>
                  </a:cubicBezTo>
                  <a:cubicBezTo>
                    <a:pt x="235081" y="5814"/>
                    <a:pt x="183141" y="-12361"/>
                    <a:pt x="120822" y="8408"/>
                  </a:cubicBezTo>
                  <a:cubicBezTo>
                    <a:pt x="74072" y="21393"/>
                    <a:pt x="37723" y="55158"/>
                    <a:pt x="16943" y="96708"/>
                  </a:cubicBezTo>
                  <a:cubicBezTo>
                    <a:pt x="-3837" y="140852"/>
                    <a:pt x="-6432" y="190197"/>
                    <a:pt x="14348" y="234352"/>
                  </a:cubicBezTo>
                  <a:lnTo>
                    <a:pt x="177954" y="634287"/>
                  </a:lnTo>
                  <a:cubicBezTo>
                    <a:pt x="196128" y="675836"/>
                    <a:pt x="235083" y="701806"/>
                    <a:pt x="279238" y="701806"/>
                  </a:cubicBezTo>
                  <a:lnTo>
                    <a:pt x="658397" y="701806"/>
                  </a:lnTo>
                  <a:cubicBezTo>
                    <a:pt x="673976" y="701806"/>
                    <a:pt x="686961" y="709601"/>
                    <a:pt x="697351" y="719980"/>
                  </a:cubicBezTo>
                  <a:lnTo>
                    <a:pt x="928482" y="1005648"/>
                  </a:lnTo>
                  <a:cubicBezTo>
                    <a:pt x="949260" y="1031618"/>
                    <a:pt x="980422" y="1047197"/>
                    <a:pt x="1014187" y="1047197"/>
                  </a:cubicBezTo>
                  <a:cubicBezTo>
                    <a:pt x="1037562" y="1047197"/>
                    <a:pt x="1060937" y="1039404"/>
                    <a:pt x="1081706" y="1023822"/>
                  </a:cubicBezTo>
                  <a:cubicBezTo>
                    <a:pt x="1131051" y="987463"/>
                    <a:pt x="1133646" y="912148"/>
                    <a:pt x="1094691" y="862814"/>
                  </a:cubicBezTo>
                  <a:close/>
                </a:path>
              </a:pathLst>
            </a:custGeom>
            <a:solidFill>
              <a:schemeClr val="accent4"/>
            </a:solidFill>
            <a:ln w="2159" cap="flat">
              <a:noFill/>
              <a:prstDash val="solid"/>
              <a:miter/>
            </a:ln>
          </p:spPr>
          <p:txBody>
            <a:bodyPr rtlCol="0" anchor="ctr"/>
            <a:lstStyle/>
            <a:p>
              <a:endParaRPr lang="en-US">
                <a:solidFill>
                  <a:srgbClr val="002148"/>
                </a:solidFill>
              </a:endParaRPr>
            </a:p>
          </p:txBody>
        </p:sp>
        <p:sp>
          <p:nvSpPr>
            <p:cNvPr id="20" name="Freeform 19">
              <a:extLst>
                <a:ext uri="{FF2B5EF4-FFF2-40B4-BE49-F238E27FC236}">
                  <a16:creationId xmlns:a16="http://schemas.microsoft.com/office/drawing/2014/main" id="{5C2853D2-BDCE-FC77-3916-36126C2BF13B}"/>
                </a:ext>
              </a:extLst>
            </p:cNvPr>
            <p:cNvSpPr/>
            <p:nvPr/>
          </p:nvSpPr>
          <p:spPr>
            <a:xfrm>
              <a:off x="7349276" y="2493118"/>
              <a:ext cx="1287377" cy="1177035"/>
            </a:xfrm>
            <a:custGeom>
              <a:avLst/>
              <a:gdLst>
                <a:gd name="connsiteX0" fmla="*/ 1094315 w 1287377"/>
                <a:gd name="connsiteY0" fmla="*/ 852435 h 1177035"/>
                <a:gd name="connsiteX1" fmla="*/ 1042376 w 1287377"/>
                <a:gd name="connsiteY1" fmla="*/ 826466 h 1177035"/>
                <a:gd name="connsiteX2" fmla="*/ 722948 w 1287377"/>
                <a:gd name="connsiteY2" fmla="*/ 826466 h 1177035"/>
                <a:gd name="connsiteX3" fmla="*/ 535969 w 1287377"/>
                <a:gd name="connsiteY3" fmla="*/ 701806 h 1177035"/>
                <a:gd name="connsiteX4" fmla="*/ 284063 w 1287377"/>
                <a:gd name="connsiteY4" fmla="*/ 91517 h 1177035"/>
                <a:gd name="connsiteX5" fmla="*/ 104869 w 1287377"/>
                <a:gd name="connsiteY5" fmla="*/ 5812 h 1177035"/>
                <a:gd name="connsiteX6" fmla="*/ 13975 w 1287377"/>
                <a:gd name="connsiteY6" fmla="*/ 83721 h 1177035"/>
                <a:gd name="connsiteX7" fmla="*/ 11379 w 1287377"/>
                <a:gd name="connsiteY7" fmla="*/ 205775 h 1177035"/>
                <a:gd name="connsiteX8" fmla="*/ 377554 w 1287377"/>
                <a:gd name="connsiteY8" fmla="*/ 1088747 h 1177035"/>
                <a:gd name="connsiteX9" fmla="*/ 512592 w 1287377"/>
                <a:gd name="connsiteY9" fmla="*/ 1177036 h 1177035"/>
                <a:gd name="connsiteX10" fmla="*/ 1218970 w 1287377"/>
                <a:gd name="connsiteY10" fmla="*/ 1177036 h 1177035"/>
                <a:gd name="connsiteX11" fmla="*/ 1281300 w 1287377"/>
                <a:gd name="connsiteY11" fmla="*/ 1138081 h 1177035"/>
                <a:gd name="connsiteX12" fmla="*/ 1270910 w 1287377"/>
                <a:gd name="connsiteY12" fmla="*/ 1065373 h 1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377" h="1177035">
                  <a:moveTo>
                    <a:pt x="1094315" y="852435"/>
                  </a:moveTo>
                  <a:cubicBezTo>
                    <a:pt x="1081331" y="836856"/>
                    <a:pt x="1063156" y="826466"/>
                    <a:pt x="1042376" y="826466"/>
                  </a:cubicBezTo>
                  <a:lnTo>
                    <a:pt x="722948" y="826466"/>
                  </a:lnTo>
                  <a:cubicBezTo>
                    <a:pt x="642443" y="826466"/>
                    <a:pt x="567129" y="777121"/>
                    <a:pt x="535969" y="701806"/>
                  </a:cubicBezTo>
                  <a:lnTo>
                    <a:pt x="284063" y="91517"/>
                  </a:lnTo>
                  <a:cubicBezTo>
                    <a:pt x="255498" y="21402"/>
                    <a:pt x="177589" y="-14957"/>
                    <a:pt x="104869" y="5812"/>
                  </a:cubicBezTo>
                  <a:cubicBezTo>
                    <a:pt x="63319" y="18797"/>
                    <a:pt x="29554" y="47361"/>
                    <a:pt x="13975" y="83721"/>
                  </a:cubicBezTo>
                  <a:cubicBezTo>
                    <a:pt x="-4201" y="122676"/>
                    <a:pt x="-4201" y="166820"/>
                    <a:pt x="11379" y="205775"/>
                  </a:cubicBezTo>
                  <a:lnTo>
                    <a:pt x="377554" y="1088747"/>
                  </a:lnTo>
                  <a:cubicBezTo>
                    <a:pt x="400929" y="1143275"/>
                    <a:pt x="452868" y="1177036"/>
                    <a:pt x="512592" y="1177036"/>
                  </a:cubicBezTo>
                  <a:lnTo>
                    <a:pt x="1218970" y="1177036"/>
                  </a:lnTo>
                  <a:cubicBezTo>
                    <a:pt x="1244940" y="1177036"/>
                    <a:pt x="1268315" y="1161476"/>
                    <a:pt x="1281300" y="1138081"/>
                  </a:cubicBezTo>
                  <a:cubicBezTo>
                    <a:pt x="1291690" y="1114717"/>
                    <a:pt x="1289093" y="1086153"/>
                    <a:pt x="1270910" y="1065373"/>
                  </a:cubicBezTo>
                  <a:close/>
                </a:path>
              </a:pathLst>
            </a:custGeom>
            <a:solidFill>
              <a:schemeClr val="accent4"/>
            </a:solidFill>
            <a:ln w="2159" cap="flat">
              <a:noFill/>
              <a:prstDash val="solid"/>
              <a:miter/>
            </a:ln>
          </p:spPr>
          <p:txBody>
            <a:bodyPr rtlCol="0" anchor="ctr"/>
            <a:lstStyle/>
            <a:p>
              <a:endParaRPr lang="en-US">
                <a:solidFill>
                  <a:srgbClr val="002148"/>
                </a:solidFill>
              </a:endParaRPr>
            </a:p>
          </p:txBody>
        </p:sp>
        <p:sp>
          <p:nvSpPr>
            <p:cNvPr id="21" name="Freeform 20">
              <a:extLst>
                <a:ext uri="{FF2B5EF4-FFF2-40B4-BE49-F238E27FC236}">
                  <a16:creationId xmlns:a16="http://schemas.microsoft.com/office/drawing/2014/main" id="{3E704549-E87B-4E2A-4E3A-58326DD916FF}"/>
                </a:ext>
              </a:extLst>
            </p:cNvPr>
            <p:cNvSpPr/>
            <p:nvPr/>
          </p:nvSpPr>
          <p:spPr>
            <a:xfrm>
              <a:off x="7665071" y="2126122"/>
              <a:ext cx="358448" cy="358432"/>
            </a:xfrm>
            <a:custGeom>
              <a:avLst/>
              <a:gdLst>
                <a:gd name="connsiteX0" fmla="*/ 266224 w 358448"/>
                <a:gd name="connsiteY0" fmla="*/ 22571 h 358432"/>
                <a:gd name="connsiteX1" fmla="*/ 335884 w 358448"/>
                <a:gd name="connsiteY1" fmla="*/ 266211 h 358432"/>
                <a:gd name="connsiteX2" fmla="*/ 92222 w 358448"/>
                <a:gd name="connsiteY2" fmla="*/ 335862 h 358432"/>
                <a:gd name="connsiteX3" fmla="*/ 22571 w 358448"/>
                <a:gd name="connsiteY3" fmla="*/ 92222 h 358432"/>
                <a:gd name="connsiteX4" fmla="*/ 266211 w 358448"/>
                <a:gd name="connsiteY4" fmla="*/ 22571 h 358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48" h="358432">
                  <a:moveTo>
                    <a:pt x="266224" y="22571"/>
                  </a:moveTo>
                  <a:cubicBezTo>
                    <a:pt x="352740" y="70622"/>
                    <a:pt x="383925" y="179699"/>
                    <a:pt x="335884" y="266211"/>
                  </a:cubicBezTo>
                  <a:cubicBezTo>
                    <a:pt x="287833" y="352727"/>
                    <a:pt x="178747" y="383912"/>
                    <a:pt x="92222" y="335862"/>
                  </a:cubicBezTo>
                  <a:cubicBezTo>
                    <a:pt x="5706" y="287820"/>
                    <a:pt x="-25480" y="178734"/>
                    <a:pt x="22571" y="92222"/>
                  </a:cubicBezTo>
                  <a:cubicBezTo>
                    <a:pt x="70622" y="5706"/>
                    <a:pt x="179699" y="-25480"/>
                    <a:pt x="266211" y="22571"/>
                  </a:cubicBezTo>
                </a:path>
              </a:pathLst>
            </a:custGeom>
            <a:solidFill>
              <a:schemeClr val="accent4"/>
            </a:solidFill>
            <a:ln w="2159" cap="flat">
              <a:noFill/>
              <a:prstDash val="solid"/>
              <a:miter/>
            </a:ln>
          </p:spPr>
          <p:txBody>
            <a:bodyPr rtlCol="0" anchor="ctr"/>
            <a:lstStyle/>
            <a:p>
              <a:endParaRPr lang="en-US">
                <a:solidFill>
                  <a:srgbClr val="002148"/>
                </a:solidFill>
              </a:endParaRPr>
            </a:p>
          </p:txBody>
        </p:sp>
        <p:sp>
          <p:nvSpPr>
            <p:cNvPr id="22" name="Freeform 21">
              <a:extLst>
                <a:ext uri="{FF2B5EF4-FFF2-40B4-BE49-F238E27FC236}">
                  <a16:creationId xmlns:a16="http://schemas.microsoft.com/office/drawing/2014/main" id="{0A95A422-2AD0-FC23-B038-FE53EECDB6FD}"/>
                </a:ext>
              </a:extLst>
            </p:cNvPr>
            <p:cNvSpPr/>
            <p:nvPr/>
          </p:nvSpPr>
          <p:spPr>
            <a:xfrm>
              <a:off x="8196874" y="2111972"/>
              <a:ext cx="407751" cy="407751"/>
            </a:xfrm>
            <a:custGeom>
              <a:avLst/>
              <a:gdLst>
                <a:gd name="connsiteX0" fmla="*/ 20780 w 407751"/>
                <a:gd name="connsiteY0" fmla="*/ 288282 h 407751"/>
                <a:gd name="connsiteX1" fmla="*/ 119470 w 407751"/>
                <a:gd name="connsiteY1" fmla="*/ 288282 h 407751"/>
                <a:gd name="connsiteX2" fmla="*/ 119470 w 407751"/>
                <a:gd name="connsiteY2" fmla="*/ 386971 h 407751"/>
                <a:gd name="connsiteX3" fmla="*/ 140250 w 407751"/>
                <a:gd name="connsiteY3" fmla="*/ 407752 h 407751"/>
                <a:gd name="connsiteX4" fmla="*/ 267504 w 407751"/>
                <a:gd name="connsiteY4" fmla="*/ 407752 h 407751"/>
                <a:gd name="connsiteX5" fmla="*/ 288282 w 407751"/>
                <a:gd name="connsiteY5" fmla="*/ 386971 h 407751"/>
                <a:gd name="connsiteX6" fmla="*/ 288282 w 407751"/>
                <a:gd name="connsiteY6" fmla="*/ 288282 h 407751"/>
                <a:gd name="connsiteX7" fmla="*/ 386971 w 407751"/>
                <a:gd name="connsiteY7" fmla="*/ 288282 h 407751"/>
                <a:gd name="connsiteX8" fmla="*/ 407752 w 407751"/>
                <a:gd name="connsiteY8" fmla="*/ 267502 h 407751"/>
                <a:gd name="connsiteX9" fmla="*/ 407752 w 407751"/>
                <a:gd name="connsiteY9" fmla="*/ 140248 h 407751"/>
                <a:gd name="connsiteX10" fmla="*/ 386971 w 407751"/>
                <a:gd name="connsiteY10" fmla="*/ 119470 h 407751"/>
                <a:gd name="connsiteX11" fmla="*/ 288282 w 407751"/>
                <a:gd name="connsiteY11" fmla="*/ 119470 h 407751"/>
                <a:gd name="connsiteX12" fmla="*/ 288282 w 407751"/>
                <a:gd name="connsiteY12" fmla="*/ 20780 h 407751"/>
                <a:gd name="connsiteX13" fmla="*/ 267504 w 407751"/>
                <a:gd name="connsiteY13" fmla="*/ 0 h 407751"/>
                <a:gd name="connsiteX14" fmla="*/ 140250 w 407751"/>
                <a:gd name="connsiteY14" fmla="*/ 0 h 407751"/>
                <a:gd name="connsiteX15" fmla="*/ 119470 w 407751"/>
                <a:gd name="connsiteY15" fmla="*/ 20780 h 407751"/>
                <a:gd name="connsiteX16" fmla="*/ 119470 w 407751"/>
                <a:gd name="connsiteY16" fmla="*/ 119470 h 407751"/>
                <a:gd name="connsiteX17" fmla="*/ 20780 w 407751"/>
                <a:gd name="connsiteY17" fmla="*/ 119470 h 407751"/>
                <a:gd name="connsiteX18" fmla="*/ 0 w 407751"/>
                <a:gd name="connsiteY18" fmla="*/ 140248 h 407751"/>
                <a:gd name="connsiteX19" fmla="*/ 0 w 407751"/>
                <a:gd name="connsiteY19" fmla="*/ 267502 h 407751"/>
                <a:gd name="connsiteX20" fmla="*/ 20780 w 407751"/>
                <a:gd name="connsiteY20" fmla="*/ 288282 h 40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7751" h="407751">
                  <a:moveTo>
                    <a:pt x="20780" y="288282"/>
                  </a:moveTo>
                  <a:lnTo>
                    <a:pt x="119470" y="288282"/>
                  </a:lnTo>
                  <a:lnTo>
                    <a:pt x="119470" y="386971"/>
                  </a:lnTo>
                  <a:cubicBezTo>
                    <a:pt x="119470" y="397361"/>
                    <a:pt x="127265" y="407752"/>
                    <a:pt x="140250" y="407752"/>
                  </a:cubicBezTo>
                  <a:lnTo>
                    <a:pt x="267504" y="407752"/>
                  </a:lnTo>
                  <a:cubicBezTo>
                    <a:pt x="277892" y="407752"/>
                    <a:pt x="288282" y="399956"/>
                    <a:pt x="288282" y="386971"/>
                  </a:cubicBezTo>
                  <a:lnTo>
                    <a:pt x="288282" y="288282"/>
                  </a:lnTo>
                  <a:lnTo>
                    <a:pt x="386971" y="288282"/>
                  </a:lnTo>
                  <a:cubicBezTo>
                    <a:pt x="397362" y="288282"/>
                    <a:pt x="407752" y="280487"/>
                    <a:pt x="407752" y="267502"/>
                  </a:cubicBezTo>
                  <a:lnTo>
                    <a:pt x="407752" y="140248"/>
                  </a:lnTo>
                  <a:cubicBezTo>
                    <a:pt x="407752" y="129860"/>
                    <a:pt x="399956" y="119470"/>
                    <a:pt x="386971" y="119470"/>
                  </a:cubicBezTo>
                  <a:lnTo>
                    <a:pt x="288282" y="119470"/>
                  </a:lnTo>
                  <a:lnTo>
                    <a:pt x="288282" y="20780"/>
                  </a:lnTo>
                  <a:cubicBezTo>
                    <a:pt x="288282" y="10390"/>
                    <a:pt x="280489" y="0"/>
                    <a:pt x="267504" y="0"/>
                  </a:cubicBezTo>
                  <a:lnTo>
                    <a:pt x="140250" y="0"/>
                  </a:lnTo>
                  <a:cubicBezTo>
                    <a:pt x="129860" y="0"/>
                    <a:pt x="119470" y="7795"/>
                    <a:pt x="119470" y="20780"/>
                  </a:cubicBezTo>
                  <a:lnTo>
                    <a:pt x="119470" y="119470"/>
                  </a:lnTo>
                  <a:lnTo>
                    <a:pt x="20780" y="119470"/>
                  </a:lnTo>
                  <a:cubicBezTo>
                    <a:pt x="10390" y="119470"/>
                    <a:pt x="0" y="127263"/>
                    <a:pt x="0" y="140248"/>
                  </a:cubicBezTo>
                  <a:lnTo>
                    <a:pt x="0" y="267502"/>
                  </a:lnTo>
                  <a:cubicBezTo>
                    <a:pt x="2597" y="277892"/>
                    <a:pt x="10390" y="288282"/>
                    <a:pt x="20780" y="288282"/>
                  </a:cubicBezTo>
                  <a:close/>
                </a:path>
              </a:pathLst>
            </a:custGeom>
            <a:solidFill>
              <a:schemeClr val="accent4"/>
            </a:solidFill>
            <a:ln w="2159" cap="flat">
              <a:noFill/>
              <a:prstDash val="solid"/>
              <a:miter/>
            </a:ln>
          </p:spPr>
          <p:txBody>
            <a:bodyPr rtlCol="0" anchor="ctr"/>
            <a:lstStyle/>
            <a:p>
              <a:endParaRPr lang="en-US">
                <a:solidFill>
                  <a:srgbClr val="002148"/>
                </a:solidFill>
              </a:endParaRPr>
            </a:p>
          </p:txBody>
        </p:sp>
        <p:sp>
          <p:nvSpPr>
            <p:cNvPr id="23" name="Freeform 22">
              <a:extLst>
                <a:ext uri="{FF2B5EF4-FFF2-40B4-BE49-F238E27FC236}">
                  <a16:creationId xmlns:a16="http://schemas.microsoft.com/office/drawing/2014/main" id="{EADD9B13-87DF-C031-5D0F-F36703720DDA}"/>
                </a:ext>
              </a:extLst>
            </p:cNvPr>
            <p:cNvSpPr/>
            <p:nvPr/>
          </p:nvSpPr>
          <p:spPr>
            <a:xfrm>
              <a:off x="8796770" y="2280084"/>
              <a:ext cx="1020033" cy="1415350"/>
            </a:xfrm>
            <a:custGeom>
              <a:avLst/>
              <a:gdLst>
                <a:gd name="connsiteX0" fmla="*/ 1018026 w 1020033"/>
                <a:gd name="connsiteY0" fmla="*/ 540169 h 1415350"/>
                <a:gd name="connsiteX1" fmla="*/ 947908 w 1020033"/>
                <a:gd name="connsiteY1" fmla="*/ 259696 h 1415350"/>
                <a:gd name="connsiteX2" fmla="*/ 937520 w 1020033"/>
                <a:gd name="connsiteY2" fmla="*/ 231131 h 1415350"/>
                <a:gd name="connsiteX3" fmla="*/ 708986 w 1020033"/>
                <a:gd name="connsiteY3" fmla="*/ 0 h 1415350"/>
                <a:gd name="connsiteX4" fmla="*/ 724568 w 1020033"/>
                <a:gd name="connsiteY4" fmla="*/ 122054 h 1415350"/>
                <a:gd name="connsiteX5" fmla="*/ 755731 w 1020033"/>
                <a:gd name="connsiteY5" fmla="*/ 161008 h 1415350"/>
                <a:gd name="connsiteX6" fmla="*/ 714180 w 1020033"/>
                <a:gd name="connsiteY6" fmla="*/ 202558 h 1415350"/>
                <a:gd name="connsiteX7" fmla="*/ 672628 w 1020033"/>
                <a:gd name="connsiteY7" fmla="*/ 161008 h 1415350"/>
                <a:gd name="connsiteX8" fmla="*/ 701195 w 1020033"/>
                <a:gd name="connsiteY8" fmla="*/ 122054 h 1415350"/>
                <a:gd name="connsiteX9" fmla="*/ 685613 w 1020033"/>
                <a:gd name="connsiteY9" fmla="*/ 0 h 1415350"/>
                <a:gd name="connsiteX10" fmla="*/ 545374 w 1020033"/>
                <a:gd name="connsiteY10" fmla="*/ 0 h 1415350"/>
                <a:gd name="connsiteX11" fmla="*/ 532389 w 1020033"/>
                <a:gd name="connsiteY11" fmla="*/ 111674 h 1415350"/>
                <a:gd name="connsiteX12" fmla="*/ 581734 w 1020033"/>
                <a:gd name="connsiteY12" fmla="*/ 161019 h 1415350"/>
                <a:gd name="connsiteX13" fmla="*/ 581734 w 1020033"/>
                <a:gd name="connsiteY13" fmla="*/ 197379 h 1415350"/>
                <a:gd name="connsiteX14" fmla="*/ 568749 w 1020033"/>
                <a:gd name="connsiteY14" fmla="*/ 210364 h 1415350"/>
                <a:gd name="connsiteX15" fmla="*/ 542779 w 1020033"/>
                <a:gd name="connsiteY15" fmla="*/ 210364 h 1415350"/>
                <a:gd name="connsiteX16" fmla="*/ 529794 w 1020033"/>
                <a:gd name="connsiteY16" fmla="*/ 197379 h 1415350"/>
                <a:gd name="connsiteX17" fmla="*/ 542779 w 1020033"/>
                <a:gd name="connsiteY17" fmla="*/ 184394 h 1415350"/>
                <a:gd name="connsiteX18" fmla="*/ 555764 w 1020033"/>
                <a:gd name="connsiteY18" fmla="*/ 184394 h 1415350"/>
                <a:gd name="connsiteX19" fmla="*/ 555764 w 1020033"/>
                <a:gd name="connsiteY19" fmla="*/ 158424 h 1415350"/>
                <a:gd name="connsiteX20" fmla="*/ 529794 w 1020033"/>
                <a:gd name="connsiteY20" fmla="*/ 132455 h 1415350"/>
                <a:gd name="connsiteX21" fmla="*/ 503825 w 1020033"/>
                <a:gd name="connsiteY21" fmla="*/ 132455 h 1415350"/>
                <a:gd name="connsiteX22" fmla="*/ 477855 w 1020033"/>
                <a:gd name="connsiteY22" fmla="*/ 158424 h 1415350"/>
                <a:gd name="connsiteX23" fmla="*/ 477855 w 1020033"/>
                <a:gd name="connsiteY23" fmla="*/ 184394 h 1415350"/>
                <a:gd name="connsiteX24" fmla="*/ 490840 w 1020033"/>
                <a:gd name="connsiteY24" fmla="*/ 184394 h 1415350"/>
                <a:gd name="connsiteX25" fmla="*/ 503825 w 1020033"/>
                <a:gd name="connsiteY25" fmla="*/ 197379 h 1415350"/>
                <a:gd name="connsiteX26" fmla="*/ 490840 w 1020033"/>
                <a:gd name="connsiteY26" fmla="*/ 210364 h 1415350"/>
                <a:gd name="connsiteX27" fmla="*/ 464870 w 1020033"/>
                <a:gd name="connsiteY27" fmla="*/ 210364 h 1415350"/>
                <a:gd name="connsiteX28" fmla="*/ 451885 w 1020033"/>
                <a:gd name="connsiteY28" fmla="*/ 197379 h 1415350"/>
                <a:gd name="connsiteX29" fmla="*/ 451885 w 1020033"/>
                <a:gd name="connsiteY29" fmla="*/ 161019 h 1415350"/>
                <a:gd name="connsiteX30" fmla="*/ 501230 w 1020033"/>
                <a:gd name="connsiteY30" fmla="*/ 111674 h 1415350"/>
                <a:gd name="connsiteX31" fmla="*/ 503825 w 1020033"/>
                <a:gd name="connsiteY31" fmla="*/ 111674 h 1415350"/>
                <a:gd name="connsiteX32" fmla="*/ 516809 w 1020033"/>
                <a:gd name="connsiteY32" fmla="*/ 2606 h 1415350"/>
                <a:gd name="connsiteX33" fmla="*/ 496031 w 1020033"/>
                <a:gd name="connsiteY33" fmla="*/ 2606 h 1415350"/>
                <a:gd name="connsiteX34" fmla="*/ 280478 w 1020033"/>
                <a:gd name="connsiteY34" fmla="*/ 202569 h 1415350"/>
                <a:gd name="connsiteX35" fmla="*/ 251913 w 1020033"/>
                <a:gd name="connsiteY35" fmla="*/ 254508 h 1415350"/>
                <a:gd name="connsiteX36" fmla="*/ 85705 w 1020033"/>
                <a:gd name="connsiteY36" fmla="*/ 303853 h 1415350"/>
                <a:gd name="connsiteX37" fmla="*/ 0 w 1020033"/>
                <a:gd name="connsiteY37" fmla="*/ 389558 h 1415350"/>
                <a:gd name="connsiteX38" fmla="*/ 85705 w 1020033"/>
                <a:gd name="connsiteY38" fmla="*/ 475262 h 1415350"/>
                <a:gd name="connsiteX39" fmla="*/ 376566 w 1020033"/>
                <a:gd name="connsiteY39" fmla="*/ 368788 h 1415350"/>
                <a:gd name="connsiteX40" fmla="*/ 420710 w 1020033"/>
                <a:gd name="connsiteY40" fmla="*/ 301269 h 1415350"/>
                <a:gd name="connsiteX41" fmla="*/ 425900 w 1020033"/>
                <a:gd name="connsiteY41" fmla="*/ 589534 h 1415350"/>
                <a:gd name="connsiteX42" fmla="*/ 342801 w 1020033"/>
                <a:gd name="connsiteY42" fmla="*/ 1308896 h 1415350"/>
                <a:gd name="connsiteX43" fmla="*/ 423305 w 1020033"/>
                <a:gd name="connsiteY43" fmla="*/ 1410179 h 1415350"/>
                <a:gd name="connsiteX44" fmla="*/ 524590 w 1020033"/>
                <a:gd name="connsiteY44" fmla="*/ 1329677 h 1415350"/>
                <a:gd name="connsiteX45" fmla="*/ 599904 w 1020033"/>
                <a:gd name="connsiteY45" fmla="*/ 675238 h 1415350"/>
                <a:gd name="connsiteX46" fmla="*/ 680419 w 1020033"/>
                <a:gd name="connsiteY46" fmla="*/ 1334849 h 1415350"/>
                <a:gd name="connsiteX47" fmla="*/ 771313 w 1020033"/>
                <a:gd name="connsiteY47" fmla="*/ 1415351 h 1415350"/>
                <a:gd name="connsiteX48" fmla="*/ 781701 w 1020033"/>
                <a:gd name="connsiteY48" fmla="*/ 1415351 h 1415350"/>
                <a:gd name="connsiteX49" fmla="*/ 862208 w 1020033"/>
                <a:gd name="connsiteY49" fmla="*/ 1314069 h 1415350"/>
                <a:gd name="connsiteX50" fmla="*/ 779126 w 1020033"/>
                <a:gd name="connsiteY50" fmla="*/ 594706 h 1415350"/>
                <a:gd name="connsiteX51" fmla="*/ 784298 w 1020033"/>
                <a:gd name="connsiteY51" fmla="*/ 314232 h 1415350"/>
                <a:gd name="connsiteX52" fmla="*/ 789492 w 1020033"/>
                <a:gd name="connsiteY52" fmla="*/ 327217 h 1415350"/>
                <a:gd name="connsiteX53" fmla="*/ 851820 w 1020033"/>
                <a:gd name="connsiteY53" fmla="*/ 573930 h 1415350"/>
                <a:gd name="connsiteX54" fmla="*/ 937520 w 1020033"/>
                <a:gd name="connsiteY54" fmla="*/ 644044 h 1415350"/>
                <a:gd name="connsiteX55" fmla="*/ 953102 w 1020033"/>
                <a:gd name="connsiteY55" fmla="*/ 641449 h 1415350"/>
                <a:gd name="connsiteX56" fmla="*/ 1018026 w 1020033"/>
                <a:gd name="connsiteY56" fmla="*/ 540174 h 141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20033" h="1415350">
                  <a:moveTo>
                    <a:pt x="1018026" y="540169"/>
                  </a:moveTo>
                  <a:cubicBezTo>
                    <a:pt x="1012832" y="519389"/>
                    <a:pt x="976474" y="332411"/>
                    <a:pt x="947908" y="259696"/>
                  </a:cubicBezTo>
                  <a:cubicBezTo>
                    <a:pt x="945311" y="251900"/>
                    <a:pt x="940117" y="241521"/>
                    <a:pt x="937520" y="231131"/>
                  </a:cubicBezTo>
                  <a:cubicBezTo>
                    <a:pt x="908953" y="150627"/>
                    <a:pt x="851820" y="0"/>
                    <a:pt x="708986" y="0"/>
                  </a:cubicBezTo>
                  <a:lnTo>
                    <a:pt x="724568" y="122054"/>
                  </a:lnTo>
                  <a:cubicBezTo>
                    <a:pt x="742746" y="127243"/>
                    <a:pt x="755731" y="142834"/>
                    <a:pt x="755731" y="161008"/>
                  </a:cubicBezTo>
                  <a:cubicBezTo>
                    <a:pt x="755731" y="184383"/>
                    <a:pt x="737552" y="202558"/>
                    <a:pt x="714180" y="202558"/>
                  </a:cubicBezTo>
                  <a:cubicBezTo>
                    <a:pt x="690807" y="202558"/>
                    <a:pt x="672628" y="184383"/>
                    <a:pt x="672628" y="161008"/>
                  </a:cubicBezTo>
                  <a:cubicBezTo>
                    <a:pt x="672628" y="142834"/>
                    <a:pt x="685613" y="127243"/>
                    <a:pt x="701195" y="122054"/>
                  </a:cubicBezTo>
                  <a:lnTo>
                    <a:pt x="685613" y="0"/>
                  </a:lnTo>
                  <a:lnTo>
                    <a:pt x="545374" y="0"/>
                  </a:lnTo>
                  <a:lnTo>
                    <a:pt x="532389" y="111674"/>
                  </a:lnTo>
                  <a:cubicBezTo>
                    <a:pt x="560954" y="111674"/>
                    <a:pt x="581734" y="135049"/>
                    <a:pt x="581734" y="161019"/>
                  </a:cubicBezTo>
                  <a:lnTo>
                    <a:pt x="581734" y="197379"/>
                  </a:lnTo>
                  <a:cubicBezTo>
                    <a:pt x="581734" y="205174"/>
                    <a:pt x="576544" y="210364"/>
                    <a:pt x="568749" y="210364"/>
                  </a:cubicBezTo>
                  <a:lnTo>
                    <a:pt x="542779" y="210364"/>
                  </a:lnTo>
                  <a:cubicBezTo>
                    <a:pt x="534986" y="210364"/>
                    <a:pt x="529794" y="205174"/>
                    <a:pt x="529794" y="197379"/>
                  </a:cubicBezTo>
                  <a:cubicBezTo>
                    <a:pt x="529794" y="189584"/>
                    <a:pt x="534986" y="184394"/>
                    <a:pt x="542779" y="184394"/>
                  </a:cubicBezTo>
                  <a:lnTo>
                    <a:pt x="555764" y="184394"/>
                  </a:lnTo>
                  <a:lnTo>
                    <a:pt x="555764" y="158424"/>
                  </a:lnTo>
                  <a:cubicBezTo>
                    <a:pt x="555764" y="142845"/>
                    <a:pt x="542779" y="132455"/>
                    <a:pt x="529794" y="132455"/>
                  </a:cubicBezTo>
                  <a:lnTo>
                    <a:pt x="503825" y="132455"/>
                  </a:lnTo>
                  <a:cubicBezTo>
                    <a:pt x="488245" y="132455"/>
                    <a:pt x="477855" y="145439"/>
                    <a:pt x="477855" y="158424"/>
                  </a:cubicBezTo>
                  <a:lnTo>
                    <a:pt x="477855" y="184394"/>
                  </a:lnTo>
                  <a:lnTo>
                    <a:pt x="490840" y="184394"/>
                  </a:lnTo>
                  <a:cubicBezTo>
                    <a:pt x="498635" y="184394"/>
                    <a:pt x="503825" y="189584"/>
                    <a:pt x="503825" y="197379"/>
                  </a:cubicBezTo>
                  <a:cubicBezTo>
                    <a:pt x="503825" y="205174"/>
                    <a:pt x="498635" y="210364"/>
                    <a:pt x="490840" y="210364"/>
                  </a:cubicBezTo>
                  <a:lnTo>
                    <a:pt x="464870" y="210364"/>
                  </a:lnTo>
                  <a:cubicBezTo>
                    <a:pt x="457077" y="210364"/>
                    <a:pt x="451885" y="205174"/>
                    <a:pt x="451885" y="197379"/>
                  </a:cubicBezTo>
                  <a:lnTo>
                    <a:pt x="451885" y="161019"/>
                  </a:lnTo>
                  <a:cubicBezTo>
                    <a:pt x="451885" y="132455"/>
                    <a:pt x="475260" y="111674"/>
                    <a:pt x="501230" y="111674"/>
                  </a:cubicBezTo>
                  <a:lnTo>
                    <a:pt x="503825" y="111674"/>
                  </a:lnTo>
                  <a:lnTo>
                    <a:pt x="516809" y="2606"/>
                  </a:lnTo>
                  <a:lnTo>
                    <a:pt x="496031" y="2606"/>
                  </a:lnTo>
                  <a:cubicBezTo>
                    <a:pt x="376573" y="2606"/>
                    <a:pt x="316838" y="124659"/>
                    <a:pt x="280478" y="202569"/>
                  </a:cubicBezTo>
                  <a:cubicBezTo>
                    <a:pt x="272683" y="220743"/>
                    <a:pt x="259698" y="249319"/>
                    <a:pt x="251913" y="254508"/>
                  </a:cubicBezTo>
                  <a:cubicBezTo>
                    <a:pt x="215553" y="293463"/>
                    <a:pt x="124659" y="303853"/>
                    <a:pt x="85705" y="303853"/>
                  </a:cubicBezTo>
                  <a:cubicBezTo>
                    <a:pt x="38955" y="303853"/>
                    <a:pt x="0" y="342808"/>
                    <a:pt x="0" y="389558"/>
                  </a:cubicBezTo>
                  <a:cubicBezTo>
                    <a:pt x="0" y="436307"/>
                    <a:pt x="38955" y="475262"/>
                    <a:pt x="85705" y="475262"/>
                  </a:cubicBezTo>
                  <a:cubicBezTo>
                    <a:pt x="106483" y="475262"/>
                    <a:pt x="283073" y="472667"/>
                    <a:pt x="376566" y="368788"/>
                  </a:cubicBezTo>
                  <a:cubicBezTo>
                    <a:pt x="394741" y="350614"/>
                    <a:pt x="407725" y="327239"/>
                    <a:pt x="420710" y="301269"/>
                  </a:cubicBezTo>
                  <a:lnTo>
                    <a:pt x="425900" y="589534"/>
                  </a:lnTo>
                  <a:lnTo>
                    <a:pt x="342801" y="1308896"/>
                  </a:lnTo>
                  <a:cubicBezTo>
                    <a:pt x="337611" y="1358241"/>
                    <a:pt x="373960" y="1404985"/>
                    <a:pt x="423305" y="1410179"/>
                  </a:cubicBezTo>
                  <a:cubicBezTo>
                    <a:pt x="472650" y="1415373"/>
                    <a:pt x="519389" y="1379015"/>
                    <a:pt x="524590" y="1329677"/>
                  </a:cubicBezTo>
                  <a:lnTo>
                    <a:pt x="599904" y="675238"/>
                  </a:lnTo>
                  <a:lnTo>
                    <a:pt x="680419" y="1334849"/>
                  </a:lnTo>
                  <a:cubicBezTo>
                    <a:pt x="685613" y="1381590"/>
                    <a:pt x="724568" y="1415351"/>
                    <a:pt x="771313" y="1415351"/>
                  </a:cubicBezTo>
                  <a:lnTo>
                    <a:pt x="781701" y="1415351"/>
                  </a:lnTo>
                  <a:cubicBezTo>
                    <a:pt x="831065" y="1410157"/>
                    <a:pt x="867423" y="1363414"/>
                    <a:pt x="862208" y="1314069"/>
                  </a:cubicBezTo>
                  <a:lnTo>
                    <a:pt x="779126" y="594706"/>
                  </a:lnTo>
                  <a:lnTo>
                    <a:pt x="784298" y="314232"/>
                  </a:lnTo>
                  <a:cubicBezTo>
                    <a:pt x="786895" y="319422"/>
                    <a:pt x="786895" y="322028"/>
                    <a:pt x="789492" y="327217"/>
                  </a:cubicBezTo>
                  <a:cubicBezTo>
                    <a:pt x="807671" y="368767"/>
                    <a:pt x="836238" y="501210"/>
                    <a:pt x="851820" y="573930"/>
                  </a:cubicBezTo>
                  <a:cubicBezTo>
                    <a:pt x="859610" y="615480"/>
                    <a:pt x="895968" y="644044"/>
                    <a:pt x="937520" y="644044"/>
                  </a:cubicBezTo>
                  <a:cubicBezTo>
                    <a:pt x="942714" y="644044"/>
                    <a:pt x="947929" y="644044"/>
                    <a:pt x="953102" y="641449"/>
                  </a:cubicBezTo>
                  <a:cubicBezTo>
                    <a:pt x="997250" y="633663"/>
                    <a:pt x="1028414" y="586915"/>
                    <a:pt x="1018026" y="540174"/>
                  </a:cubicBezTo>
                  <a:close/>
                </a:path>
              </a:pathLst>
            </a:custGeom>
            <a:solidFill>
              <a:srgbClr val="002148"/>
            </a:solidFill>
            <a:ln w="2159" cap="flat">
              <a:noFill/>
              <a:prstDash val="solid"/>
              <a:miter/>
            </a:ln>
          </p:spPr>
          <p:txBody>
            <a:bodyPr rtlCol="0" anchor="ctr"/>
            <a:lstStyle/>
            <a:p>
              <a:endParaRPr lang="en-US">
                <a:solidFill>
                  <a:schemeClr val="accent3"/>
                </a:solidFill>
              </a:endParaRPr>
            </a:p>
          </p:txBody>
        </p:sp>
        <p:sp>
          <p:nvSpPr>
            <p:cNvPr id="24" name="Freeform 23">
              <a:extLst>
                <a:ext uri="{FF2B5EF4-FFF2-40B4-BE49-F238E27FC236}">
                  <a16:creationId xmlns:a16="http://schemas.microsoft.com/office/drawing/2014/main" id="{3DFACA25-F311-6EF3-83E0-8FBD3C1209CC}"/>
                </a:ext>
              </a:extLst>
            </p:cNvPr>
            <p:cNvSpPr/>
            <p:nvPr/>
          </p:nvSpPr>
          <p:spPr>
            <a:xfrm>
              <a:off x="9492771" y="2418164"/>
              <a:ext cx="36357" cy="36357"/>
            </a:xfrm>
            <a:custGeom>
              <a:avLst/>
              <a:gdLst>
                <a:gd name="connsiteX0" fmla="*/ 36358 w 36357"/>
                <a:gd name="connsiteY0" fmla="*/ 18183 h 36357"/>
                <a:gd name="connsiteX1" fmla="*/ 18179 w 36357"/>
                <a:gd name="connsiteY1" fmla="*/ 36358 h 36357"/>
                <a:gd name="connsiteX2" fmla="*/ 0 w 36357"/>
                <a:gd name="connsiteY2" fmla="*/ 18183 h 36357"/>
                <a:gd name="connsiteX3" fmla="*/ 18179 w 36357"/>
                <a:gd name="connsiteY3" fmla="*/ 0 h 36357"/>
                <a:gd name="connsiteX4" fmla="*/ 36358 w 36357"/>
                <a:gd name="connsiteY4" fmla="*/ 18183 h 3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57" h="36357">
                  <a:moveTo>
                    <a:pt x="36358" y="18183"/>
                  </a:moveTo>
                  <a:cubicBezTo>
                    <a:pt x="36358" y="28218"/>
                    <a:pt x="28221" y="36358"/>
                    <a:pt x="18179" y="36358"/>
                  </a:cubicBezTo>
                  <a:cubicBezTo>
                    <a:pt x="8137" y="36358"/>
                    <a:pt x="0" y="28218"/>
                    <a:pt x="0" y="18183"/>
                  </a:cubicBezTo>
                  <a:cubicBezTo>
                    <a:pt x="0" y="8139"/>
                    <a:pt x="8137" y="0"/>
                    <a:pt x="18179" y="0"/>
                  </a:cubicBezTo>
                  <a:cubicBezTo>
                    <a:pt x="28221" y="0"/>
                    <a:pt x="36358" y="8139"/>
                    <a:pt x="36358" y="18183"/>
                  </a:cubicBezTo>
                </a:path>
              </a:pathLst>
            </a:custGeom>
            <a:solidFill>
              <a:schemeClr val="accent3"/>
            </a:solidFill>
            <a:ln w="2159" cap="flat">
              <a:noFill/>
              <a:prstDash val="solid"/>
              <a:miter/>
            </a:ln>
          </p:spPr>
          <p:txBody>
            <a:bodyPr rtlCol="0" anchor="ctr"/>
            <a:lstStyle/>
            <a:p>
              <a:endParaRPr lang="en-US">
                <a:solidFill>
                  <a:srgbClr val="002148"/>
                </a:solidFill>
              </a:endParaRPr>
            </a:p>
          </p:txBody>
        </p:sp>
        <p:sp>
          <p:nvSpPr>
            <p:cNvPr id="25" name="Freeform 24">
              <a:extLst>
                <a:ext uri="{FF2B5EF4-FFF2-40B4-BE49-F238E27FC236}">
                  <a16:creationId xmlns:a16="http://schemas.microsoft.com/office/drawing/2014/main" id="{225A7959-B351-EC36-1429-825D72B07C92}"/>
                </a:ext>
              </a:extLst>
            </p:cNvPr>
            <p:cNvSpPr/>
            <p:nvPr/>
          </p:nvSpPr>
          <p:spPr>
            <a:xfrm>
              <a:off x="9220088" y="1849694"/>
              <a:ext cx="363576" cy="363576"/>
            </a:xfrm>
            <a:custGeom>
              <a:avLst/>
              <a:gdLst>
                <a:gd name="connsiteX0" fmla="*/ 363577 w 363576"/>
                <a:gd name="connsiteY0" fmla="*/ 181788 h 363576"/>
                <a:gd name="connsiteX1" fmla="*/ 181788 w 363576"/>
                <a:gd name="connsiteY1" fmla="*/ 363577 h 363576"/>
                <a:gd name="connsiteX2" fmla="*/ 0 w 363576"/>
                <a:gd name="connsiteY2" fmla="*/ 181788 h 363576"/>
                <a:gd name="connsiteX3" fmla="*/ 181788 w 363576"/>
                <a:gd name="connsiteY3" fmla="*/ 0 h 363576"/>
                <a:gd name="connsiteX4" fmla="*/ 363577 w 363576"/>
                <a:gd name="connsiteY4" fmla="*/ 181788 h 36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576" h="363576">
                  <a:moveTo>
                    <a:pt x="363577" y="181788"/>
                  </a:moveTo>
                  <a:cubicBezTo>
                    <a:pt x="363577" y="282185"/>
                    <a:pt x="282183" y="363577"/>
                    <a:pt x="181788" y="363577"/>
                  </a:cubicBezTo>
                  <a:cubicBezTo>
                    <a:pt x="81391" y="363577"/>
                    <a:pt x="0" y="282185"/>
                    <a:pt x="0" y="181788"/>
                  </a:cubicBezTo>
                  <a:cubicBezTo>
                    <a:pt x="0" y="81383"/>
                    <a:pt x="81391" y="0"/>
                    <a:pt x="181788" y="0"/>
                  </a:cubicBezTo>
                  <a:cubicBezTo>
                    <a:pt x="282183" y="0"/>
                    <a:pt x="363577" y="81383"/>
                    <a:pt x="363577" y="181788"/>
                  </a:cubicBezTo>
                </a:path>
              </a:pathLst>
            </a:custGeom>
            <a:solidFill>
              <a:srgbClr val="002148"/>
            </a:solidFill>
            <a:ln w="2159" cap="flat">
              <a:noFill/>
              <a:prstDash val="solid"/>
              <a:miter/>
            </a:ln>
          </p:spPr>
          <p:txBody>
            <a:bodyPr rtlCol="0" anchor="ctr"/>
            <a:lstStyle/>
            <a:p>
              <a:endParaRPr lang="en-US">
                <a:solidFill>
                  <a:srgbClr val="002148"/>
                </a:solidFill>
              </a:endParaRPr>
            </a:p>
          </p:txBody>
        </p:sp>
      </p:grpSp>
      <p:sp>
        <p:nvSpPr>
          <p:cNvPr id="26" name="Rectangle 25">
            <a:extLst>
              <a:ext uri="{FF2B5EF4-FFF2-40B4-BE49-F238E27FC236}">
                <a16:creationId xmlns:a16="http://schemas.microsoft.com/office/drawing/2014/main" id="{B04CBF8C-5288-97C6-BCEC-F7F04C4DA121}"/>
              </a:ext>
            </a:extLst>
          </p:cNvPr>
          <p:cNvSpPr/>
          <p:nvPr/>
        </p:nvSpPr>
        <p:spPr>
          <a:xfrm>
            <a:off x="5992553" y="3673265"/>
            <a:ext cx="5710839" cy="1468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0" bIns="91440" rtlCol="0" anchor="ctr"/>
          <a:lstStyle/>
          <a:p>
            <a:pPr indent="-182880" algn="ctr">
              <a:lnSpc>
                <a:spcPct val="120000"/>
              </a:lnSpc>
            </a:pPr>
            <a:r>
              <a:rPr lang="en-US" sz="2800" i="1" spc="20">
                <a:solidFill>
                  <a:srgbClr val="002148"/>
                </a:solidFill>
                <a:latin typeface="Lato" panose="020F0502020204030203" pitchFamily="34" charset="0"/>
                <a:ea typeface="Lato" panose="020F0502020204030203" pitchFamily="34" charset="0"/>
                <a:cs typeface="Lato" panose="020F0502020204030203" pitchFamily="34" charset="0"/>
              </a:rPr>
              <a:t>Stigma leads to </a:t>
            </a:r>
            <a:r>
              <a:rPr lang="en-US" sz="2800" i="1" spc="20">
                <a:solidFill>
                  <a:srgbClr val="4280A5"/>
                </a:solidFill>
                <a:latin typeface="Lato Medium" panose="020F0502020204030203" pitchFamily="34" charset="0"/>
                <a:ea typeface="Lato Medium" panose="020F0502020204030203" pitchFamily="34" charset="0"/>
                <a:cs typeface="Lato Medium" panose="020F0502020204030203" pitchFamily="34" charset="0"/>
              </a:rPr>
              <a:t>over-referral </a:t>
            </a:r>
            <a:br>
              <a:rPr lang="en-US" sz="2800" i="1" spc="20">
                <a:solidFill>
                  <a:srgbClr val="4280A5"/>
                </a:solidFill>
                <a:latin typeface="Lato Medium" panose="020F0502020204030203" pitchFamily="34" charset="0"/>
                <a:ea typeface="Lato Medium" panose="020F0502020204030203" pitchFamily="34" charset="0"/>
                <a:cs typeface="Lato Medium" panose="020F0502020204030203" pitchFamily="34" charset="0"/>
              </a:rPr>
            </a:br>
            <a:r>
              <a:rPr lang="en-US" sz="2800" i="1" spc="20">
                <a:solidFill>
                  <a:srgbClr val="002148"/>
                </a:solidFill>
                <a:latin typeface="Lato" panose="020F0502020204030203" pitchFamily="34" charset="0"/>
                <a:ea typeface="Lato" panose="020F0502020204030203" pitchFamily="34" charset="0"/>
                <a:cs typeface="Lato" panose="020F0502020204030203" pitchFamily="34" charset="0"/>
              </a:rPr>
              <a:t>and </a:t>
            </a:r>
            <a:r>
              <a:rPr lang="en-US" sz="2800" i="1" spc="20">
                <a:solidFill>
                  <a:srgbClr val="4280A5"/>
                </a:solidFill>
                <a:latin typeface="Lato Medium" panose="020F0502020204030203" pitchFamily="34" charset="0"/>
                <a:ea typeface="Lato Medium" panose="020F0502020204030203" pitchFamily="34" charset="0"/>
                <a:cs typeface="Lato Medium" panose="020F0502020204030203" pitchFamily="34" charset="0"/>
              </a:rPr>
              <a:t>patient abandonment.</a:t>
            </a:r>
          </a:p>
        </p:txBody>
      </p:sp>
      <p:sp>
        <p:nvSpPr>
          <p:cNvPr id="4" name="Object 1">
            <a:extLst>
              <a:ext uri="{FF2B5EF4-FFF2-40B4-BE49-F238E27FC236}">
                <a16:creationId xmlns:a16="http://schemas.microsoft.com/office/drawing/2014/main" id="{1AF421E1-5C51-3402-192E-082BDED245C2}"/>
              </a:ext>
            </a:extLst>
          </p:cNvPr>
          <p:cNvSpPr/>
          <p:nvPr/>
        </p:nvSpPr>
        <p:spPr>
          <a:xfrm>
            <a:off x="0" y="0"/>
            <a:ext cx="12192000" cy="1097280"/>
          </a:xfrm>
          <a:prstGeom prst="rect">
            <a:avLst/>
          </a:prstGeom>
          <a:solidFill>
            <a:srgbClr val="002148"/>
          </a:solidFill>
        </p:spPr>
        <p:txBody>
          <a:bodyPr/>
          <a:lstStyle/>
          <a:p>
            <a:endParaRPr lang="en-US"/>
          </a:p>
        </p:txBody>
      </p:sp>
      <p:sp>
        <p:nvSpPr>
          <p:cNvPr id="7" name="Object 2">
            <a:extLst>
              <a:ext uri="{FF2B5EF4-FFF2-40B4-BE49-F238E27FC236}">
                <a16:creationId xmlns:a16="http://schemas.microsoft.com/office/drawing/2014/main" id="{02586150-3074-044A-970E-855A1034967F}"/>
              </a:ext>
            </a:extLst>
          </p:cNvPr>
          <p:cNvSpPr/>
          <p:nvPr/>
        </p:nvSpPr>
        <p:spPr>
          <a:xfrm>
            <a:off x="385162" y="182880"/>
            <a:ext cx="11421677" cy="824944"/>
          </a:xfrm>
          <a:prstGeom prst="rect">
            <a:avLst/>
          </a:prstGeom>
          <a:noFill/>
        </p:spPr>
        <p:txBody>
          <a:bodyPr wrap="square" lIns="0" tIns="0" rIns="0" bIns="0" rtlCol="0" anchor="t"/>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900" b="0" i="0" u="none" strike="noStrike" kern="1200" cap="none" spc="0" normalizeH="0" baseline="0" noProof="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2019 HHS Pain Management Best Practices Interagency Task Force: </a:t>
            </a:r>
            <a:br>
              <a:rPr kumimoji="0" lang="en-US" sz="2900" b="0" i="0" u="none" strike="noStrike" kern="1200" cap="none" spc="0" normalizeH="0" baseline="0" noProof="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br>
            <a:r>
              <a:rPr kumimoji="0" lang="en-US" sz="2900" b="0" i="1" u="none" strike="noStrike" kern="1200" cap="none" spc="0" normalizeH="0" baseline="0" noProof="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Role of Stigma</a:t>
            </a:r>
          </a:p>
        </p:txBody>
      </p:sp>
    </p:spTree>
    <p:custDataLst>
      <p:tags r:id="rId1"/>
    </p:custDataLst>
    <p:extLst>
      <p:ext uri="{BB962C8B-B14F-4D97-AF65-F5344CB8AC3E}">
        <p14:creationId xmlns:p14="http://schemas.microsoft.com/office/powerpoint/2010/main" val="328754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0443258F-3242-49AC-9632-683F9DF04C8A}"/>
              </a:ext>
            </a:extLst>
          </p:cNvPr>
          <p:cNvSpPr/>
          <p:nvPr/>
        </p:nvSpPr>
        <p:spPr>
          <a:xfrm>
            <a:off x="-28576" y="-9939"/>
            <a:ext cx="12258675" cy="1097280"/>
          </a:xfrm>
          <a:prstGeom prst="rect">
            <a:avLst/>
          </a:prstGeom>
          <a:solidFill>
            <a:srgbClr val="001D48"/>
          </a:solidFill>
        </p:spPr>
      </p:sp>
      <p:sp>
        <p:nvSpPr>
          <p:cNvPr id="9" name="Object 3">
            <a:extLst>
              <a:ext uri="{FF2B5EF4-FFF2-40B4-BE49-F238E27FC236}">
                <a16:creationId xmlns:a16="http://schemas.microsoft.com/office/drawing/2014/main" id="{0C4417ED-48AD-48E5-BEA2-976215464C60}"/>
              </a:ext>
            </a:extLst>
          </p:cNvPr>
          <p:cNvSpPr/>
          <p:nvPr/>
        </p:nvSpPr>
        <p:spPr>
          <a:xfrm>
            <a:off x="478678" y="274320"/>
            <a:ext cx="11234644" cy="568755"/>
          </a:xfrm>
          <a:prstGeom prst="rect">
            <a:avLst/>
          </a:prstGeom>
          <a:noFill/>
        </p:spPr>
        <p:txBody>
          <a:bodyPr wrap="square" lIns="0" tIns="0" rIns="0" bIns="0" rtlCol="0" anchor="t"/>
          <a:lstStyle/>
          <a:p>
            <a:pPr algn="ctr">
              <a:lnSpc>
                <a:spcPts val="3460"/>
              </a:lnSpc>
              <a:spcAft>
                <a:spcPts val="600"/>
              </a:spcAft>
            </a:pPr>
            <a:r>
              <a:rPr lang="en-US" sz="3200">
                <a:solidFill>
                  <a:srgbClr val="FFFFFF"/>
                </a:solidFill>
                <a:latin typeface="Lato Light" panose="020F0302020204030203" pitchFamily="34" charset="0"/>
                <a:ea typeface="Source Sans Pro Light" pitchFamily="34" charset="-122"/>
                <a:cs typeface="Source Sans Pro Light" pitchFamily="34" charset="-120"/>
              </a:rPr>
              <a:t>What Contributed to Delayed Progress in Stacy’s Management?</a:t>
            </a:r>
          </a:p>
        </p:txBody>
      </p:sp>
      <p:pic>
        <p:nvPicPr>
          <p:cNvPr id="3" name="Picture 2" descr="A picture containing logo&#10;&#10;Description automatically generated">
            <a:extLst>
              <a:ext uri="{FF2B5EF4-FFF2-40B4-BE49-F238E27FC236}">
                <a16:creationId xmlns:a16="http://schemas.microsoft.com/office/drawing/2014/main" id="{97E75C78-F1A0-443B-A350-6B52B422B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71" y="6381334"/>
            <a:ext cx="387651" cy="381384"/>
          </a:xfrm>
          <a:prstGeom prst="rect">
            <a:avLst/>
          </a:prstGeom>
        </p:spPr>
      </p:pic>
      <p:sp>
        <p:nvSpPr>
          <p:cNvPr id="4" name="Rectangle 3">
            <a:extLst>
              <a:ext uri="{FF2B5EF4-FFF2-40B4-BE49-F238E27FC236}">
                <a16:creationId xmlns:a16="http://schemas.microsoft.com/office/drawing/2014/main" id="{F26A8485-2D98-4140-ADAD-946BF14FC030}"/>
              </a:ext>
            </a:extLst>
          </p:cNvPr>
          <p:cNvSpPr/>
          <p:nvPr/>
        </p:nvSpPr>
        <p:spPr>
          <a:xfrm>
            <a:off x="294471" y="2094073"/>
            <a:ext cx="2103120" cy="3438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0" rIns="137160" bIns="91440" rtlCol="0" anchor="ctr"/>
          <a:lstStyle/>
          <a:p>
            <a:pPr algn="ctr">
              <a:lnSpc>
                <a:spcPct val="112000"/>
              </a:lnSpc>
            </a:pPr>
            <a:r>
              <a:rPr lang="en-US" sz="17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Over-prescription </a:t>
            </a:r>
            <a:br>
              <a:rPr lang="en-US" sz="17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br>
            <a:r>
              <a:rPr lang="en-US" sz="17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of opioids </a:t>
            </a:r>
          </a:p>
          <a:p>
            <a:pPr algn="ctr">
              <a:lnSpc>
                <a:spcPct val="112000"/>
              </a:lnSpc>
            </a:pPr>
            <a:endParaRPr lang="en-US" sz="15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 name="Oval 4">
            <a:extLst>
              <a:ext uri="{FF2B5EF4-FFF2-40B4-BE49-F238E27FC236}">
                <a16:creationId xmlns:a16="http://schemas.microsoft.com/office/drawing/2014/main" id="{61050E9B-F948-43C3-A05A-C0DABCA28B71}"/>
              </a:ext>
            </a:extLst>
          </p:cNvPr>
          <p:cNvSpPr/>
          <p:nvPr/>
        </p:nvSpPr>
        <p:spPr>
          <a:xfrm>
            <a:off x="1060166" y="2253688"/>
            <a:ext cx="548640" cy="5486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latin typeface="Lato Light" panose="020F0502020204030203" pitchFamily="34" charset="0"/>
                <a:ea typeface="Lato Light" panose="020F0502020204030203" pitchFamily="34" charset="0"/>
                <a:cs typeface="Lato Light" panose="020F0502020204030203" pitchFamily="34" charset="0"/>
              </a:rPr>
              <a:t>1</a:t>
            </a:r>
          </a:p>
        </p:txBody>
      </p:sp>
      <p:cxnSp>
        <p:nvCxnSpPr>
          <p:cNvPr id="18" name="Straight Connector 17">
            <a:extLst>
              <a:ext uri="{FF2B5EF4-FFF2-40B4-BE49-F238E27FC236}">
                <a16:creationId xmlns:a16="http://schemas.microsoft.com/office/drawing/2014/main" id="{BFE73AF5-EA5D-44F4-A7BA-756131F22D48}"/>
              </a:ext>
            </a:extLst>
          </p:cNvPr>
          <p:cNvCxnSpPr>
            <a:cxnSpLocks/>
          </p:cNvCxnSpPr>
          <p:nvPr/>
        </p:nvCxnSpPr>
        <p:spPr>
          <a:xfrm>
            <a:off x="282926" y="5541168"/>
            <a:ext cx="2103120" cy="0"/>
          </a:xfrm>
          <a:prstGeom prst="line">
            <a:avLst/>
          </a:prstGeom>
          <a:ln w="317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C010559-DE38-4441-B9A4-9DC286480136}"/>
              </a:ext>
            </a:extLst>
          </p:cNvPr>
          <p:cNvSpPr/>
          <p:nvPr/>
        </p:nvSpPr>
        <p:spPr>
          <a:xfrm>
            <a:off x="2656733" y="2094072"/>
            <a:ext cx="2103120" cy="3438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640080" rIns="137160" bIns="91440" rtlCol="0" anchor="ctr"/>
          <a:lstStyle/>
          <a:p>
            <a:pPr algn="ctr">
              <a:lnSpc>
                <a:spcPct val="112000"/>
              </a:lnSpc>
            </a:pPr>
            <a:endPar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algn="ctr">
              <a:lnSpc>
                <a:spcPct val="112000"/>
              </a:lnSpc>
            </a:pPr>
            <a:endPar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algn="ctr">
              <a:lnSpc>
                <a:spcPct val="112000"/>
              </a:lnSpc>
            </a:pPr>
            <a:endPar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algn="ctr">
              <a:lnSpc>
                <a:spcPct val="112000"/>
              </a:lnSpc>
            </a:pPr>
            <a:r>
              <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Failure to recognize OIH as a significant clinical issue/lack </a:t>
            </a:r>
            <a:br>
              <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br>
            <a:r>
              <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of awareness of management </a:t>
            </a:r>
            <a:br>
              <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br>
            <a:r>
              <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strategies for OIH</a:t>
            </a:r>
          </a:p>
          <a:p>
            <a:pPr algn="ctr">
              <a:lnSpc>
                <a:spcPct val="112000"/>
              </a:lnSpc>
            </a:pPr>
            <a:endPar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Oval 14">
            <a:extLst>
              <a:ext uri="{FF2B5EF4-FFF2-40B4-BE49-F238E27FC236}">
                <a16:creationId xmlns:a16="http://schemas.microsoft.com/office/drawing/2014/main" id="{E3ADBDA1-8D4E-498A-B4BE-BA03D9E97EAD}"/>
              </a:ext>
            </a:extLst>
          </p:cNvPr>
          <p:cNvSpPr/>
          <p:nvPr/>
        </p:nvSpPr>
        <p:spPr>
          <a:xfrm>
            <a:off x="3423705" y="2253688"/>
            <a:ext cx="548640" cy="5486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latin typeface="Lato Light" panose="020F0502020204030203" pitchFamily="34" charset="0"/>
                <a:ea typeface="Lato Light" panose="020F0502020204030203" pitchFamily="34" charset="0"/>
                <a:cs typeface="Lato Light" panose="020F0502020204030203" pitchFamily="34" charset="0"/>
              </a:rPr>
              <a:t>2</a:t>
            </a:r>
          </a:p>
        </p:txBody>
      </p:sp>
      <p:cxnSp>
        <p:nvCxnSpPr>
          <p:cNvPr id="19" name="Straight Connector 18">
            <a:extLst>
              <a:ext uri="{FF2B5EF4-FFF2-40B4-BE49-F238E27FC236}">
                <a16:creationId xmlns:a16="http://schemas.microsoft.com/office/drawing/2014/main" id="{34D3221A-52A0-45B9-B0E1-06966E3EAC6B}"/>
              </a:ext>
            </a:extLst>
          </p:cNvPr>
          <p:cNvCxnSpPr>
            <a:cxnSpLocks/>
          </p:cNvCxnSpPr>
          <p:nvPr/>
        </p:nvCxnSpPr>
        <p:spPr>
          <a:xfrm>
            <a:off x="2651962" y="5541168"/>
            <a:ext cx="2103120" cy="0"/>
          </a:xfrm>
          <a:prstGeom prst="line">
            <a:avLst/>
          </a:prstGeom>
          <a:ln w="317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4FC1159-E4EC-4F5C-A974-69650817A782}"/>
              </a:ext>
            </a:extLst>
          </p:cNvPr>
          <p:cNvSpPr/>
          <p:nvPr/>
        </p:nvSpPr>
        <p:spPr>
          <a:xfrm>
            <a:off x="5018995" y="2094073"/>
            <a:ext cx="2103120" cy="3438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0" rIns="91440" bIns="91440" rtlCol="0" anchor="ctr"/>
          <a:lstStyle/>
          <a:p>
            <a:pPr algn="ctr">
              <a:lnSpc>
                <a:spcPct val="112000"/>
              </a:lnSpc>
            </a:pPr>
            <a:r>
              <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Lack of confidence </a:t>
            </a:r>
            <a:br>
              <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br>
            <a:r>
              <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in buprenorphine’s ability to provide clinical benefit for pain</a:t>
            </a:r>
          </a:p>
        </p:txBody>
      </p:sp>
      <p:sp>
        <p:nvSpPr>
          <p:cNvPr id="16" name="Oval 15">
            <a:extLst>
              <a:ext uri="{FF2B5EF4-FFF2-40B4-BE49-F238E27FC236}">
                <a16:creationId xmlns:a16="http://schemas.microsoft.com/office/drawing/2014/main" id="{A159AEBE-00CB-44F8-B7C1-F307AB3DBB63}"/>
              </a:ext>
            </a:extLst>
          </p:cNvPr>
          <p:cNvSpPr/>
          <p:nvPr/>
        </p:nvSpPr>
        <p:spPr>
          <a:xfrm>
            <a:off x="5787244" y="2253688"/>
            <a:ext cx="548640" cy="5486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latin typeface="Lato Light" panose="020F0502020204030203" pitchFamily="34" charset="0"/>
                <a:ea typeface="Lato Light" panose="020F0502020204030203" pitchFamily="34" charset="0"/>
                <a:cs typeface="Lato Light" panose="020F0502020204030203" pitchFamily="34" charset="0"/>
              </a:rPr>
              <a:t>3</a:t>
            </a:r>
          </a:p>
        </p:txBody>
      </p:sp>
      <p:cxnSp>
        <p:nvCxnSpPr>
          <p:cNvPr id="20" name="Straight Connector 19">
            <a:extLst>
              <a:ext uri="{FF2B5EF4-FFF2-40B4-BE49-F238E27FC236}">
                <a16:creationId xmlns:a16="http://schemas.microsoft.com/office/drawing/2014/main" id="{12E51F13-1928-437A-A77D-5103D14CB599}"/>
              </a:ext>
            </a:extLst>
          </p:cNvPr>
          <p:cNvCxnSpPr>
            <a:cxnSpLocks/>
          </p:cNvCxnSpPr>
          <p:nvPr/>
        </p:nvCxnSpPr>
        <p:spPr>
          <a:xfrm>
            <a:off x="5023211" y="5541168"/>
            <a:ext cx="2103120" cy="0"/>
          </a:xfrm>
          <a:prstGeom prst="line">
            <a:avLst/>
          </a:prstGeom>
          <a:ln w="317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17EB11C-52DD-47EC-926A-20B2E01F90CC}"/>
              </a:ext>
            </a:extLst>
          </p:cNvPr>
          <p:cNvSpPr/>
          <p:nvPr/>
        </p:nvSpPr>
        <p:spPr>
          <a:xfrm>
            <a:off x="7381257" y="2094072"/>
            <a:ext cx="2103120" cy="3438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640080" rIns="91440" bIns="91440" rtlCol="0" anchor="ctr"/>
          <a:lstStyle/>
          <a:p>
            <a:pPr algn="ctr">
              <a:lnSpc>
                <a:spcPct val="112000"/>
              </a:lnSpc>
            </a:pPr>
            <a:endPar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algn="ctr">
              <a:lnSpc>
                <a:spcPct val="112000"/>
              </a:lnSpc>
            </a:pPr>
            <a:endPar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algn="ctr">
              <a:lnSpc>
                <a:spcPct val="112000"/>
              </a:lnSpc>
            </a:pPr>
            <a:r>
              <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Lack of confidence </a:t>
            </a:r>
            <a:br>
              <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br>
            <a:r>
              <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in being able to negotiate insurance obstacles </a:t>
            </a:r>
            <a:br>
              <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br>
            <a:r>
              <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(eg, SL for pain)</a:t>
            </a:r>
          </a:p>
          <a:p>
            <a:pPr algn="ctr">
              <a:lnSpc>
                <a:spcPct val="112000"/>
              </a:lnSpc>
            </a:pPr>
            <a:endPar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7" name="Oval 16">
            <a:extLst>
              <a:ext uri="{FF2B5EF4-FFF2-40B4-BE49-F238E27FC236}">
                <a16:creationId xmlns:a16="http://schemas.microsoft.com/office/drawing/2014/main" id="{7D04F7AF-08E6-404A-9720-8FF81D24DCB4}"/>
              </a:ext>
            </a:extLst>
          </p:cNvPr>
          <p:cNvSpPr/>
          <p:nvPr/>
        </p:nvSpPr>
        <p:spPr>
          <a:xfrm>
            <a:off x="8150783" y="2253688"/>
            <a:ext cx="548640" cy="5486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latin typeface="Lato Light" panose="020F0502020204030203" pitchFamily="34" charset="0"/>
                <a:ea typeface="Lato Light" panose="020F0502020204030203" pitchFamily="34" charset="0"/>
                <a:cs typeface="Lato Light" panose="020F0502020204030203" pitchFamily="34" charset="0"/>
              </a:rPr>
              <a:t>4</a:t>
            </a:r>
          </a:p>
        </p:txBody>
      </p:sp>
      <p:cxnSp>
        <p:nvCxnSpPr>
          <p:cNvPr id="21" name="Straight Connector 20">
            <a:extLst>
              <a:ext uri="{FF2B5EF4-FFF2-40B4-BE49-F238E27FC236}">
                <a16:creationId xmlns:a16="http://schemas.microsoft.com/office/drawing/2014/main" id="{89F457CE-FC55-4F9B-8141-380FA4E2F7A1}"/>
              </a:ext>
            </a:extLst>
          </p:cNvPr>
          <p:cNvCxnSpPr>
            <a:cxnSpLocks/>
          </p:cNvCxnSpPr>
          <p:nvPr/>
        </p:nvCxnSpPr>
        <p:spPr>
          <a:xfrm>
            <a:off x="7386032" y="5541167"/>
            <a:ext cx="2103120" cy="0"/>
          </a:xfrm>
          <a:prstGeom prst="line">
            <a:avLst/>
          </a:prstGeom>
          <a:ln w="317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9CAEE8E-138A-C122-FB2E-7385CE39E009}"/>
              </a:ext>
            </a:extLst>
          </p:cNvPr>
          <p:cNvSpPr/>
          <p:nvPr/>
        </p:nvSpPr>
        <p:spPr>
          <a:xfrm>
            <a:off x="9743521" y="2098150"/>
            <a:ext cx="2103120" cy="3438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640080" rIns="137160" bIns="91440" rtlCol="0" anchor="ctr"/>
          <a:lstStyle/>
          <a:p>
            <a:pPr algn="ctr">
              <a:lnSpc>
                <a:spcPct val="112000"/>
              </a:lnSpc>
            </a:pPr>
            <a:r>
              <a:rPr lang="en-US" sz="15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Anticipated challenges in executing transition to buprenorphine</a:t>
            </a:r>
          </a:p>
        </p:txBody>
      </p:sp>
      <p:sp>
        <p:nvSpPr>
          <p:cNvPr id="11" name="Oval 10">
            <a:extLst>
              <a:ext uri="{FF2B5EF4-FFF2-40B4-BE49-F238E27FC236}">
                <a16:creationId xmlns:a16="http://schemas.microsoft.com/office/drawing/2014/main" id="{4878843D-0005-2DDF-3B05-132565E5A918}"/>
              </a:ext>
            </a:extLst>
          </p:cNvPr>
          <p:cNvSpPr/>
          <p:nvPr/>
        </p:nvSpPr>
        <p:spPr>
          <a:xfrm>
            <a:off x="10514324" y="2253688"/>
            <a:ext cx="548640" cy="5486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latin typeface="Lato Light" panose="020F0502020204030203" pitchFamily="34" charset="0"/>
                <a:ea typeface="Lato Light" panose="020F0502020204030203" pitchFamily="34" charset="0"/>
                <a:cs typeface="Lato Light" panose="020F0502020204030203" pitchFamily="34" charset="0"/>
              </a:rPr>
              <a:t>5</a:t>
            </a:r>
          </a:p>
        </p:txBody>
      </p:sp>
      <p:cxnSp>
        <p:nvCxnSpPr>
          <p:cNvPr id="13" name="Straight Connector 12">
            <a:extLst>
              <a:ext uri="{FF2B5EF4-FFF2-40B4-BE49-F238E27FC236}">
                <a16:creationId xmlns:a16="http://schemas.microsoft.com/office/drawing/2014/main" id="{E6FCA7A3-15C3-96D3-F19E-40299EB1B395}"/>
              </a:ext>
            </a:extLst>
          </p:cNvPr>
          <p:cNvCxnSpPr>
            <a:cxnSpLocks/>
          </p:cNvCxnSpPr>
          <p:nvPr/>
        </p:nvCxnSpPr>
        <p:spPr>
          <a:xfrm>
            <a:off x="9743521" y="5537089"/>
            <a:ext cx="2103120" cy="0"/>
          </a:xfrm>
          <a:prstGeom prst="line">
            <a:avLst/>
          </a:prstGeom>
          <a:ln w="317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8251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FD2480-A10D-3C6E-D769-39E7E9BDA77C}"/>
              </a:ext>
            </a:extLst>
          </p:cNvPr>
          <p:cNvSpPr>
            <a:spLocks noGrp="1"/>
          </p:cNvSpPr>
          <p:nvPr>
            <p:ph type="title"/>
          </p:nvPr>
        </p:nvSpPr>
        <p:spPr/>
        <p:txBody>
          <a:bodyPr lIns="91440" tIns="45720" rIns="91440" bIns="45720" anchor="t"/>
          <a:lstStyle/>
          <a:p>
            <a:r>
              <a:rPr lang="en-US" dirty="0">
                <a:ea typeface="+mj-lt"/>
                <a:cs typeface="+mj-lt"/>
              </a:rPr>
              <a:t>VIDEO PART 1 </a:t>
            </a:r>
            <a:br>
              <a:rPr lang="en-US" dirty="0">
                <a:ea typeface="+mj-lt"/>
                <a:cs typeface="+mj-lt"/>
              </a:rPr>
            </a:br>
            <a:r>
              <a:rPr lang="en-US" dirty="0">
                <a:ea typeface="+mj-lt"/>
                <a:cs typeface="+mj-lt"/>
                <a:hlinkClick r:id="rId4"/>
              </a:rPr>
              <a:t>https://vimeo.com/807377910/f87f2f7297</a:t>
            </a:r>
            <a:br>
              <a:rPr lang="en-US" dirty="0">
                <a:ea typeface="+mj-lt"/>
                <a:cs typeface="+mj-lt"/>
              </a:rPr>
            </a:br>
            <a:br>
              <a:rPr lang="en-US" dirty="0">
                <a:ea typeface="+mj-lt"/>
                <a:cs typeface="+mj-lt"/>
              </a:rPr>
            </a:br>
            <a:endParaRPr lang="en-US" dirty="0">
              <a:cs typeface="Arial"/>
            </a:endParaRPr>
          </a:p>
        </p:txBody>
      </p:sp>
      <p:pic>
        <p:nvPicPr>
          <p:cNvPr id="2" name="Online Media 1" descr="001-PACT-Stacy.mp4">
            <a:hlinkClick r:id="" action="ppaction://media"/>
            <a:extLst>
              <a:ext uri="{FF2B5EF4-FFF2-40B4-BE49-F238E27FC236}">
                <a16:creationId xmlns:a16="http://schemas.microsoft.com/office/drawing/2014/main" id="{4D06196B-12E4-6C3A-ECC1-C02F9062090B}"/>
              </a:ext>
            </a:extLst>
          </p:cNvPr>
          <p:cNvPicPr>
            <a:picLocks noRot="1" noChangeAspect="1"/>
          </p:cNvPicPr>
          <p:nvPr>
            <a:videoFile r:link="rId1"/>
          </p:nvPr>
        </p:nvPicPr>
        <p:blipFill>
          <a:blip r:embed="rId5"/>
          <a:stretch>
            <a:fillRect/>
          </a:stretch>
        </p:blipFill>
        <p:spPr>
          <a:xfrm>
            <a:off x="0" y="0"/>
            <a:ext cx="12192000" cy="6868732"/>
          </a:xfrm>
          <a:prstGeom prst="rect">
            <a:avLst/>
          </a:prstGeom>
        </p:spPr>
      </p:pic>
    </p:spTree>
    <p:extLst>
      <p:ext uri="{BB962C8B-B14F-4D97-AF65-F5344CB8AC3E}">
        <p14:creationId xmlns:p14="http://schemas.microsoft.com/office/powerpoint/2010/main" val="342242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1D48"/>
        </a:solidFill>
        <a:effectLst/>
      </p:bgPr>
    </p:bg>
    <p:spTree>
      <p:nvGrpSpPr>
        <p:cNvPr id="1" name=""/>
        <p:cNvGrpSpPr/>
        <p:nvPr/>
      </p:nvGrpSpPr>
      <p:grpSpPr>
        <a:xfrm>
          <a:off x="0" y="0"/>
          <a:ext cx="0" cy="0"/>
          <a:chOff x="0" y="0"/>
          <a:chExt cx="0" cy="0"/>
        </a:xfrm>
      </p:grpSpPr>
      <p:pic>
        <p:nvPicPr>
          <p:cNvPr id="15" name="Picture 14" descr="A picture containing sky, road, scene, outdoor&#10;&#10;Description automatically generated">
            <a:extLst>
              <a:ext uri="{FF2B5EF4-FFF2-40B4-BE49-F238E27FC236}">
                <a16:creationId xmlns:a16="http://schemas.microsoft.com/office/drawing/2014/main" id="{C3CE31EF-6027-8728-40AC-BC7E6F57406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4120" y="40824"/>
            <a:ext cx="6785735" cy="6817176"/>
          </a:xfrm>
          <a:prstGeom prst="rect">
            <a:avLst/>
          </a:prstGeom>
        </p:spPr>
      </p:pic>
      <p:sp>
        <p:nvSpPr>
          <p:cNvPr id="18" name="Title 1">
            <a:extLst>
              <a:ext uri="{FF2B5EF4-FFF2-40B4-BE49-F238E27FC236}">
                <a16:creationId xmlns:a16="http://schemas.microsoft.com/office/drawing/2014/main" id="{0277B131-5B37-F6DE-53EE-1B28583237E4}"/>
              </a:ext>
            </a:extLst>
          </p:cNvPr>
          <p:cNvSpPr>
            <a:spLocks noGrp="1"/>
          </p:cNvSpPr>
          <p:nvPr>
            <p:ph type="title"/>
          </p:nvPr>
        </p:nvSpPr>
        <p:spPr>
          <a:xfrm>
            <a:off x="7520500" y="2885488"/>
            <a:ext cx="4222322" cy="1087023"/>
          </a:xfrm>
        </p:spPr>
        <p:txBody>
          <a:bodyPr/>
          <a:lstStyle/>
          <a:p>
            <a:r>
              <a:rPr lang="en-US" sz="6600" i="1">
                <a:ln w="0"/>
                <a:solidFill>
                  <a:schemeClr val="bg1"/>
                </a:solidFill>
                <a:effectLst>
                  <a:outerShdw blurRad="38100" dist="25400" dir="5400000" algn="ctr" rotWithShape="0">
                    <a:srgbClr val="6E747A">
                      <a:alpha val="43000"/>
                    </a:srgbClr>
                  </a:outerShdw>
                </a:effectLst>
                <a:latin typeface="Lato Light" panose="020F0502020204030203" pitchFamily="34" charset="0"/>
                <a:ea typeface="Lato Light" panose="020F0502020204030203" pitchFamily="34" charset="0"/>
                <a:cs typeface="Lato Light" panose="020F0502020204030203" pitchFamily="34" charset="0"/>
              </a:rPr>
              <a:t>Thank You</a:t>
            </a:r>
          </a:p>
        </p:txBody>
      </p:sp>
    </p:spTree>
    <p:extLst>
      <p:ext uri="{BB962C8B-B14F-4D97-AF65-F5344CB8AC3E}">
        <p14:creationId xmlns:p14="http://schemas.microsoft.com/office/powerpoint/2010/main" val="4204795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94BBAE5B-FB5E-B7DA-C915-C188C2921DA4}"/>
              </a:ext>
            </a:extLst>
          </p:cNvPr>
          <p:cNvSpPr/>
          <p:nvPr/>
        </p:nvSpPr>
        <p:spPr>
          <a:xfrm>
            <a:off x="-28576" y="-9939"/>
            <a:ext cx="4226503" cy="1261872"/>
          </a:xfrm>
          <a:prstGeom prst="rect">
            <a:avLst/>
          </a:prstGeom>
          <a:solidFill>
            <a:srgbClr val="001D48"/>
          </a:solidFill>
        </p:spPr>
      </p:sp>
      <p:sp>
        <p:nvSpPr>
          <p:cNvPr id="13" name="Title 12">
            <a:extLst>
              <a:ext uri="{FF2B5EF4-FFF2-40B4-BE49-F238E27FC236}">
                <a16:creationId xmlns:a16="http://schemas.microsoft.com/office/drawing/2014/main" id="{D1957821-2D76-4F31-9AF1-D81CC9F404BB}"/>
              </a:ext>
            </a:extLst>
          </p:cNvPr>
          <p:cNvSpPr>
            <a:spLocks noGrp="1"/>
          </p:cNvSpPr>
          <p:nvPr>
            <p:ph type="title"/>
          </p:nvPr>
        </p:nvSpPr>
        <p:spPr>
          <a:xfrm>
            <a:off x="609600" y="228600"/>
            <a:ext cx="10972800" cy="1066800"/>
          </a:xfrm>
        </p:spPr>
        <p:txBody>
          <a:bodyPr/>
          <a:lstStyle/>
          <a:p>
            <a:r>
              <a:rPr lang="en-US">
                <a:solidFill>
                  <a:schemeClr val="bg1"/>
                </a:solidFill>
                <a:latin typeface="Lato Light" panose="020F0502020204030203" pitchFamily="34" charset="0"/>
                <a:ea typeface="Lato Light" panose="020F0502020204030203" pitchFamily="34" charset="0"/>
                <a:cs typeface="Lato Light" panose="020F0502020204030203" pitchFamily="34" charset="0"/>
              </a:rPr>
              <a:t>References</a:t>
            </a:r>
          </a:p>
        </p:txBody>
      </p:sp>
      <p:pic>
        <p:nvPicPr>
          <p:cNvPr id="6" name="Picture 5" descr="A close up of a logo&#10;&#10;Description automatically generated">
            <a:extLst>
              <a:ext uri="{FF2B5EF4-FFF2-40B4-BE49-F238E27FC236}">
                <a16:creationId xmlns:a16="http://schemas.microsoft.com/office/drawing/2014/main" id="{564CC835-D047-448F-BF6F-D10BA6A1FFE9}"/>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
        <p:nvSpPr>
          <p:cNvPr id="2" name="Content Placeholder 1">
            <a:extLst>
              <a:ext uri="{FF2B5EF4-FFF2-40B4-BE49-F238E27FC236}">
                <a16:creationId xmlns:a16="http://schemas.microsoft.com/office/drawing/2014/main" id="{FA9BE024-1C03-687D-5323-03A12E8F0CCB}"/>
              </a:ext>
            </a:extLst>
          </p:cNvPr>
          <p:cNvSpPr txBox="1">
            <a:spLocks noGrp="1"/>
          </p:cNvSpPr>
          <p:nvPr>
            <p:ph idx="1"/>
          </p:nvPr>
        </p:nvSpPr>
        <p:spPr>
          <a:xfrm>
            <a:off x="838200" y="1463040"/>
            <a:ext cx="10515600" cy="5040354"/>
          </a:xfrm>
          <a:prstGeom prst="rect">
            <a:avLst/>
          </a:prstGeom>
          <a:noFill/>
        </p:spPr>
        <p:txBody>
          <a:bodyPr wrap="square" lIns="91440" tIns="45720" rIns="91440" bIns="45720" anchor="t">
            <a:spAutoFit/>
          </a:bodyPr>
          <a:lstStyle/>
          <a:p>
            <a:pPr>
              <a:spcBef>
                <a:spcPts val="0"/>
              </a:spcBef>
            </a:pPr>
            <a:r>
              <a:rPr lang="en-US" sz="1200" err="1">
                <a:effectLst/>
                <a:latin typeface="Lato"/>
                <a:ea typeface="Lato"/>
                <a:cs typeface="Lato"/>
              </a:rPr>
              <a:t>Fregoso</a:t>
            </a:r>
            <a:r>
              <a:rPr lang="en-US" sz="1200">
                <a:effectLst/>
                <a:latin typeface="Lato"/>
                <a:ea typeface="Lato"/>
                <a:cs typeface="Lato"/>
              </a:rPr>
              <a:t> G, Wang A, Tseng K, Wang J. Transition from Acute to Chronic Pain: Evaluating Risk for Chronic Postsurgical Pain. Pain Physician. 2019 Sep;22(5):479-488. PMID: 31561647.</a:t>
            </a:r>
            <a:br>
              <a:rPr lang="en-US" sz="1200">
                <a:effectLst/>
                <a:latin typeface="Lato" panose="020F0502020204030203" pitchFamily="34" charset="0"/>
                <a:ea typeface="Lato" panose="020F0502020204030203" pitchFamily="34" charset="0"/>
                <a:cs typeface="Lato" panose="020F0502020204030203" pitchFamily="34" charset="0"/>
              </a:rPr>
            </a:br>
            <a:endParaRPr lang="en-US" sz="1200">
              <a:effectLst/>
              <a:latin typeface="Lato" panose="020F0502020204030203" pitchFamily="34" charset="0"/>
              <a:ea typeface="Lato" panose="020F0502020204030203" pitchFamily="34" charset="0"/>
              <a:cs typeface="Lato" panose="020F0502020204030203" pitchFamily="34" charset="0"/>
            </a:endParaRPr>
          </a:p>
          <a:p>
            <a:pPr>
              <a:spcBef>
                <a:spcPts val="0"/>
              </a:spcBef>
            </a:pPr>
            <a:r>
              <a:rPr lang="en-US" sz="1200">
                <a:effectLst/>
                <a:latin typeface="Lato"/>
                <a:ea typeface="Lato"/>
                <a:cs typeface="Lato"/>
              </a:rPr>
              <a:t>Yang D, Liu X, Zhou Y, Xu Y, Huang Q. A novel scoring system to predict the residual back pain after percutaneous kyphoplasty for osteoporotic vertebral compression fracture. </a:t>
            </a:r>
            <a:r>
              <a:rPr lang="en-US" sz="1200" i="1">
                <a:effectLst/>
                <a:latin typeface="Lato"/>
                <a:ea typeface="Lato"/>
                <a:cs typeface="Lato"/>
              </a:rPr>
              <a:t>Front Surg</a:t>
            </a:r>
            <a:r>
              <a:rPr lang="en-US" sz="1200">
                <a:effectLst/>
                <a:latin typeface="Lato"/>
                <a:ea typeface="Lato"/>
                <a:cs typeface="Lato"/>
              </a:rPr>
              <a:t>. 2022;9:1035681. Published 2022 Oct 13. doi:10.3389/fsurg.2022.1035681</a:t>
            </a:r>
            <a:br>
              <a:rPr lang="en-US" sz="1200">
                <a:effectLst/>
                <a:latin typeface="Lato" panose="020F0502020204030203" pitchFamily="34" charset="0"/>
                <a:ea typeface="Lato" panose="020F0502020204030203" pitchFamily="34" charset="0"/>
                <a:cs typeface="Lato" panose="020F0502020204030203" pitchFamily="34" charset="0"/>
              </a:rPr>
            </a:br>
            <a:endParaRPr lang="en-US" sz="1200">
              <a:effectLst/>
              <a:latin typeface="Lato" panose="020F0502020204030203" pitchFamily="34" charset="0"/>
              <a:ea typeface="Lato" panose="020F0502020204030203" pitchFamily="34" charset="0"/>
              <a:cs typeface="Lato" panose="020F0502020204030203" pitchFamily="34" charset="0"/>
            </a:endParaRPr>
          </a:p>
          <a:p>
            <a:pPr>
              <a:spcBef>
                <a:spcPts val="0"/>
              </a:spcBef>
            </a:pPr>
            <a:r>
              <a:rPr lang="en-US" sz="1200" err="1">
                <a:effectLst/>
                <a:latin typeface="Lato"/>
                <a:ea typeface="Lato"/>
                <a:cs typeface="Lato"/>
              </a:rPr>
              <a:t>Vadivelu</a:t>
            </a:r>
            <a:r>
              <a:rPr lang="en-US" sz="1200">
                <a:effectLst/>
                <a:latin typeface="Lato"/>
                <a:ea typeface="Lato"/>
                <a:cs typeface="Lato"/>
              </a:rPr>
              <a:t> N, Anwar M. Buprenorphine in postoperative pain management. </a:t>
            </a:r>
            <a:r>
              <a:rPr lang="en-US" sz="1200" err="1">
                <a:effectLst/>
                <a:latin typeface="Lato"/>
                <a:ea typeface="Lato"/>
                <a:cs typeface="Lato"/>
              </a:rPr>
              <a:t>Anesthesiol</a:t>
            </a:r>
            <a:r>
              <a:rPr lang="en-US" sz="1200">
                <a:effectLst/>
                <a:latin typeface="Lato"/>
                <a:ea typeface="Lato"/>
                <a:cs typeface="Lato"/>
              </a:rPr>
              <a:t> Clin. 2010 Dec;28(4):601-9. doi: 10.1016/j.anclin.2010.08.015. PMID: 21074740.</a:t>
            </a:r>
            <a:br>
              <a:rPr lang="en-US" sz="1200">
                <a:effectLst/>
                <a:latin typeface="Lato" panose="020F0502020204030203" pitchFamily="34" charset="0"/>
                <a:ea typeface="Lato" panose="020F0502020204030203" pitchFamily="34" charset="0"/>
                <a:cs typeface="Lato" panose="020F0502020204030203" pitchFamily="34" charset="0"/>
              </a:rPr>
            </a:br>
            <a:endParaRPr lang="en-US" sz="1200">
              <a:effectLst/>
              <a:latin typeface="Lato" panose="020F0502020204030203" pitchFamily="34" charset="0"/>
              <a:ea typeface="Lato" panose="020F0502020204030203" pitchFamily="34" charset="0"/>
              <a:cs typeface="Lato" panose="020F0502020204030203" pitchFamily="34" charset="0"/>
            </a:endParaRPr>
          </a:p>
          <a:p>
            <a:pPr>
              <a:spcBef>
                <a:spcPts val="0"/>
              </a:spcBef>
            </a:pPr>
            <a:r>
              <a:rPr lang="en-US" sz="1200">
                <a:effectLst/>
                <a:latin typeface="Lato"/>
                <a:ea typeface="Lato"/>
                <a:cs typeface="Lato"/>
              </a:rPr>
              <a:t>Higgins C, Smith BH, Matthews K. Evidence of opioid-induced hyperalgesia in clinical populations after chronic opioid exposure: a systematic review and meta-analysis. Br J </a:t>
            </a:r>
            <a:r>
              <a:rPr lang="en-US" sz="1200" err="1">
                <a:effectLst/>
                <a:latin typeface="Lato"/>
                <a:ea typeface="Lato"/>
                <a:cs typeface="Lato"/>
              </a:rPr>
              <a:t>Anaesth</a:t>
            </a:r>
            <a:r>
              <a:rPr lang="en-US" sz="1200">
                <a:effectLst/>
                <a:latin typeface="Lato"/>
                <a:ea typeface="Lato"/>
                <a:cs typeface="Lato"/>
              </a:rPr>
              <a:t>. 2019 Jun;122(6):e114-e126. doi: 10.1016/j.bja.2018.09.019. Epub 2018 Oct 25. PMID: 30915985.</a:t>
            </a:r>
            <a:br>
              <a:rPr lang="en-US" sz="1200">
                <a:effectLst/>
                <a:latin typeface="Lato" panose="020F0502020204030203" pitchFamily="34" charset="0"/>
                <a:ea typeface="Lato" panose="020F0502020204030203" pitchFamily="34" charset="0"/>
                <a:cs typeface="Lato" panose="020F0502020204030203" pitchFamily="34" charset="0"/>
              </a:rPr>
            </a:br>
            <a:endParaRPr lang="en-US" sz="1200">
              <a:effectLst/>
              <a:latin typeface="Lato" panose="020F0502020204030203" pitchFamily="34" charset="0"/>
              <a:ea typeface="Lato" panose="020F0502020204030203" pitchFamily="34" charset="0"/>
              <a:cs typeface="Lato" panose="020F0502020204030203" pitchFamily="34" charset="0"/>
            </a:endParaRPr>
          </a:p>
          <a:p>
            <a:r>
              <a:rPr lang="en-US" sz="1200" b="1">
                <a:effectLst/>
                <a:latin typeface="Lato"/>
                <a:ea typeface="Lato"/>
                <a:cs typeface="Lato"/>
              </a:rPr>
              <a:t>Schematic: </a:t>
            </a:r>
            <a:r>
              <a:rPr lang="en-US" sz="1200">
                <a:latin typeface="Lato"/>
                <a:ea typeface="Lato"/>
                <a:cs typeface="Lato"/>
              </a:rPr>
              <a:t>Figure 2, </a:t>
            </a:r>
            <a:r>
              <a:rPr lang="en-US" sz="1200">
                <a:ea typeface="+mn-lt"/>
                <a:cs typeface="+mn-lt"/>
              </a:rPr>
              <a:t>Hypothesis on the transition from acute to chronic facilitate by opioid administration (</a:t>
            </a:r>
            <a:r>
              <a:rPr lang="en-US" sz="1200">
                <a:latin typeface="Lato"/>
                <a:ea typeface="Lato"/>
                <a:cs typeface="Lato"/>
              </a:rPr>
              <a:t>Opioid-Induced</a:t>
            </a:r>
            <a:r>
              <a:rPr lang="en-US" sz="1200">
                <a:effectLst/>
                <a:latin typeface="Lato"/>
                <a:ea typeface="Lato"/>
                <a:cs typeface="Lato"/>
              </a:rPr>
              <a:t> Hyperalgesia</a:t>
            </a:r>
            <a:r>
              <a:rPr lang="en-US" sz="1200">
                <a:latin typeface="Lato"/>
                <a:ea typeface="Lato"/>
                <a:cs typeface="Lato"/>
              </a:rPr>
              <a:t>)</a:t>
            </a:r>
            <a:br>
              <a:rPr lang="en-US" sz="1200">
                <a:effectLst/>
                <a:latin typeface="Lato" panose="020F0502020204030203" pitchFamily="34" charset="0"/>
                <a:ea typeface="Lato" panose="020F0502020204030203" pitchFamily="34" charset="0"/>
                <a:cs typeface="Lato" panose="020F0502020204030203" pitchFamily="34" charset="0"/>
              </a:rPr>
            </a:br>
            <a:r>
              <a:rPr lang="en-US" sz="1200" err="1">
                <a:ea typeface="+mn-lt"/>
                <a:cs typeface="+mn-lt"/>
              </a:rPr>
              <a:t>Rivat</a:t>
            </a:r>
            <a:r>
              <a:rPr lang="en-US" sz="1200">
                <a:ea typeface="+mn-lt"/>
                <a:cs typeface="+mn-lt"/>
              </a:rPr>
              <a:t>, </a:t>
            </a:r>
            <a:r>
              <a:rPr lang="en-US" sz="1200" err="1">
                <a:ea typeface="+mn-lt"/>
                <a:cs typeface="+mn-lt"/>
              </a:rPr>
              <a:t>Cyril</a:t>
            </a:r>
            <a:r>
              <a:rPr lang="en-US" sz="1200" baseline="30000" err="1">
                <a:ea typeface="+mn-lt"/>
                <a:cs typeface="+mn-lt"/>
              </a:rPr>
              <a:t>a</a:t>
            </a:r>
            <a:r>
              <a:rPr lang="en-US" sz="1200">
                <a:ea typeface="+mn-lt"/>
                <a:cs typeface="+mn-lt"/>
              </a:rPr>
              <a:t>; Ballantyne, </a:t>
            </a:r>
            <a:r>
              <a:rPr lang="en-US" sz="1200" err="1">
                <a:ea typeface="+mn-lt"/>
                <a:cs typeface="+mn-lt"/>
              </a:rPr>
              <a:t>Jane</a:t>
            </a:r>
            <a:r>
              <a:rPr lang="en-US" sz="1200" baseline="30000" err="1">
                <a:ea typeface="+mn-lt"/>
                <a:cs typeface="+mn-lt"/>
              </a:rPr>
              <a:t>b</a:t>
            </a:r>
            <a:r>
              <a:rPr lang="en-US" sz="1200" baseline="30000">
                <a:ea typeface="+mn-lt"/>
                <a:cs typeface="+mn-lt"/>
              </a:rPr>
              <a:t>,*</a:t>
            </a:r>
            <a:r>
              <a:rPr lang="en-US" sz="1200">
                <a:ea typeface="+mn-lt"/>
                <a:cs typeface="+mn-lt"/>
              </a:rPr>
              <a:t>. The dark side of opioids in pain management: basic science explains clinical observation. PAIN Reports 1(2):p e570, August 2016. | DOI: 10.1097/PR9.0000000000000570</a:t>
            </a:r>
            <a:br>
              <a:rPr lang="en-US" sz="1200">
                <a:latin typeface="Lato"/>
                <a:ea typeface="Lato"/>
                <a:cs typeface="Lato"/>
              </a:rPr>
            </a:br>
            <a:endParaRPr lang="en-US" sz="1200">
              <a:solidFill>
                <a:srgbClr val="C00000"/>
              </a:solidFill>
              <a:effectLst/>
              <a:latin typeface="Lato" panose="020F0502020204030203" pitchFamily="34" charset="0"/>
              <a:ea typeface="Lato" panose="020F0502020204030203" pitchFamily="34" charset="0"/>
              <a:cs typeface="Lato" panose="020F0502020204030203" pitchFamily="34" charset="0"/>
            </a:endParaRPr>
          </a:p>
          <a:p>
            <a:pPr>
              <a:spcBef>
                <a:spcPts val="0"/>
              </a:spcBef>
            </a:pPr>
            <a:r>
              <a:rPr lang="en-US" sz="1200" b="1">
                <a:latin typeface="Lato"/>
                <a:ea typeface="Lato"/>
                <a:cs typeface="Lato"/>
              </a:rPr>
              <a:t>Schematic: </a:t>
            </a:r>
            <a:r>
              <a:rPr lang="en-US" sz="1200">
                <a:latin typeface="Lato"/>
                <a:ea typeface="Lato"/>
                <a:cs typeface="Lato"/>
              </a:rPr>
              <a:t>Upregulation of Dynorphin in Chronic Pain: Acts Primarily on KOR </a:t>
            </a:r>
            <a:br>
              <a:rPr lang="en-US" sz="1200">
                <a:latin typeface="Lato" panose="020F0502020204030203" pitchFamily="34" charset="0"/>
                <a:ea typeface="Lato" panose="020F0502020204030203" pitchFamily="34" charset="0"/>
                <a:cs typeface="Lato" panose="020F0502020204030203" pitchFamily="34" charset="0"/>
              </a:rPr>
            </a:br>
            <a:r>
              <a:rPr lang="en-US" sz="1200" u="sng">
                <a:latin typeface="Lato"/>
                <a:ea typeface="Lato"/>
                <a:cs typeface="Lato"/>
                <a:hlinkClick r:id="rId4">
                  <a:extLst>
                    <a:ext uri="{A12FA001-AC4F-418D-AE19-62706E023703}">
                      <ahyp:hlinkClr xmlns:ahyp="http://schemas.microsoft.com/office/drawing/2018/hyperlinkcolor" val="tx"/>
                    </a:ext>
                  </a:extLst>
                </a:hlinkClick>
              </a:rPr>
              <a:t>The Emerging Role of Spinal Dynorphin in Chronic Pain: A Therapeutic Perspective</a:t>
            </a:r>
            <a:br>
              <a:rPr lang="en-US" sz="1200" u="sng">
                <a:latin typeface="Lato" panose="020F0502020204030203" pitchFamily="34" charset="0"/>
                <a:ea typeface="Lato" panose="020F0502020204030203" pitchFamily="34" charset="0"/>
                <a:cs typeface="Lato" panose="020F0502020204030203" pitchFamily="34" charset="0"/>
              </a:rPr>
            </a:br>
            <a:endParaRPr lang="en-US" sz="1200" u="sng">
              <a:latin typeface="Lato" panose="020F0502020204030203" pitchFamily="34" charset="0"/>
              <a:ea typeface="Lato" panose="020F0502020204030203" pitchFamily="34" charset="0"/>
              <a:cs typeface="Lato" panose="020F0502020204030203" pitchFamily="34" charset="0"/>
            </a:endParaRPr>
          </a:p>
          <a:p>
            <a:pPr>
              <a:spcBef>
                <a:spcPts val="0"/>
              </a:spcBef>
            </a:pPr>
            <a:r>
              <a:rPr lang="en-US" sz="1200">
                <a:latin typeface="Lato"/>
                <a:ea typeface="Lato"/>
                <a:cs typeface="Lato"/>
              </a:rPr>
              <a:t>Sonia Podvin, Tony Yaksh, Vivian Hook Annual Review of Pharmacology and Toxicology 2016 56:1, 511-533 </a:t>
            </a:r>
            <a:br>
              <a:rPr lang="en-US" sz="1200">
                <a:latin typeface="Lato" panose="020F0502020204030203" pitchFamily="34" charset="0"/>
                <a:ea typeface="Lato" panose="020F0502020204030203" pitchFamily="34" charset="0"/>
                <a:cs typeface="Lato" panose="020F0502020204030203" pitchFamily="34" charset="0"/>
              </a:rPr>
            </a:br>
            <a:r>
              <a:rPr lang="en-US" sz="1200">
                <a:latin typeface="Lato"/>
                <a:ea typeface="Lato"/>
                <a:cs typeface="Lato"/>
              </a:rPr>
              <a:t>Vol. 56:511-533 (Volume publication date January 2016) </a:t>
            </a:r>
            <a:r>
              <a:rPr lang="en-US" sz="1200" u="sng">
                <a:latin typeface="Lato"/>
                <a:ea typeface="Lato"/>
                <a:cs typeface="Lato"/>
                <a:hlinkClick r:id="rId5">
                  <a:extLst>
                    <a:ext uri="{A12FA001-AC4F-418D-AE19-62706E023703}">
                      <ahyp:hlinkClr xmlns:ahyp="http://schemas.microsoft.com/office/drawing/2018/hyperlinkcolor" val="tx"/>
                    </a:ext>
                  </a:extLst>
                </a:hlinkClick>
              </a:rPr>
              <a:t>https://doi.org/10.1146/annurev-pharmtox-010715-103042</a:t>
            </a:r>
            <a:br>
              <a:rPr lang="en-US" sz="1200" u="sng">
                <a:latin typeface="Lato" panose="020F0502020204030203" pitchFamily="34" charset="0"/>
                <a:ea typeface="Lato" panose="020F0502020204030203" pitchFamily="34" charset="0"/>
                <a:cs typeface="Lato" panose="020F0502020204030203" pitchFamily="34" charset="0"/>
              </a:rPr>
            </a:br>
            <a:endParaRPr lang="en-US" sz="1200" u="sng">
              <a:latin typeface="Lato" panose="020F0502020204030203" pitchFamily="34" charset="0"/>
              <a:ea typeface="Lato" panose="020F0502020204030203" pitchFamily="34" charset="0"/>
              <a:cs typeface="Lato" panose="020F0502020204030203" pitchFamily="34" charset="0"/>
            </a:endParaRPr>
          </a:p>
          <a:p>
            <a:pPr>
              <a:spcBef>
                <a:spcPts val="0"/>
              </a:spcBef>
            </a:pPr>
            <a:r>
              <a:rPr lang="en-US" sz="1200">
                <a:latin typeface="Lato"/>
                <a:ea typeface="Lato"/>
                <a:cs typeface="Lato"/>
              </a:rPr>
              <a:t>Manhapra A, Sullivan MD, Ballantyne JC, MacLean RR, Becker WC. Complex Persistent Opioid Dependence with Long-term Opioids: a Gray Area That Needs Definition, Better Understanding, Treatment Guidance, and Policy Changes. J Gen Intern Med. 2020 Dec;35(Suppl 3):964-971. doi: 10.1007/s11606-020-06251-w. Epub 2020 Nov 6. PMID: 33159241; PMCID: PMC7728942. </a:t>
            </a:r>
            <a:br>
              <a:rPr lang="en-US" sz="1200">
                <a:latin typeface="Lato"/>
                <a:ea typeface="Lato"/>
                <a:cs typeface="Lato"/>
              </a:rPr>
            </a:br>
            <a:endParaRPr lang="en-US" sz="1200">
              <a:latin typeface="Lato"/>
              <a:ea typeface="Lato"/>
              <a:cs typeface="Lato"/>
            </a:endParaRPr>
          </a:p>
          <a:p>
            <a:pPr>
              <a:spcBef>
                <a:spcPts val="0"/>
              </a:spcBef>
            </a:pPr>
            <a:r>
              <a:rPr lang="en-US" sz="1200">
                <a:latin typeface="Lato"/>
                <a:ea typeface="Lato"/>
                <a:cs typeface="Lato"/>
              </a:rPr>
              <a:t>Dahan, A. Yassen, R. Romberg, E. Sarton, L. Teppema, E. Olofsen, M. Danhof, Buprenorphine induces ceiling in respiratory depression but not in analgesia, British Journal of Anaesthesia, Volume 96, Issue 5, 2006, Pages 627-632, ISSN 0007-0912 https://doi.org/10.1093/bja/ael051.</a:t>
            </a:r>
            <a:endParaRPr lang="en-US"/>
          </a:p>
          <a:p>
            <a:pPr marL="0" indent="0">
              <a:spcBef>
                <a:spcPts val="0"/>
              </a:spcBef>
              <a:buNone/>
            </a:pPr>
            <a:endParaRPr lang="en-US" sz="1200">
              <a:latin typeface="Lato"/>
              <a:ea typeface="Lato"/>
              <a:cs typeface="Lato"/>
            </a:endParaRPr>
          </a:p>
        </p:txBody>
      </p:sp>
    </p:spTree>
    <p:custDataLst>
      <p:tags r:id="rId1"/>
    </p:custDataLst>
    <p:extLst>
      <p:ext uri="{BB962C8B-B14F-4D97-AF65-F5344CB8AC3E}">
        <p14:creationId xmlns:p14="http://schemas.microsoft.com/office/powerpoint/2010/main" val="3159476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564CC835-D047-448F-BF6F-D10BA6A1FFE9}"/>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
        <p:nvSpPr>
          <p:cNvPr id="2" name="Content Placeholder 1">
            <a:extLst>
              <a:ext uri="{FF2B5EF4-FFF2-40B4-BE49-F238E27FC236}">
                <a16:creationId xmlns:a16="http://schemas.microsoft.com/office/drawing/2014/main" id="{FA9BE024-1C03-687D-5323-03A12E8F0CCB}"/>
              </a:ext>
            </a:extLst>
          </p:cNvPr>
          <p:cNvSpPr txBox="1">
            <a:spLocks noGrp="1"/>
          </p:cNvSpPr>
          <p:nvPr>
            <p:ph idx="1"/>
          </p:nvPr>
        </p:nvSpPr>
        <p:spPr>
          <a:xfrm>
            <a:off x="838200" y="1463040"/>
            <a:ext cx="10515600" cy="5078313"/>
          </a:xfrm>
          <a:prstGeom prst="rect">
            <a:avLst/>
          </a:prstGeom>
          <a:noFill/>
        </p:spPr>
        <p:txBody>
          <a:bodyPr wrap="square" lIns="91440" tIns="45720" rIns="91440" bIns="45720" anchor="t">
            <a:spAutoFit/>
          </a:bodyPr>
          <a:lstStyle/>
          <a:p>
            <a:pPr>
              <a:spcBef>
                <a:spcPts val="0"/>
              </a:spcBef>
              <a:buAutoNum type="arabicPeriod" startAt="9"/>
            </a:pPr>
            <a:r>
              <a:rPr lang="en-US" sz="1200">
                <a:effectLst/>
                <a:latin typeface="Lato"/>
                <a:ea typeface="Lato"/>
                <a:cs typeface="Lato"/>
              </a:rPr>
              <a:t>Gudin, J., &amp; Fudin, J. (2020). A narrative pharmacological review of buprenorphine: a unique opioid for the treatment of chronic pain. Pain and Therapy, 9, 41-54.</a:t>
            </a:r>
            <a:br>
              <a:rPr lang="en-US" sz="1200">
                <a:effectLst/>
                <a:latin typeface="Lato" panose="020F0502020204030203" pitchFamily="34" charset="0"/>
                <a:ea typeface="Lato" panose="020F0502020204030203" pitchFamily="34" charset="0"/>
                <a:cs typeface="Lato" panose="020F0502020204030203" pitchFamily="34" charset="0"/>
              </a:rPr>
            </a:br>
            <a:endParaRPr lang="en-US" sz="1200">
              <a:effectLst/>
              <a:latin typeface="Lato" panose="020F0502020204030203" pitchFamily="34" charset="0"/>
              <a:ea typeface="Lato" panose="020F0502020204030203" pitchFamily="34" charset="0"/>
              <a:cs typeface="Lato" panose="020F0502020204030203" pitchFamily="34" charset="0"/>
            </a:endParaRPr>
          </a:p>
          <a:p>
            <a:pPr>
              <a:spcBef>
                <a:spcPts val="0"/>
              </a:spcBef>
              <a:buAutoNum type="arabicPeriod" startAt="9"/>
            </a:pPr>
            <a:r>
              <a:rPr lang="en-US" sz="1200">
                <a:effectLst/>
                <a:latin typeface="Lato"/>
                <a:ea typeface="Lato"/>
                <a:cs typeface="Lato"/>
              </a:rPr>
              <a:t>Zedler BK, Saunders WB, Joyce AR, Vick CC, Murrelle EL. Validation of a Screening Risk Index for Serious Prescription Opioid-Induced Respiratory Depression or Overdose in a US Commercial Health Plan Claims Database. Pain Med. 2018;19(1):68-78. doi:10.1093/pm/pnx009</a:t>
            </a:r>
            <a:br>
              <a:rPr lang="en-US" sz="1200">
                <a:effectLst/>
                <a:latin typeface="Lato" panose="020F0502020204030203" pitchFamily="34" charset="0"/>
                <a:ea typeface="Lato" panose="020F0502020204030203" pitchFamily="34" charset="0"/>
                <a:cs typeface="Lato" panose="020F0502020204030203" pitchFamily="34" charset="0"/>
              </a:rPr>
            </a:br>
            <a:endParaRPr lang="en-US" sz="1200">
              <a:latin typeface="Lato" panose="020F0502020204030203" pitchFamily="34" charset="0"/>
              <a:ea typeface="Lato" panose="020F0502020204030203" pitchFamily="34" charset="0"/>
              <a:cs typeface="Lato" panose="020F0502020204030203" pitchFamily="34" charset="0"/>
            </a:endParaRPr>
          </a:p>
          <a:p>
            <a:pPr>
              <a:spcBef>
                <a:spcPts val="0"/>
              </a:spcBef>
              <a:buAutoNum type="arabicPeriod" startAt="9"/>
            </a:pPr>
            <a:r>
              <a:rPr lang="en-US" sz="1200">
                <a:effectLst/>
                <a:latin typeface="Lato"/>
                <a:ea typeface="Lato"/>
                <a:cs typeface="Lato"/>
              </a:rPr>
              <a:t>Koob GF. Drug Addiction: Hyperkatifeia/Negative Reinforcement as a Framework for Medications Development. Pharmacol Rev. 2021;73(1):163-201. doi:10.1124/pharmrev.120.000083</a:t>
            </a:r>
            <a:br>
              <a:rPr lang="en-US" sz="1200">
                <a:effectLst/>
                <a:latin typeface="Lato" panose="020F0502020204030203" pitchFamily="34" charset="0"/>
                <a:ea typeface="Lato" panose="020F0502020204030203" pitchFamily="34" charset="0"/>
                <a:cs typeface="Lato" panose="020F0502020204030203" pitchFamily="34" charset="0"/>
              </a:rPr>
            </a:br>
            <a:endParaRPr lang="en-US" sz="1200">
              <a:latin typeface="Lato" panose="020F0502020204030203" pitchFamily="34" charset="0"/>
              <a:ea typeface="Lato" panose="020F0502020204030203" pitchFamily="34" charset="0"/>
              <a:cs typeface="Lato" panose="020F0502020204030203" pitchFamily="34" charset="0"/>
            </a:endParaRPr>
          </a:p>
          <a:p>
            <a:pPr>
              <a:spcBef>
                <a:spcPts val="0"/>
              </a:spcBef>
              <a:buFont typeface="+mj-lt"/>
              <a:buAutoNum type="arabicPeriod" startAt="9"/>
            </a:pPr>
            <a:r>
              <a:rPr lang="en-US" sz="1200">
                <a:effectLst/>
                <a:latin typeface="Lato"/>
                <a:ea typeface="Lato"/>
                <a:cs typeface="Lato"/>
              </a:rPr>
              <a:t>Leffler A, Frank G, Kistner K, Niedermirtl F, Koppert W, Reeh PW, Nau C. Local anesthetic-like inhibition of voltage-gated Na(+) channels by the partial </a:t>
            </a:r>
            <a:r>
              <a:rPr lang="en-US" sz="1200" err="1">
                <a:effectLst/>
                <a:latin typeface="Lato"/>
                <a:ea typeface="Lato"/>
                <a:cs typeface="Lato"/>
              </a:rPr>
              <a:t>μ</a:t>
            </a:r>
            <a:r>
              <a:rPr lang="en-US" sz="1200">
                <a:effectLst/>
                <a:latin typeface="Lato"/>
                <a:ea typeface="Lato"/>
                <a:cs typeface="Lato"/>
              </a:rPr>
              <a:t>-opioid receptor agonist buprenorphine. Anesthesiology. 2012 Jun;116(6):1335-46. doi: 10.1097/ALN.0b013e3182557917. PMID: 22504149.</a:t>
            </a:r>
            <a:br>
              <a:rPr lang="en-US" sz="1200">
                <a:effectLst/>
                <a:latin typeface="Lato" panose="020F0502020204030203" pitchFamily="34" charset="0"/>
                <a:ea typeface="Lato" panose="020F0502020204030203" pitchFamily="34" charset="0"/>
                <a:cs typeface="Lato" panose="020F0502020204030203" pitchFamily="34" charset="0"/>
              </a:rPr>
            </a:br>
            <a:endParaRPr lang="en-US" sz="1200">
              <a:latin typeface="Lato" panose="020F0502020204030203" pitchFamily="34" charset="0"/>
              <a:ea typeface="Lato" panose="020F0502020204030203" pitchFamily="34" charset="0"/>
              <a:cs typeface="Lato" panose="020F0502020204030203" pitchFamily="34" charset="0"/>
            </a:endParaRPr>
          </a:p>
          <a:p>
            <a:pPr>
              <a:spcBef>
                <a:spcPts val="0"/>
              </a:spcBef>
              <a:buAutoNum type="arabicPeriod" startAt="9"/>
            </a:pPr>
            <a:r>
              <a:rPr lang="en-US" sz="1200">
                <a:effectLst/>
                <a:latin typeface="Lato"/>
                <a:ea typeface="Lato"/>
                <a:cs typeface="Lato"/>
              </a:rPr>
              <a:t>Zaveri NT. Nociceptin Opioid Receptor (NOP) as a Therapeutic Target: Progress in Translation from Preclinical Research to Clinical Utility. J Med Chem. 2016;59(15):7011-7028. doi:10.1021/acs.jmedchem.5b01499</a:t>
            </a:r>
            <a:br>
              <a:rPr lang="en-US" sz="1200">
                <a:effectLst/>
                <a:latin typeface="Lato" panose="020F0502020204030203" pitchFamily="34" charset="0"/>
                <a:ea typeface="Lato" panose="020F0502020204030203" pitchFamily="34" charset="0"/>
                <a:cs typeface="Lato" panose="020F0502020204030203" pitchFamily="34" charset="0"/>
              </a:rPr>
            </a:br>
            <a:endParaRPr lang="en-US" sz="1200">
              <a:latin typeface="Lato" panose="020F0502020204030203" pitchFamily="34" charset="0"/>
              <a:ea typeface="Lato" panose="020F0502020204030203" pitchFamily="34" charset="0"/>
              <a:cs typeface="Lato" panose="020F0502020204030203" pitchFamily="34" charset="0"/>
            </a:endParaRPr>
          </a:p>
          <a:p>
            <a:pPr>
              <a:spcBef>
                <a:spcPts val="0"/>
              </a:spcBef>
              <a:buAutoNum type="arabicPeriod" startAt="9"/>
            </a:pPr>
            <a:r>
              <a:rPr lang="en-US" sz="1200">
                <a:effectLst/>
                <a:latin typeface="Lato"/>
                <a:ea typeface="Lato"/>
                <a:cs typeface="Lato"/>
              </a:rPr>
              <a:t>Pradhan AA, Befort K, Nozaki C, Gavériaux-Ruff C, Kieffer BL. The delta opioid receptor: an evolving target for the treatment of brain disorders. Trends Pharmacol Sci. 2011;32(10):581-590. doi:10.1016/j.tips.2011.06.008</a:t>
            </a:r>
            <a:br>
              <a:rPr lang="en-US" sz="1200">
                <a:effectLst/>
                <a:latin typeface="Lato" panose="020F0502020204030203" pitchFamily="34" charset="0"/>
                <a:ea typeface="Lato" panose="020F0502020204030203" pitchFamily="34" charset="0"/>
                <a:cs typeface="Lato" panose="020F0502020204030203" pitchFamily="34" charset="0"/>
              </a:rPr>
            </a:br>
            <a:endParaRPr lang="en-US" sz="1200">
              <a:latin typeface="Lato" panose="020F0502020204030203" pitchFamily="34" charset="0"/>
              <a:ea typeface="Lato" panose="020F0502020204030203" pitchFamily="34" charset="0"/>
              <a:cs typeface="Lato" panose="020F0502020204030203" pitchFamily="34" charset="0"/>
            </a:endParaRPr>
          </a:p>
          <a:p>
            <a:pPr>
              <a:spcBef>
                <a:spcPts val="0"/>
              </a:spcBef>
              <a:buAutoNum type="arabicPeriod" startAt="9"/>
            </a:pPr>
            <a:r>
              <a:rPr lang="en-US" sz="1200">
                <a:effectLst/>
                <a:latin typeface="Lato"/>
                <a:ea typeface="Lato"/>
                <a:cs typeface="Lato"/>
              </a:rPr>
              <a:t>Gudin J, Fudin J. Peripheral Opioid Receptor Antagonists for Opioid-Induced Constipation: A Primer on Pharmacokinetic Variabilities with a Focus on Drug Interactions. J Pain Res. 2020 Feb 25;13:447-456. doi: 10.2147/JPR.S220859. PMID: 32158255; PMCID: PMC7049282.</a:t>
            </a:r>
            <a:br>
              <a:rPr lang="en-US" sz="1200">
                <a:effectLst/>
                <a:latin typeface="Lato" panose="020F0502020204030203" pitchFamily="34" charset="0"/>
                <a:ea typeface="Lato" panose="020F0502020204030203" pitchFamily="34" charset="0"/>
                <a:cs typeface="Lato" panose="020F0502020204030203" pitchFamily="34" charset="0"/>
              </a:rPr>
            </a:br>
            <a:endParaRPr lang="en-US" sz="1200">
              <a:effectLst/>
              <a:latin typeface="Lato" panose="020F0502020204030203" pitchFamily="34" charset="0"/>
              <a:ea typeface="Lato" panose="020F0502020204030203" pitchFamily="34" charset="0"/>
              <a:cs typeface="Lato" panose="020F0502020204030203" pitchFamily="34" charset="0"/>
            </a:endParaRPr>
          </a:p>
          <a:p>
            <a:pPr>
              <a:spcBef>
                <a:spcPts val="0"/>
              </a:spcBef>
              <a:buAutoNum type="arabicPeriod" startAt="9"/>
            </a:pPr>
            <a:r>
              <a:rPr lang="en-US" sz="1200">
                <a:ea typeface="+mn-lt"/>
                <a:cs typeface="+mn-lt"/>
              </a:rPr>
              <a:t>Rudolf G, Walsh J, </a:t>
            </a:r>
            <a:r>
              <a:rPr lang="en-US" sz="1200" err="1">
                <a:ea typeface="+mn-lt"/>
                <a:cs typeface="+mn-lt"/>
              </a:rPr>
              <a:t>Plawman</a:t>
            </a:r>
            <a:r>
              <a:rPr lang="en-US" sz="1200">
                <a:ea typeface="+mn-lt"/>
                <a:cs typeface="+mn-lt"/>
              </a:rPr>
              <a:t> A, </a:t>
            </a:r>
            <a:r>
              <a:rPr lang="en-US" sz="1200" err="1">
                <a:ea typeface="+mn-lt"/>
                <a:cs typeface="+mn-lt"/>
              </a:rPr>
              <a:t>Gianutsos</a:t>
            </a:r>
            <a:r>
              <a:rPr lang="en-US" sz="1200">
                <a:ea typeface="+mn-lt"/>
                <a:cs typeface="+mn-lt"/>
              </a:rPr>
              <a:t> P, Alto W, </a:t>
            </a:r>
            <a:r>
              <a:rPr lang="en-US" sz="1200" err="1">
                <a:ea typeface="+mn-lt"/>
                <a:cs typeface="+mn-lt"/>
              </a:rPr>
              <a:t>Mancl</a:t>
            </a:r>
            <a:r>
              <a:rPr lang="en-US" sz="1200">
                <a:ea typeface="+mn-lt"/>
                <a:cs typeface="+mn-lt"/>
              </a:rPr>
              <a:t> L, Rudolf V. A novel non-opioid protocol for medically supervised opioid withdrawal and transition to antagonist treatment. Am J Drug Alcohol Abuse. 2018;44(3):302-309. doi: 10.1080/00952990.2017.1334209. Epub 2017 Aug 10. PMID: 28795846.</a:t>
            </a:r>
            <a:endParaRPr lang="en-US" sz="1600">
              <a:latin typeface="Lato"/>
              <a:ea typeface="Lato"/>
              <a:cs typeface="Lato"/>
            </a:endParaRPr>
          </a:p>
          <a:p>
            <a:pPr>
              <a:spcBef>
                <a:spcPts val="0"/>
              </a:spcBef>
              <a:buAutoNum type="arabicPeriod" startAt="9"/>
            </a:pPr>
            <a:endParaRPr lang="en-US" sz="1200">
              <a:latin typeface="Lato"/>
              <a:ea typeface="Lato"/>
              <a:cs typeface="Lato"/>
            </a:endParaRPr>
          </a:p>
          <a:p>
            <a:pPr>
              <a:spcBef>
                <a:spcPts val="0"/>
              </a:spcBef>
              <a:buAutoNum type="arabicPeriod" startAt="9"/>
            </a:pPr>
            <a:r>
              <a:rPr lang="en-US" sz="1200" err="1">
                <a:latin typeface="Lato"/>
                <a:ea typeface="Lato"/>
                <a:cs typeface="Lato"/>
              </a:rPr>
              <a:t>Jianguo</a:t>
            </a:r>
            <a:r>
              <a:rPr lang="en-US" sz="1200">
                <a:latin typeface="Lato"/>
                <a:ea typeface="Lato"/>
                <a:cs typeface="Lato"/>
              </a:rPr>
              <a:t> Cheng, MD, PhD, FIPP, Molly Rutherford, MD, MPH, FASAM, </a:t>
            </a:r>
            <a:r>
              <a:rPr lang="en-US" sz="1200" err="1">
                <a:latin typeface="Lato"/>
                <a:ea typeface="Lato"/>
                <a:cs typeface="Lato"/>
              </a:rPr>
              <a:t>Vanila</a:t>
            </a:r>
            <a:r>
              <a:rPr lang="en-US" sz="1200">
                <a:latin typeface="Lato"/>
                <a:ea typeface="Lato"/>
                <a:cs typeface="Lato"/>
              </a:rPr>
              <a:t> M Singh, MD, MACM, The HHS Pain Management Best Practice Inter-Agency Task Force Report Calls for Patient-Centered and Individualized Care, Pain Medicine, Volume 21, Issue 1, January 2020, Pages 1–3, https://doi.org/10.1093/pm/pnz303</a:t>
            </a:r>
            <a:endParaRPr lang="en-US" sz="1600">
              <a:effectLst/>
              <a:latin typeface="Lato"/>
              <a:ea typeface="Lato"/>
              <a:cs typeface="Lato"/>
            </a:endParaRPr>
          </a:p>
        </p:txBody>
      </p:sp>
      <p:sp>
        <p:nvSpPr>
          <p:cNvPr id="4" name="Title 3">
            <a:extLst>
              <a:ext uri="{FF2B5EF4-FFF2-40B4-BE49-F238E27FC236}">
                <a16:creationId xmlns:a16="http://schemas.microsoft.com/office/drawing/2014/main" id="{8984D2F6-E448-716D-3752-5C770883C727}"/>
              </a:ext>
            </a:extLst>
          </p:cNvPr>
          <p:cNvSpPr>
            <a:spLocks noGrp="1"/>
          </p:cNvSpPr>
          <p:nvPr>
            <p:ph type="title"/>
          </p:nvPr>
        </p:nvSpPr>
        <p:spPr/>
        <p:txBody>
          <a:bodyPr/>
          <a:lstStyle/>
          <a:p>
            <a:endParaRPr lang="en-US"/>
          </a:p>
        </p:txBody>
      </p:sp>
      <p:sp>
        <p:nvSpPr>
          <p:cNvPr id="10" name="Object 2">
            <a:extLst>
              <a:ext uri="{FF2B5EF4-FFF2-40B4-BE49-F238E27FC236}">
                <a16:creationId xmlns:a16="http://schemas.microsoft.com/office/drawing/2014/main" id="{060909B9-05D5-7240-2F3E-BB1B081E758E}"/>
              </a:ext>
            </a:extLst>
          </p:cNvPr>
          <p:cNvSpPr/>
          <p:nvPr/>
        </p:nvSpPr>
        <p:spPr>
          <a:xfrm>
            <a:off x="-28576" y="-9939"/>
            <a:ext cx="4226503" cy="1261872"/>
          </a:xfrm>
          <a:prstGeom prst="rect">
            <a:avLst/>
          </a:prstGeom>
          <a:solidFill>
            <a:srgbClr val="001D48"/>
          </a:solidFill>
        </p:spPr>
      </p:sp>
      <p:sp>
        <p:nvSpPr>
          <p:cNvPr id="12" name="Title 12">
            <a:extLst>
              <a:ext uri="{FF2B5EF4-FFF2-40B4-BE49-F238E27FC236}">
                <a16:creationId xmlns:a16="http://schemas.microsoft.com/office/drawing/2014/main" id="{2DFC1998-FAA6-6481-2091-C6DBC0CC549F}"/>
              </a:ext>
            </a:extLst>
          </p:cNvPr>
          <p:cNvSpPr txBox="1">
            <a:spLocks/>
          </p:cNvSpPr>
          <p:nvPr/>
        </p:nvSpPr>
        <p:spPr>
          <a:xfrm>
            <a:off x="609600" y="228600"/>
            <a:ext cx="10972800" cy="106680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Lato Light" panose="020F0502020204030203" pitchFamily="34" charset="0"/>
                <a:ea typeface="Lato Light" panose="020F0502020204030203" pitchFamily="34" charset="0"/>
                <a:cs typeface="Lato Light" panose="020F0502020204030203" pitchFamily="34" charset="0"/>
              </a:rPr>
              <a:t>References</a:t>
            </a:r>
          </a:p>
        </p:txBody>
      </p:sp>
    </p:spTree>
    <p:custDataLst>
      <p:tags r:id="rId1"/>
    </p:custDataLst>
    <p:extLst>
      <p:ext uri="{BB962C8B-B14F-4D97-AF65-F5344CB8AC3E}">
        <p14:creationId xmlns:p14="http://schemas.microsoft.com/office/powerpoint/2010/main" val="338754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D48"/>
        </a:solidFill>
        <a:effectLst/>
      </p:bgPr>
    </p:bg>
    <p:spTree>
      <p:nvGrpSpPr>
        <p:cNvPr id="1" name=""/>
        <p:cNvGrpSpPr/>
        <p:nvPr/>
      </p:nvGrpSpPr>
      <p:grpSpPr>
        <a:xfrm>
          <a:off x="0" y="0"/>
          <a:ext cx="0" cy="0"/>
          <a:chOff x="0" y="0"/>
          <a:chExt cx="0" cy="0"/>
        </a:xfrm>
      </p:grpSpPr>
      <p:sp>
        <p:nvSpPr>
          <p:cNvPr id="3" name="Object 1">
            <a:extLst>
              <a:ext uri="{FF2B5EF4-FFF2-40B4-BE49-F238E27FC236}">
                <a16:creationId xmlns:a16="http://schemas.microsoft.com/office/drawing/2014/main" id="{13CF411B-542A-4ABC-A942-4B0EA487BD00}"/>
              </a:ext>
            </a:extLst>
          </p:cNvPr>
          <p:cNvSpPr/>
          <p:nvPr/>
        </p:nvSpPr>
        <p:spPr>
          <a:xfrm>
            <a:off x="-1810" y="0"/>
            <a:ext cx="12188952" cy="1097280"/>
          </a:xfrm>
          <a:prstGeom prst="rect">
            <a:avLst/>
          </a:prstGeom>
          <a:solidFill>
            <a:srgbClr val="FFFFFF"/>
          </a:solidFill>
        </p:spPr>
      </p:sp>
      <p:sp>
        <p:nvSpPr>
          <p:cNvPr id="5" name="Object 2">
            <a:extLst>
              <a:ext uri="{FF2B5EF4-FFF2-40B4-BE49-F238E27FC236}">
                <a16:creationId xmlns:a16="http://schemas.microsoft.com/office/drawing/2014/main" id="{F735414F-6188-4EAA-B56A-CC1996EDEC28}"/>
              </a:ext>
            </a:extLst>
          </p:cNvPr>
          <p:cNvSpPr/>
          <p:nvPr/>
        </p:nvSpPr>
        <p:spPr>
          <a:xfrm>
            <a:off x="539996" y="365760"/>
            <a:ext cx="11112009" cy="824944"/>
          </a:xfrm>
          <a:prstGeom prst="rect">
            <a:avLst/>
          </a:prstGeom>
          <a:noFill/>
        </p:spPr>
        <p:txBody>
          <a:bodyPr wrap="square" lIns="0" tIns="0" rIns="0" bIns="0" rtlCol="0" anchor="t"/>
          <a:lstStyle/>
          <a:p>
            <a:pPr algn="ctr">
              <a:lnSpc>
                <a:spcPts val="3460"/>
              </a:lnSpc>
              <a:spcAft>
                <a:spcPts val="600"/>
              </a:spcAft>
            </a:pPr>
            <a:r>
              <a:rPr lang="en-US" sz="3600">
                <a:solidFill>
                  <a:srgbClr val="001D48"/>
                </a:solidFill>
                <a:latin typeface="Lato Light"/>
                <a:ea typeface="Source Sans Pro Light"/>
                <a:cs typeface="Source Sans Pro Light" pitchFamily="34" charset="-120"/>
              </a:rPr>
              <a:t>Chronic Post-Surgical Pain (CPSP): Preventable?</a:t>
            </a:r>
            <a:endParaRPr lang="en-US"/>
          </a:p>
        </p:txBody>
      </p:sp>
      <p:sp>
        <p:nvSpPr>
          <p:cNvPr id="9" name="Object 5">
            <a:extLst>
              <a:ext uri="{FF2B5EF4-FFF2-40B4-BE49-F238E27FC236}">
                <a16:creationId xmlns:a16="http://schemas.microsoft.com/office/drawing/2014/main" id="{6BCDC74F-5A62-7FEE-90BB-2B356864A849}"/>
              </a:ext>
            </a:extLst>
          </p:cNvPr>
          <p:cNvSpPr/>
          <p:nvPr/>
        </p:nvSpPr>
        <p:spPr>
          <a:xfrm>
            <a:off x="556115" y="3541124"/>
            <a:ext cx="8873305" cy="2574122"/>
          </a:xfrm>
          <a:prstGeom prst="rect">
            <a:avLst/>
          </a:prstGeom>
          <a:noFill/>
        </p:spPr>
        <p:txBody>
          <a:bodyPr wrap="square" lIns="0" tIns="0" rIns="0" bIns="0" rtlCol="0" anchor="t"/>
          <a:lstStyle/>
          <a:p>
            <a:pPr marL="285750" indent="-285750">
              <a:spcBef>
                <a:spcPts val="600"/>
              </a:spcBef>
              <a:spcAft>
                <a:spcPts val="600"/>
              </a:spcAft>
              <a:buFont typeface="Arial" panose="020B0604020202020204" pitchFamily="34" charset="0"/>
              <a:buChar char="•"/>
            </a:pPr>
            <a:r>
              <a:rPr lang="en-US" sz="2200">
                <a:solidFill>
                  <a:schemeClr val="bg1"/>
                </a:solidFill>
                <a:latin typeface="Lato" panose="020F0502020204030203" pitchFamily="34" charset="0"/>
                <a:ea typeface="Lato" panose="020F0502020204030203" pitchFamily="34" charset="0"/>
                <a:cs typeface="Lato" panose="020F0502020204030203" pitchFamily="34" charset="0"/>
              </a:rPr>
              <a:t>Common and severe complication of surgery</a:t>
            </a:r>
          </a:p>
          <a:p>
            <a:pPr marL="285750" indent="-285750">
              <a:spcBef>
                <a:spcPts val="600"/>
              </a:spcBef>
              <a:spcAft>
                <a:spcPts val="600"/>
              </a:spcAft>
              <a:buFont typeface="Arial" panose="020B0604020202020204" pitchFamily="34" charset="0"/>
              <a:buChar char="•"/>
            </a:pPr>
            <a:r>
              <a:rPr lang="en-US" sz="2200">
                <a:solidFill>
                  <a:schemeClr val="bg1"/>
                </a:solidFill>
                <a:latin typeface="Lato" panose="020F0502020204030203" pitchFamily="34" charset="0"/>
                <a:ea typeface="Lato" panose="020F0502020204030203" pitchFamily="34" charset="0"/>
                <a:cs typeface="Lato" panose="020F0502020204030203" pitchFamily="34" charset="0"/>
              </a:rPr>
              <a:t>Peripheral and central sensitization are key mechanism </a:t>
            </a:r>
            <a:br>
              <a:rPr lang="en-US" sz="2200">
                <a:solidFill>
                  <a:schemeClr val="bg1"/>
                </a:solidFill>
                <a:latin typeface="Lato" panose="020F0502020204030203" pitchFamily="34" charset="0"/>
                <a:ea typeface="Lato" panose="020F0502020204030203" pitchFamily="34" charset="0"/>
                <a:cs typeface="Lato" panose="020F0502020204030203" pitchFamily="34" charset="0"/>
              </a:rPr>
            </a:br>
            <a:r>
              <a:rPr lang="en-US" sz="2200">
                <a:solidFill>
                  <a:schemeClr val="bg1"/>
                </a:solidFill>
                <a:latin typeface="Lato" panose="020F0502020204030203" pitchFamily="34" charset="0"/>
                <a:ea typeface="Lato" panose="020F0502020204030203" pitchFamily="34" charset="0"/>
                <a:cs typeface="Lato" panose="020F0502020204030203" pitchFamily="34" charset="0"/>
              </a:rPr>
              <a:t>in the transition from acute to chronic pain</a:t>
            </a:r>
          </a:p>
          <a:p>
            <a:pPr marL="285750" indent="-285750">
              <a:spcBef>
                <a:spcPts val="600"/>
              </a:spcBef>
              <a:spcAft>
                <a:spcPts val="600"/>
              </a:spcAft>
              <a:buFont typeface="Arial" panose="020B0604020202020204" pitchFamily="34" charset="0"/>
              <a:buChar char="•"/>
            </a:pPr>
            <a:r>
              <a:rPr lang="en-US" sz="2200">
                <a:solidFill>
                  <a:schemeClr val="bg1"/>
                </a:solidFill>
                <a:latin typeface="Lato" panose="020F0502020204030203" pitchFamily="34" charset="0"/>
                <a:ea typeface="Lato" panose="020F0502020204030203" pitchFamily="34" charset="0"/>
                <a:cs typeface="Lato" panose="020F0502020204030203" pitchFamily="34" charset="0"/>
              </a:rPr>
              <a:t>Pathophysiology, predisposing risk factors, predictive models, and prevention have been explored in the literature</a:t>
            </a:r>
          </a:p>
          <a:p>
            <a:endParaRPr lang="en-US">
              <a:solidFill>
                <a:schemeClr val="bg1"/>
              </a:solidFill>
              <a:latin typeface="Lato" panose="020F0502020204030203" pitchFamily="34" charset="0"/>
              <a:ea typeface="Source Sans Pro" pitchFamily="34" charset="-122"/>
              <a:cs typeface="Source Sans Pro" pitchFamily="34" charset="-120"/>
            </a:endParaRPr>
          </a:p>
        </p:txBody>
      </p:sp>
      <p:pic>
        <p:nvPicPr>
          <p:cNvPr id="2" name="Picture 1" descr="Icon&#10;&#10;Description automatically generated">
            <a:extLst>
              <a:ext uri="{FF2B5EF4-FFF2-40B4-BE49-F238E27FC236}">
                <a16:creationId xmlns:a16="http://schemas.microsoft.com/office/drawing/2014/main" id="{4360D213-EB63-B826-4415-E49D5A59D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310" y="1779303"/>
            <a:ext cx="1100953" cy="1188720"/>
          </a:xfrm>
          <a:prstGeom prst="rect">
            <a:avLst/>
          </a:prstGeom>
        </p:spPr>
      </p:pic>
      <p:sp>
        <p:nvSpPr>
          <p:cNvPr id="7" name="TextBox 6">
            <a:extLst>
              <a:ext uri="{FF2B5EF4-FFF2-40B4-BE49-F238E27FC236}">
                <a16:creationId xmlns:a16="http://schemas.microsoft.com/office/drawing/2014/main" id="{6F976366-007C-5422-4848-25838C1ACE49}"/>
              </a:ext>
            </a:extLst>
          </p:cNvPr>
          <p:cNvSpPr txBox="1"/>
          <p:nvPr/>
        </p:nvSpPr>
        <p:spPr>
          <a:xfrm>
            <a:off x="556115" y="6326992"/>
            <a:ext cx="6029216" cy="430887"/>
          </a:xfrm>
          <a:prstGeom prst="rect">
            <a:avLst/>
          </a:prstGeom>
          <a:noFill/>
        </p:spPr>
        <p:txBody>
          <a:bodyPr wrap="square">
            <a:spAutoFit/>
          </a:bodyPr>
          <a:lstStyle/>
          <a:p>
            <a:r>
              <a:rPr lang="en-US" sz="1100" b="0" i="0" dirty="0" err="1">
                <a:solidFill>
                  <a:schemeClr val="bg1"/>
                </a:solidFill>
                <a:effectLst/>
                <a:latin typeface="Lato" panose="020F0502020204030203" pitchFamily="34" charset="0"/>
                <a:ea typeface="Lato" panose="020F0502020204030203" pitchFamily="34" charset="0"/>
                <a:cs typeface="Lato" panose="020F0502020204030203" pitchFamily="34" charset="0"/>
              </a:rPr>
              <a:t>Fregoso</a:t>
            </a:r>
            <a:r>
              <a:rPr lang="en-US" sz="1100" b="0" i="0" dirty="0">
                <a:solidFill>
                  <a:schemeClr val="bg1"/>
                </a:solidFill>
                <a:effectLst/>
                <a:latin typeface="Lato" panose="020F0502020204030203" pitchFamily="34" charset="0"/>
                <a:ea typeface="Lato" panose="020F0502020204030203" pitchFamily="34" charset="0"/>
                <a:cs typeface="Lato" panose="020F0502020204030203" pitchFamily="34" charset="0"/>
              </a:rPr>
              <a:t> G, Wang A, Tseng K, Wang J. Transition from Acute to Chronic Pain: Evaluating Risk for Chronic Postsurgical Pain. Pain Physician. 2019 Sep;22(5):479-488. PMID: 31561647.</a:t>
            </a:r>
            <a:endParaRPr lang="en-US" sz="1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1A24DD5B-0DCC-D235-31D6-7C27F089551D}"/>
              </a:ext>
            </a:extLst>
          </p:cNvPr>
          <p:cNvPicPr>
            <a:picLocks noChangeAspect="1"/>
          </p:cNvPicPr>
          <p:nvPr/>
        </p:nvPicPr>
        <p:blipFill>
          <a:blip r:embed="rId5"/>
          <a:stretch>
            <a:fillRect/>
          </a:stretch>
        </p:blipFill>
        <p:spPr>
          <a:xfrm>
            <a:off x="2017925" y="1698023"/>
            <a:ext cx="5293360" cy="1351280"/>
          </a:xfrm>
          <a:prstGeom prst="rect">
            <a:avLst/>
          </a:prstGeom>
        </p:spPr>
      </p:pic>
    </p:spTree>
    <p:custDataLst>
      <p:tags r:id="rId1"/>
    </p:custDataLst>
    <p:extLst>
      <p:ext uri="{BB962C8B-B14F-4D97-AF65-F5344CB8AC3E}">
        <p14:creationId xmlns:p14="http://schemas.microsoft.com/office/powerpoint/2010/main" val="160785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1D48"/>
        </a:solidFill>
        <a:effectLst/>
      </p:bgPr>
    </p:bg>
    <p:spTree>
      <p:nvGrpSpPr>
        <p:cNvPr id="1" name=""/>
        <p:cNvGrpSpPr/>
        <p:nvPr/>
      </p:nvGrpSpPr>
      <p:grpSpPr>
        <a:xfrm>
          <a:off x="0" y="0"/>
          <a:ext cx="0" cy="0"/>
          <a:chOff x="0" y="0"/>
          <a:chExt cx="0" cy="0"/>
        </a:xfrm>
      </p:grpSpPr>
      <p:sp>
        <p:nvSpPr>
          <p:cNvPr id="3" name="Object 1">
            <a:extLst>
              <a:ext uri="{FF2B5EF4-FFF2-40B4-BE49-F238E27FC236}">
                <a16:creationId xmlns:a16="http://schemas.microsoft.com/office/drawing/2014/main" id="{13CF411B-542A-4ABC-A942-4B0EA487BD00}"/>
              </a:ext>
            </a:extLst>
          </p:cNvPr>
          <p:cNvSpPr/>
          <p:nvPr/>
        </p:nvSpPr>
        <p:spPr>
          <a:xfrm>
            <a:off x="-1812" y="3063"/>
            <a:ext cx="12188952" cy="1097280"/>
          </a:xfrm>
          <a:prstGeom prst="rect">
            <a:avLst/>
          </a:prstGeom>
          <a:solidFill>
            <a:srgbClr val="FFFFFF"/>
          </a:solidFill>
        </p:spPr>
      </p:sp>
      <p:sp>
        <p:nvSpPr>
          <p:cNvPr id="5" name="Object 2">
            <a:extLst>
              <a:ext uri="{FF2B5EF4-FFF2-40B4-BE49-F238E27FC236}">
                <a16:creationId xmlns:a16="http://schemas.microsoft.com/office/drawing/2014/main" id="{F735414F-6188-4EAA-B56A-CC1996EDEC28}"/>
              </a:ext>
            </a:extLst>
          </p:cNvPr>
          <p:cNvSpPr/>
          <p:nvPr/>
        </p:nvSpPr>
        <p:spPr>
          <a:xfrm>
            <a:off x="539996" y="365760"/>
            <a:ext cx="11112009" cy="824944"/>
          </a:xfrm>
          <a:prstGeom prst="rect">
            <a:avLst/>
          </a:prstGeom>
          <a:noFill/>
        </p:spPr>
        <p:txBody>
          <a:bodyPr wrap="square" lIns="0" tIns="0" rIns="0" bIns="0" rtlCol="0" anchor="t"/>
          <a:lstStyle/>
          <a:p>
            <a:pPr algn="ctr">
              <a:lnSpc>
                <a:spcPts val="3460"/>
              </a:lnSpc>
              <a:spcAft>
                <a:spcPts val="600"/>
              </a:spcAft>
              <a:buNone/>
            </a:pPr>
            <a:r>
              <a:rPr lang="en-US" sz="3600">
                <a:solidFill>
                  <a:srgbClr val="001D48"/>
                </a:solidFill>
                <a:latin typeface="Lato Light"/>
                <a:ea typeface="Source Sans Pro Light"/>
                <a:cs typeface="Source Sans Pro Light" pitchFamily="34" charset="-120"/>
              </a:rPr>
              <a:t>Chronic Post-Surgical Pain (CPSP): Preventable?</a:t>
            </a:r>
            <a:endParaRPr lang="en-US">
              <a:latin typeface="Lato Light"/>
              <a:ea typeface="Source Sans Pro Light"/>
            </a:endParaRPr>
          </a:p>
        </p:txBody>
      </p:sp>
      <p:pic>
        <p:nvPicPr>
          <p:cNvPr id="8" name="Picture 7" descr="Icon&#10;&#10;Description automatically generated">
            <a:extLst>
              <a:ext uri="{FF2B5EF4-FFF2-40B4-BE49-F238E27FC236}">
                <a16:creationId xmlns:a16="http://schemas.microsoft.com/office/drawing/2014/main" id="{030D9BE9-355C-18A8-3747-729464A56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6765" y="5292887"/>
            <a:ext cx="1065615" cy="1150958"/>
          </a:xfrm>
          <a:prstGeom prst="rect">
            <a:avLst/>
          </a:prstGeom>
        </p:spPr>
      </p:pic>
      <p:sp>
        <p:nvSpPr>
          <p:cNvPr id="2" name="Object 5">
            <a:extLst>
              <a:ext uri="{FF2B5EF4-FFF2-40B4-BE49-F238E27FC236}">
                <a16:creationId xmlns:a16="http://schemas.microsoft.com/office/drawing/2014/main" id="{267A2F65-7705-2187-E315-0B1CBEB925F3}"/>
              </a:ext>
            </a:extLst>
          </p:cNvPr>
          <p:cNvSpPr/>
          <p:nvPr/>
        </p:nvSpPr>
        <p:spPr>
          <a:xfrm>
            <a:off x="382622" y="1753563"/>
            <a:ext cx="5718782" cy="1327275"/>
          </a:xfrm>
          <a:prstGeom prst="rect">
            <a:avLst/>
          </a:prstGeom>
          <a:noFill/>
        </p:spPr>
        <p:txBody>
          <a:bodyPr wrap="square" lIns="0" tIns="0" rIns="0" bIns="0" rtlCol="0" anchor="t"/>
          <a:lstStyle/>
          <a:p>
            <a:pPr marL="342900" indent="-342900">
              <a:lnSpc>
                <a:spcPct val="120000"/>
              </a:lnSpc>
              <a:spcBef>
                <a:spcPts val="600"/>
              </a:spcBef>
              <a:spcAft>
                <a:spcPts val="600"/>
              </a:spcAft>
              <a:buFont typeface="Arial"/>
              <a:buChar char="•"/>
            </a:pPr>
            <a:r>
              <a:rPr lang="en-US" sz="2000" dirty="0">
                <a:solidFill>
                  <a:schemeClr val="bg1"/>
                </a:solidFill>
                <a:latin typeface="Lato"/>
                <a:ea typeface="Lato"/>
                <a:cs typeface="Lato"/>
              </a:rPr>
              <a:t>Incidence can potentially be reduced </a:t>
            </a:r>
            <a:br>
              <a:rPr lang="en-US" sz="2000" dirty="0">
                <a:latin typeface="Lato"/>
                <a:ea typeface="Lato"/>
                <a:cs typeface="Lato"/>
              </a:rPr>
            </a:br>
            <a:r>
              <a:rPr lang="en-US" sz="2000" dirty="0">
                <a:solidFill>
                  <a:schemeClr val="bg1"/>
                </a:solidFill>
                <a:latin typeface="Lato"/>
                <a:ea typeface="Lato"/>
                <a:cs typeface="Lato"/>
              </a:rPr>
              <a:t>through early identification of perioperative, genetic, physiologic, and psychologic factors.</a:t>
            </a:r>
            <a:r>
              <a:rPr lang="en-US" sz="2100" dirty="0">
                <a:solidFill>
                  <a:schemeClr val="bg1"/>
                </a:solidFill>
                <a:latin typeface="Lato"/>
                <a:ea typeface="Lato"/>
                <a:cs typeface="Lato"/>
              </a:rPr>
              <a:t> </a:t>
            </a:r>
            <a:endParaRPr lang="en-US" sz="2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7" name="Object 5">
            <a:extLst>
              <a:ext uri="{FF2B5EF4-FFF2-40B4-BE49-F238E27FC236}">
                <a16:creationId xmlns:a16="http://schemas.microsoft.com/office/drawing/2014/main" id="{C68F96C6-EE7D-55D3-DAB3-3BDD0209836E}"/>
              </a:ext>
            </a:extLst>
          </p:cNvPr>
          <p:cNvSpPr/>
          <p:nvPr/>
        </p:nvSpPr>
        <p:spPr>
          <a:xfrm>
            <a:off x="388026" y="3111224"/>
            <a:ext cx="5730840" cy="2718204"/>
          </a:xfrm>
          <a:prstGeom prst="rect">
            <a:avLst/>
          </a:prstGeom>
          <a:noFill/>
        </p:spPr>
        <p:txBody>
          <a:bodyPr wrap="square" lIns="0" tIns="0" rIns="0" bIns="0" rtlCol="0" anchor="t"/>
          <a:lstStyle/>
          <a:p>
            <a:pPr marL="342900" indent="-342900">
              <a:lnSpc>
                <a:spcPct val="120000"/>
              </a:lnSpc>
              <a:spcBef>
                <a:spcPts val="600"/>
              </a:spcBef>
              <a:spcAft>
                <a:spcPts val="600"/>
              </a:spcAft>
              <a:buFont typeface="Arial"/>
              <a:buChar char="•"/>
            </a:pPr>
            <a:r>
              <a:rPr lang="en-US" sz="2000" dirty="0">
                <a:solidFill>
                  <a:srgbClr val="96C5E7"/>
                </a:solidFill>
                <a:latin typeface="Lato"/>
                <a:ea typeface="Lato"/>
                <a:cs typeface="Lato"/>
              </a:rPr>
              <a:t>Aggressive multimodal post-op analgesia appears helpful</a:t>
            </a:r>
            <a:endParaRPr lang="en-US" dirty="0">
              <a:solidFill>
                <a:srgbClr val="96C5E7"/>
              </a:solidFill>
            </a:endParaRPr>
          </a:p>
          <a:p>
            <a:pPr marL="285750" indent="-285750">
              <a:spcBef>
                <a:spcPts val="600"/>
              </a:spcBef>
              <a:spcAft>
                <a:spcPts val="600"/>
              </a:spcAft>
              <a:buFont typeface="Arial" panose="020B0604020202020204" pitchFamily="34" charset="0"/>
              <a:buChar char="•"/>
            </a:pPr>
            <a:r>
              <a:rPr lang="en-US" sz="2000" dirty="0">
                <a:solidFill>
                  <a:schemeClr val="bg1"/>
                </a:solidFill>
                <a:latin typeface="Lato"/>
                <a:ea typeface="Lato"/>
                <a:cs typeface="Lato"/>
              </a:rPr>
              <a:t>Ketamine, gabapentinoids, alpha-agonists, </a:t>
            </a:r>
            <a:br>
              <a:rPr lang="en-US" sz="2000" dirty="0">
                <a:latin typeface="Lato"/>
                <a:ea typeface="Lato"/>
                <a:cs typeface="Lato"/>
              </a:rPr>
            </a:br>
            <a:r>
              <a:rPr lang="en-US" sz="2000" dirty="0">
                <a:solidFill>
                  <a:schemeClr val="bg1"/>
                </a:solidFill>
                <a:latin typeface="Lato"/>
                <a:ea typeface="Lato"/>
                <a:cs typeface="Lato"/>
              </a:rPr>
              <a:t>COX-2 inhibitors, regional anesthesia</a:t>
            </a:r>
          </a:p>
          <a:p>
            <a:pPr marL="285750" indent="-285750">
              <a:spcBef>
                <a:spcPts val="600"/>
              </a:spcBef>
              <a:spcAft>
                <a:spcPts val="600"/>
              </a:spcAft>
              <a:buFont typeface="Arial" panose="020B0604020202020204" pitchFamily="34" charset="0"/>
              <a:buChar char="•"/>
            </a:pPr>
            <a:r>
              <a:rPr lang="en-US" sz="2000" dirty="0">
                <a:solidFill>
                  <a:schemeClr val="bg1"/>
                </a:solidFill>
                <a:latin typeface="Lato"/>
                <a:ea typeface="Lato"/>
                <a:cs typeface="Lato"/>
              </a:rPr>
              <a:t>Role for buprenorphine as post-op opioid of choice? </a:t>
            </a:r>
            <a:r>
              <a:rPr lang="en-US" sz="2000" dirty="0">
                <a:solidFill>
                  <a:schemeClr val="bg1"/>
                </a:solidFill>
                <a:latin typeface="Lato"/>
                <a:ea typeface="Lato"/>
                <a:cs typeface="Lato"/>
                <a:hlinkClick r:id="rId5">
                  <a:extLst>
                    <a:ext uri="{A12FA001-AC4F-418D-AE19-62706E023703}">
                      <ahyp:hlinkClr xmlns:ahyp="http://schemas.microsoft.com/office/drawing/2018/hyperlinkcolor" val="tx"/>
                    </a:ext>
                  </a:extLst>
                </a:hlinkClick>
              </a:rPr>
              <a:t>https://doi.org/10.1016/j.anclin.2010.08.015</a:t>
            </a:r>
            <a:endParaRPr lang="en-US" sz="2000" dirty="0">
              <a:solidFill>
                <a:schemeClr val="bg1"/>
              </a:solidFill>
              <a:latin typeface="Lato"/>
              <a:ea typeface="Lato"/>
              <a:cs typeface="Lato"/>
            </a:endParaRPr>
          </a:p>
        </p:txBody>
      </p:sp>
      <p:sp>
        <p:nvSpPr>
          <p:cNvPr id="12" name="Object 5">
            <a:extLst>
              <a:ext uri="{FF2B5EF4-FFF2-40B4-BE49-F238E27FC236}">
                <a16:creationId xmlns:a16="http://schemas.microsoft.com/office/drawing/2014/main" id="{1251C545-3FC4-FE25-B61A-EF36577E650A}"/>
              </a:ext>
            </a:extLst>
          </p:cNvPr>
          <p:cNvSpPr/>
          <p:nvPr/>
        </p:nvSpPr>
        <p:spPr>
          <a:xfrm>
            <a:off x="6311548" y="3508901"/>
            <a:ext cx="5492426" cy="1744978"/>
          </a:xfrm>
          <a:prstGeom prst="rect">
            <a:avLst/>
          </a:prstGeom>
          <a:noFill/>
        </p:spPr>
        <p:txBody>
          <a:bodyPr wrap="square" lIns="0" tIns="0" rIns="0" bIns="0" rtlCol="0" anchor="t"/>
          <a:lstStyle/>
          <a:p>
            <a:pPr marL="342900" indent="-342900">
              <a:spcBef>
                <a:spcPts val="600"/>
              </a:spcBef>
              <a:spcAft>
                <a:spcPts val="600"/>
              </a:spcAft>
              <a:buFont typeface="Arial"/>
              <a:buChar char="•"/>
            </a:pPr>
            <a:r>
              <a:rPr lang="en-US" sz="2400" dirty="0">
                <a:solidFill>
                  <a:srgbClr val="96C5E7"/>
                </a:solidFill>
                <a:latin typeface="Lato"/>
                <a:ea typeface="Lato"/>
                <a:cs typeface="Lato"/>
              </a:rPr>
              <a:t>Yang, et al. 2022 </a:t>
            </a:r>
            <a:r>
              <a:rPr lang="en-US" sz="2400" dirty="0">
                <a:solidFill>
                  <a:schemeClr val="bg1"/>
                </a:solidFill>
                <a:latin typeface="Lato"/>
                <a:ea typeface="Lato"/>
                <a:cs typeface="Lato"/>
              </a:rPr>
              <a:t>proposed a novel scoring system to predict residual back pain after kyphoplasty for vertebral compression fracture.</a:t>
            </a:r>
          </a:p>
        </p:txBody>
      </p:sp>
      <p:pic>
        <p:nvPicPr>
          <p:cNvPr id="13" name="Picture 12">
            <a:extLst>
              <a:ext uri="{FF2B5EF4-FFF2-40B4-BE49-F238E27FC236}">
                <a16:creationId xmlns:a16="http://schemas.microsoft.com/office/drawing/2014/main" id="{96DB2DC6-2BA4-B720-31D8-F91C5E54A666}"/>
              </a:ext>
            </a:extLst>
          </p:cNvPr>
          <p:cNvPicPr>
            <a:picLocks noChangeAspect="1"/>
          </p:cNvPicPr>
          <p:nvPr/>
        </p:nvPicPr>
        <p:blipFill rotWithShape="1">
          <a:blip r:embed="rId6"/>
          <a:srcRect r="1743"/>
          <a:stretch/>
        </p:blipFill>
        <p:spPr>
          <a:xfrm>
            <a:off x="6356746" y="1626981"/>
            <a:ext cx="5402032" cy="1569466"/>
          </a:xfrm>
          <a:prstGeom prst="rect">
            <a:avLst/>
          </a:prstGeom>
        </p:spPr>
      </p:pic>
      <p:sp>
        <p:nvSpPr>
          <p:cNvPr id="6" name="TextBox 5">
            <a:extLst>
              <a:ext uri="{FF2B5EF4-FFF2-40B4-BE49-F238E27FC236}">
                <a16:creationId xmlns:a16="http://schemas.microsoft.com/office/drawing/2014/main" id="{4C0D12BC-6259-0D40-F0A9-F2951180DEE1}"/>
              </a:ext>
            </a:extLst>
          </p:cNvPr>
          <p:cNvSpPr txBox="1"/>
          <p:nvPr/>
        </p:nvSpPr>
        <p:spPr>
          <a:xfrm>
            <a:off x="609600" y="6290590"/>
            <a:ext cx="5486400" cy="430887"/>
          </a:xfrm>
          <a:prstGeom prst="rect">
            <a:avLst/>
          </a:prstGeom>
          <a:noFill/>
        </p:spPr>
        <p:txBody>
          <a:bodyPr wrap="square">
            <a:spAutoFit/>
          </a:bodyPr>
          <a:lstStyle/>
          <a:p>
            <a:r>
              <a:rPr lang="en-US" sz="1100" kern="0" err="1">
                <a:solidFill>
                  <a:schemeClr val="bg1"/>
                </a:solidFill>
                <a:latin typeface="Lato" panose="020F0502020204030203" pitchFamily="34" charset="0"/>
                <a:ea typeface="Lato" panose="020F0502020204030203" pitchFamily="34" charset="0"/>
                <a:cs typeface="Lato" panose="020F0502020204030203" pitchFamily="34" charset="0"/>
              </a:rPr>
              <a:t>Vadivelu</a:t>
            </a:r>
            <a:r>
              <a:rPr lang="en-US" sz="1100" kern="0">
                <a:solidFill>
                  <a:schemeClr val="bg1"/>
                </a:solidFill>
                <a:latin typeface="Lato" panose="020F0502020204030203" pitchFamily="34" charset="0"/>
                <a:ea typeface="Lato" panose="020F0502020204030203" pitchFamily="34" charset="0"/>
                <a:cs typeface="Lato" panose="020F0502020204030203" pitchFamily="34" charset="0"/>
              </a:rPr>
              <a:t> N, Anwar M. Buprenorphine in postoperative pain management. </a:t>
            </a:r>
            <a:r>
              <a:rPr lang="en-US" sz="1100" kern="0" err="1">
                <a:solidFill>
                  <a:schemeClr val="bg1"/>
                </a:solidFill>
                <a:latin typeface="Lato" panose="020F0502020204030203" pitchFamily="34" charset="0"/>
                <a:ea typeface="Lato" panose="020F0502020204030203" pitchFamily="34" charset="0"/>
                <a:cs typeface="Lato" panose="020F0502020204030203" pitchFamily="34" charset="0"/>
              </a:rPr>
              <a:t>Anesthesiol</a:t>
            </a:r>
            <a:r>
              <a:rPr lang="en-US" sz="1100" kern="0">
                <a:solidFill>
                  <a:schemeClr val="bg1"/>
                </a:solidFill>
                <a:latin typeface="Lato" panose="020F0502020204030203" pitchFamily="34" charset="0"/>
                <a:ea typeface="Lato" panose="020F0502020204030203" pitchFamily="34" charset="0"/>
                <a:cs typeface="Lato" panose="020F0502020204030203" pitchFamily="34" charset="0"/>
              </a:rPr>
              <a:t> Clin. 2010 Dec;28(4):601-9. doi: 10.1016/j.anclin.2010.08.015. PMID: 21074740.</a:t>
            </a:r>
            <a:r>
              <a:rPr lang="en-US" sz="1100">
                <a:solidFill>
                  <a:schemeClr val="bg1"/>
                </a:solidFill>
                <a:latin typeface="Lato" panose="020F0502020204030203" pitchFamily="34" charset="0"/>
                <a:ea typeface="Lato" panose="020F0502020204030203" pitchFamily="34" charset="0"/>
                <a:cs typeface="Lato" panose="020F0502020204030203" pitchFamily="34" charset="0"/>
              </a:rPr>
              <a:t> </a:t>
            </a:r>
          </a:p>
        </p:txBody>
      </p:sp>
      <p:sp>
        <p:nvSpPr>
          <p:cNvPr id="9" name="TextBox 8">
            <a:extLst>
              <a:ext uri="{FF2B5EF4-FFF2-40B4-BE49-F238E27FC236}">
                <a16:creationId xmlns:a16="http://schemas.microsoft.com/office/drawing/2014/main" id="{735F3F9F-DF39-DB29-D876-0A097BF9D78E}"/>
              </a:ext>
            </a:extLst>
          </p:cNvPr>
          <p:cNvSpPr txBox="1"/>
          <p:nvPr/>
        </p:nvSpPr>
        <p:spPr>
          <a:xfrm>
            <a:off x="6118866" y="6205952"/>
            <a:ext cx="5806343" cy="600164"/>
          </a:xfrm>
          <a:prstGeom prst="rect">
            <a:avLst/>
          </a:prstGeom>
          <a:noFill/>
        </p:spPr>
        <p:txBody>
          <a:bodyPr wrap="square">
            <a:spAutoFit/>
          </a:bodyPr>
          <a:lstStyle/>
          <a:p>
            <a:r>
              <a:rPr lang="en-US" sz="1100" kern="0">
                <a:solidFill>
                  <a:schemeClr val="bg1"/>
                </a:solidFill>
                <a:effectLst/>
                <a:latin typeface="Lato" panose="020F0502020204030203" pitchFamily="34" charset="0"/>
                <a:ea typeface="Lato" panose="020F0502020204030203" pitchFamily="34" charset="0"/>
                <a:cs typeface="Lato" panose="020F0502020204030203" pitchFamily="34" charset="0"/>
              </a:rPr>
              <a:t>Yang D, Liu X, Zhou Y, Xu Y, Huang Q. A novel scoring system to predict the residual back pain after percutaneous kyphoplasty for osteoporotic vertebral compression fracture. </a:t>
            </a:r>
            <a:br>
              <a:rPr lang="en-US" sz="1100" kern="0">
                <a:solidFill>
                  <a:schemeClr val="bg1"/>
                </a:solidFill>
                <a:effectLst/>
                <a:latin typeface="Lato" panose="020F0502020204030203" pitchFamily="34" charset="0"/>
                <a:ea typeface="Lato" panose="020F0502020204030203" pitchFamily="34" charset="0"/>
                <a:cs typeface="Lato" panose="020F0502020204030203" pitchFamily="34" charset="0"/>
              </a:rPr>
            </a:br>
            <a:r>
              <a:rPr lang="en-US" sz="1100" i="1" kern="0">
                <a:solidFill>
                  <a:schemeClr val="bg1"/>
                </a:solidFill>
                <a:effectLst/>
                <a:latin typeface="Lato" panose="020F0502020204030203" pitchFamily="34" charset="0"/>
                <a:ea typeface="Lato" panose="020F0502020204030203" pitchFamily="34" charset="0"/>
                <a:cs typeface="Lato" panose="020F0502020204030203" pitchFamily="34" charset="0"/>
              </a:rPr>
              <a:t>Front Surg</a:t>
            </a:r>
            <a:r>
              <a:rPr lang="en-US" sz="1100" kern="0">
                <a:solidFill>
                  <a:schemeClr val="bg1"/>
                </a:solidFill>
                <a:effectLst/>
                <a:latin typeface="Lato" panose="020F0502020204030203" pitchFamily="34" charset="0"/>
                <a:ea typeface="Lato" panose="020F0502020204030203" pitchFamily="34" charset="0"/>
                <a:cs typeface="Lato" panose="020F0502020204030203" pitchFamily="34" charset="0"/>
              </a:rPr>
              <a:t>. 2022;9:1035681. Published 2022 Oct 13. doi:10.3389/fsurg.2022.1035681</a:t>
            </a:r>
            <a:endParaRPr lang="en-US" sz="11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A98BBA35-045E-3EA2-ABF7-742F46C195C9}"/>
              </a:ext>
            </a:extLst>
          </p:cNvPr>
          <p:cNvSpPr txBox="1"/>
          <p:nvPr/>
        </p:nvSpPr>
        <p:spPr>
          <a:xfrm>
            <a:off x="9541738" y="740114"/>
            <a:ext cx="1387791" cy="369332"/>
          </a:xfrm>
          <a:prstGeom prst="rect">
            <a:avLst/>
          </a:prstGeom>
          <a:noFill/>
        </p:spPr>
        <p:txBody>
          <a:bodyPr wrap="square">
            <a:spAutoFit/>
          </a:bodyPr>
          <a:lstStyle/>
          <a:p>
            <a:r>
              <a:rPr lang="en-US" sz="1800" i="1">
                <a:solidFill>
                  <a:srgbClr val="002148"/>
                </a:solidFill>
                <a:latin typeface="Lato Light" panose="020F0502020204030203" pitchFamily="34" charset="0"/>
                <a:ea typeface="Lato Light" panose="020F0502020204030203" pitchFamily="34" charset="0"/>
                <a:cs typeface="Lato Light" panose="020F0502020204030203" pitchFamily="34" charset="0"/>
              </a:rPr>
              <a:t>(Continued)</a:t>
            </a:r>
            <a:endParaRPr lang="en-US" i="1">
              <a:solidFill>
                <a:srgbClr val="002148"/>
              </a:solidFill>
              <a:latin typeface="Lato Light" panose="020F0502020204030203" pitchFamily="34" charset="0"/>
              <a:ea typeface="Lato Light" panose="020F0502020204030203" pitchFamily="34" charset="0"/>
              <a:cs typeface="Lato Light" panose="020F0502020204030203" pitchFamily="34" charset="0"/>
            </a:endParaRPr>
          </a:p>
        </p:txBody>
      </p:sp>
    </p:spTree>
    <p:custDataLst>
      <p:tags r:id="rId1"/>
    </p:custDataLst>
    <p:extLst>
      <p:ext uri="{BB962C8B-B14F-4D97-AF65-F5344CB8AC3E}">
        <p14:creationId xmlns:p14="http://schemas.microsoft.com/office/powerpoint/2010/main" val="132867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FA13-2352-0091-6873-CA4A6DDB06F5}"/>
              </a:ext>
            </a:extLst>
          </p:cNvPr>
          <p:cNvSpPr>
            <a:spLocks noGrp="1"/>
          </p:cNvSpPr>
          <p:nvPr>
            <p:ph type="ctrTitle"/>
          </p:nvPr>
        </p:nvSpPr>
        <p:spPr>
          <a:xfrm>
            <a:off x="304800" y="2693987"/>
            <a:ext cx="11582400" cy="1470025"/>
          </a:xfrm>
        </p:spPr>
        <p:txBody>
          <a:bodyPr lIns="91440" tIns="45720" rIns="91440" bIns="45720" anchor="t">
            <a:noAutofit/>
          </a:bodyPr>
          <a:lstStyle/>
          <a:p>
            <a:r>
              <a:rPr lang="en-US" sz="4400" dirty="0"/>
              <a:t>VIDEO PART 2</a:t>
            </a:r>
            <a:br>
              <a:rPr lang="en-US" dirty="0"/>
            </a:br>
            <a:r>
              <a:rPr lang="en-US" dirty="0">
                <a:ea typeface="+mj-lt"/>
                <a:cs typeface="+mj-lt"/>
              </a:rPr>
              <a:t>https://vimeo.com/807375354/43aa99f58b</a:t>
            </a:r>
            <a:endParaRPr lang="en-US" sz="4400" dirty="0">
              <a:cs typeface="Arial"/>
            </a:endParaRPr>
          </a:p>
        </p:txBody>
      </p:sp>
      <p:pic>
        <p:nvPicPr>
          <p:cNvPr id="3" name="Online Media 2" descr="002-PACT-Stacy.mp4">
            <a:hlinkClick r:id="" action="ppaction://media"/>
            <a:extLst>
              <a:ext uri="{FF2B5EF4-FFF2-40B4-BE49-F238E27FC236}">
                <a16:creationId xmlns:a16="http://schemas.microsoft.com/office/drawing/2014/main" id="{21705C35-ACF1-D6DB-67AC-3279589422E8}"/>
              </a:ext>
            </a:extLst>
          </p:cNvPr>
          <p:cNvPicPr>
            <a:picLocks noRot="1" noChangeAspect="1"/>
          </p:cNvPicPr>
          <p:nvPr>
            <a:videoFile r:link="rId1"/>
          </p:nvPr>
        </p:nvPicPr>
        <p:blipFill>
          <a:blip r:embed="rId4"/>
          <a:stretch>
            <a:fillRect/>
          </a:stretch>
        </p:blipFill>
        <p:spPr>
          <a:xfrm>
            <a:off x="0" y="0"/>
            <a:ext cx="12192000" cy="6868732"/>
          </a:xfrm>
          <a:prstGeom prst="rect">
            <a:avLst/>
          </a:prstGeom>
        </p:spPr>
      </p:pic>
    </p:spTree>
    <p:extLst>
      <p:ext uri="{BB962C8B-B14F-4D97-AF65-F5344CB8AC3E}">
        <p14:creationId xmlns:p14="http://schemas.microsoft.com/office/powerpoint/2010/main" val="277220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D48"/>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4782119-AD51-6158-A5CD-6D28B857ECD6}"/>
              </a:ext>
            </a:extLst>
          </p:cNvPr>
          <p:cNvGrpSpPr/>
          <p:nvPr/>
        </p:nvGrpSpPr>
        <p:grpSpPr>
          <a:xfrm>
            <a:off x="5626261" y="2887853"/>
            <a:ext cx="3291840" cy="3291840"/>
            <a:chOff x="2118923" y="2477357"/>
            <a:chExt cx="4389132" cy="4389132"/>
          </a:xfrm>
        </p:grpSpPr>
        <p:sp>
          <p:nvSpPr>
            <p:cNvPr id="17" name="Oval 16">
              <a:extLst>
                <a:ext uri="{FF2B5EF4-FFF2-40B4-BE49-F238E27FC236}">
                  <a16:creationId xmlns:a16="http://schemas.microsoft.com/office/drawing/2014/main" id="{BA215055-5682-B1DD-0701-2ACE44C090BB}"/>
                </a:ext>
              </a:extLst>
            </p:cNvPr>
            <p:cNvSpPr/>
            <p:nvPr/>
          </p:nvSpPr>
          <p:spPr>
            <a:xfrm>
              <a:off x="2118923" y="2477357"/>
              <a:ext cx="4389132" cy="4389132"/>
            </a:xfrm>
            <a:prstGeom prst="ellipse">
              <a:avLst/>
            </a:prstGeom>
            <a:gradFill flip="none" rotWithShape="1">
              <a:gsLst>
                <a:gs pos="0">
                  <a:srgbClr val="79ACCC"/>
                </a:gs>
                <a:gs pos="27000">
                  <a:srgbClr val="79ACCC">
                    <a:alpha val="80482"/>
                  </a:srgbClr>
                </a:gs>
                <a:gs pos="68000">
                  <a:srgbClr val="4280A5"/>
                </a:gs>
                <a:gs pos="100000">
                  <a:srgbClr val="4280A5"/>
                </a:gs>
              </a:gsLst>
              <a:path path="circle">
                <a:fillToRect l="50000" t="50000" r="50000" b="50000"/>
              </a:path>
              <a:tileRect/>
            </a:gradFill>
          </p:spPr>
          <p:style>
            <a:lnRef idx="0">
              <a:schemeClr val="lt1">
                <a:hueOff val="0"/>
                <a:satOff val="0"/>
                <a:lumOff val="0"/>
                <a:alphaOff val="0"/>
              </a:schemeClr>
            </a:lnRef>
            <a:fillRef idx="3">
              <a:scrgbClr r="0" g="0" b="0"/>
            </a:fillRef>
            <a:effectRef idx="0">
              <a:schemeClr val="accent4">
                <a:alpha val="50000"/>
                <a:hueOff val="0"/>
                <a:satOff val="0"/>
                <a:lumOff val="0"/>
                <a:alphaOff val="0"/>
              </a:schemeClr>
            </a:effectRef>
            <a:fontRef idx="minor">
              <a:schemeClr val="tx1"/>
            </a:fontRef>
          </p:style>
          <p:txBody>
            <a:bodyPr/>
            <a:lstStyle/>
            <a:p>
              <a:endParaRPr lang="en-US" b="1">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8" name="Oval 8">
              <a:extLst>
                <a:ext uri="{FF2B5EF4-FFF2-40B4-BE49-F238E27FC236}">
                  <a16:creationId xmlns:a16="http://schemas.microsoft.com/office/drawing/2014/main" id="{79A5DA7C-512D-4F52-2465-391BBACE218C}"/>
                </a:ext>
              </a:extLst>
            </p:cNvPr>
            <p:cNvSpPr txBox="1"/>
            <p:nvPr/>
          </p:nvSpPr>
          <p:spPr>
            <a:xfrm>
              <a:off x="2487653" y="3764945"/>
              <a:ext cx="2633479" cy="241402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4800" b="1" kern="1200">
                  <a:ln w="0"/>
                  <a:solidFill>
                    <a:schemeClr val="bg1"/>
                  </a:solidFill>
                  <a:effectLst>
                    <a:outerShdw blurRad="38100" dist="19050" dir="2700000" algn="tl" rotWithShape="0">
                      <a:schemeClr val="dk1">
                        <a:alpha val="40000"/>
                      </a:schemeClr>
                    </a:outerShdw>
                  </a:effectLst>
                  <a:latin typeface="Lato Semibold" panose="020F0502020204030203" pitchFamily="34" charset="0"/>
                  <a:ea typeface="Lato Semibold" panose="020F0502020204030203" pitchFamily="34" charset="0"/>
                  <a:cs typeface="Lato Semibold" panose="020F0502020204030203" pitchFamily="34" charset="0"/>
                </a:rPr>
                <a:t>P</a:t>
              </a:r>
              <a:r>
                <a:rPr lang="en-US" sz="4000" b="1" kern="1200">
                  <a:ln w="0"/>
                  <a:solidFill>
                    <a:schemeClr val="bg1"/>
                  </a:solidFill>
                  <a:effectLst>
                    <a:outerShdw blurRad="38100" dist="19050" dir="2700000" algn="tl" rotWithShape="0">
                      <a:schemeClr val="dk1">
                        <a:alpha val="40000"/>
                      </a:schemeClr>
                    </a:outerShdw>
                  </a:effectLst>
                  <a:latin typeface="Lato Semibold" panose="020F0502020204030203" pitchFamily="34" charset="0"/>
                  <a:ea typeface="Lato Semibold" panose="020F0502020204030203" pitchFamily="34" charset="0"/>
                  <a:cs typeface="Lato Semibold" panose="020F0502020204030203" pitchFamily="34" charset="0"/>
                </a:rPr>
                <a:t>AIN</a:t>
              </a:r>
              <a:endParaRPr lang="en-US" sz="3600" b="1" kern="1200">
                <a:ln w="0"/>
                <a:solidFill>
                  <a:schemeClr val="bg1"/>
                </a:solidFill>
                <a:effectLst>
                  <a:outerShdw blurRad="38100" dist="19050" dir="2700000" algn="tl" rotWithShape="0">
                    <a:schemeClr val="dk1">
                      <a:alpha val="40000"/>
                    </a:schemeClr>
                  </a:outerShdw>
                </a:effectLst>
                <a:latin typeface="Lato Semibold" panose="020F0502020204030203" pitchFamily="34" charset="0"/>
                <a:ea typeface="Lato Semibold" panose="020F0502020204030203" pitchFamily="34" charset="0"/>
                <a:cs typeface="Lato Semibold" panose="020F0502020204030203" pitchFamily="34" charset="0"/>
              </a:endParaRPr>
            </a:p>
          </p:txBody>
        </p:sp>
      </p:grpSp>
      <p:grpSp>
        <p:nvGrpSpPr>
          <p:cNvPr id="6" name="Group 5">
            <a:extLst>
              <a:ext uri="{FF2B5EF4-FFF2-40B4-BE49-F238E27FC236}">
                <a16:creationId xmlns:a16="http://schemas.microsoft.com/office/drawing/2014/main" id="{8DE75205-41FF-4928-29DE-1177A1FAD3E8}"/>
              </a:ext>
            </a:extLst>
          </p:cNvPr>
          <p:cNvGrpSpPr/>
          <p:nvPr/>
        </p:nvGrpSpPr>
        <p:grpSpPr>
          <a:xfrm>
            <a:off x="6858000" y="660400"/>
            <a:ext cx="3291840" cy="3291840"/>
            <a:chOff x="3787521" y="37755"/>
            <a:chExt cx="4389132" cy="4389132"/>
          </a:xfrm>
        </p:grpSpPr>
        <p:sp>
          <p:nvSpPr>
            <p:cNvPr id="9" name="Oval 8">
              <a:extLst>
                <a:ext uri="{FF2B5EF4-FFF2-40B4-BE49-F238E27FC236}">
                  <a16:creationId xmlns:a16="http://schemas.microsoft.com/office/drawing/2014/main" id="{61AA949E-6371-D0D6-ED06-72991287FE3D}"/>
                </a:ext>
              </a:extLst>
            </p:cNvPr>
            <p:cNvSpPr/>
            <p:nvPr/>
          </p:nvSpPr>
          <p:spPr>
            <a:xfrm>
              <a:off x="3787521" y="37755"/>
              <a:ext cx="4389132" cy="4389132"/>
            </a:xfrm>
            <a:prstGeom prst="ellipse">
              <a:avLst/>
            </a:prstGeom>
            <a:gradFill flip="none" rotWithShape="1">
              <a:gsLst>
                <a:gs pos="0">
                  <a:schemeClr val="accent6">
                    <a:alpha val="73731"/>
                  </a:schemeClr>
                </a:gs>
                <a:gs pos="68000">
                  <a:schemeClr val="accent6"/>
                </a:gs>
                <a:gs pos="99000">
                  <a:schemeClr val="accent5"/>
                </a:gs>
              </a:gsLst>
              <a:path path="circle">
                <a:fillToRect l="50000" t="50000" r="50000" b="50000"/>
              </a:path>
              <a:tileRect/>
            </a:gradFill>
          </p:spPr>
          <p:style>
            <a:lnRef idx="0">
              <a:schemeClr val="lt1">
                <a:hueOff val="0"/>
                <a:satOff val="0"/>
                <a:lumOff val="0"/>
                <a:alphaOff val="0"/>
              </a:schemeClr>
            </a:lnRef>
            <a:fillRef idx="3">
              <a:scrgbClr r="0" g="0" b="0"/>
            </a:fillRef>
            <a:effectRef idx="0">
              <a:schemeClr val="accent2">
                <a:alpha val="50000"/>
                <a:hueOff val="0"/>
                <a:satOff val="0"/>
                <a:lumOff val="0"/>
                <a:alphaOff val="0"/>
              </a:schemeClr>
            </a:effectRef>
            <a:fontRef idx="minor">
              <a:schemeClr val="tx1"/>
            </a:fontRef>
          </p:style>
          <p:txBody>
            <a:bodyPr/>
            <a:lstStyle/>
            <a:p>
              <a:endParaRPr lang="en-US"/>
            </a:p>
          </p:txBody>
        </p:sp>
        <p:sp>
          <p:nvSpPr>
            <p:cNvPr id="10" name="Oval 4">
              <a:extLst>
                <a:ext uri="{FF2B5EF4-FFF2-40B4-BE49-F238E27FC236}">
                  <a16:creationId xmlns:a16="http://schemas.microsoft.com/office/drawing/2014/main" id="{6ABAC172-268E-4D67-8705-1F48BEF62A48}"/>
                </a:ext>
              </a:extLst>
            </p:cNvPr>
            <p:cNvSpPr txBox="1"/>
            <p:nvPr/>
          </p:nvSpPr>
          <p:spPr>
            <a:xfrm>
              <a:off x="4436940" y="668949"/>
              <a:ext cx="3218697" cy="197510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511300">
                <a:lnSpc>
                  <a:spcPct val="90000"/>
                </a:lnSpc>
                <a:spcBef>
                  <a:spcPct val="0"/>
                </a:spcBef>
                <a:spcAft>
                  <a:spcPts val="912"/>
                </a:spcAft>
                <a:buNone/>
              </a:pPr>
              <a:r>
                <a:rPr lang="en-US" sz="4800" b="1" kern="1200">
                  <a:ln w="0"/>
                  <a:solidFill>
                    <a:schemeClr val="bg1"/>
                  </a:solidFill>
                  <a:effectLst>
                    <a:outerShdw blurRad="38100" dist="19050" dir="2700000" algn="tl" rotWithShape="0">
                      <a:schemeClr val="dk1">
                        <a:alpha val="40000"/>
                      </a:schemeClr>
                    </a:outerShdw>
                  </a:effectLst>
                  <a:latin typeface="Lato Semibold" panose="020F0502020204030203" pitchFamily="34" charset="0"/>
                  <a:ea typeface="Lato Semibold" panose="020F0502020204030203" pitchFamily="34" charset="0"/>
                  <a:cs typeface="Lato Semibold" panose="020F0502020204030203" pitchFamily="34" charset="0"/>
                </a:rPr>
                <a:t>O</a:t>
              </a:r>
              <a:r>
                <a:rPr lang="en-US" sz="4000" b="1" kern="1200">
                  <a:ln w="0"/>
                  <a:solidFill>
                    <a:schemeClr val="bg1"/>
                  </a:solidFill>
                  <a:effectLst>
                    <a:outerShdw blurRad="38100" dist="19050" dir="2700000" algn="tl" rotWithShape="0">
                      <a:schemeClr val="dk1">
                        <a:alpha val="40000"/>
                      </a:schemeClr>
                    </a:outerShdw>
                  </a:effectLst>
                  <a:latin typeface="Lato Semibold" panose="020F0502020204030203" pitchFamily="34" charset="0"/>
                  <a:ea typeface="Lato Semibold" panose="020F0502020204030203" pitchFamily="34" charset="0"/>
                  <a:cs typeface="Lato Semibold" panose="020F0502020204030203" pitchFamily="34" charset="0"/>
                </a:rPr>
                <a:t>PIOIDS</a:t>
              </a:r>
            </a:p>
          </p:txBody>
        </p:sp>
      </p:grpSp>
      <p:sp>
        <p:nvSpPr>
          <p:cNvPr id="3" name="Object 1">
            <a:extLst>
              <a:ext uri="{FF2B5EF4-FFF2-40B4-BE49-F238E27FC236}">
                <a16:creationId xmlns:a16="http://schemas.microsoft.com/office/drawing/2014/main" id="{13CF411B-542A-4ABC-A942-4B0EA487BD00}"/>
              </a:ext>
            </a:extLst>
          </p:cNvPr>
          <p:cNvSpPr/>
          <p:nvPr/>
        </p:nvSpPr>
        <p:spPr>
          <a:xfrm>
            <a:off x="-8023" y="0"/>
            <a:ext cx="5634284" cy="1097280"/>
          </a:xfrm>
          <a:prstGeom prst="rect">
            <a:avLst/>
          </a:prstGeom>
          <a:solidFill>
            <a:srgbClr val="FFFFFF"/>
          </a:solidFill>
        </p:spPr>
      </p:sp>
      <p:sp>
        <p:nvSpPr>
          <p:cNvPr id="5" name="Object 2">
            <a:extLst>
              <a:ext uri="{FF2B5EF4-FFF2-40B4-BE49-F238E27FC236}">
                <a16:creationId xmlns:a16="http://schemas.microsoft.com/office/drawing/2014/main" id="{F735414F-6188-4EAA-B56A-CC1996EDEC28}"/>
              </a:ext>
            </a:extLst>
          </p:cNvPr>
          <p:cNvSpPr/>
          <p:nvPr/>
        </p:nvSpPr>
        <p:spPr>
          <a:xfrm>
            <a:off x="100785" y="393287"/>
            <a:ext cx="5249093" cy="432626"/>
          </a:xfrm>
          <a:prstGeom prst="rect">
            <a:avLst/>
          </a:prstGeom>
          <a:noFill/>
        </p:spPr>
        <p:txBody>
          <a:bodyPr wrap="square" lIns="0" tIns="0" rIns="0" bIns="0" rtlCol="0" anchor="t"/>
          <a:lstStyle/>
          <a:p>
            <a:pPr algn="ctr">
              <a:lnSpc>
                <a:spcPts val="3460"/>
              </a:lnSpc>
              <a:spcAft>
                <a:spcPts val="600"/>
              </a:spcAft>
              <a:buNone/>
            </a:pPr>
            <a:r>
              <a:rPr lang="en-US" sz="3600">
                <a:solidFill>
                  <a:srgbClr val="001D48"/>
                </a:solidFill>
                <a:latin typeface="Lato Light" panose="020F0302020204030203" pitchFamily="34" charset="0"/>
                <a:ea typeface="Source Sans Pro Light" pitchFamily="34" charset="-122"/>
                <a:cs typeface="Source Sans Pro Light" pitchFamily="34" charset="-120"/>
              </a:rPr>
              <a:t>Clinical Considerations</a:t>
            </a:r>
            <a:endParaRPr lang="en-US" sz="1600"/>
          </a:p>
        </p:txBody>
      </p:sp>
      <p:sp>
        <p:nvSpPr>
          <p:cNvPr id="4" name="TextBox 3">
            <a:extLst>
              <a:ext uri="{FF2B5EF4-FFF2-40B4-BE49-F238E27FC236}">
                <a16:creationId xmlns:a16="http://schemas.microsoft.com/office/drawing/2014/main" id="{34523170-2B67-13EF-2B40-6ECD0F995812}"/>
              </a:ext>
            </a:extLst>
          </p:cNvPr>
          <p:cNvSpPr txBox="1"/>
          <p:nvPr/>
        </p:nvSpPr>
        <p:spPr>
          <a:xfrm>
            <a:off x="526038" y="2392382"/>
            <a:ext cx="4823840" cy="3565565"/>
          </a:xfrm>
          <a:prstGeom prst="rect">
            <a:avLst/>
          </a:prstGeom>
        </p:spPr>
        <p:txBody>
          <a:bodyPr vert="horz" lIns="91440" tIns="45720" rIns="91440" bIns="45720" rtlCol="0" anchor="t">
            <a:normAutofit/>
          </a:bodyPr>
          <a:lstStyle/>
          <a:p>
            <a:pPr marL="285750" indent="-285750">
              <a:spcBef>
                <a:spcPct val="20000"/>
              </a:spcBef>
              <a:buFont typeface="Arial"/>
              <a:buChar char="•"/>
            </a:pPr>
            <a:r>
              <a:rPr lang="en-US" sz="2800">
                <a:solidFill>
                  <a:schemeClr val="bg1"/>
                </a:solidFill>
                <a:latin typeface="Lato"/>
                <a:ea typeface="Lato"/>
                <a:cs typeface="Lato"/>
              </a:rPr>
              <a:t>Stacy’s MED = ?</a:t>
            </a:r>
          </a:p>
          <a:p>
            <a:pPr marL="285750" indent="-285750">
              <a:spcBef>
                <a:spcPct val="20000"/>
              </a:spcBef>
              <a:buFont typeface="Arial"/>
              <a:buChar char="•"/>
            </a:pPr>
            <a:r>
              <a:rPr lang="en-US" sz="2800">
                <a:solidFill>
                  <a:schemeClr val="bg1"/>
                </a:solidFill>
                <a:latin typeface="Lato"/>
                <a:ea typeface="Lato"/>
                <a:cs typeface="Lato"/>
              </a:rPr>
              <a:t>Pain and functional assessments</a:t>
            </a:r>
          </a:p>
          <a:p>
            <a:pPr marL="285750" indent="-285750">
              <a:spcBef>
                <a:spcPct val="20000"/>
              </a:spcBef>
              <a:buFont typeface="Arial"/>
              <a:buChar char="•"/>
            </a:pPr>
            <a:r>
              <a:rPr lang="en-US" sz="2800">
                <a:solidFill>
                  <a:schemeClr val="bg1"/>
                </a:solidFill>
                <a:latin typeface="Lato"/>
                <a:ea typeface="Lato"/>
                <a:cs typeface="Lato"/>
              </a:rPr>
              <a:t>Screening for risk of misuse, OUD, overdose</a:t>
            </a:r>
          </a:p>
          <a:p>
            <a:pPr marL="285750" indent="-285750">
              <a:spcBef>
                <a:spcPct val="20000"/>
              </a:spcBef>
              <a:buFont typeface="Arial"/>
              <a:buChar char="•"/>
            </a:pPr>
            <a:r>
              <a:rPr lang="en-US" sz="2800">
                <a:solidFill>
                  <a:schemeClr val="bg1"/>
                </a:solidFill>
                <a:latin typeface="Lato"/>
                <a:ea typeface="Lato"/>
                <a:cs typeface="Lato"/>
              </a:rPr>
              <a:t>Mental health eval</a:t>
            </a:r>
          </a:p>
        </p:txBody>
      </p:sp>
      <p:grpSp>
        <p:nvGrpSpPr>
          <p:cNvPr id="11" name="Group 10">
            <a:extLst>
              <a:ext uri="{FF2B5EF4-FFF2-40B4-BE49-F238E27FC236}">
                <a16:creationId xmlns:a16="http://schemas.microsoft.com/office/drawing/2014/main" id="{93DABBC8-8741-B1E2-1FF6-FD8CBC3DF54C}"/>
              </a:ext>
            </a:extLst>
          </p:cNvPr>
          <p:cNvGrpSpPr/>
          <p:nvPr/>
        </p:nvGrpSpPr>
        <p:grpSpPr>
          <a:xfrm>
            <a:off x="8167094" y="2878527"/>
            <a:ext cx="3291840" cy="3291840"/>
            <a:chOff x="5321522" y="2460149"/>
            <a:chExt cx="4389132" cy="4389132"/>
          </a:xfrm>
        </p:grpSpPr>
        <p:sp>
          <p:nvSpPr>
            <p:cNvPr id="14" name="Oval 13">
              <a:extLst>
                <a:ext uri="{FF2B5EF4-FFF2-40B4-BE49-F238E27FC236}">
                  <a16:creationId xmlns:a16="http://schemas.microsoft.com/office/drawing/2014/main" id="{51EBA712-94A0-CEF3-6801-74F3209C8026}"/>
                </a:ext>
              </a:extLst>
            </p:cNvPr>
            <p:cNvSpPr/>
            <p:nvPr/>
          </p:nvSpPr>
          <p:spPr>
            <a:xfrm>
              <a:off x="5321522" y="2460149"/>
              <a:ext cx="4389132" cy="4389132"/>
            </a:xfrm>
            <a:prstGeom prst="ellipse">
              <a:avLst/>
            </a:prstGeom>
            <a:gradFill flip="none" rotWithShape="1">
              <a:gsLst>
                <a:gs pos="0">
                  <a:schemeClr val="accent2">
                    <a:alpha val="67000"/>
                  </a:schemeClr>
                </a:gs>
                <a:gs pos="22000">
                  <a:schemeClr val="accent2">
                    <a:alpha val="67000"/>
                  </a:schemeClr>
                </a:gs>
                <a:gs pos="69000">
                  <a:schemeClr val="accent2">
                    <a:lumMod val="75000"/>
                    <a:alpha val="63000"/>
                  </a:schemeClr>
                </a:gs>
                <a:gs pos="97000">
                  <a:schemeClr val="accent1">
                    <a:alpha val="90000"/>
                    <a:lumMod val="40000"/>
                  </a:schemeClr>
                </a:gs>
              </a:gsLst>
              <a:path path="circle">
                <a:fillToRect l="50000" t="50000" r="50000" b="50000"/>
              </a:path>
              <a:tileRect/>
            </a:gradFill>
          </p:spPr>
          <p:style>
            <a:lnRef idx="0">
              <a:schemeClr val="lt1">
                <a:hueOff val="0"/>
                <a:satOff val="0"/>
                <a:lumOff val="0"/>
                <a:alphaOff val="0"/>
              </a:schemeClr>
            </a:lnRef>
            <a:fillRef idx="3">
              <a:scrgbClr r="0" g="0" b="0"/>
            </a:fillRef>
            <a:effectRef idx="0">
              <a:schemeClr val="accent3">
                <a:alpha val="50000"/>
                <a:hueOff val="0"/>
                <a:satOff val="0"/>
                <a:lumOff val="0"/>
                <a:alphaOff val="0"/>
              </a:schemeClr>
            </a:effectRef>
            <a:fontRef idx="minor">
              <a:schemeClr val="tx1"/>
            </a:fontRef>
          </p:style>
          <p:txBody>
            <a:bodyPr/>
            <a:lstStyle/>
            <a:p>
              <a:endParaRPr lang="en-US" b="1">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5" name="Oval 6">
              <a:extLst>
                <a:ext uri="{FF2B5EF4-FFF2-40B4-BE49-F238E27FC236}">
                  <a16:creationId xmlns:a16="http://schemas.microsoft.com/office/drawing/2014/main" id="{337E3601-7333-DCB4-11E6-28AF477D7EC0}"/>
                </a:ext>
              </a:extLst>
            </p:cNvPr>
            <p:cNvSpPr txBox="1"/>
            <p:nvPr/>
          </p:nvSpPr>
          <p:spPr>
            <a:xfrm>
              <a:off x="6776408" y="3802851"/>
              <a:ext cx="2633479" cy="241402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ts val="912"/>
                </a:spcAft>
                <a:buNone/>
              </a:pPr>
              <a:endParaRPr lang="en-US" sz="4000" b="1">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a:p>
              <a:pPr marL="0" lvl="0" indent="0" algn="ctr" defTabSz="1422400">
                <a:lnSpc>
                  <a:spcPct val="90000"/>
                </a:lnSpc>
                <a:spcBef>
                  <a:spcPct val="0"/>
                </a:spcBef>
                <a:spcAft>
                  <a:spcPts val="912"/>
                </a:spcAft>
                <a:buNone/>
              </a:pPr>
              <a:r>
                <a:rPr lang="en-US" sz="5400" b="1" kern="1200">
                  <a:ln w="0"/>
                  <a:solidFill>
                    <a:schemeClr val="bg1"/>
                  </a:solidFill>
                  <a:effectLst>
                    <a:outerShdw blurRad="38100" dist="19050" dir="2700000" algn="tl" rotWithShape="0">
                      <a:schemeClr val="dk1">
                        <a:alpha val="40000"/>
                      </a:schemeClr>
                    </a:outerShdw>
                  </a:effectLst>
                  <a:latin typeface="Lato Semibold" panose="020F0502020204030203" pitchFamily="34" charset="0"/>
                  <a:ea typeface="Lato Semibold" panose="020F0502020204030203" pitchFamily="34" charset="0"/>
                  <a:cs typeface="Lato Semibold" panose="020F0502020204030203" pitchFamily="34" charset="0"/>
                </a:rPr>
                <a:t>OUD</a:t>
              </a:r>
              <a:endParaRPr lang="en-US" sz="4800" b="1" kern="120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a:p>
              <a:pPr marL="0" lvl="0" indent="0" algn="ctr" defTabSz="1422400">
                <a:lnSpc>
                  <a:spcPct val="90000"/>
                </a:lnSpc>
                <a:spcBef>
                  <a:spcPct val="0"/>
                </a:spcBef>
                <a:spcAft>
                  <a:spcPts val="0"/>
                </a:spcAft>
                <a:buNone/>
              </a:pPr>
              <a:r>
                <a:rPr lang="en-US" sz="2400" b="1" kern="1200">
                  <a:solidFill>
                    <a:schemeClr val="accent2">
                      <a:lumMod val="50000"/>
                    </a:schemeClr>
                  </a:solidFill>
                  <a:latin typeface="Lato Semibold" panose="020F0502020204030203" pitchFamily="34" charset="0"/>
                  <a:ea typeface="Lato Semibold" panose="020F0502020204030203" pitchFamily="34" charset="0"/>
                  <a:cs typeface="Lato Semibold" panose="020F0502020204030203" pitchFamily="34" charset="0"/>
                </a:rPr>
                <a:t>                         </a:t>
              </a:r>
              <a:br>
                <a:rPr lang="en-US" sz="2800" b="1" kern="1200">
                  <a:solidFill>
                    <a:schemeClr val="accent5">
                      <a:lumMod val="20000"/>
                      <a:lumOff val="80000"/>
                    </a:schemeClr>
                  </a:solidFill>
                  <a:latin typeface="Lato Semibold" panose="020F0502020204030203" pitchFamily="34" charset="0"/>
                  <a:ea typeface="Lato Semibold" panose="020F0502020204030203" pitchFamily="34" charset="0"/>
                  <a:cs typeface="Lato Semibold" panose="020F0502020204030203" pitchFamily="34" charset="0"/>
                </a:rPr>
              </a:br>
              <a:endParaRPr lang="en-US" sz="2800" b="1" kern="1200">
                <a:solidFill>
                  <a:schemeClr val="accent5">
                    <a:lumMod val="20000"/>
                    <a:lumOff val="80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grpSp>
    </p:spTree>
    <p:custDataLst>
      <p:tags r:id="rId1"/>
    </p:custDataLst>
    <p:extLst>
      <p:ext uri="{BB962C8B-B14F-4D97-AF65-F5344CB8AC3E}">
        <p14:creationId xmlns:p14="http://schemas.microsoft.com/office/powerpoint/2010/main" val="235725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FA13-2352-0091-6873-CA4A6DDB06F5}"/>
              </a:ext>
            </a:extLst>
          </p:cNvPr>
          <p:cNvSpPr>
            <a:spLocks noGrp="1"/>
          </p:cNvSpPr>
          <p:nvPr>
            <p:ph type="ctrTitle"/>
          </p:nvPr>
        </p:nvSpPr>
        <p:spPr>
          <a:xfrm>
            <a:off x="304800" y="2693987"/>
            <a:ext cx="11582400" cy="1470025"/>
          </a:xfrm>
        </p:spPr>
        <p:txBody>
          <a:bodyPr lIns="91440" tIns="45720" rIns="91440" bIns="45720" anchor="t">
            <a:noAutofit/>
          </a:bodyPr>
          <a:lstStyle/>
          <a:p>
            <a:r>
              <a:rPr lang="en-US" sz="4400" dirty="0"/>
              <a:t>VIDEO PART </a:t>
            </a:r>
            <a:r>
              <a:rPr lang="en-US" dirty="0"/>
              <a:t>3 </a:t>
            </a:r>
            <a:br>
              <a:rPr lang="en-US" dirty="0">
                <a:ea typeface="+mj-lt"/>
                <a:cs typeface="+mj-lt"/>
              </a:rPr>
            </a:br>
            <a:r>
              <a:rPr lang="en-US" dirty="0">
                <a:ea typeface="+mj-lt"/>
                <a:cs typeface="+mj-lt"/>
              </a:rPr>
              <a:t>https://vimeo.com/807380111/5954b9c57f</a:t>
            </a:r>
            <a:br>
              <a:rPr lang="en-US" dirty="0"/>
            </a:br>
            <a:endParaRPr lang="en-US" sz="4400" dirty="0">
              <a:cs typeface="Arial"/>
            </a:endParaRPr>
          </a:p>
        </p:txBody>
      </p:sp>
      <p:pic>
        <p:nvPicPr>
          <p:cNvPr id="3" name="Online Media 2" descr="003-PACT-Stacy.mp4">
            <a:hlinkClick r:id="" action="ppaction://media"/>
            <a:extLst>
              <a:ext uri="{FF2B5EF4-FFF2-40B4-BE49-F238E27FC236}">
                <a16:creationId xmlns:a16="http://schemas.microsoft.com/office/drawing/2014/main" id="{BF4E0BE5-C732-BBC6-E558-AEB0FC5C983A}"/>
              </a:ext>
            </a:extLst>
          </p:cNvPr>
          <p:cNvPicPr>
            <a:picLocks noRot="1" noChangeAspect="1"/>
          </p:cNvPicPr>
          <p:nvPr>
            <a:videoFile r:link="rId1"/>
          </p:nvPr>
        </p:nvPicPr>
        <p:blipFill>
          <a:blip r:embed="rId4"/>
          <a:stretch>
            <a:fillRect/>
          </a:stretch>
        </p:blipFill>
        <p:spPr>
          <a:xfrm>
            <a:off x="0" y="-28136"/>
            <a:ext cx="12362307" cy="6964680"/>
          </a:xfrm>
          <a:prstGeom prst="rect">
            <a:avLst/>
          </a:prstGeom>
        </p:spPr>
      </p:pic>
    </p:spTree>
    <p:extLst>
      <p:ext uri="{BB962C8B-B14F-4D97-AF65-F5344CB8AC3E}">
        <p14:creationId xmlns:p14="http://schemas.microsoft.com/office/powerpoint/2010/main" val="203215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D48"/>
        </a:solidFill>
        <a:effectLst/>
      </p:bgPr>
    </p:bg>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6BCDC74F-5A62-7FEE-90BB-2B356864A849}"/>
              </a:ext>
            </a:extLst>
          </p:cNvPr>
          <p:cNvSpPr/>
          <p:nvPr/>
        </p:nvSpPr>
        <p:spPr>
          <a:xfrm>
            <a:off x="632186" y="3475154"/>
            <a:ext cx="10966447" cy="2677460"/>
          </a:xfrm>
          <a:prstGeom prst="rect">
            <a:avLst/>
          </a:prstGeom>
          <a:noFill/>
        </p:spPr>
        <p:txBody>
          <a:bodyPr wrap="square" lIns="0" tIns="0" rIns="0" bIns="0" rtlCol="0" anchor="t"/>
          <a:lstStyle/>
          <a:p>
            <a:pPr marL="342900" indent="-342900">
              <a:lnSpc>
                <a:spcPct val="120000"/>
              </a:lnSpc>
              <a:spcBef>
                <a:spcPts val="600"/>
              </a:spcBef>
              <a:buFont typeface="Arial"/>
              <a:buChar char="•"/>
            </a:pPr>
            <a:r>
              <a:rPr lang="en-US" sz="2000">
                <a:solidFill>
                  <a:schemeClr val="bg1"/>
                </a:solidFill>
                <a:latin typeface="Lato" panose="020F0502020204030203" pitchFamily="34" charset="0"/>
                <a:ea typeface="Lato" panose="020F0502020204030203" pitchFamily="34" charset="0"/>
                <a:cs typeface="Lato" panose="020F0502020204030203" pitchFamily="34" charset="0"/>
              </a:rPr>
              <a:t>Neuroplasticity in CNS and PNS involving:</a:t>
            </a:r>
            <a:endParaRPr lang="en-US"/>
          </a:p>
          <a:p>
            <a:pPr marL="800100" lvl="1" indent="-342900">
              <a:lnSpc>
                <a:spcPct val="120000"/>
              </a:lnSpc>
              <a:spcBef>
                <a:spcPts val="600"/>
              </a:spcBef>
              <a:buFont typeface="Arial" panose="020B0604020202020204" pitchFamily="34" charset="0"/>
              <a:buChar char="•"/>
            </a:pPr>
            <a:r>
              <a:rPr lang="en-US" sz="2000">
                <a:solidFill>
                  <a:schemeClr val="bg1"/>
                </a:solidFill>
                <a:latin typeface="Lato" panose="020F0502020204030203" pitchFamily="34" charset="0"/>
                <a:ea typeface="Lato" panose="020F0502020204030203" pitchFamily="34" charset="0"/>
                <a:cs typeface="Lato" panose="020F0502020204030203" pitchFamily="34" charset="0"/>
              </a:rPr>
              <a:t>Sensitization in glutaminergic (NMDA) &amp; alpha-adrenergic pathways </a:t>
            </a:r>
          </a:p>
          <a:p>
            <a:pPr marL="800100" lvl="1" indent="-342900">
              <a:lnSpc>
                <a:spcPct val="120000"/>
              </a:lnSpc>
              <a:spcBef>
                <a:spcPts val="600"/>
              </a:spcBef>
              <a:buFont typeface="Arial" panose="020B0604020202020204" pitchFamily="34" charset="0"/>
              <a:buChar char="•"/>
            </a:pPr>
            <a:r>
              <a:rPr lang="en-US" sz="2000" b="1">
                <a:solidFill>
                  <a:srgbClr val="79ACCC"/>
                </a:solidFill>
                <a:latin typeface="Lato" panose="020F0502020204030203" pitchFamily="34" charset="0"/>
                <a:ea typeface="Lato" panose="020F0502020204030203" pitchFamily="34" charset="0"/>
                <a:cs typeface="Lato" panose="020F0502020204030203" pitchFamily="34" charset="0"/>
              </a:rPr>
              <a:t>Dynorphin </a:t>
            </a:r>
            <a:r>
              <a:rPr lang="en-US" sz="2000">
                <a:solidFill>
                  <a:schemeClr val="bg1"/>
                </a:solidFill>
                <a:latin typeface="Lato" panose="020F0502020204030203" pitchFamily="34" charset="0"/>
                <a:ea typeface="Lato" panose="020F0502020204030203" pitchFamily="34" charset="0"/>
                <a:cs typeface="Lato" panose="020F0502020204030203" pitchFamily="34" charset="0"/>
              </a:rPr>
              <a:t>(ligand which acts primarily at </a:t>
            </a:r>
            <a:r>
              <a:rPr lang="en-US" sz="2000" b="1">
                <a:solidFill>
                  <a:srgbClr val="79ACCC"/>
                </a:solidFill>
                <a:latin typeface="Lato" panose="020F0502020204030203" pitchFamily="34" charset="0"/>
                <a:ea typeface="Lato" panose="020F0502020204030203" pitchFamily="34" charset="0"/>
                <a:cs typeface="Lato" panose="020F0502020204030203" pitchFamily="34" charset="0"/>
              </a:rPr>
              <a:t>kappa opioid receptors</a:t>
            </a:r>
            <a:r>
              <a:rPr lang="en-US" sz="2000">
                <a:solidFill>
                  <a:schemeClr val="bg1"/>
                </a:solidFill>
                <a:latin typeface="Lato" panose="020F0502020204030203" pitchFamily="34" charset="0"/>
                <a:ea typeface="Lato" panose="020F0502020204030203" pitchFamily="34" charset="0"/>
                <a:cs typeface="Lato" panose="020F0502020204030203" pitchFamily="34" charset="0"/>
              </a:rPr>
              <a:t>)</a:t>
            </a:r>
          </a:p>
          <a:p>
            <a:pPr marL="800100" lvl="1" indent="-342900">
              <a:lnSpc>
                <a:spcPct val="120000"/>
              </a:lnSpc>
              <a:spcBef>
                <a:spcPts val="600"/>
              </a:spcBef>
              <a:buFont typeface="Arial" panose="020B0604020202020204" pitchFamily="34" charset="0"/>
              <a:buChar char="•"/>
            </a:pPr>
            <a:r>
              <a:rPr lang="en-US" sz="2000">
                <a:solidFill>
                  <a:schemeClr val="bg1"/>
                </a:solidFill>
                <a:latin typeface="Lato" panose="020F0502020204030203" pitchFamily="34" charset="0"/>
                <a:ea typeface="Lato" panose="020F0502020204030203" pitchFamily="34" charset="0"/>
                <a:cs typeface="Lato" panose="020F0502020204030203" pitchFamily="34" charset="0"/>
              </a:rPr>
              <a:t>Overactivity of adenyl-cyclase-1 enzyme </a:t>
            </a:r>
            <a:r>
              <a:rPr lang="en-US" sz="2000">
                <a:solidFill>
                  <a:schemeClr val="bg1"/>
                </a:solidFill>
                <a:latin typeface="Lato" panose="020F0502020204030203" pitchFamily="34" charset="0"/>
                <a:ea typeface="Lato" panose="020F0502020204030203" pitchFamily="34" charset="0"/>
                <a:cs typeface="Lato" panose="020F0502020204030203" pitchFamily="34" charset="0"/>
                <a:sym typeface="Wingdings" pitchFamily="2" charset="2"/>
              </a:rPr>
              <a:t> increased endogenous opioid tone</a:t>
            </a:r>
            <a:endParaRPr lang="en-US" sz="2000">
              <a:solidFill>
                <a:schemeClr val="bg1"/>
              </a:solidFill>
              <a:latin typeface="Lato" panose="020F0502020204030203" pitchFamily="34" charset="0"/>
              <a:ea typeface="Lato" panose="020F0502020204030203" pitchFamily="34" charset="0"/>
              <a:cs typeface="Lato" panose="020F0502020204030203" pitchFamily="34" charset="0"/>
            </a:endParaRPr>
          </a:p>
          <a:p>
            <a:pPr marL="800100" lvl="1" indent="-342900">
              <a:lnSpc>
                <a:spcPct val="120000"/>
              </a:lnSpc>
              <a:spcBef>
                <a:spcPts val="600"/>
              </a:spcBef>
              <a:buFont typeface="Arial" panose="020B0604020202020204" pitchFamily="34" charset="0"/>
              <a:buChar char="•"/>
            </a:pPr>
            <a:r>
              <a:rPr lang="en-US" sz="2000">
                <a:solidFill>
                  <a:schemeClr val="bg1"/>
                </a:solidFill>
                <a:latin typeface="Lato" panose="020F0502020204030203" pitchFamily="34" charset="0"/>
                <a:ea typeface="Lato" panose="020F0502020204030203" pitchFamily="34" charset="0"/>
                <a:cs typeface="Lato" panose="020F0502020204030203" pitchFamily="34" charset="0"/>
              </a:rPr>
              <a:t>Faulty descending inhibition of pain signals (gate control theory)</a:t>
            </a:r>
          </a:p>
          <a:p>
            <a:pPr lvl="2"/>
            <a:endParaRPr lang="en-US">
              <a:solidFill>
                <a:schemeClr val="bg1"/>
              </a:solidFill>
            </a:endParaRPr>
          </a:p>
          <a:p>
            <a:endParaRPr lang="en-US">
              <a:solidFill>
                <a:schemeClr val="bg1"/>
              </a:solidFill>
              <a:latin typeface="Lato" panose="020F0502020204030203" pitchFamily="34" charset="0"/>
              <a:ea typeface="Source Sans Pro" pitchFamily="34" charset="-122"/>
              <a:cs typeface="Source Sans Pro" pitchFamily="34" charset="-120"/>
            </a:endParaRPr>
          </a:p>
        </p:txBody>
      </p:sp>
      <p:sp>
        <p:nvSpPr>
          <p:cNvPr id="12" name="Object 5">
            <a:extLst>
              <a:ext uri="{FF2B5EF4-FFF2-40B4-BE49-F238E27FC236}">
                <a16:creationId xmlns:a16="http://schemas.microsoft.com/office/drawing/2014/main" id="{7BDE6672-7FE9-96B2-4DB5-1679D48FD466}"/>
              </a:ext>
            </a:extLst>
          </p:cNvPr>
          <p:cNvSpPr/>
          <p:nvPr/>
        </p:nvSpPr>
        <p:spPr>
          <a:xfrm>
            <a:off x="898564" y="1937926"/>
            <a:ext cx="4572000" cy="450761"/>
          </a:xfrm>
          <a:prstGeom prst="rect">
            <a:avLst/>
          </a:prstGeom>
          <a:noFill/>
        </p:spPr>
        <p:txBody>
          <a:bodyPr wrap="square" lIns="0" tIns="0" rIns="0" bIns="0" rtlCol="0" anchor="t"/>
          <a:lstStyle/>
          <a:p>
            <a:pPr lvl="0">
              <a:lnSpc>
                <a:spcPts val="3100"/>
              </a:lnSpc>
              <a:spcAft>
                <a:spcPts val="600"/>
              </a:spcAft>
            </a:pPr>
            <a:endParaRPr lang="en-US" sz="2300">
              <a:solidFill>
                <a:srgbClr val="4280A5"/>
              </a:solidFill>
              <a:latin typeface="Lato Medium"/>
              <a:ea typeface="Lato Medium"/>
              <a:cs typeface="Lato Medium"/>
            </a:endParaRPr>
          </a:p>
        </p:txBody>
      </p:sp>
      <p:sp>
        <p:nvSpPr>
          <p:cNvPr id="13" name="Object 5">
            <a:extLst>
              <a:ext uri="{FF2B5EF4-FFF2-40B4-BE49-F238E27FC236}">
                <a16:creationId xmlns:a16="http://schemas.microsoft.com/office/drawing/2014/main" id="{F7BB3E34-10E0-8294-5645-13ACED382E82}"/>
              </a:ext>
            </a:extLst>
          </p:cNvPr>
          <p:cNvSpPr/>
          <p:nvPr/>
        </p:nvSpPr>
        <p:spPr>
          <a:xfrm>
            <a:off x="915832" y="2404468"/>
            <a:ext cx="4537464" cy="825831"/>
          </a:xfrm>
          <a:prstGeom prst="rect">
            <a:avLst/>
          </a:prstGeom>
          <a:noFill/>
        </p:spPr>
        <p:txBody>
          <a:bodyPr wrap="square" lIns="0" tIns="0" rIns="0" bIns="0" rtlCol="0" anchor="t"/>
          <a:lstStyle/>
          <a:p>
            <a:pPr lvl="0">
              <a:lnSpc>
                <a:spcPct val="110000"/>
              </a:lnSpc>
              <a:spcAft>
                <a:spcPts val="600"/>
              </a:spcAft>
            </a:pPr>
            <a:endParaRPr lang="en-US" i="1">
              <a:solidFill>
                <a:schemeClr val="accent5">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9AEB8F0D-5661-91AC-2ADF-3B59FF588691}"/>
              </a:ext>
            </a:extLst>
          </p:cNvPr>
          <p:cNvSpPr txBox="1"/>
          <p:nvPr/>
        </p:nvSpPr>
        <p:spPr>
          <a:xfrm>
            <a:off x="1531618" y="6326952"/>
            <a:ext cx="9128763" cy="430887"/>
          </a:xfrm>
          <a:prstGeom prst="rect">
            <a:avLst/>
          </a:prstGeom>
          <a:noFill/>
        </p:spPr>
        <p:txBody>
          <a:bodyPr wrap="square" lIns="91440" tIns="45720" rIns="91440" bIns="45720" anchor="t">
            <a:spAutoFit/>
          </a:bodyPr>
          <a:lstStyle/>
          <a:p>
            <a:pPr algn="r"/>
            <a:r>
              <a:rPr lang="en-US" sz="1100" b="0" i="0">
                <a:solidFill>
                  <a:schemeClr val="bg1"/>
                </a:solidFill>
                <a:effectLst/>
                <a:latin typeface="Lato"/>
                <a:ea typeface="Lato"/>
                <a:cs typeface="Lato"/>
              </a:rPr>
              <a:t>Higgins C, Smith BH, Matthews K. Evidence of opioid-induced hyperalgesia in clinical populations after chronic opioid exposure: a systematic review and meta-analysis. Br J </a:t>
            </a:r>
            <a:r>
              <a:rPr lang="en-US" sz="1100" b="0" i="0" err="1">
                <a:solidFill>
                  <a:schemeClr val="bg1"/>
                </a:solidFill>
                <a:effectLst/>
                <a:latin typeface="Lato"/>
                <a:ea typeface="Lato"/>
                <a:cs typeface="Lato"/>
              </a:rPr>
              <a:t>Anaesth</a:t>
            </a:r>
            <a:r>
              <a:rPr lang="en-US" sz="1100" b="0" i="0">
                <a:solidFill>
                  <a:schemeClr val="bg1"/>
                </a:solidFill>
                <a:effectLst/>
                <a:latin typeface="Lato"/>
                <a:ea typeface="Lato"/>
                <a:cs typeface="Lato"/>
              </a:rPr>
              <a:t>. 2019 Jun;122(6):e114-e126. doi: 10.1016/j.bja.2018.09.019. Epub 2018 Oct 25. PMID: 30915985.</a:t>
            </a:r>
            <a:endParaRPr lang="en-US"/>
          </a:p>
        </p:txBody>
      </p:sp>
      <p:sp>
        <p:nvSpPr>
          <p:cNvPr id="2" name="Object 1">
            <a:extLst>
              <a:ext uri="{FF2B5EF4-FFF2-40B4-BE49-F238E27FC236}">
                <a16:creationId xmlns:a16="http://schemas.microsoft.com/office/drawing/2014/main" id="{CE9E7E21-3BF0-837D-FB39-243E3EF40D54}"/>
              </a:ext>
            </a:extLst>
          </p:cNvPr>
          <p:cNvSpPr/>
          <p:nvPr/>
        </p:nvSpPr>
        <p:spPr>
          <a:xfrm>
            <a:off x="0" y="-7423"/>
            <a:ext cx="7660640" cy="1188720"/>
          </a:xfrm>
          <a:prstGeom prst="rect">
            <a:avLst/>
          </a:prstGeom>
          <a:solidFill>
            <a:srgbClr val="FFFFFF"/>
          </a:solidFill>
        </p:spPr>
        <p:txBody>
          <a:bodyPr/>
          <a:lstStyle/>
          <a:p>
            <a:endParaRPr lang="en-US"/>
          </a:p>
        </p:txBody>
      </p:sp>
      <p:sp>
        <p:nvSpPr>
          <p:cNvPr id="6" name="Object 2">
            <a:extLst>
              <a:ext uri="{FF2B5EF4-FFF2-40B4-BE49-F238E27FC236}">
                <a16:creationId xmlns:a16="http://schemas.microsoft.com/office/drawing/2014/main" id="{7E5D7B49-CABD-4280-9438-483FCCF378F6}"/>
              </a:ext>
            </a:extLst>
          </p:cNvPr>
          <p:cNvSpPr/>
          <p:nvPr/>
        </p:nvSpPr>
        <p:spPr>
          <a:xfrm>
            <a:off x="234953" y="365760"/>
            <a:ext cx="7190733" cy="641199"/>
          </a:xfrm>
          <a:prstGeom prst="rect">
            <a:avLst/>
          </a:prstGeom>
          <a:noFill/>
        </p:spPr>
        <p:txBody>
          <a:bodyPr wrap="square" lIns="0" tIns="0" rIns="0" bIns="0" rtlCol="0" anchor="t"/>
          <a:lstStyle/>
          <a:p>
            <a:pPr algn="ctr">
              <a:lnSpc>
                <a:spcPts val="3460"/>
              </a:lnSpc>
              <a:spcAft>
                <a:spcPts val="600"/>
              </a:spcAft>
              <a:buNone/>
            </a:pPr>
            <a:r>
              <a:rPr lang="en-US" sz="3600">
                <a:solidFill>
                  <a:srgbClr val="001D48"/>
                </a:solidFill>
                <a:latin typeface="Lato Light"/>
                <a:ea typeface="Source Sans Pro Light"/>
                <a:cs typeface="Source Sans Pro Light" pitchFamily="34" charset="-120"/>
              </a:rPr>
              <a:t>Opioid-Induced Hyperalgesia (OIH)</a:t>
            </a:r>
          </a:p>
        </p:txBody>
      </p:sp>
      <p:sp>
        <p:nvSpPr>
          <p:cNvPr id="3" name="TextBox 2">
            <a:extLst>
              <a:ext uri="{FF2B5EF4-FFF2-40B4-BE49-F238E27FC236}">
                <a16:creationId xmlns:a16="http://schemas.microsoft.com/office/drawing/2014/main" id="{F74219F2-5120-BED6-4DB9-5D0FDC6DB801}"/>
              </a:ext>
            </a:extLst>
          </p:cNvPr>
          <p:cNvSpPr txBox="1"/>
          <p:nvPr/>
        </p:nvSpPr>
        <p:spPr>
          <a:xfrm>
            <a:off x="632186" y="2003925"/>
            <a:ext cx="5212080" cy="769441"/>
          </a:xfrm>
          <a:prstGeom prst="rect">
            <a:avLst/>
          </a:prstGeom>
          <a:noFill/>
        </p:spPr>
        <p:txBody>
          <a:bodyPr rot="0" spcFirstLastPara="0" vertOverflow="overflow" horzOverflow="overflow" vert="horz" wrap="square" lIns="91440" tIns="45720" rIns="0" bIns="45720" numCol="1" spcCol="0" rtlCol="0" fromWordArt="0" anchor="t" anchorCtr="0" forceAA="0" compatLnSpc="1">
            <a:prstTxWarp prst="textNoShape">
              <a:avLst/>
            </a:prstTxWarp>
            <a:spAutoFit/>
          </a:bodyPr>
          <a:lstStyle/>
          <a:p>
            <a:pPr algn="ctr"/>
            <a:r>
              <a:rPr lang="en-US" sz="2200" i="1">
                <a:solidFill>
                  <a:schemeClr val="bg1"/>
                </a:solidFill>
                <a:latin typeface="Lato"/>
                <a:ea typeface="Lato"/>
                <a:cs typeface="Lato"/>
              </a:rPr>
              <a:t>A state of increasing nociceptive sensitivity caused by exposure to opioids</a:t>
            </a:r>
            <a:endParaRPr lang="en-US" sz="2200">
              <a:solidFill>
                <a:schemeClr val="bg1"/>
              </a:solidFill>
              <a:cs typeface="Arial" panose="020B0604020202020204"/>
            </a:endParaRPr>
          </a:p>
        </p:txBody>
      </p:sp>
      <p:pic>
        <p:nvPicPr>
          <p:cNvPr id="7" name="Picture 6">
            <a:extLst>
              <a:ext uri="{FF2B5EF4-FFF2-40B4-BE49-F238E27FC236}">
                <a16:creationId xmlns:a16="http://schemas.microsoft.com/office/drawing/2014/main" id="{E402FB54-58ED-FA3A-D3CB-F130D47C8FFC}"/>
              </a:ext>
            </a:extLst>
          </p:cNvPr>
          <p:cNvPicPr>
            <a:picLocks noChangeAspect="1"/>
          </p:cNvPicPr>
          <p:nvPr/>
        </p:nvPicPr>
        <p:blipFill>
          <a:blip r:embed="rId4"/>
          <a:stretch>
            <a:fillRect/>
          </a:stretch>
        </p:blipFill>
        <p:spPr>
          <a:xfrm>
            <a:off x="6289317" y="1486813"/>
            <a:ext cx="5367617" cy="1789206"/>
          </a:xfrm>
          <a:prstGeom prst="rect">
            <a:avLst/>
          </a:prstGeom>
        </p:spPr>
      </p:pic>
    </p:spTree>
    <p:custDataLst>
      <p:tags r:id="rId1"/>
    </p:custDataLst>
    <p:extLst>
      <p:ext uri="{BB962C8B-B14F-4D97-AF65-F5344CB8AC3E}">
        <p14:creationId xmlns:p14="http://schemas.microsoft.com/office/powerpoint/2010/main" val="124689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nodePh="1">
                                  <p:stCondLst>
                                    <p:cond delay="0"/>
                                  </p:stCondLst>
                                  <p:endCondLst>
                                    <p:cond evt="begin" delay="0">
                                      <p:tn val="8"/>
                                    </p:cond>
                                  </p:end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0" presetClass="entr" presetSubtype="0" fill="hold" nodeType="withEffect" nodePh="1">
                                  <p:stCondLst>
                                    <p:cond delay="0"/>
                                  </p:stCondLst>
                                  <p:endCondLst>
                                    <p:cond evt="begin" delay="0">
                                      <p:tn val="11"/>
                                    </p:cond>
                                  </p:end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7E1A1DBBC9F548AAE9897214BCE364" ma:contentTypeVersion="19" ma:contentTypeDescription="Create a new document." ma:contentTypeScope="" ma:versionID="5868e370e4ae5bc96968388bb9daf12f">
  <xsd:schema xmlns:xsd="http://www.w3.org/2001/XMLSchema" xmlns:xs="http://www.w3.org/2001/XMLSchema" xmlns:p="http://schemas.microsoft.com/office/2006/metadata/properties" xmlns:ns2="0df1141e-ea2d-4ba2-805c-8e5a2b1dd3a5" xmlns:ns3="28400677-0bd4-4c0d-bcd5-0272f356eab3" targetNamespace="http://schemas.microsoft.com/office/2006/metadata/properties" ma:root="true" ma:fieldsID="94fab2189d6e8584b09cee2d8956588a" ns2:_="" ns3:_="">
    <xsd:import namespace="0df1141e-ea2d-4ba2-805c-8e5a2b1dd3a5"/>
    <xsd:import namespace="28400677-0bd4-4c0d-bcd5-0272f356ea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Location" minOccurs="0"/>
                <xsd:element ref="ns2:File_x0020_type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f1141e-ea2d-4ba2-805c-8e5a2b1dd3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7e77d1-e117-4c20-93d6-d0ab192a12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File_x0020_type0" ma:index="24" nillable="true" ma:displayName="File type" ma:description="File type" ma:internalName="File_x0020_type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400677-0bd4-4c0d-bcd5-0272f356eab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6d9406d-3853-4a7b-980b-5f8742895c30}" ma:internalName="TaxCatchAll" ma:showField="CatchAllData" ma:web="28400677-0bd4-4c0d-bcd5-0272f356ea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8400677-0bd4-4c0d-bcd5-0272f356eab3" xsi:nil="true"/>
    <lcf76f155ced4ddcb4097134ff3c332f xmlns="0df1141e-ea2d-4ba2-805c-8e5a2b1dd3a5">
      <Terms xmlns="http://schemas.microsoft.com/office/infopath/2007/PartnerControls"/>
    </lcf76f155ced4ddcb4097134ff3c332f>
    <File_x0020_type0 xmlns="0df1141e-ea2d-4ba2-805c-8e5a2b1dd3a5" xsi:nil="true"/>
    <SharedWithUsers xmlns="28400677-0bd4-4c0d-bcd5-0272f356eab3">
      <UserInfo>
        <DisplayName>Samantha Cribari-Starr</DisplayName>
        <AccountId>72</AccountId>
        <AccountType/>
      </UserInfo>
    </SharedWithUsers>
  </documentManagement>
</p:properties>
</file>

<file path=customXml/itemProps1.xml><?xml version="1.0" encoding="utf-8"?>
<ds:datastoreItem xmlns:ds="http://schemas.openxmlformats.org/officeDocument/2006/customXml" ds:itemID="{E8C55F2D-0621-416C-AEF3-6F5836CE7E6C}">
  <ds:schemaRefs>
    <ds:schemaRef ds:uri="http://schemas.microsoft.com/sharepoint/v3/contenttype/forms"/>
  </ds:schemaRefs>
</ds:datastoreItem>
</file>

<file path=customXml/itemProps2.xml><?xml version="1.0" encoding="utf-8"?>
<ds:datastoreItem xmlns:ds="http://schemas.openxmlformats.org/officeDocument/2006/customXml" ds:itemID="{CD77DBAE-E862-44DF-9491-187761DDBA7A}">
  <ds:schemaRefs>
    <ds:schemaRef ds:uri="0df1141e-ea2d-4ba2-805c-8e5a2b1dd3a5"/>
    <ds:schemaRef ds:uri="28400677-0bd4-4c0d-bcd5-0272f356ea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9901D6A-954A-4FF1-A298-045FC5B052EB}">
  <ds:schemaRefs>
    <ds:schemaRef ds:uri="http://schemas.microsoft.com/office/infopath/2007/PartnerControls"/>
    <ds:schemaRef ds:uri="0df1141e-ea2d-4ba2-805c-8e5a2b1dd3a5"/>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purl.org/dc/dcmitype/"/>
    <ds:schemaRef ds:uri="http://purl.org/dc/elements/1.1/"/>
    <ds:schemaRef ds:uri="28400677-0bd4-4c0d-bcd5-0272f356eab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164</TotalTime>
  <Words>5973</Words>
  <Application>Microsoft Office PowerPoint</Application>
  <PresentationFormat>Widescreen</PresentationFormat>
  <Paragraphs>492</Paragraphs>
  <Slides>32</Slides>
  <Notes>32</Notes>
  <HiddenSlides>0</HiddenSlides>
  <MMClips>6</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Arial</vt:lpstr>
      <vt:lpstr>Calibri</vt:lpstr>
      <vt:lpstr>Georgia</vt:lpstr>
      <vt:lpstr>Helvetica</vt:lpstr>
      <vt:lpstr>Lato</vt:lpstr>
      <vt:lpstr>Lato Light</vt:lpstr>
      <vt:lpstr>Lato Medium</vt:lpstr>
      <vt:lpstr>Lato Semibold</vt:lpstr>
      <vt:lpstr>Merriweather</vt:lpstr>
      <vt:lpstr>Roboto</vt:lpstr>
      <vt:lpstr>Source Sans Pro</vt:lpstr>
      <vt:lpstr>system-ui</vt:lpstr>
      <vt:lpstr>Times New Roman</vt:lpstr>
      <vt:lpstr>Office Theme</vt:lpstr>
      <vt:lpstr>PowerPoint Presentation</vt:lpstr>
      <vt:lpstr>PowerPoint Presentation</vt:lpstr>
      <vt:lpstr>VIDEO PART 1  https://vimeo.com/807377910/f87f2f7297  </vt:lpstr>
      <vt:lpstr>PowerPoint Presentation</vt:lpstr>
      <vt:lpstr>PowerPoint Presentation</vt:lpstr>
      <vt:lpstr>VIDEO PART 2 https://vimeo.com/807375354/43aa99f58b</vt:lpstr>
      <vt:lpstr>PowerPoint Presentation</vt:lpstr>
      <vt:lpstr>VIDEO PART 3  https://vimeo.com/807380111/5954b9c57f </vt:lpstr>
      <vt:lpstr>PowerPoint Presentation</vt:lpstr>
      <vt:lpstr>PowerPoint Presentation</vt:lpstr>
      <vt:lpstr>PowerPoint Presentation</vt:lpstr>
      <vt:lpstr>PowerPoint Presentation</vt:lpstr>
      <vt:lpstr>VIDEO PART 4 https://vimeo.com/807380208/26b1d4fc1d    </vt:lpstr>
      <vt:lpstr>PowerPoint Presentation</vt:lpstr>
      <vt:lpstr>PowerPoint Presentation</vt:lpstr>
      <vt:lpstr>PowerPoint Presentation</vt:lpstr>
      <vt:lpstr>VIDEO PART 5 https://vimeo.com/807380237/f3921be901</vt:lpstr>
      <vt:lpstr>PowerPoint Presentation</vt:lpstr>
      <vt:lpstr>PowerPoint Presentation</vt:lpstr>
      <vt:lpstr>PowerPoint Presentation</vt:lpstr>
      <vt:lpstr>PowerPoint Presentation</vt:lpstr>
      <vt:lpstr>PowerPoint Presentation</vt:lpstr>
      <vt:lpstr>Buprenorphine’s Anti-Hyperalgesic Effects  &amp; Other Important Pharmacologic Features in Pain Treatment</vt:lpstr>
      <vt:lpstr>PowerPoint Presentation</vt:lpstr>
      <vt:lpstr>PowerPoint Presentation</vt:lpstr>
      <vt:lpstr>VIDEO PART 6 https://vimeo.com/807380237/f3921be901</vt:lpstr>
      <vt:lpstr>PowerPoint Presentation</vt:lpstr>
      <vt:lpstr>PowerPoint Presentation</vt:lpstr>
      <vt:lpstr>PowerPoint Presentation</vt:lpstr>
      <vt:lpstr>Thank You</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Martinelli</dc:creator>
  <cp:lastModifiedBy>Kristin Krancer</cp:lastModifiedBy>
  <cp:revision>20</cp:revision>
  <dcterms:created xsi:type="dcterms:W3CDTF">2021-06-01T18:09:22Z</dcterms:created>
  <dcterms:modified xsi:type="dcterms:W3CDTF">2023-04-11T16:43:03Z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0x010100697E1A1DBBC9F548AAE9897214BCE364</vt:lpwstr>
  </property>
  <property fmtid="{D5CDD505-2E9C-101B-9397-08002B2CF9AE}" pid="3" name="MediaServiceImageTags">
    <vt:lpwstr/>
  </property>
</Properties>
</file>