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50" r:id="rId5"/>
    <p:sldMasterId id="2147483847" r:id="rId6"/>
    <p:sldMasterId id="2147483861" r:id="rId7"/>
    <p:sldMasterId id="2147483874" r:id="rId8"/>
    <p:sldMasterId id="2147483880" r:id="rId9"/>
  </p:sldMasterIdLst>
  <p:notesMasterIdLst>
    <p:notesMasterId r:id="rId64"/>
  </p:notesMasterIdLst>
  <p:sldIdLst>
    <p:sldId id="517" r:id="rId10"/>
    <p:sldId id="469" r:id="rId11"/>
    <p:sldId id="470" r:id="rId12"/>
    <p:sldId id="465" r:id="rId13"/>
    <p:sldId id="261" r:id="rId14"/>
    <p:sldId id="471" r:id="rId15"/>
    <p:sldId id="472" r:id="rId16"/>
    <p:sldId id="473" r:id="rId17"/>
    <p:sldId id="474" r:id="rId18"/>
    <p:sldId id="466" r:id="rId19"/>
    <p:sldId id="488" r:id="rId20"/>
    <p:sldId id="489" r:id="rId21"/>
    <p:sldId id="341" r:id="rId22"/>
    <p:sldId id="490" r:id="rId23"/>
    <p:sldId id="491" r:id="rId24"/>
    <p:sldId id="453" r:id="rId25"/>
    <p:sldId id="418" r:id="rId26"/>
    <p:sldId id="492" r:id="rId27"/>
    <p:sldId id="493" r:id="rId28"/>
    <p:sldId id="419" r:id="rId29"/>
    <p:sldId id="416"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481" r:id="rId54"/>
    <p:sldId id="482" r:id="rId55"/>
    <p:sldId id="483" r:id="rId56"/>
    <p:sldId id="484" r:id="rId57"/>
    <p:sldId id="485" r:id="rId58"/>
    <p:sldId id="486" r:id="rId59"/>
    <p:sldId id="487" r:id="rId60"/>
    <p:sldId id="478" r:id="rId61"/>
    <p:sldId id="479" r:id="rId62"/>
    <p:sldId id="476"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3" clrIdx="0">
    <p:extLst>
      <p:ext uri="{19B8F6BF-5375-455C-9EA6-DF929625EA0E}">
        <p15:presenceInfo xmlns:p15="http://schemas.microsoft.com/office/powerpoint/2012/main" userId="S::urn:spo:anon#3fd791d99b6d7c003022e1a9e2d8956d65991c5900b57b01c116e83e200e06f8::" providerId="AD"/>
      </p:ext>
    </p:extLst>
  </p:cmAuthor>
  <p:cmAuthor id="2" name="Maureen Boyle" initials="MB" lastIdx="5" clrIdx="1">
    <p:extLst>
      <p:ext uri="{19B8F6BF-5375-455C-9EA6-DF929625EA0E}">
        <p15:presenceInfo xmlns:p15="http://schemas.microsoft.com/office/powerpoint/2012/main" userId="S::mboyle@asam.org::5eb1ea3a-3c0d-4794-9a0b-539189a02a00" providerId="AD"/>
      </p:ext>
    </p:extLst>
  </p:cmAuthor>
  <p:cmAuthor id="3" name="Salman, Aisha" initials="SA" lastIdx="16" clrIdx="2">
    <p:extLst>
      <p:ext uri="{19B8F6BF-5375-455C-9EA6-DF929625EA0E}">
        <p15:presenceInfo xmlns:p15="http://schemas.microsoft.com/office/powerpoint/2012/main" userId="Salman, Aisha" providerId="None"/>
      </p:ext>
    </p:extLst>
  </p:cmAuthor>
  <p:cmAuthor id="4" name="Finkelman, Elizabeth" initials="FE" lastIdx="4" clrIdx="3">
    <p:extLst>
      <p:ext uri="{19B8F6BF-5375-455C-9EA6-DF929625EA0E}">
        <p15:presenceInfo xmlns:p15="http://schemas.microsoft.com/office/powerpoint/2012/main" userId="S-1-5-21-45552981-430774846-1031210941-57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90C"/>
    <a:srgbClr val="252D4E"/>
    <a:srgbClr val="D34D26"/>
    <a:srgbClr val="F6DE55"/>
    <a:srgbClr val="F6A656"/>
    <a:srgbClr val="D39556"/>
    <a:srgbClr val="F69556"/>
    <a:srgbClr val="F69A56"/>
    <a:srgbClr val="F68556"/>
    <a:srgbClr val="FFA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41" autoAdjust="0"/>
  </p:normalViewPr>
  <p:slideViewPr>
    <p:cSldViewPr snapToGrid="0">
      <p:cViewPr varScale="1">
        <p:scale>
          <a:sx n="60" d="100"/>
          <a:sy n="60" d="100"/>
        </p:scale>
        <p:origin x="4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35"/>
          <c:h val="0.6432420541910856"/>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770681632"/>
        <c:axId val="767519216"/>
      </c:barChart>
      <c:catAx>
        <c:axId val="7706816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67519216"/>
        <c:crosses val="autoZero"/>
        <c:auto val="1"/>
        <c:lblAlgn val="ctr"/>
        <c:lblOffset val="100"/>
        <c:noMultiLvlLbl val="0"/>
      </c:catAx>
      <c:valAx>
        <c:axId val="767519216"/>
        <c:scaling>
          <c:orientation val="minMax"/>
        </c:scaling>
        <c:delete val="1"/>
        <c:axPos val="l"/>
        <c:numFmt formatCode="General" sourceLinked="1"/>
        <c:majorTickMark val="none"/>
        <c:minorTickMark val="none"/>
        <c:tickLblPos val="nextTo"/>
        <c:crossAx val="7706816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511.64649671401969</c:v>
                </c:pt>
                <c:pt idx="1">
                  <c:v>707.30098643911356</c:v>
                </c:pt>
                <c:pt idx="2">
                  <c:v>1753.8239468993386</c:v>
                </c:pt>
                <c:pt idx="3">
                  <c:v>1936.7358881060788</c:v>
                </c:pt>
                <c:pt idx="4">
                  <c:v>1325.1769539818899</c:v>
                </c:pt>
                <c:pt idx="5">
                  <c:v>756.04510107152441</c:v>
                </c:pt>
                <c:pt idx="6">
                  <c:v>560.73158394668735</c:v>
                </c:pt>
                <c:pt idx="7">
                  <c:v>719.47992290475042</c:v>
                </c:pt>
                <c:pt idx="8">
                  <c:v>949.60616307731652</c:v>
                </c:pt>
                <c:pt idx="9">
                  <c:v>813.42977033375087</c:v>
                </c:pt>
                <c:pt idx="10">
                  <c:v>519.74973857333089</c:v>
                </c:pt>
                <c:pt idx="11">
                  <c:v>628.71416397420865</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609.68767897621137</c:v>
                </c:pt>
                <c:pt idx="1">
                  <c:v>777.6434143488309</c:v>
                </c:pt>
                <c:pt idx="2">
                  <c:v>1239.9669020362278</c:v>
                </c:pt>
                <c:pt idx="3">
                  <c:v>1361.255969611625</c:v>
                </c:pt>
                <c:pt idx="4">
                  <c:v>945.43079636366599</c:v>
                </c:pt>
                <c:pt idx="5">
                  <c:v>660.7090475870973</c:v>
                </c:pt>
                <c:pt idx="6">
                  <c:v>500.80102330385949</c:v>
                </c:pt>
                <c:pt idx="7">
                  <c:v>693.63385582206649</c:v>
                </c:pt>
                <c:pt idx="8">
                  <c:v>909.92935736185541</c:v>
                </c:pt>
                <c:pt idx="9">
                  <c:v>672.52116301836668</c:v>
                </c:pt>
                <c:pt idx="10">
                  <c:v>381.61747676353514</c:v>
                </c:pt>
                <c:pt idx="11">
                  <c:v>406.86109126192218</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541.51194787856718</c:v>
                </c:pt>
                <c:pt idx="2">
                  <c:v>1054.3924355638537</c:v>
                </c:pt>
                <c:pt idx="3">
                  <c:v>1158.4572517911781</c:v>
                </c:pt>
                <c:pt idx="4">
                  <c:v>801.94058933541794</c:v>
                </c:pt>
                <c:pt idx="5">
                  <c:v>502.90846675178773</c:v>
                </c:pt>
                <c:pt idx="6">
                  <c:v>379.61101447121888</c:v>
                </c:pt>
                <c:pt idx="7">
                  <c:v>505.70814726906525</c:v>
                </c:pt>
                <c:pt idx="8">
                  <c:v>665.29462581469545</c:v>
                </c:pt>
                <c:pt idx="9">
                  <c:v>546.62615742419405</c:v>
                </c:pt>
                <c:pt idx="10">
                  <c:v>335.10572101717736</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112.03618967524528</c:v>
                </c:pt>
                <c:pt idx="1">
                  <c:v>139.59144284775721</c:v>
                </c:pt>
                <c:pt idx="2">
                  <c:v>169.3864577559948</c:v>
                </c:pt>
                <c:pt idx="3">
                  <c:v>177.37989765583035</c:v>
                </c:pt>
                <c:pt idx="4">
                  <c:v>135.21401766069818</c:v>
                </c:pt>
                <c:pt idx="5">
                  <c:v>91.971251596741411</c:v>
                </c:pt>
                <c:pt idx="6">
                  <c:v>77.300436163109879</c:v>
                </c:pt>
                <c:pt idx="7">
                  <c:v>104.01066308037899</c:v>
                </c:pt>
                <c:pt idx="8">
                  <c:v>136.34835700491433</c:v>
                </c:pt>
                <c:pt idx="9">
                  <c:v>153.92753892046449</c:v>
                </c:pt>
                <c:pt idx="10">
                  <c:v>103.94994771466617</c:v>
                </c:pt>
                <c:pt idx="11">
                  <c:v>119.50880618006853</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808554784"/>
        <c:axId val="808555344"/>
      </c:lineChart>
      <c:catAx>
        <c:axId val="80855478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5344"/>
        <c:crosses val="autoZero"/>
        <c:auto val="1"/>
        <c:lblAlgn val="ctr"/>
        <c:lblOffset val="100"/>
        <c:noMultiLvlLbl val="0"/>
      </c:catAx>
      <c:valAx>
        <c:axId val="808555344"/>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478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35"/>
          <c:h val="0.6432420541910856"/>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770681632"/>
        <c:axId val="767519216"/>
      </c:barChart>
      <c:catAx>
        <c:axId val="7706816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67519216"/>
        <c:crosses val="autoZero"/>
        <c:auto val="1"/>
        <c:lblAlgn val="ctr"/>
        <c:lblOffset val="100"/>
        <c:noMultiLvlLbl val="0"/>
      </c:catAx>
      <c:valAx>
        <c:axId val="767519216"/>
        <c:scaling>
          <c:orientation val="minMax"/>
        </c:scaling>
        <c:delete val="1"/>
        <c:axPos val="l"/>
        <c:numFmt formatCode="General" sourceLinked="1"/>
        <c:majorTickMark val="none"/>
        <c:minorTickMark val="none"/>
        <c:tickLblPos val="nextTo"/>
        <c:crossAx val="7706816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887E-2"/>
          <c:w val="0.98232931726907635"/>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799491120"/>
        <c:axId val="770813392"/>
      </c:barChart>
      <c:catAx>
        <c:axId val="799491120"/>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70813392"/>
        <c:crosses val="autoZero"/>
        <c:auto val="1"/>
        <c:lblAlgn val="ctr"/>
        <c:lblOffset val="100"/>
        <c:noMultiLvlLbl val="0"/>
      </c:catAx>
      <c:valAx>
        <c:axId val="770813392"/>
        <c:scaling>
          <c:orientation val="minMax"/>
        </c:scaling>
        <c:delete val="1"/>
        <c:axPos val="l"/>
        <c:numFmt formatCode="General" sourceLinked="1"/>
        <c:majorTickMark val="none"/>
        <c:minorTickMark val="none"/>
        <c:tickLblPos val="nextTo"/>
        <c:crossAx val="799491120"/>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dLblPos val="outEnd"/>
          <c:showLegendKey val="0"/>
          <c:showVal val="1"/>
          <c:showCatName val="0"/>
          <c:showSerName val="0"/>
          <c:showPercent val="0"/>
          <c:showBubbleSize val="0"/>
        </c:dLbls>
        <c:gapWidth val="219"/>
        <c:overlap val="-27"/>
        <c:axId val="802940400"/>
        <c:axId val="802940960"/>
      </c:barChart>
      <c:catAx>
        <c:axId val="802940400"/>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2940960"/>
        <c:crosses val="autoZero"/>
        <c:auto val="1"/>
        <c:lblAlgn val="ctr"/>
        <c:lblOffset val="100"/>
        <c:noMultiLvlLbl val="0"/>
      </c:catAx>
      <c:valAx>
        <c:axId val="802940960"/>
        <c:scaling>
          <c:orientation val="minMax"/>
        </c:scaling>
        <c:delete val="1"/>
        <c:axPos val="l"/>
        <c:numFmt formatCode="General" sourceLinked="1"/>
        <c:majorTickMark val="none"/>
        <c:minorTickMark val="none"/>
        <c:tickLblPos val="nextTo"/>
        <c:crossAx val="80294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801171904"/>
        <c:axId val="801172464"/>
      </c:barChart>
      <c:catAx>
        <c:axId val="80117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1172464"/>
        <c:crosses val="autoZero"/>
        <c:auto val="1"/>
        <c:lblAlgn val="ctr"/>
        <c:lblOffset val="100"/>
        <c:noMultiLvlLbl val="0"/>
      </c:catAx>
      <c:valAx>
        <c:axId val="801172464"/>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1171904"/>
        <c:crosses val="autoZero"/>
        <c:crossBetween val="between"/>
      </c:valAx>
      <c:spPr>
        <a:noFill/>
        <a:ln>
          <a:noFill/>
        </a:ln>
        <a:effectLst/>
      </c:spPr>
    </c:plotArea>
    <c:legend>
      <c:legendPos val="r"/>
      <c:layout>
        <c:manualLayout>
          <c:xMode val="edge"/>
          <c:yMode val="edge"/>
          <c:x val="0.85519685850013971"/>
          <c:y val="0.28784547673898847"/>
          <c:w val="0.13956759305867825"/>
          <c:h val="0.406841797613726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22E-3"/>
          <c:y val="3.1370284099801964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c:v>
                </c:pt>
                <c:pt idx="1">
                  <c:v>0.39</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0.22999999999999998</c:v>
                </c:pt>
                <c:pt idx="1">
                  <c:v>0.12</c:v>
                </c:pt>
              </c:numCache>
            </c:numRef>
          </c:val>
          <c:extLst>
            <c:ext xmlns:c16="http://schemas.microsoft.com/office/drawing/2014/chart" uri="{C3380CC4-5D6E-409C-BE32-E72D297353CC}">
              <c16:uniqueId val="{00000003-8E98-4464-85E2-AD72152B690B}"/>
            </c:ext>
          </c:extLst>
        </c:ser>
        <c:dLbls>
          <c:dLblPos val="ctr"/>
          <c:showLegendKey val="0"/>
          <c:showVal val="1"/>
          <c:showCatName val="0"/>
          <c:showSerName val="0"/>
          <c:showPercent val="0"/>
          <c:showBubbleSize val="0"/>
        </c:dLbls>
        <c:gapWidth val="114"/>
        <c:overlap val="-24"/>
        <c:axId val="803345840"/>
        <c:axId val="803346400"/>
      </c:barChart>
      <c:catAx>
        <c:axId val="8033458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Arial" panose="020B0604020202020204" pitchFamily="34" charset="0"/>
                <a:ea typeface="+mn-ea"/>
                <a:cs typeface="Arial" panose="020B0604020202020204" pitchFamily="34" charset="0"/>
              </a:defRPr>
            </a:pPr>
            <a:endParaRPr lang="en-US"/>
          </a:p>
        </c:txPr>
        <c:crossAx val="803346400"/>
        <c:crosses val="autoZero"/>
        <c:auto val="1"/>
        <c:lblAlgn val="ctr"/>
        <c:lblOffset val="100"/>
        <c:noMultiLvlLbl val="0"/>
      </c:catAx>
      <c:valAx>
        <c:axId val="803346400"/>
        <c:scaling>
          <c:orientation val="minMax"/>
        </c:scaling>
        <c:delete val="1"/>
        <c:axPos val="l"/>
        <c:numFmt formatCode="0.0%" sourceLinked="1"/>
        <c:majorTickMark val="none"/>
        <c:minorTickMark val="none"/>
        <c:tickLblPos val="nextTo"/>
        <c:crossAx val="803345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8.1632653061224497E-3"/>
          <c:y val="0.29124359758428253"/>
          <c:w val="0.3844479736198485"/>
          <c:h val="0.4369302805595902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11E-2"/>
          <c:w val="0.70687892706593491"/>
          <c:h val="0.90439888771251264"/>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807561248"/>
        <c:axId val="807561808"/>
        <c:axId val="805962208"/>
      </c:area3DChart>
      <c:catAx>
        <c:axId val="807561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808"/>
        <c:crosses val="autoZero"/>
        <c:auto val="1"/>
        <c:lblAlgn val="ctr"/>
        <c:lblOffset val="100"/>
        <c:noMultiLvlLbl val="0"/>
      </c:catAx>
      <c:valAx>
        <c:axId val="807561808"/>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248"/>
        <c:crosses val="autoZero"/>
        <c:crossBetween val="midCat"/>
      </c:valAx>
      <c:serAx>
        <c:axId val="805962208"/>
        <c:scaling>
          <c:orientation val="minMax"/>
        </c:scaling>
        <c:delete val="1"/>
        <c:axPos val="b"/>
        <c:majorTickMark val="out"/>
        <c:minorTickMark val="none"/>
        <c:tickLblPos val="nextTo"/>
        <c:crossAx val="807561808"/>
        <c:crosses val="autoZero"/>
      </c:serAx>
      <c:spPr>
        <a:noFill/>
        <a:ln>
          <a:noFill/>
        </a:ln>
        <a:effectLst/>
      </c:spPr>
    </c:plotArea>
    <c:legend>
      <c:legendPos val="l"/>
      <c:layout>
        <c:manualLayout>
          <c:xMode val="edge"/>
          <c:yMode val="edge"/>
          <c:x val="7.575757575757576E-3"/>
          <c:y val="0.39327181858949178"/>
          <c:w val="0.20117316217825712"/>
          <c:h val="0.351426409278175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887E-2"/>
          <c:w val="0.98232931726907635"/>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799491120"/>
        <c:axId val="770813392"/>
      </c:barChart>
      <c:catAx>
        <c:axId val="799491120"/>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70813392"/>
        <c:crosses val="autoZero"/>
        <c:auto val="1"/>
        <c:lblAlgn val="ctr"/>
        <c:lblOffset val="100"/>
        <c:noMultiLvlLbl val="0"/>
      </c:catAx>
      <c:valAx>
        <c:axId val="770813392"/>
        <c:scaling>
          <c:orientation val="minMax"/>
        </c:scaling>
        <c:delete val="1"/>
        <c:axPos val="l"/>
        <c:numFmt formatCode="General" sourceLinked="1"/>
        <c:majorTickMark val="none"/>
        <c:minorTickMark val="none"/>
        <c:tickLblPos val="nextTo"/>
        <c:crossAx val="799491120"/>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511.64649671401969</c:v>
                </c:pt>
                <c:pt idx="1">
                  <c:v>707.30098643911356</c:v>
                </c:pt>
                <c:pt idx="2">
                  <c:v>1753.8239468993386</c:v>
                </c:pt>
                <c:pt idx="3">
                  <c:v>1936.7358881060788</c:v>
                </c:pt>
                <c:pt idx="4">
                  <c:v>1325.1769539818899</c:v>
                </c:pt>
                <c:pt idx="5">
                  <c:v>756.04510107152441</c:v>
                </c:pt>
                <c:pt idx="6">
                  <c:v>560.73158394668735</c:v>
                </c:pt>
                <c:pt idx="7">
                  <c:v>719.47992290475042</c:v>
                </c:pt>
                <c:pt idx="8">
                  <c:v>949.60616307731652</c:v>
                </c:pt>
                <c:pt idx="9">
                  <c:v>813.42977033375087</c:v>
                </c:pt>
                <c:pt idx="10">
                  <c:v>519.74973857333089</c:v>
                </c:pt>
                <c:pt idx="11">
                  <c:v>628.71416397420865</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609.68767897621137</c:v>
                </c:pt>
                <c:pt idx="1">
                  <c:v>777.6434143488309</c:v>
                </c:pt>
                <c:pt idx="2">
                  <c:v>1239.9669020362278</c:v>
                </c:pt>
                <c:pt idx="3">
                  <c:v>1361.255969611625</c:v>
                </c:pt>
                <c:pt idx="4">
                  <c:v>945.43079636366599</c:v>
                </c:pt>
                <c:pt idx="5">
                  <c:v>660.7090475870973</c:v>
                </c:pt>
                <c:pt idx="6">
                  <c:v>500.80102330385949</c:v>
                </c:pt>
                <c:pt idx="7">
                  <c:v>693.63385582206649</c:v>
                </c:pt>
                <c:pt idx="8">
                  <c:v>909.92935736185541</c:v>
                </c:pt>
                <c:pt idx="9">
                  <c:v>672.52116301836668</c:v>
                </c:pt>
                <c:pt idx="10">
                  <c:v>381.61747676353514</c:v>
                </c:pt>
                <c:pt idx="11">
                  <c:v>406.86109126192218</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541.51194787856718</c:v>
                </c:pt>
                <c:pt idx="2">
                  <c:v>1054.3924355638537</c:v>
                </c:pt>
                <c:pt idx="3">
                  <c:v>1158.4572517911781</c:v>
                </c:pt>
                <c:pt idx="4">
                  <c:v>801.94058933541794</c:v>
                </c:pt>
                <c:pt idx="5">
                  <c:v>502.90846675178773</c:v>
                </c:pt>
                <c:pt idx="6">
                  <c:v>379.61101447121888</c:v>
                </c:pt>
                <c:pt idx="7">
                  <c:v>505.70814726906525</c:v>
                </c:pt>
                <c:pt idx="8">
                  <c:v>665.29462581469545</c:v>
                </c:pt>
                <c:pt idx="9">
                  <c:v>546.62615742419405</c:v>
                </c:pt>
                <c:pt idx="10">
                  <c:v>335.10572101717736</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112.03618967524528</c:v>
                </c:pt>
                <c:pt idx="1">
                  <c:v>139.59144284775721</c:v>
                </c:pt>
                <c:pt idx="2">
                  <c:v>169.3864577559948</c:v>
                </c:pt>
                <c:pt idx="3">
                  <c:v>177.37989765583035</c:v>
                </c:pt>
                <c:pt idx="4">
                  <c:v>135.21401766069818</c:v>
                </c:pt>
                <c:pt idx="5">
                  <c:v>91.971251596741411</c:v>
                </c:pt>
                <c:pt idx="6">
                  <c:v>77.300436163109879</c:v>
                </c:pt>
                <c:pt idx="7">
                  <c:v>104.01066308037899</c:v>
                </c:pt>
                <c:pt idx="8">
                  <c:v>136.34835700491433</c:v>
                </c:pt>
                <c:pt idx="9">
                  <c:v>153.92753892046449</c:v>
                </c:pt>
                <c:pt idx="10">
                  <c:v>103.94994771466617</c:v>
                </c:pt>
                <c:pt idx="11">
                  <c:v>119.50880618006853</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808554784"/>
        <c:axId val="808555344"/>
      </c:lineChart>
      <c:catAx>
        <c:axId val="80855478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5344"/>
        <c:crosses val="autoZero"/>
        <c:auto val="1"/>
        <c:lblAlgn val="ctr"/>
        <c:lblOffset val="100"/>
        <c:noMultiLvlLbl val="0"/>
      </c:catAx>
      <c:valAx>
        <c:axId val="808555344"/>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478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dLblPos val="outEnd"/>
          <c:showLegendKey val="0"/>
          <c:showVal val="1"/>
          <c:showCatName val="0"/>
          <c:showSerName val="0"/>
          <c:showPercent val="0"/>
          <c:showBubbleSize val="0"/>
        </c:dLbls>
        <c:gapWidth val="219"/>
        <c:overlap val="-27"/>
        <c:axId val="802940400"/>
        <c:axId val="802940960"/>
      </c:barChart>
      <c:catAx>
        <c:axId val="802940400"/>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2940960"/>
        <c:crosses val="autoZero"/>
        <c:auto val="1"/>
        <c:lblAlgn val="ctr"/>
        <c:lblOffset val="100"/>
        <c:noMultiLvlLbl val="0"/>
      </c:catAx>
      <c:valAx>
        <c:axId val="802940960"/>
        <c:scaling>
          <c:orientation val="minMax"/>
        </c:scaling>
        <c:delete val="1"/>
        <c:axPos val="l"/>
        <c:numFmt formatCode="General" sourceLinked="1"/>
        <c:majorTickMark val="none"/>
        <c:minorTickMark val="none"/>
        <c:tickLblPos val="nextTo"/>
        <c:crossAx val="80294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801171904"/>
        <c:axId val="801172464"/>
      </c:barChart>
      <c:catAx>
        <c:axId val="80117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1172464"/>
        <c:crosses val="autoZero"/>
        <c:auto val="1"/>
        <c:lblAlgn val="ctr"/>
        <c:lblOffset val="100"/>
        <c:noMultiLvlLbl val="0"/>
      </c:catAx>
      <c:valAx>
        <c:axId val="801172464"/>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1171904"/>
        <c:crosses val="autoZero"/>
        <c:crossBetween val="between"/>
      </c:valAx>
      <c:spPr>
        <a:noFill/>
        <a:ln>
          <a:noFill/>
        </a:ln>
        <a:effectLst/>
      </c:spPr>
    </c:plotArea>
    <c:legend>
      <c:legendPos val="r"/>
      <c:layout>
        <c:manualLayout>
          <c:xMode val="edge"/>
          <c:yMode val="edge"/>
          <c:x val="0.85519685850013971"/>
          <c:y val="0.28784547673898847"/>
          <c:w val="0.13956759305867825"/>
          <c:h val="0.406841797613726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22E-3"/>
          <c:y val="3.1370284099801964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c:v>
                </c:pt>
                <c:pt idx="1">
                  <c:v>0.39</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0.22999999999999998</c:v>
                </c:pt>
                <c:pt idx="1">
                  <c:v>0.12</c:v>
                </c:pt>
              </c:numCache>
            </c:numRef>
          </c:val>
          <c:extLst>
            <c:ext xmlns:c16="http://schemas.microsoft.com/office/drawing/2014/chart" uri="{C3380CC4-5D6E-409C-BE32-E72D297353CC}">
              <c16:uniqueId val="{00000003-8E98-4464-85E2-AD72152B690B}"/>
            </c:ext>
          </c:extLst>
        </c:ser>
        <c:dLbls>
          <c:dLblPos val="ctr"/>
          <c:showLegendKey val="0"/>
          <c:showVal val="1"/>
          <c:showCatName val="0"/>
          <c:showSerName val="0"/>
          <c:showPercent val="0"/>
          <c:showBubbleSize val="0"/>
        </c:dLbls>
        <c:gapWidth val="114"/>
        <c:overlap val="-24"/>
        <c:axId val="803345840"/>
        <c:axId val="803346400"/>
      </c:barChart>
      <c:catAx>
        <c:axId val="8033458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Arial" panose="020B0604020202020204" pitchFamily="34" charset="0"/>
                <a:ea typeface="+mn-ea"/>
                <a:cs typeface="Arial" panose="020B0604020202020204" pitchFamily="34" charset="0"/>
              </a:defRPr>
            </a:pPr>
            <a:endParaRPr lang="en-US"/>
          </a:p>
        </c:txPr>
        <c:crossAx val="803346400"/>
        <c:crosses val="autoZero"/>
        <c:auto val="1"/>
        <c:lblAlgn val="ctr"/>
        <c:lblOffset val="100"/>
        <c:noMultiLvlLbl val="0"/>
      </c:catAx>
      <c:valAx>
        <c:axId val="803346400"/>
        <c:scaling>
          <c:orientation val="minMax"/>
        </c:scaling>
        <c:delete val="1"/>
        <c:axPos val="l"/>
        <c:numFmt formatCode="0.0%" sourceLinked="1"/>
        <c:majorTickMark val="none"/>
        <c:minorTickMark val="none"/>
        <c:tickLblPos val="nextTo"/>
        <c:crossAx val="803345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8.1632653061224497E-3"/>
          <c:y val="0.29124359758428253"/>
          <c:w val="0.3844479736198485"/>
          <c:h val="0.4369302805595902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11E-2"/>
          <c:w val="0.70687892706593491"/>
          <c:h val="0.90439888771251264"/>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807561248"/>
        <c:axId val="807561808"/>
        <c:axId val="805962208"/>
      </c:area3DChart>
      <c:catAx>
        <c:axId val="807561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808"/>
        <c:crosses val="autoZero"/>
        <c:auto val="1"/>
        <c:lblAlgn val="ctr"/>
        <c:lblOffset val="100"/>
        <c:noMultiLvlLbl val="0"/>
      </c:catAx>
      <c:valAx>
        <c:axId val="807561808"/>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248"/>
        <c:crosses val="autoZero"/>
        <c:crossBetween val="midCat"/>
      </c:valAx>
      <c:serAx>
        <c:axId val="805962208"/>
        <c:scaling>
          <c:orientation val="minMax"/>
        </c:scaling>
        <c:delete val="1"/>
        <c:axPos val="b"/>
        <c:majorTickMark val="out"/>
        <c:minorTickMark val="none"/>
        <c:tickLblPos val="nextTo"/>
        <c:crossAx val="807561808"/>
        <c:crosses val="autoZero"/>
      </c:serAx>
      <c:spPr>
        <a:noFill/>
        <a:ln>
          <a:noFill/>
        </a:ln>
        <a:effectLst/>
      </c:spPr>
    </c:plotArea>
    <c:legend>
      <c:legendPos val="l"/>
      <c:layout>
        <c:manualLayout>
          <c:xMode val="edge"/>
          <c:yMode val="edge"/>
          <c:x val="7.575757575757576E-3"/>
          <c:y val="0.39327181858949178"/>
          <c:w val="0.20117316217825712"/>
          <c:h val="0.351426409278175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C0F29-595F-44CB-9CE9-1AE5ADDE4C23}" type="datetimeFigureOut">
              <a:rPr lang="en-US" smtClean="0"/>
              <a:t>5/22/2020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E4D5A-AB07-417B-8A35-9D8B606DD88C}" type="slidenum">
              <a:rPr lang="en-US" smtClean="0"/>
              <a:t>‹#›</a:t>
            </a:fld>
            <a:endParaRPr lang="en-US"/>
          </a:p>
        </p:txBody>
      </p:sp>
    </p:spTree>
    <p:extLst>
      <p:ext uri="{BB962C8B-B14F-4D97-AF65-F5344CB8AC3E}">
        <p14:creationId xmlns:p14="http://schemas.microsoft.com/office/powerpoint/2010/main" val="315814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LIZ FINKELMAN: </a:t>
            </a:r>
            <a:r>
              <a:rPr lang="en-US" sz="1200" kern="1200" dirty="0" smtClean="0">
                <a:solidFill>
                  <a:schemeClr val="tx1"/>
                </a:solidFill>
                <a:effectLst/>
                <a:latin typeface="+mn-lt"/>
                <a:ea typeface="+mn-ea"/>
                <a:cs typeface="+mn-cs"/>
              </a:rPr>
              <a:t>Good morning, and welcome to this public webinar on </a:t>
            </a:r>
            <a:r>
              <a:rPr lang="en-US" sz="1200" i="1" kern="1200" dirty="0" smtClean="0">
                <a:solidFill>
                  <a:schemeClr val="tx1"/>
                </a:solidFill>
                <a:effectLst/>
                <a:latin typeface="+mn-lt"/>
                <a:ea typeface="+mn-ea"/>
                <a:cs typeface="+mn-cs"/>
              </a:rPr>
              <a:t>Treating Addiction Across</a:t>
            </a:r>
            <a:r>
              <a:rPr lang="en-US" sz="1200" i="1" kern="1200" baseline="0" dirty="0" smtClean="0">
                <a:solidFill>
                  <a:schemeClr val="tx1"/>
                </a:solidFill>
                <a:effectLst/>
                <a:latin typeface="+mn-lt"/>
                <a:ea typeface="+mn-ea"/>
                <a:cs typeface="+mn-cs"/>
              </a:rPr>
              <a:t> the Care Continuum During COVID-19: Challenges and Promising Practices, </a:t>
            </a:r>
            <a:r>
              <a:rPr lang="en-US" sz="1200" i="0" kern="1200" baseline="0" dirty="0" smtClean="0">
                <a:solidFill>
                  <a:schemeClr val="tx1"/>
                </a:solidFill>
                <a:effectLst/>
                <a:latin typeface="+mn-lt"/>
                <a:ea typeface="+mn-ea"/>
                <a:cs typeface="+mn-cs"/>
              </a:rPr>
              <a:t>which has been </a:t>
            </a:r>
            <a:r>
              <a:rPr lang="en-US" sz="1200" kern="1200" dirty="0" smtClean="0">
                <a:solidFill>
                  <a:schemeClr val="tx1"/>
                </a:solidFill>
                <a:effectLst/>
                <a:latin typeface="+mn-lt"/>
                <a:ea typeface="+mn-ea"/>
                <a:cs typeface="+mn-cs"/>
              </a:rPr>
              <a:t>jointly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organized by the National Academy of Medicine</a:t>
            </a:r>
            <a:r>
              <a:rPr lang="en-US" sz="1200" kern="1200" baseline="0" dirty="0" smtClean="0">
                <a:solidFill>
                  <a:schemeClr val="tx1"/>
                </a:solidFill>
                <a:effectLst/>
                <a:latin typeface="+mn-lt"/>
                <a:ea typeface="+mn-ea"/>
                <a:cs typeface="+mn-cs"/>
              </a:rPr>
              <a:t> and the American Society of Addiction Medicine. </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My</a:t>
            </a:r>
            <a:r>
              <a:rPr lang="en-US" sz="1200" i="0" kern="1200" baseline="0" dirty="0" smtClean="0">
                <a:solidFill>
                  <a:schemeClr val="tx1"/>
                </a:solidFill>
                <a:effectLst/>
                <a:latin typeface="+mn-lt"/>
                <a:ea typeface="+mn-ea"/>
                <a:cs typeface="+mn-cs"/>
              </a:rPr>
              <a:t> name is Elizabeth Finkelman and I direct the National Academy of Medicine’s Action Collaborative on Countering the U.S. Opioid Epidemic, which I will describe further in a minute. The Action Collaborative has benefitted greatly from the participation and leadership of the American Society of Addiction Medicine, represented by Dr. Kelly Clark, who I will introduce shortly, and we are so pleased to be collaborating on this webinar together.</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Today’s free 90-minute webinar will provide insights on issues of access to addiction treatment and targeted guidance on how to effectively keep patients connected to treatment during the COVID-19 pandemic. This webinar has been approved for 1.5 hours of AMA PRA Category 1 credits and for 1.5 Continuing Education Credits from NAADAC, the Association for Addiction Professionals. Please note that in order to claim credit and receive the certificate of completion, participants will need to complete the mandatory evaluation at the completion of the webinar</a:t>
            </a:r>
            <a:endParaRPr lang="en-US" sz="1200" kern="1200" dirty="0" smtClean="0">
              <a:solidFill>
                <a:schemeClr val="tx1"/>
              </a:solidFill>
              <a:effectLst/>
              <a:latin typeface="+mn-lt"/>
              <a:ea typeface="+mn-ea"/>
              <a:cs typeface="+mn-cs"/>
            </a:endParaRPr>
          </a:p>
          <a:p>
            <a:endParaRPr lang="en-US" dirty="0" smtClean="0"/>
          </a:p>
          <a:p>
            <a:r>
              <a:rPr lang="en-US" dirty="0" smtClean="0"/>
              <a:t>The webinar will be recorded, and the video along with presenter slides will be posted on the NAM and ASAM websites after the event concludes.</a:t>
            </a:r>
          </a:p>
          <a:p>
            <a:endParaRPr lang="en-US" dirty="0" smtClean="0"/>
          </a:p>
          <a:p>
            <a:r>
              <a:rPr lang="en-US" dirty="0" smtClean="0"/>
              <a:t>This webinar is the second in a series called “Supporting People With Addiction During COVID-19”, hosted by the National Academy of Medicine and the American Society for Addiction Medicine. </a:t>
            </a:r>
          </a:p>
        </p:txBody>
      </p:sp>
      <p:sp>
        <p:nvSpPr>
          <p:cNvPr id="4" name="Slide Number Placeholder 3"/>
          <p:cNvSpPr>
            <a:spLocks noGrp="1"/>
          </p:cNvSpPr>
          <p:nvPr>
            <p:ph type="sldNum" sz="quarter" idx="10"/>
          </p:nvPr>
        </p:nvSpPr>
        <p:spPr/>
        <p:txBody>
          <a:bodyPr/>
          <a:lstStyle/>
          <a:p>
            <a:fld id="{FD949B89-C07F-4832-9A91-1EB75491950D}" type="slidenum">
              <a:rPr lang="en-US" smtClean="0"/>
              <a:t>2</a:t>
            </a:fld>
            <a:endParaRPr lang="en-US"/>
          </a:p>
        </p:txBody>
      </p:sp>
    </p:spTree>
    <p:extLst>
      <p:ext uri="{BB962C8B-B14F-4D97-AF65-F5344CB8AC3E}">
        <p14:creationId xmlns:p14="http://schemas.microsoft.com/office/powerpoint/2010/main" val="349384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23</a:t>
            </a:fld>
            <a:endParaRPr lang="en-US"/>
          </a:p>
        </p:txBody>
      </p:sp>
    </p:spTree>
    <p:extLst>
      <p:ext uri="{BB962C8B-B14F-4D97-AF65-F5344CB8AC3E}">
        <p14:creationId xmlns:p14="http://schemas.microsoft.com/office/powerpoint/2010/main" val="361786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24</a:t>
            </a:fld>
            <a:endParaRPr lang="en-US"/>
          </a:p>
        </p:txBody>
      </p:sp>
    </p:spTree>
    <p:extLst>
      <p:ext uri="{BB962C8B-B14F-4D97-AF65-F5344CB8AC3E}">
        <p14:creationId xmlns:p14="http://schemas.microsoft.com/office/powerpoint/2010/main" val="358291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25</a:t>
            </a:fld>
            <a:endParaRPr lang="en-US"/>
          </a:p>
        </p:txBody>
      </p:sp>
    </p:spTree>
    <p:extLst>
      <p:ext uri="{BB962C8B-B14F-4D97-AF65-F5344CB8AC3E}">
        <p14:creationId xmlns:p14="http://schemas.microsoft.com/office/powerpoint/2010/main" val="4103036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26</a:t>
            </a:fld>
            <a:endParaRPr lang="en-US"/>
          </a:p>
        </p:txBody>
      </p:sp>
    </p:spTree>
    <p:extLst>
      <p:ext uri="{BB962C8B-B14F-4D97-AF65-F5344CB8AC3E}">
        <p14:creationId xmlns:p14="http://schemas.microsoft.com/office/powerpoint/2010/main" val="410456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27</a:t>
            </a:fld>
            <a:endParaRPr lang="en-US"/>
          </a:p>
        </p:txBody>
      </p:sp>
    </p:spTree>
    <p:extLst>
      <p:ext uri="{BB962C8B-B14F-4D97-AF65-F5344CB8AC3E}">
        <p14:creationId xmlns:p14="http://schemas.microsoft.com/office/powerpoint/2010/main" val="325231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28</a:t>
            </a:fld>
            <a:endParaRPr lang="en-US"/>
          </a:p>
        </p:txBody>
      </p:sp>
    </p:spTree>
    <p:extLst>
      <p:ext uri="{BB962C8B-B14F-4D97-AF65-F5344CB8AC3E}">
        <p14:creationId xmlns:p14="http://schemas.microsoft.com/office/powerpoint/2010/main" val="349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29</a:t>
            </a:fld>
            <a:endParaRPr lang="en-US"/>
          </a:p>
        </p:txBody>
      </p:sp>
    </p:spTree>
    <p:extLst>
      <p:ext uri="{BB962C8B-B14F-4D97-AF65-F5344CB8AC3E}">
        <p14:creationId xmlns:p14="http://schemas.microsoft.com/office/powerpoint/2010/main" val="395283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www.asam.org/Quality-Science/covid-19-coronavirus/access-to-telehealth</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30</a:t>
            </a:fld>
            <a:endParaRPr lang="en-US"/>
          </a:p>
        </p:txBody>
      </p:sp>
    </p:spTree>
    <p:extLst>
      <p:ext uri="{BB962C8B-B14F-4D97-AF65-F5344CB8AC3E}">
        <p14:creationId xmlns:p14="http://schemas.microsoft.com/office/powerpoint/2010/main" val="401809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31</a:t>
            </a:fld>
            <a:endParaRPr lang="en-US"/>
          </a:p>
        </p:txBody>
      </p:sp>
    </p:spTree>
    <p:extLst>
      <p:ext uri="{BB962C8B-B14F-4D97-AF65-F5344CB8AC3E}">
        <p14:creationId xmlns:p14="http://schemas.microsoft.com/office/powerpoint/2010/main" val="12510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32</a:t>
            </a:fld>
            <a:endParaRPr lang="en-US"/>
          </a:p>
        </p:txBody>
      </p:sp>
    </p:spTree>
    <p:extLst>
      <p:ext uri="{BB962C8B-B14F-4D97-AF65-F5344CB8AC3E}">
        <p14:creationId xmlns:p14="http://schemas.microsoft.com/office/powerpoint/2010/main" val="317706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b="1" dirty="0"/>
              <a:t>LIZ FINKELMAN: </a:t>
            </a:r>
            <a:r>
              <a:rPr lang="en-US" sz="1200" dirty="0">
                <a:effectLst/>
                <a:latin typeface="Segoe UI" panose="020B0502040204020203" pitchFamily="34" charset="0"/>
                <a:ea typeface="Calibri" panose="020F0502020204030204" pitchFamily="34" charset="0"/>
                <a:cs typeface="Times New Roman" panose="02020603050405020304" pitchFamily="18" charset="0"/>
              </a:rPr>
              <a:t>Today’s webinar will last 90 minutes and will follow the agenda you see on your screens: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Segoe UI" panose="020B0502040204020203" pitchFamily="34" charset="0"/>
                <a:ea typeface="Calibri" panose="020F0502020204030204" pitchFamily="34" charset="0"/>
              </a:rPr>
              <a:t>We will begin with 10</a:t>
            </a:r>
            <a:r>
              <a:rPr lang="en-US" sz="1200" baseline="0" dirty="0">
                <a:effectLst/>
                <a:latin typeface="Segoe UI" panose="020B0502040204020203" pitchFamily="34" charset="0"/>
                <a:ea typeface="Calibri" panose="020F0502020204030204" pitchFamily="34" charset="0"/>
              </a:rPr>
              <a:t> minutes of introductory remarks provided by myself and Dr. Kelly Clark, who is the immediate past president of ASAM, and will be moderating today’s discussion.</a:t>
            </a:r>
          </a:p>
          <a:p>
            <a:pPr marL="342900" marR="0" lvl="0" indent="-342900">
              <a:spcBef>
                <a:spcPts val="0"/>
              </a:spcBef>
              <a:spcAft>
                <a:spcPts val="0"/>
              </a:spcAft>
              <a:buFont typeface="Symbol" panose="05050102010706020507" pitchFamily="18" charset="2"/>
              <a:buChar char=""/>
            </a:pPr>
            <a:r>
              <a:rPr lang="en-US" sz="1200" baseline="0" dirty="0">
                <a:effectLst/>
                <a:latin typeface="Segoe UI" panose="020B0502040204020203" pitchFamily="34" charset="0"/>
                <a:ea typeface="Calibri" panose="020F0502020204030204" pitchFamily="34" charset="0"/>
              </a:rPr>
              <a:t>We will then hear from our panel of speakers, who will each speak for 15 minutes</a:t>
            </a:r>
            <a:endParaRPr lang="en-US" sz="16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Segoe UI" panose="020B0502040204020203" pitchFamily="34" charset="0"/>
                <a:ea typeface="Calibri" panose="020F0502020204030204" pitchFamily="34" charset="0"/>
              </a:rPr>
              <a:t>We will then move into moderated discussion with the panel before opening it up to questions from the webinar audience</a:t>
            </a:r>
            <a:r>
              <a:rPr lang="en-US" sz="1200" baseline="0" dirty="0">
                <a:effectLst/>
                <a:latin typeface="Segoe UI" panose="020B0502040204020203"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200" baseline="0" dirty="0">
                <a:effectLst/>
                <a:latin typeface="Segoe UI" panose="020B0502040204020203" pitchFamily="34" charset="0"/>
                <a:ea typeface="Calibri" panose="020F0502020204030204" pitchFamily="34" charset="0"/>
              </a:rPr>
              <a:t>The webinar will conclude by </a:t>
            </a:r>
            <a:r>
              <a:rPr lang="en-US" sz="1200" baseline="0" dirty="0" smtClean="0">
                <a:effectLst/>
                <a:latin typeface="Segoe UI" panose="020B0502040204020203" pitchFamily="34" charset="0"/>
                <a:ea typeface="Calibri" panose="020F0502020204030204" pitchFamily="34" charset="0"/>
              </a:rPr>
              <a:t>4:00pm </a:t>
            </a:r>
            <a:r>
              <a:rPr lang="en-US" sz="1200" baseline="0" dirty="0">
                <a:effectLst/>
                <a:latin typeface="Segoe UI" panose="020B0502040204020203" pitchFamily="34" charset="0"/>
                <a:ea typeface="Calibri" panose="020F0502020204030204" pitchFamily="34" charset="0"/>
              </a:rPr>
              <a:t>ET. </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8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33</a:t>
            </a:fld>
            <a:endParaRPr lang="en-US"/>
          </a:p>
        </p:txBody>
      </p:sp>
    </p:spTree>
    <p:extLst>
      <p:ext uri="{BB962C8B-B14F-4D97-AF65-F5344CB8AC3E}">
        <p14:creationId xmlns:p14="http://schemas.microsoft.com/office/powerpoint/2010/main" val="143529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34</a:t>
            </a:fld>
            <a:endParaRPr lang="en-US"/>
          </a:p>
        </p:txBody>
      </p:sp>
    </p:spTree>
    <p:extLst>
      <p:ext uri="{BB962C8B-B14F-4D97-AF65-F5344CB8AC3E}">
        <p14:creationId xmlns:p14="http://schemas.microsoft.com/office/powerpoint/2010/main" val="3233001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35</a:t>
            </a:fld>
            <a:endParaRPr lang="en-US"/>
          </a:p>
        </p:txBody>
      </p:sp>
    </p:spTree>
    <p:extLst>
      <p:ext uri="{BB962C8B-B14F-4D97-AF65-F5344CB8AC3E}">
        <p14:creationId xmlns:p14="http://schemas.microsoft.com/office/powerpoint/2010/main" val="1316765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37</a:t>
            </a:fld>
            <a:endParaRPr lang="en-US"/>
          </a:p>
        </p:txBody>
      </p:sp>
    </p:spTree>
    <p:extLst>
      <p:ext uri="{BB962C8B-B14F-4D97-AF65-F5344CB8AC3E}">
        <p14:creationId xmlns:p14="http://schemas.microsoft.com/office/powerpoint/2010/main" val="292245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38</a:t>
            </a:fld>
            <a:endParaRPr lang="en-US"/>
          </a:p>
        </p:txBody>
      </p:sp>
    </p:spTree>
    <p:extLst>
      <p:ext uri="{BB962C8B-B14F-4D97-AF65-F5344CB8AC3E}">
        <p14:creationId xmlns:p14="http://schemas.microsoft.com/office/powerpoint/2010/main" val="315323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39</a:t>
            </a:fld>
            <a:endParaRPr lang="en-US"/>
          </a:p>
        </p:txBody>
      </p:sp>
    </p:spTree>
    <p:extLst>
      <p:ext uri="{BB962C8B-B14F-4D97-AF65-F5344CB8AC3E}">
        <p14:creationId xmlns:p14="http://schemas.microsoft.com/office/powerpoint/2010/main" val="3000138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40</a:t>
            </a:fld>
            <a:endParaRPr lang="en-US"/>
          </a:p>
        </p:txBody>
      </p:sp>
    </p:spTree>
    <p:extLst>
      <p:ext uri="{BB962C8B-B14F-4D97-AF65-F5344CB8AC3E}">
        <p14:creationId xmlns:p14="http://schemas.microsoft.com/office/powerpoint/2010/main" val="1395361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41</a:t>
            </a:fld>
            <a:endParaRPr lang="en-US"/>
          </a:p>
        </p:txBody>
      </p:sp>
    </p:spTree>
    <p:extLst>
      <p:ext uri="{BB962C8B-B14F-4D97-AF65-F5344CB8AC3E}">
        <p14:creationId xmlns:p14="http://schemas.microsoft.com/office/powerpoint/2010/main" val="2056253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42</a:t>
            </a:fld>
            <a:endParaRPr lang="en-US"/>
          </a:p>
        </p:txBody>
      </p:sp>
    </p:spTree>
    <p:extLst>
      <p:ext uri="{BB962C8B-B14F-4D97-AF65-F5344CB8AC3E}">
        <p14:creationId xmlns:p14="http://schemas.microsoft.com/office/powerpoint/2010/main" val="1806977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52</a:t>
            </a:fld>
            <a:endParaRPr lang="en-US"/>
          </a:p>
        </p:txBody>
      </p:sp>
    </p:spTree>
    <p:extLst>
      <p:ext uri="{BB962C8B-B14F-4D97-AF65-F5344CB8AC3E}">
        <p14:creationId xmlns:p14="http://schemas.microsoft.com/office/powerpoint/2010/main" val="177823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dirty="0" smtClean="0"/>
              <a:t>Questions and comments from the webinar audience can be submitted at any point during the webinar, and we will do our best to get to as many of them as we can before the webinar concludes. Please use the comment box on your screen to submit a question.</a:t>
            </a:r>
          </a:p>
          <a:p>
            <a:endParaRPr lang="en-US" dirty="0" smtClean="0"/>
          </a:p>
          <a:p>
            <a:r>
              <a:rPr lang="en-US" dirty="0" smtClean="0"/>
              <a:t>You can submit questions via the Q&amp;A box located along the bottom of your screen. Simply type your question in the box at any time, and click “send.”</a:t>
            </a:r>
          </a:p>
          <a:p>
            <a:endParaRPr lang="en-US" dirty="0" smtClean="0"/>
          </a:p>
          <a:p>
            <a:r>
              <a:rPr lang="en-US" dirty="0" smtClean="0"/>
              <a:t>This webinar is being recorded. Please understand that any questions you submit may be read aloud and included in our recording.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9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dirty="0" smtClean="0"/>
              <a:t>I’d like to conclude the webinar by extending our special thanks to ASAM and the webinar speakers, and to all the webinar attendees for participating. </a:t>
            </a:r>
          </a:p>
          <a:p>
            <a:endParaRPr lang="en-US" dirty="0" smtClean="0"/>
          </a:p>
          <a:p>
            <a:r>
              <a:rPr lang="en-US" dirty="0" smtClean="0"/>
              <a:t>This webinar has been recorded.</a:t>
            </a:r>
            <a:r>
              <a:rPr lang="en-US" baseline="0" dirty="0" smtClean="0"/>
              <a:t> You </a:t>
            </a:r>
            <a:r>
              <a:rPr lang="en-US" b="0" baseline="0" dirty="0" smtClean="0"/>
              <a:t>can find the webinar recording, speaker slides, as well as information on continuing education credits and more at nam.edu/</a:t>
            </a:r>
            <a:r>
              <a:rPr lang="en-US" b="0" baseline="0" dirty="0" err="1" smtClean="0"/>
              <a:t>TreatmentWebinars</a:t>
            </a:r>
            <a:r>
              <a:rPr lang="en-US" b="0" baseline="0" dirty="0" smtClean="0"/>
              <a: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Thanks again</a:t>
            </a:r>
            <a:r>
              <a:rPr lang="en-US" baseline="0" dirty="0" smtClean="0"/>
              <a:t> for your participation. Please stay safe and well, and enjoy the rest of your day.</a:t>
            </a:r>
            <a:endParaRPr lang="en-US"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54</a:t>
            </a:fld>
            <a:endParaRPr lang="en-US"/>
          </a:p>
        </p:txBody>
      </p:sp>
    </p:spTree>
    <p:extLst>
      <p:ext uri="{BB962C8B-B14F-4D97-AF65-F5344CB8AC3E}">
        <p14:creationId xmlns:p14="http://schemas.microsoft.com/office/powerpoint/2010/main" val="274872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LIZ FINKELMAN: </a:t>
            </a:r>
            <a:r>
              <a:rPr lang="en-US" sz="1200" kern="1200">
                <a:solidFill>
                  <a:schemeClr val="tx1"/>
                </a:solidFill>
                <a:effectLst/>
                <a:latin typeface="+mn-lt"/>
                <a:ea typeface="+mn-ea"/>
                <a:cs typeface="+mn-cs"/>
              </a:rPr>
              <a:t>We hope you will join the conversation on social media and tweet over the course of the webinar by using the (hashtags):</a:t>
            </a:r>
            <a:r>
              <a:rPr lang="en-US" sz="1200" kern="1200" baseline="0">
                <a:solidFill>
                  <a:schemeClr val="tx1"/>
                </a:solidFill>
                <a:effectLst/>
                <a:latin typeface="+mn-lt"/>
                <a:ea typeface="+mn-ea"/>
                <a:cs typeface="+mn-cs"/>
              </a:rPr>
              <a:t> </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COVID19SUDTreatment and </a:t>
            </a:r>
            <a:r>
              <a:rPr lang="en-US" sz="1200" err="1">
                <a:solidFill>
                  <a:srgbClr val="0F466B"/>
                </a:solidFill>
                <a:latin typeface="Segoe UI" panose="020B0502040204020203" pitchFamily="34" charset="0"/>
                <a:ea typeface="Segoe UI" panose="020B0502040204020203" pitchFamily="34" charset="0"/>
                <a:cs typeface="Segoe UI" panose="020B0502040204020203" pitchFamily="34" charset="0"/>
              </a:rPr>
              <a:t>OpioidCollaborative</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1" baseline="0" dirty="0" smtClean="0"/>
              <a:t> </a:t>
            </a:r>
            <a:r>
              <a:rPr lang="en-US" b="0" baseline="0" dirty="0" smtClean="0"/>
              <a:t>Now, I am going to spend just a couple minutes providing an overview of the NAM’s Action Collaborative on Countering the U.S. Opioid Epidemic.</a:t>
            </a:r>
            <a:endParaRPr lang="en-US" b="0" dirty="0"/>
          </a:p>
        </p:txBody>
      </p:sp>
      <p:sp>
        <p:nvSpPr>
          <p:cNvPr id="4" name="Slide Number Placeholder 3"/>
          <p:cNvSpPr>
            <a:spLocks noGrp="1"/>
          </p:cNvSpPr>
          <p:nvPr>
            <p:ph type="sldNum" sz="quarter" idx="10"/>
          </p:nvPr>
        </p:nvSpPr>
        <p:spPr/>
        <p:txBody>
          <a:bodyPr/>
          <a:lstStyle/>
          <a:p>
            <a:fld id="{FD949B89-C07F-4832-9A91-1EB75491950D}" type="slidenum">
              <a:rPr lang="en-US" smtClean="0"/>
              <a:t>6</a:t>
            </a:fld>
            <a:endParaRPr lang="en-US"/>
          </a:p>
        </p:txBody>
      </p:sp>
    </p:spTree>
    <p:extLst>
      <p:ext uri="{BB962C8B-B14F-4D97-AF65-F5344CB8AC3E}">
        <p14:creationId xmlns:p14="http://schemas.microsoft.com/office/powerpoint/2010/main" val="47177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0" dirty="0" smtClean="0"/>
              <a:t>: </a:t>
            </a:r>
          </a:p>
          <a:p>
            <a:endParaRPr lang="en-US" b="0" dirty="0" smtClean="0"/>
          </a:p>
          <a:p>
            <a:r>
              <a:rPr lang="en-US" b="0" dirty="0" smtClean="0"/>
              <a:t>Recognizing the need for a cohesive and collaborative response to the nation’s opioid epidemic, the National Academy of Medicine (NAM), established the Action Collaborative on Countering the U.S. Opioid Epidemic in 2018 as a public-private partnership to foster greater coordination and collective action across the health system and beyond in addressing the opioid addiction crisis. The Action Collaborative uses a systems approach to convene and catalyze public, private, and non-profit stakeholders to develop, curate, and disseminate multi-sector solutions designed to reduce opioid misuse, and improve outcomes for individuals, families, and communities affected by the opioid crisis. </a:t>
            </a:r>
          </a:p>
          <a:p>
            <a:endParaRPr lang="en-US" b="0" dirty="0" smtClean="0"/>
          </a:p>
          <a:p>
            <a:r>
              <a:rPr lang="en-US" b="0" dirty="0" smtClean="0"/>
              <a:t>The Action Collaborative embeds three foundational goals that guide its work:</a:t>
            </a:r>
          </a:p>
          <a:p>
            <a:pPr marL="228600" indent="-228600">
              <a:buFont typeface="+mj-lt"/>
              <a:buAutoNum type="arabicPeriod"/>
            </a:pPr>
            <a:r>
              <a:rPr lang="en-US" b="0" dirty="0" smtClean="0"/>
              <a:t>The first is to identify and raise the visibility of complex challenges, outstanding research gaps and needs of the opioid crisis that require a collective, multi-sectoral response.</a:t>
            </a:r>
          </a:p>
          <a:p>
            <a:pPr marL="228600" indent="-228600">
              <a:buFont typeface="+mj-lt"/>
              <a:buAutoNum type="arabicPeriod"/>
            </a:pPr>
            <a:r>
              <a:rPr lang="en-US" b="0" dirty="0" smtClean="0"/>
              <a:t>The second is to elevate and accelerate evidence-based, multi-sectoral, and </a:t>
            </a:r>
            <a:r>
              <a:rPr lang="en-US" b="0" dirty="0" err="1" smtClean="0"/>
              <a:t>interprofessional</a:t>
            </a:r>
            <a:r>
              <a:rPr lang="en-US" b="0" dirty="0" smtClean="0"/>
              <a:t> solutions to improve outcomes for those affected by the opioid crisis.</a:t>
            </a:r>
          </a:p>
          <a:p>
            <a:pPr marL="228600" indent="-228600">
              <a:buFont typeface="+mj-lt"/>
              <a:buAutoNum type="arabicPeriod"/>
            </a:pPr>
            <a:r>
              <a:rPr lang="en-US" b="0" dirty="0" smtClean="0"/>
              <a:t>And lastly, the Action Collaborative aims to catalyze action on shared priorities and solutions to help overcome the crisis and improve outcomes for all.</a:t>
            </a:r>
          </a:p>
          <a:p>
            <a:endParaRPr lang="en-US" b="0" dirty="0" smtClean="0"/>
          </a:p>
          <a:p>
            <a:r>
              <a:rPr lang="en-US" b="0" dirty="0" smtClean="0"/>
              <a:t>The Action </a:t>
            </a:r>
            <a:r>
              <a:rPr lang="en-US" b="0" dirty="0" err="1" smtClean="0"/>
              <a:t>Collaborative’s</a:t>
            </a:r>
            <a:r>
              <a:rPr lang="en-US" b="0" dirty="0" smtClean="0"/>
              <a:t> work is organized around four core priority</a:t>
            </a:r>
            <a:r>
              <a:rPr lang="en-US" b="0" baseline="0" dirty="0" smtClean="0"/>
              <a:t> areas, which represent among the highest-priority elements of the nation’s response to the opioid crisis. These include:</a:t>
            </a:r>
            <a:endParaRPr lang="en-US" b="0" dirty="0" smtClean="0"/>
          </a:p>
          <a:p>
            <a:pPr marL="171450" indent="-171450">
              <a:buFont typeface="Arial" panose="020B0604020202020204" pitchFamily="34" charset="0"/>
              <a:buChar char="•"/>
            </a:pPr>
            <a:r>
              <a:rPr lang="en-US" b="0" dirty="0" smtClean="0"/>
              <a:t>Strengthening</a:t>
            </a:r>
            <a:r>
              <a:rPr lang="en-US" b="0" baseline="0" dirty="0" smtClean="0"/>
              <a:t> </a:t>
            </a:r>
            <a:r>
              <a:rPr lang="en-US" b="1" baseline="0" dirty="0" smtClean="0"/>
              <a:t>h</a:t>
            </a:r>
            <a:r>
              <a:rPr lang="en-US" b="1" dirty="0" smtClean="0"/>
              <a:t>ealth professional education and training </a:t>
            </a:r>
            <a:r>
              <a:rPr lang="en-US" b="0" dirty="0" smtClean="0"/>
              <a:t>around SUDs and pain management;</a:t>
            </a:r>
          </a:p>
          <a:p>
            <a:pPr marL="171450" indent="-171450">
              <a:buFont typeface="Arial" panose="020B0604020202020204" pitchFamily="34" charset="0"/>
              <a:buChar char="•"/>
            </a:pPr>
            <a:r>
              <a:rPr lang="en-US" b="0" dirty="0" smtClean="0"/>
              <a:t>Improving</a:t>
            </a:r>
            <a:r>
              <a:rPr lang="en-US" b="0" baseline="0" dirty="0" smtClean="0"/>
              <a:t> </a:t>
            </a:r>
            <a:r>
              <a:rPr lang="en-US" b="1" baseline="0" dirty="0" smtClean="0"/>
              <a:t>p</a:t>
            </a:r>
            <a:r>
              <a:rPr lang="en-US" b="1" dirty="0" smtClean="0"/>
              <a:t>ain management guidelines and evidence standards</a:t>
            </a:r>
            <a:r>
              <a:rPr lang="en-US" b="0" dirty="0" smtClean="0"/>
              <a:t>;</a:t>
            </a:r>
          </a:p>
          <a:p>
            <a:pPr marL="171450" indent="-171450">
              <a:buFont typeface="Arial" panose="020B0604020202020204" pitchFamily="34" charset="0"/>
              <a:buChar char="•"/>
            </a:pPr>
            <a:r>
              <a:rPr lang="en-US" b="0" dirty="0" smtClean="0"/>
              <a:t>Accelerating, sustaining and scaling, </a:t>
            </a:r>
            <a:r>
              <a:rPr lang="en-US" b="1" dirty="0" smtClean="0"/>
              <a:t>prevention, treatment and recovery services</a:t>
            </a:r>
            <a:r>
              <a:rPr lang="en-US" b="0" dirty="0" smtClean="0"/>
              <a:t>, and </a:t>
            </a:r>
          </a:p>
          <a:p>
            <a:pPr marL="171450" indent="-171450">
              <a:buFont typeface="Arial" panose="020B0604020202020204" pitchFamily="34" charset="0"/>
              <a:buChar char="•"/>
            </a:pPr>
            <a:r>
              <a:rPr lang="en-US" b="0" dirty="0" smtClean="0"/>
              <a:t>Elevating</a:t>
            </a:r>
            <a:r>
              <a:rPr lang="en-US" b="0" baseline="0" dirty="0" smtClean="0"/>
              <a:t> pressing </a:t>
            </a:r>
            <a:r>
              <a:rPr lang="en-US" b="1" baseline="0" dirty="0" smtClean="0"/>
              <a:t>r</a:t>
            </a:r>
            <a:r>
              <a:rPr lang="en-US" b="1" dirty="0" smtClean="0"/>
              <a:t>esearch, data, and metrics needs</a:t>
            </a:r>
            <a:r>
              <a:rPr lang="en-US" b="0" dirty="0" smtClean="0"/>
              <a:t>.</a:t>
            </a:r>
          </a:p>
          <a:p>
            <a:endParaRPr lang="en-US" b="0" dirty="0" smtClean="0"/>
          </a:p>
          <a:p>
            <a:r>
              <a:rPr lang="en-US" b="0" dirty="0" smtClean="0"/>
              <a:t>Around these areas we</a:t>
            </a:r>
            <a:r>
              <a:rPr lang="en-US" b="0" baseline="0" dirty="0" smtClean="0"/>
              <a:t> are producing several policy and technical white papers, as well as webinars, public meetings, and other dissemination activities.</a:t>
            </a:r>
            <a:endParaRPr lang="en-US" b="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7</a:t>
            </a:fld>
            <a:endParaRPr lang="en-US"/>
          </a:p>
        </p:txBody>
      </p:sp>
    </p:spTree>
    <p:extLst>
      <p:ext uri="{BB962C8B-B14F-4D97-AF65-F5344CB8AC3E}">
        <p14:creationId xmlns:p14="http://schemas.microsoft.com/office/powerpoint/2010/main" val="9059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0" dirty="0" smtClean="0"/>
              <a:t>: </a:t>
            </a:r>
          </a:p>
          <a:p>
            <a:endParaRPr lang="en-US" b="0" dirty="0" smtClean="0"/>
          </a:p>
          <a:p>
            <a:r>
              <a:rPr lang="en-US" b="0" dirty="0" smtClean="0"/>
              <a:t>Of course, with the emergence of the global COVID-19 pandemic earlier this year, the Action Collaborative is pivoting to focus on ways in which we can support</a:t>
            </a:r>
            <a:r>
              <a:rPr lang="en-US" b="0" baseline="0" dirty="0" smtClean="0"/>
              <a:t> the SUD and pain communities during this challenging time. </a:t>
            </a:r>
          </a:p>
          <a:p>
            <a:endParaRPr lang="en-US" b="0" baseline="0" dirty="0" smtClean="0"/>
          </a:p>
          <a:p>
            <a:r>
              <a:rPr lang="en-US" b="0" baseline="0" dirty="0" smtClean="0"/>
              <a:t>As such, we are undertaking a series of activities to be responsive in the near and longer term.</a:t>
            </a:r>
          </a:p>
          <a:p>
            <a:pPr marL="171450" indent="-171450">
              <a:buFont typeface="Arial" panose="020B0604020202020204" pitchFamily="34" charset="0"/>
              <a:buChar char="•"/>
            </a:pPr>
            <a:r>
              <a:rPr lang="en-US" b="0" baseline="0" dirty="0" smtClean="0"/>
              <a:t>We have created a resources page on the Action Collaborative website </a:t>
            </a:r>
            <a:r>
              <a:rPr lang="en-US" b="0" dirty="0" smtClean="0"/>
              <a:t>to collate and share emerging COVID-19 resources across the Action </a:t>
            </a:r>
            <a:r>
              <a:rPr lang="en-US" b="0" dirty="0" err="1" smtClean="0"/>
              <a:t>Collaborative’s</a:t>
            </a:r>
            <a:r>
              <a:rPr lang="en-US" b="0" dirty="0" smtClean="0"/>
              <a:t> membership </a:t>
            </a:r>
          </a:p>
          <a:p>
            <a:pPr marL="171450" indent="-171450">
              <a:buFont typeface="Arial" panose="020B0604020202020204" pitchFamily="34" charset="0"/>
              <a:buChar char="•"/>
            </a:pPr>
            <a:r>
              <a:rPr lang="en-US" b="0" dirty="0" smtClean="0"/>
              <a:t>We are conducting virtual town halls for Action Collaborative members to share updates on ongoing efforts to address the impacts of COVID-19 on the OUD/SUD and pain populations. </a:t>
            </a:r>
          </a:p>
          <a:p>
            <a:pPr marL="171450" indent="-171450">
              <a:buFont typeface="Arial" panose="020B0604020202020204" pitchFamily="34" charset="0"/>
              <a:buChar char="•"/>
            </a:pPr>
            <a:r>
              <a:rPr lang="en-US" b="0" dirty="0" smtClean="0"/>
              <a:t>In the coming weeks, our</a:t>
            </a:r>
            <a:r>
              <a:rPr lang="en-US" b="0" baseline="0" dirty="0" smtClean="0"/>
              <a:t> steering committee of cross-sectoral leaders will be releasing a statement highlighting critical priorities and actions that need to be taken in the immediate or very near term to protect the health and well-being of individuals with SUDs and pain in the context of the COVID-19 pandemic </a:t>
            </a:r>
          </a:p>
          <a:p>
            <a:pPr marL="171450" indent="-171450">
              <a:buFont typeface="Arial" panose="020B0604020202020204" pitchFamily="34" charset="0"/>
              <a:buChar char="•"/>
            </a:pPr>
            <a:r>
              <a:rPr lang="en-US" b="0" baseline="0" dirty="0" smtClean="0"/>
              <a:t>We will also be highlighting pressing and immediate research priorities and needs </a:t>
            </a:r>
          </a:p>
          <a:p>
            <a:pPr marL="171450" indent="-171450">
              <a:buFont typeface="Arial" panose="020B0604020202020204" pitchFamily="34" charset="0"/>
              <a:buChar char="•"/>
            </a:pPr>
            <a:r>
              <a:rPr lang="en-US" b="0" baseline="0" dirty="0" smtClean="0"/>
              <a:t>And of course, producing publications and conducting webinars, such as these, on high priority topics.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 have only scratched the surface of our activities and efforts, so I encourage the viewers to visit the Action </a:t>
            </a:r>
            <a:r>
              <a:rPr lang="en-US" b="0" baseline="0" dirty="0" err="1" smtClean="0"/>
              <a:t>Collaborative’s</a:t>
            </a:r>
            <a:r>
              <a:rPr lang="en-US" b="0" baseline="0" dirty="0" smtClean="0"/>
              <a:t> website to learn more and to sign-up for updates.</a:t>
            </a:r>
            <a:endParaRPr lang="en-US" b="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8</a:t>
            </a:fld>
            <a:endParaRPr lang="en-US"/>
          </a:p>
        </p:txBody>
      </p:sp>
    </p:spTree>
    <p:extLst>
      <p:ext uri="{BB962C8B-B14F-4D97-AF65-F5344CB8AC3E}">
        <p14:creationId xmlns:p14="http://schemas.microsoft.com/office/powerpoint/2010/main" val="362074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b="0" dirty="0" smtClean="0"/>
              <a:t>Now,</a:t>
            </a:r>
            <a:r>
              <a:rPr lang="en-US" b="0" baseline="0" dirty="0" smtClean="0"/>
              <a:t> I am pleased to introduce this terrific and talented group of experts, whom you will have the pleasure of hearing from today. </a:t>
            </a:r>
          </a:p>
          <a:p>
            <a:endParaRPr lang="en-US" baseline="0" dirty="0" smtClean="0"/>
          </a:p>
          <a:p>
            <a:r>
              <a:rPr lang="en-US" baseline="0" dirty="0" smtClean="0"/>
              <a:t>Today’s discussion will be moderated by Dr. Kelly Clark, who is the Immediate Past President of the American Society of Addiction Medicine.</a:t>
            </a:r>
          </a:p>
          <a:p>
            <a:endParaRPr lang="en-US" baseline="0" dirty="0" smtClean="0"/>
          </a:p>
          <a:p>
            <a:r>
              <a:rPr lang="en-US" baseline="0" dirty="0" smtClean="0"/>
              <a:t>Joining Dr. Clark are:</a:t>
            </a:r>
          </a:p>
          <a:p>
            <a:pPr marL="171450" indent="-171450">
              <a:buFont typeface="Arial" panose="020B0604020202020204" pitchFamily="34" charset="0"/>
              <a:buChar char="•"/>
            </a:pPr>
            <a:r>
              <a:rPr lang="en-US" baseline="0" dirty="0" smtClean="0"/>
              <a:t>    Dr. Margaret Jarvis, who is </a:t>
            </a:r>
            <a:r>
              <a:rPr lang="en-US" sz="1200" b="0" i="0" kern="1200" dirty="0" smtClean="0">
                <a:solidFill>
                  <a:schemeClr val="tx1"/>
                </a:solidFill>
                <a:effectLst/>
                <a:latin typeface="+mn-lt"/>
                <a:ea typeface="+mn-ea"/>
                <a:cs typeface="+mn-cs"/>
              </a:rPr>
              <a:t>Chief of Addiction Medicine for </a:t>
            </a:r>
            <a:r>
              <a:rPr lang="en-US" sz="1200" b="0" i="0" kern="1200" dirty="0" err="1" smtClean="0">
                <a:solidFill>
                  <a:schemeClr val="tx1"/>
                </a:solidFill>
                <a:effectLst/>
                <a:latin typeface="+mn-lt"/>
                <a:ea typeface="+mn-ea"/>
                <a:cs typeface="+mn-cs"/>
              </a:rPr>
              <a:t>Geisinger</a:t>
            </a:r>
            <a:r>
              <a:rPr lang="en-US" sz="1200" b="0" i="0" kern="1200" dirty="0" smtClean="0">
                <a:solidFill>
                  <a:schemeClr val="tx1"/>
                </a:solidFill>
                <a:effectLst/>
                <a:latin typeface="+mn-lt"/>
                <a:ea typeface="+mn-ea"/>
                <a:cs typeface="+mn-cs"/>
              </a:rPr>
              <a:t> Health</a:t>
            </a:r>
            <a:r>
              <a:rPr lang="en-US" baseline="0" dirty="0" smtClean="0"/>
              <a:t>;</a:t>
            </a:r>
          </a:p>
          <a:p>
            <a:pPr marL="171450" indent="-171450">
              <a:buFont typeface="Arial" panose="020B0604020202020204" pitchFamily="34" charset="0"/>
              <a:buChar char="•"/>
            </a:pPr>
            <a:r>
              <a:rPr lang="en-US" baseline="0" dirty="0" smtClean="0"/>
              <a:t>    Dr. Melissa Weimer, who is an </a:t>
            </a:r>
            <a:r>
              <a:rPr lang="en-US" sz="1200" b="0" i="0" kern="1200" dirty="0" smtClean="0">
                <a:solidFill>
                  <a:schemeClr val="tx1"/>
                </a:solidFill>
                <a:effectLst/>
                <a:latin typeface="+mn-lt"/>
                <a:ea typeface="+mn-ea"/>
                <a:cs typeface="+mn-cs"/>
              </a:rPr>
              <a:t>Assistant Professor, and Medical Director of the Yale Addiction Medicine Consult Service</a:t>
            </a:r>
            <a:r>
              <a:rPr lang="en-US" baseline="0" dirty="0" smtClean="0"/>
              <a:t>; and</a:t>
            </a:r>
          </a:p>
          <a:p>
            <a:pPr marL="171450" indent="-171450">
              <a:buFont typeface="Arial" panose="020B0604020202020204" pitchFamily="34" charset="0"/>
              <a:buChar char="•"/>
            </a:pPr>
            <a:r>
              <a:rPr lang="en-US" baseline="0" dirty="0" smtClean="0"/>
              <a:t>    Dr. Vincent Nelson, who is the </a:t>
            </a:r>
            <a:r>
              <a:rPr lang="en-US" sz="1200" b="0" i="0" kern="1200" dirty="0" smtClean="0">
                <a:solidFill>
                  <a:schemeClr val="tx1"/>
                </a:solidFill>
                <a:effectLst/>
                <a:latin typeface="+mn-lt"/>
                <a:ea typeface="+mn-ea"/>
                <a:cs typeface="+mn-cs"/>
              </a:rPr>
              <a:t>Vice President, Medical Affairs and Interim Chief Medical Officer, Blue Cross Blue Shield Association</a:t>
            </a:r>
            <a:r>
              <a:rPr lang="en-US" baseline="0" dirty="0" smtClean="0"/>
              <a: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Viewers can download and read their impressive biographies on the webinar event page to learn more.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And with that, let me turn the presentation over to Dr. Clark.</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9</a:t>
            </a:fld>
            <a:endParaRPr lang="en-US"/>
          </a:p>
        </p:txBody>
      </p:sp>
    </p:spTree>
    <p:extLst>
      <p:ext uri="{BB962C8B-B14F-4D97-AF65-F5344CB8AC3E}">
        <p14:creationId xmlns:p14="http://schemas.microsoft.com/office/powerpoint/2010/main" val="271583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E4D5A-AB07-417B-8A35-9D8B606DD88C}" type="slidenum">
              <a:rPr lang="en-US" smtClean="0"/>
              <a:t>19</a:t>
            </a:fld>
            <a:endParaRPr lang="en-US"/>
          </a:p>
        </p:txBody>
      </p:sp>
    </p:spTree>
    <p:extLst>
      <p:ext uri="{BB962C8B-B14F-4D97-AF65-F5344CB8AC3E}">
        <p14:creationId xmlns:p14="http://schemas.microsoft.com/office/powerpoint/2010/main" val="215816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20.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5.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95031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92571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a:solidFill>
                  <a:srgbClr val="F6DE55"/>
                </a:solidFill>
                <a:latin typeface="+mj-lt"/>
              </a:rPr>
              <a:t>address</a:t>
            </a:r>
            <a:endParaRPr lang="uk-UA" sz="3600">
              <a:solidFill>
                <a:srgbClr val="F6DE55"/>
              </a:solidFill>
              <a:latin typeface="+mj-lt"/>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200329"/>
          </a:xfrm>
          <a:prstGeom prst="rect">
            <a:avLst/>
          </a:prstGeom>
          <a:noFill/>
        </p:spPr>
        <p:txBody>
          <a:bodyPr wrap="square" rtlCol="0">
            <a:spAutoFit/>
          </a:bodyPr>
          <a:lstStyle/>
          <a:p>
            <a:pPr algn="ctr">
              <a:lnSpc>
                <a:spcPct val="100000"/>
              </a:lnSpc>
            </a:pPr>
            <a:r>
              <a:rPr lang="en-US" sz="2400">
                <a:solidFill>
                  <a:schemeClr val="bg1"/>
                </a:solidFill>
                <a:latin typeface="Arial" panose="020B0604020202020204" pitchFamily="34" charset="0"/>
                <a:cs typeface="Arial" panose="020B0604020202020204" pitchFamily="34" charset="0"/>
              </a:rPr>
              <a:t>11400 Rockville Pike, </a:t>
            </a:r>
          </a:p>
          <a:p>
            <a:pPr algn="ctr">
              <a:lnSpc>
                <a:spcPct val="100000"/>
              </a:lnSpc>
            </a:pPr>
            <a:r>
              <a:rPr lang="en-US" sz="2400">
                <a:solidFill>
                  <a:schemeClr val="bg1"/>
                </a:solidFill>
                <a:latin typeface="Arial" panose="020B0604020202020204" pitchFamily="34" charset="0"/>
                <a:cs typeface="Arial" panose="020B0604020202020204" pitchFamily="34" charset="0"/>
              </a:rPr>
              <a:t>Suite #200</a:t>
            </a:r>
          </a:p>
          <a:p>
            <a:pPr algn="ctr">
              <a:lnSpc>
                <a:spcPct val="100000"/>
              </a:lnSpc>
            </a:pPr>
            <a:r>
              <a:rPr lang="en-US" sz="2400">
                <a:solidFill>
                  <a:schemeClr val="bg1"/>
                </a:solidFill>
                <a:latin typeface="Arial" panose="020B0604020202020204" pitchFamily="34" charset="0"/>
                <a:cs typeface="Arial" panose="020B0604020202020204" pitchFamily="34" charset="0"/>
              </a:rPr>
              <a:t>Rockville, MD 20852</a:t>
            </a:r>
            <a:endParaRPr lang="uk-UA" sz="2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phone</a:t>
            </a:r>
            <a:endParaRPr lang="uk-UA" sz="3600">
              <a:solidFill>
                <a:srgbClr val="F6DE55"/>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830997"/>
          </a:xfrm>
          <a:prstGeom prst="rect">
            <a:avLst/>
          </a:prstGeom>
          <a:noFill/>
        </p:spPr>
        <p:txBody>
          <a:bodyPr wrap="square" rtlCol="0">
            <a:spAutoFit/>
          </a:bodyPr>
          <a:lstStyle/>
          <a:p>
            <a:pPr algn="ctr">
              <a:lnSpc>
                <a:spcPct val="100000"/>
              </a:lnSpc>
            </a:pPr>
            <a:r>
              <a:rPr lang="en-US" sz="2400">
                <a:solidFill>
                  <a:schemeClr val="bg1"/>
                </a:solidFill>
              </a:rPr>
              <a:t>Phone: 301-656-3920</a:t>
            </a:r>
          </a:p>
          <a:p>
            <a:pPr algn="ctr">
              <a:lnSpc>
                <a:spcPct val="100000"/>
              </a:lnSpc>
            </a:pPr>
            <a:r>
              <a:rPr lang="en-US" sz="2400">
                <a:solidFill>
                  <a:schemeClr val="bg1"/>
                </a:solidFill>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online</a:t>
            </a:r>
            <a:endParaRPr lang="uk-UA" sz="3600">
              <a:solidFill>
                <a:srgbClr val="F6DE5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577850"/>
          </a:xfrm>
          <a:prstGeom prst="rect">
            <a:avLst/>
          </a:prstGeom>
          <a:noFill/>
        </p:spPr>
        <p:txBody>
          <a:bodyPr wrap="square" rtlCol="0">
            <a:spAutoFit/>
          </a:bodyPr>
          <a:lstStyle/>
          <a:p>
            <a:pPr algn="ctr">
              <a:lnSpc>
                <a:spcPct val="150000"/>
              </a:lnSpc>
            </a:pPr>
            <a:r>
              <a:rPr lang="en-US" sz="2400">
                <a:solidFill>
                  <a:schemeClr val="bg1"/>
                </a:solidFill>
              </a:rPr>
              <a:t>www.ASAM.org</a:t>
            </a:r>
          </a:p>
        </p:txBody>
      </p:sp>
    </p:spTree>
    <p:extLst>
      <p:ext uri="{BB962C8B-B14F-4D97-AF65-F5344CB8AC3E}">
        <p14:creationId xmlns:p14="http://schemas.microsoft.com/office/powerpoint/2010/main" val="1383069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554980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839655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739650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462057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D7EFFD-80E9-4E4A-A36A-9E5A31D52F34}" type="datetimeFigureOut">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85181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D7EFFD-80E9-4E4A-A36A-9E5A31D52F34}" type="datetimeFigureOut">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1804864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55412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736465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00965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19718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4286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405446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67339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8634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985" y="-1355"/>
            <a:ext cx="11982027"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5556667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18821" y="1905508"/>
            <a:ext cx="10754359" cy="656655"/>
          </a:xfrm>
        </p:spPr>
        <p:txBody>
          <a:bodyPr lIns="0" tIns="0" rIns="0" bIns="0"/>
          <a:lstStyle>
            <a:lvl1pPr>
              <a:defRPr sz="4267" b="0" i="0">
                <a:solidFill>
                  <a:srgbClr val="005F85"/>
                </a:solidFill>
                <a:latin typeface="Arial Black"/>
                <a:cs typeface="Arial Black"/>
              </a:defRPr>
            </a:lvl1pPr>
          </a:lstStyle>
          <a:p>
            <a:endParaRPr/>
          </a:p>
        </p:txBody>
      </p:sp>
      <p:sp>
        <p:nvSpPr>
          <p:cNvPr id="3" name="Holder 3"/>
          <p:cNvSpPr>
            <a:spLocks noGrp="1"/>
          </p:cNvSpPr>
          <p:nvPr>
            <p:ph type="body" idx="1"/>
          </p:nvPr>
        </p:nvSpPr>
        <p:spPr>
          <a:xfrm>
            <a:off x="904239" y="1150855"/>
            <a:ext cx="10383520" cy="656655"/>
          </a:xfrm>
        </p:spPr>
        <p:txBody>
          <a:bodyPr lIns="0" tIns="0" rIns="0" bIns="0"/>
          <a:lstStyle>
            <a:lvl1pPr>
              <a:defRPr sz="4267" b="0" i="0">
                <a:solidFill>
                  <a:srgbClr val="005F85"/>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327868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18821" y="1905508"/>
            <a:ext cx="10754359" cy="656655"/>
          </a:xfrm>
        </p:spPr>
        <p:txBody>
          <a:bodyPr lIns="0" tIns="0" rIns="0" bIns="0"/>
          <a:lstStyle>
            <a:lvl1pPr>
              <a:defRPr sz="4267" b="0" i="0">
                <a:solidFill>
                  <a:srgbClr val="005F85"/>
                </a:solidFill>
                <a:latin typeface="Arial Black"/>
                <a:cs typeface="Arial Black"/>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020796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18821" y="1905508"/>
            <a:ext cx="10754359" cy="656655"/>
          </a:xfrm>
        </p:spPr>
        <p:txBody>
          <a:bodyPr lIns="0" tIns="0" rIns="0" bIns="0"/>
          <a:lstStyle>
            <a:lvl1pPr>
              <a:defRPr sz="4267" b="0" i="0">
                <a:solidFill>
                  <a:srgbClr val="005F85"/>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370758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60842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1738696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55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6658218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3472953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1559278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2894556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3413659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25771347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3356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Arial" panose="020B0604020202020204" pitchFamily="34" charset="0"/>
                <a:cs typeface="Arial" panose="020B0604020202020204" pitchFamily="34" charset="0"/>
              </a:defRPr>
            </a:lvl1pPr>
          </a:lstStyle>
          <a:p>
            <a:pPr lvl="0"/>
            <a:r>
              <a:rPr lang="en-US"/>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Arial" panose="020B0604020202020204" pitchFamily="34" charset="0"/>
                <a:cs typeface="Arial" panose="020B0604020202020204" pitchFamily="34" charset="0"/>
              </a:defRPr>
            </a:lvl1pPr>
          </a:lstStyle>
          <a:p>
            <a:pPr lvl="0"/>
            <a:r>
              <a:rPr lang="en-US"/>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uLnTx/>
                <a:uFillTx/>
                <a:latin typeface="+mn-lt"/>
                <a:ea typeface="Roboto Condensed" panose="02000000000000000000" pitchFamily="2" charset="0"/>
                <a:cs typeface="+mn-cs"/>
              </a:rPr>
              <a:t>Financial Disclosures</a:t>
            </a:r>
            <a:endParaRPr kumimoji="0" lang="en-US" sz="4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a:t>Faculty Name, Credentials</a:t>
            </a:r>
          </a:p>
        </p:txBody>
      </p:sp>
    </p:spTree>
    <p:custDataLst>
      <p:tags r:id="rId1"/>
    </p:custDataLst>
    <p:extLst>
      <p:ext uri="{BB962C8B-B14F-4D97-AF65-F5344CB8AC3E}">
        <p14:creationId xmlns:p14="http://schemas.microsoft.com/office/powerpoint/2010/main" val="4121795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8998686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516082" y="647273"/>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416277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67201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41957433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8301862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556297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373299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2"/>
            <a:ext cx="10133849" cy="2133256"/>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a:t>
            </a:r>
          </a:p>
        </p:txBody>
      </p:sp>
    </p:spTree>
    <p:extLst>
      <p:ext uri="{BB962C8B-B14F-4D97-AF65-F5344CB8AC3E}">
        <p14:creationId xmlns:p14="http://schemas.microsoft.com/office/powerpoint/2010/main" val="9760944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A person sitting at a desk&#10;&#10;Description automatically generated">
            <a:extLst>
              <a:ext uri="{FF2B5EF4-FFF2-40B4-BE49-F238E27FC236}">
                <a16:creationId xmlns:a16="http://schemas.microsoft.com/office/drawing/2014/main" id="{5D94D226-0D92-4AD2-AC26-3CD1C301D9D4}"/>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7249" t="17775" r="22241" b="12095"/>
          <a:stretch/>
        </p:blipFill>
        <p:spPr>
          <a:xfrm>
            <a:off x="4721086" y="0"/>
            <a:ext cx="9160565" cy="6858000"/>
          </a:xfrm>
          <a:prstGeom prst="rect">
            <a:avLst/>
          </a:prstGeom>
        </p:spPr>
      </p:pic>
      <p:sp>
        <p:nvSpPr>
          <p:cNvPr id="10" name="Rectangle 9">
            <a:extLst>
              <a:ext uri="{FF2B5EF4-FFF2-40B4-BE49-F238E27FC236}">
                <a16:creationId xmlns:a16="http://schemas.microsoft.com/office/drawing/2014/main" id="{F6E2AC5C-2777-4FA8-9D26-662CA4F4A11B}"/>
              </a:ext>
            </a:extLst>
          </p:cNvPr>
          <p:cNvSpPr/>
          <p:nvPr userDrawn="1"/>
        </p:nvSpPr>
        <p:spPr>
          <a:xfrm>
            <a:off x="-249382" y="0"/>
            <a:ext cx="6390861"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36355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sitting at a desk&#10;&#10;Description automatically generated">
            <a:extLst>
              <a:ext uri="{FF2B5EF4-FFF2-40B4-BE49-F238E27FC236}">
                <a16:creationId xmlns:a16="http://schemas.microsoft.com/office/drawing/2014/main" id="{3AE3BAC2-F42C-4D54-BD22-2A658D5605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8" t="-660" r="34049"/>
          <a:stretch/>
        </p:blipFill>
        <p:spPr>
          <a:xfrm>
            <a:off x="5788234" y="-75414"/>
            <a:ext cx="6403766" cy="6999401"/>
          </a:xfrm>
          <a:prstGeom prst="rect">
            <a:avLst/>
          </a:prstGeom>
        </p:spPr>
      </p:pic>
    </p:spTree>
    <p:custDataLst>
      <p:tags r:id="rId1"/>
    </p:custDataLst>
    <p:extLst>
      <p:ext uri="{BB962C8B-B14F-4D97-AF65-F5344CB8AC3E}">
        <p14:creationId xmlns:p14="http://schemas.microsoft.com/office/powerpoint/2010/main" val="23748673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icture containing person, table, indoor, sitting&#10;&#10;Description automatically generated">
            <a:extLst>
              <a:ext uri="{FF2B5EF4-FFF2-40B4-BE49-F238E27FC236}">
                <a16:creationId xmlns:a16="http://schemas.microsoft.com/office/drawing/2014/main" id="{D8F0693D-B534-478D-9EE5-FFD39D95C0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817" r="19910" b="1482"/>
          <a:stretch/>
        </p:blipFill>
        <p:spPr>
          <a:xfrm>
            <a:off x="5689599" y="0"/>
            <a:ext cx="6502401" cy="6858000"/>
          </a:xfrm>
          <a:prstGeom prst="rect">
            <a:avLst/>
          </a:prstGeom>
        </p:spPr>
      </p:pic>
    </p:spTree>
    <p:custDataLst>
      <p:tags r:id="rId1"/>
    </p:custDataLst>
    <p:extLst>
      <p:ext uri="{BB962C8B-B14F-4D97-AF65-F5344CB8AC3E}">
        <p14:creationId xmlns:p14="http://schemas.microsoft.com/office/powerpoint/2010/main" val="1840240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using a computer&#10;&#10;Description automatically generated">
            <a:extLst>
              <a:ext uri="{FF2B5EF4-FFF2-40B4-BE49-F238E27FC236}">
                <a16:creationId xmlns:a16="http://schemas.microsoft.com/office/drawing/2014/main" id="{798D1397-BF79-433F-A1ED-C78FE1E09A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58" t="112" r="24564"/>
          <a:stretch/>
        </p:blipFill>
        <p:spPr>
          <a:xfrm>
            <a:off x="5837382" y="0"/>
            <a:ext cx="6428509" cy="6875236"/>
          </a:xfrm>
          <a:prstGeom prst="rect">
            <a:avLst/>
          </a:prstGeom>
        </p:spPr>
      </p:pic>
    </p:spTree>
    <p:custDataLst>
      <p:tags r:id="rId1"/>
    </p:custDataLst>
    <p:extLst>
      <p:ext uri="{BB962C8B-B14F-4D97-AF65-F5344CB8AC3E}">
        <p14:creationId xmlns:p14="http://schemas.microsoft.com/office/powerpoint/2010/main" val="6804052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7527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203365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ECA813C8-AF31-4313-BECD-FD6FB3A9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42661598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7391406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73333" y="0"/>
            <a:ext cx="6096000"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Arial" panose="020B0604020202020204" pitchFamily="34" charset="0"/>
                <a:cs typeface="Arial" panose="020B0604020202020204" pitchFamily="34" charset="0"/>
              </a:defRPr>
            </a:lvl1pPr>
          </a:lstStyle>
          <a:p>
            <a:pPr lvl="0"/>
            <a:r>
              <a:rPr lang="en-US"/>
              <a:t>TITLE</a:t>
            </a:r>
          </a:p>
        </p:txBody>
      </p:sp>
      <p:pic>
        <p:nvPicPr>
          <p:cNvPr id="24" name="Picture 23" descr="A close up of a logo&#10;&#10;Description automatically generated">
            <a:extLst>
              <a:ext uri="{FF2B5EF4-FFF2-40B4-BE49-F238E27FC236}">
                <a16:creationId xmlns:a16="http://schemas.microsoft.com/office/drawing/2014/main" id="{B04B4FE6-5C1F-4567-B853-F21DFE761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58" y="5711020"/>
            <a:ext cx="990592" cy="1028829"/>
          </a:xfrm>
          <a:prstGeom prst="rect">
            <a:avLst/>
          </a:prstGeom>
        </p:spPr>
      </p:pic>
    </p:spTree>
    <p:extLst>
      <p:ext uri="{BB962C8B-B14F-4D97-AF65-F5344CB8AC3E}">
        <p14:creationId xmlns:p14="http://schemas.microsoft.com/office/powerpoint/2010/main" val="2936658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7112193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19282859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103099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093096" y="105969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093096" y="1788141"/>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093096" y="2643957"/>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8781330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6883044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15976922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992335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7143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1906181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3" y="2180350"/>
            <a:ext cx="4748796" cy="355171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Nunc </a:t>
            </a:r>
            <a:r>
              <a:rPr lang="en-US" err="1"/>
              <a:t>viverra</a:t>
            </a:r>
            <a:r>
              <a:rPr lang="en-US"/>
              <a:t> </a:t>
            </a:r>
            <a:r>
              <a:rPr lang="en-US" err="1"/>
              <a:t>imperdiet</a:t>
            </a:r>
            <a:r>
              <a:rPr lang="en-US"/>
              <a:t> </a:t>
            </a:r>
            <a:r>
              <a:rPr lang="en-US" err="1"/>
              <a:t>enim</a:t>
            </a:r>
            <a:r>
              <a:rPr lang="en-US"/>
              <a:t>. </a:t>
            </a:r>
          </a:p>
        </p:txBody>
      </p:sp>
    </p:spTree>
    <p:extLst>
      <p:ext uri="{BB962C8B-B14F-4D97-AF65-F5344CB8AC3E}">
        <p14:creationId xmlns:p14="http://schemas.microsoft.com/office/powerpoint/2010/main" val="824313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454005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32784818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978664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1133676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spTree>
    <p:extLst>
      <p:ext uri="{BB962C8B-B14F-4D97-AF65-F5344CB8AC3E}">
        <p14:creationId xmlns:p14="http://schemas.microsoft.com/office/powerpoint/2010/main" val="13074479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spTree>
    <p:extLst>
      <p:ext uri="{BB962C8B-B14F-4D97-AF65-F5344CB8AC3E}">
        <p14:creationId xmlns:p14="http://schemas.microsoft.com/office/powerpoint/2010/main" val="20107754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17100018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r>
              <a:rPr lang="en-US" err="1"/>
              <a:t>nunc</a:t>
            </a:r>
            <a:r>
              <a:rPr lang="en-US"/>
              <a:t> </a:t>
            </a:r>
            <a:r>
              <a:rPr lang="en-US" err="1"/>
              <a:t>viverra</a:t>
            </a:r>
            <a:r>
              <a:rPr lang="en-US"/>
              <a:t> </a:t>
            </a:r>
            <a:r>
              <a:rPr lang="en-US" err="1"/>
              <a:t>imperdiet</a:t>
            </a:r>
            <a:r>
              <a:rPr lang="en-US"/>
              <a:t> </a:t>
            </a:r>
            <a:r>
              <a:rPr lang="en-US" err="1"/>
              <a:t>enim</a:t>
            </a:r>
            <a:r>
              <a:rPr lang="en-US"/>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383121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53486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a:t>description</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1</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2</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3</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4</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a:t>feature one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a:t>feature two</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a:t>feature three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a:t>feature four</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a:t>feature five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Tree>
    <p:extLst>
      <p:ext uri="{BB962C8B-B14F-4D97-AF65-F5344CB8AC3E}">
        <p14:creationId xmlns:p14="http://schemas.microsoft.com/office/powerpoint/2010/main" val="49922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nvPr>
        </p:nvGraphicFramePr>
        <p:xfrm>
          <a:off x="547333" y="1760774"/>
          <a:ext cx="11162445" cy="477298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400">
                          <a:latin typeface="Arial" panose="020B0604020202020204" pitchFamily="34" charset="0"/>
                          <a:cs typeface="Arial" panose="020B0604020202020204" pitchFamily="34" charset="0"/>
                        </a:rPr>
                        <a:t>description</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2016</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2017</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2018</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400">
                          <a:latin typeface="Arial" panose="020B0604020202020204" pitchFamily="34" charset="0"/>
                          <a:cs typeface="Arial" panose="020B0604020202020204" pitchFamily="34" charset="0"/>
                        </a:rPr>
                        <a:t>row title</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152.254</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125.356</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327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34082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Chevron 29">
            <a:extLst>
              <a:ext uri="{FF2B5EF4-FFF2-40B4-BE49-F238E27FC236}">
                <a16:creationId xmlns:a16="http://schemas.microsoft.com/office/drawing/2014/main" id="{544034A7-5792-44E8-A84D-889162FF9129}"/>
              </a:ext>
            </a:extLst>
          </p:cNvPr>
          <p:cNvSpPr/>
          <p:nvPr userDrawn="1"/>
        </p:nvSpPr>
        <p:spPr>
          <a:xfrm>
            <a:off x="1360500" y="2180350"/>
            <a:ext cx="2639692" cy="158629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1" name="Chevron 37">
            <a:extLst>
              <a:ext uri="{FF2B5EF4-FFF2-40B4-BE49-F238E27FC236}">
                <a16:creationId xmlns:a16="http://schemas.microsoft.com/office/drawing/2014/main" id="{840FADF5-F27E-4433-B2C9-DAF507F47CA3}"/>
              </a:ext>
            </a:extLst>
          </p:cNvPr>
          <p:cNvSpPr/>
          <p:nvPr/>
        </p:nvSpPr>
        <p:spPr>
          <a:xfrm>
            <a:off x="3771458" y="2180350"/>
            <a:ext cx="2639693" cy="158629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7" name="Chevron 41">
            <a:extLst>
              <a:ext uri="{FF2B5EF4-FFF2-40B4-BE49-F238E27FC236}">
                <a16:creationId xmlns:a16="http://schemas.microsoft.com/office/drawing/2014/main" id="{2E1E241B-AF3D-420F-9E6D-596920DFAA18}"/>
              </a:ext>
            </a:extLst>
          </p:cNvPr>
          <p:cNvSpPr/>
          <p:nvPr/>
        </p:nvSpPr>
        <p:spPr>
          <a:xfrm>
            <a:off x="6205036" y="2180350"/>
            <a:ext cx="2639692" cy="158629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2" name="Chevron 45">
            <a:extLst>
              <a:ext uri="{FF2B5EF4-FFF2-40B4-BE49-F238E27FC236}">
                <a16:creationId xmlns:a16="http://schemas.microsoft.com/office/drawing/2014/main" id="{6C1535FE-A799-4773-80EF-9685E0E76CEF}"/>
              </a:ext>
            </a:extLst>
          </p:cNvPr>
          <p:cNvSpPr/>
          <p:nvPr/>
        </p:nvSpPr>
        <p:spPr>
          <a:xfrm>
            <a:off x="8638615" y="2180350"/>
            <a:ext cx="2639691" cy="158629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41574717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27%</a:t>
            </a:r>
          </a:p>
        </p:txBody>
      </p:sp>
    </p:spTree>
    <p:extLst>
      <p:ext uri="{BB962C8B-B14F-4D97-AF65-F5344CB8AC3E}">
        <p14:creationId xmlns:p14="http://schemas.microsoft.com/office/powerpoint/2010/main" val="21912087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922440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5" name="Graphic 4" descr="Woman">
            <a:extLst>
              <a:ext uri="{FF2B5EF4-FFF2-40B4-BE49-F238E27FC236}">
                <a16:creationId xmlns:a16="http://schemas.microsoft.com/office/drawing/2014/main" id="{20EE0DA6-1230-40B7-B8E5-0F2A0815E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130418" y="4147066"/>
            <a:ext cx="1787236" cy="1787236"/>
          </a:xfrm>
          <a:prstGeom prst="rect">
            <a:avLst/>
          </a:prstGeom>
        </p:spPr>
      </p:pic>
      <p:pic>
        <p:nvPicPr>
          <p:cNvPr id="26" name="Graphic 25" descr="Woman">
            <a:extLst>
              <a:ext uri="{FF2B5EF4-FFF2-40B4-BE49-F238E27FC236}">
                <a16:creationId xmlns:a16="http://schemas.microsoft.com/office/drawing/2014/main" id="{211A8970-CD8E-412A-9594-256AADEE8C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09747" y="4147066"/>
            <a:ext cx="1787236" cy="1787236"/>
          </a:xfrm>
          <a:prstGeom prst="rect">
            <a:avLst/>
          </a:prstGeom>
        </p:spPr>
      </p:pic>
      <p:sp>
        <p:nvSpPr>
          <p:cNvPr id="6" name="Minus Sign 5">
            <a:extLst>
              <a:ext uri="{FF2B5EF4-FFF2-40B4-BE49-F238E27FC236}">
                <a16:creationId xmlns:a16="http://schemas.microsoft.com/office/drawing/2014/main" id="{74D55D73-D3E3-4CE3-AB99-112D6BD745BC}"/>
              </a:ext>
            </a:extLst>
          </p:cNvPr>
          <p:cNvSpPr/>
          <p:nvPr userDrawn="1"/>
        </p:nvSpPr>
        <p:spPr>
          <a:xfrm>
            <a:off x="9045983" y="1373144"/>
            <a:ext cx="135434" cy="7335079"/>
          </a:xfrm>
          <a:prstGeom prst="mathMinus">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636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feb-15</a:t>
                    </a:r>
                    <a:endParaRPr lang="uk-UA" sz="1600" b="1">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mar-15</a:t>
                    </a:r>
                    <a:endParaRPr lang="uk-UA" sz="1600" b="1">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apr-15</a:t>
                    </a:r>
                    <a:endParaRPr lang="uk-UA" sz="1600" b="1">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may-15</a:t>
                    </a:r>
                    <a:endParaRPr lang="uk-UA"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jan-15</a:t>
                    </a:r>
                    <a:endParaRPr lang="uk-UA" sz="16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jun-15</a:t>
                    </a:r>
                    <a:endParaRPr lang="uk-UA" sz="1600" b="1">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3</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927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a:solidFill>
                      <a:schemeClr val="bg1"/>
                    </a:solidFill>
                  </a:rPr>
                  <a:t>Lorem </a:t>
                </a:r>
                <a:r>
                  <a:rPr lang="en-US" sz="2000">
                    <a:solidFill>
                      <a:schemeClr val="bg1"/>
                    </a:solidFill>
                    <a:latin typeface="Arial" panose="020B0604020202020204" pitchFamily="34" charset="0"/>
                    <a:cs typeface="Arial" panose="020B0604020202020204" pitchFamily="34" charset="0"/>
                  </a:rPr>
                  <a:t>ipsum</a:t>
                </a:r>
                <a:r>
                  <a:rPr lang="en-US" sz="2000">
                    <a:solidFill>
                      <a:schemeClr val="bg1"/>
                    </a:solidFill>
                  </a:rPr>
                  <a:t>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endParaRPr lang="en-US" sz="3200">
                  <a:solidFill>
                    <a:schemeClr val="bg1"/>
                  </a:solidFill>
                  <a:latin typeface="+mj-lt"/>
                </a:endParaRP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1600">
                    <a:solidFill>
                      <a:schemeClr val="bg1"/>
                    </a:solidFill>
                  </a:rPr>
                  <a:t>. </a:t>
                </a:r>
                <a:endParaRPr lang="uk-UA" sz="1600">
                  <a:solidFill>
                    <a:schemeClr val="bg1"/>
                  </a:solidFill>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a:solidFill>
                      <a:schemeClr val="bg1"/>
                    </a:solidFill>
                    <a:latin typeface="+mj-lt"/>
                  </a:rPr>
                  <a:t>Title</a:t>
                </a:r>
              </a:p>
            </p:txBody>
          </p:sp>
        </p:grpSp>
      </p:grpSp>
    </p:spTree>
    <p:extLst>
      <p:ext uri="{BB962C8B-B14F-4D97-AF65-F5344CB8AC3E}">
        <p14:creationId xmlns:p14="http://schemas.microsoft.com/office/powerpoint/2010/main" val="34672246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884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7EFFD-80E9-4E4A-A36A-9E5A31D52F34}" type="datetimeFigureOut">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58432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85654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r>
              <a:rPr lang="en-US" err="1"/>
              <a:t>purna</a:t>
            </a:r>
            <a:endParaRPr lang="en-US"/>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31574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783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4857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91049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185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791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53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402991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7EFFD-80E9-4E4A-A36A-9E5A31D52F34}" type="datetimeFigureOut">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2003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Tree>
    <p:extLst>
      <p:ext uri="{BB962C8B-B14F-4D97-AF65-F5344CB8AC3E}">
        <p14:creationId xmlns:p14="http://schemas.microsoft.com/office/powerpoint/2010/main" val="26646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6096000" y="2333632"/>
            <a:ext cx="5850382" cy="3370403"/>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22126547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85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215948"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4622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Oval 7">
              <a:extLst>
                <a:ext uri="{FF2B5EF4-FFF2-40B4-BE49-F238E27FC236}">
                  <a16:creationId xmlns:a16="http://schemas.microsoft.com/office/drawing/2014/main" id="{620DF898-0325-4288-8EDD-1CA60F413703}"/>
                </a:ext>
              </a:extLst>
            </p:cNvPr>
            <p:cNvSpPr/>
            <p:nvPr/>
          </p:nvSpPr>
          <p:spPr>
            <a:xfrm>
              <a:off x="3074514" y="429489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2.3</a:t>
              </a:r>
              <a:endParaRPr lang="uk-UA" sz="2800"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Oval 9">
              <a:extLst>
                <a:ext uri="{FF2B5EF4-FFF2-40B4-BE49-F238E27FC236}">
                  <a16:creationId xmlns:a16="http://schemas.microsoft.com/office/drawing/2014/main" id="{9FE03190-1A44-486D-8201-7A0DFA68ECC0}"/>
                </a:ext>
              </a:extLst>
            </p:cNvPr>
            <p:cNvSpPr/>
            <p:nvPr/>
          </p:nvSpPr>
          <p:spPr>
            <a:xfrm>
              <a:off x="6918984" y="593504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1.5</a:t>
              </a:r>
              <a:endParaRPr lang="uk-UA" sz="2800"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3.5</a:t>
              </a:r>
              <a:endParaRPr lang="uk-UA" sz="28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0.5</a:t>
              </a:r>
              <a:endParaRPr lang="uk-UA" sz="2800" b="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Oval 15">
              <a:extLst>
                <a:ext uri="{FF2B5EF4-FFF2-40B4-BE49-F238E27FC236}">
                  <a16:creationId xmlns:a16="http://schemas.microsoft.com/office/drawing/2014/main" id="{0B02A354-7368-4688-B20E-02D47C9358F5}"/>
                </a:ext>
              </a:extLst>
            </p:cNvPr>
            <p:cNvSpPr/>
            <p:nvPr/>
          </p:nvSpPr>
          <p:spPr>
            <a:xfrm>
              <a:off x="10595340" y="6363916"/>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2.5</a:t>
              </a:r>
              <a:endParaRPr lang="uk-UA" sz="2800" b="1">
                <a:solidFill>
                  <a:schemeClr val="bg1"/>
                </a:solidFill>
                <a:latin typeface="Arial" panose="020B0604020202020204" pitchFamily="34" charset="0"/>
                <a:cs typeface="Arial" panose="020B0604020202020204"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28743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a:solidFill>
                  <a:srgbClr val="F6DE55"/>
                </a:solidFill>
                <a:latin typeface="+mj-lt"/>
              </a:rPr>
              <a:t>address</a:t>
            </a:r>
            <a:endParaRPr lang="uk-UA" sz="3600">
              <a:solidFill>
                <a:srgbClr val="F6DE55"/>
              </a:solidFill>
              <a:latin typeface="+mj-lt"/>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200329"/>
          </a:xfrm>
          <a:prstGeom prst="rect">
            <a:avLst/>
          </a:prstGeom>
          <a:noFill/>
        </p:spPr>
        <p:txBody>
          <a:bodyPr wrap="square" rtlCol="0">
            <a:spAutoFit/>
          </a:bodyPr>
          <a:lstStyle/>
          <a:p>
            <a:pPr algn="ctr">
              <a:lnSpc>
                <a:spcPct val="100000"/>
              </a:lnSpc>
            </a:pPr>
            <a:r>
              <a:rPr lang="en-US" sz="2400">
                <a:solidFill>
                  <a:schemeClr val="bg1"/>
                </a:solidFill>
                <a:latin typeface="Arial" panose="020B0604020202020204" pitchFamily="34" charset="0"/>
                <a:cs typeface="Arial" panose="020B0604020202020204" pitchFamily="34" charset="0"/>
              </a:rPr>
              <a:t>11400 Rockville Pike, </a:t>
            </a:r>
          </a:p>
          <a:p>
            <a:pPr algn="ctr">
              <a:lnSpc>
                <a:spcPct val="100000"/>
              </a:lnSpc>
            </a:pPr>
            <a:r>
              <a:rPr lang="en-US" sz="2400">
                <a:solidFill>
                  <a:schemeClr val="bg1"/>
                </a:solidFill>
                <a:latin typeface="Arial" panose="020B0604020202020204" pitchFamily="34" charset="0"/>
                <a:cs typeface="Arial" panose="020B0604020202020204" pitchFamily="34" charset="0"/>
              </a:rPr>
              <a:t>Suite #200</a:t>
            </a:r>
          </a:p>
          <a:p>
            <a:pPr algn="ctr">
              <a:lnSpc>
                <a:spcPct val="100000"/>
              </a:lnSpc>
            </a:pPr>
            <a:r>
              <a:rPr lang="en-US" sz="2400">
                <a:solidFill>
                  <a:schemeClr val="bg1"/>
                </a:solidFill>
                <a:latin typeface="Arial" panose="020B0604020202020204" pitchFamily="34" charset="0"/>
                <a:cs typeface="Arial" panose="020B0604020202020204" pitchFamily="34" charset="0"/>
              </a:rPr>
              <a:t>Rockville, MD 20852</a:t>
            </a:r>
            <a:endParaRPr lang="uk-UA" sz="2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phone</a:t>
            </a:r>
            <a:endParaRPr lang="uk-UA" sz="3600">
              <a:solidFill>
                <a:srgbClr val="F6DE55"/>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830997"/>
          </a:xfrm>
          <a:prstGeom prst="rect">
            <a:avLst/>
          </a:prstGeom>
          <a:noFill/>
        </p:spPr>
        <p:txBody>
          <a:bodyPr wrap="square" rtlCol="0">
            <a:spAutoFit/>
          </a:bodyPr>
          <a:lstStyle/>
          <a:p>
            <a:pPr algn="ctr">
              <a:lnSpc>
                <a:spcPct val="100000"/>
              </a:lnSpc>
            </a:pPr>
            <a:r>
              <a:rPr lang="en-US" sz="2400">
                <a:solidFill>
                  <a:schemeClr val="bg1"/>
                </a:solidFill>
              </a:rPr>
              <a:t>Phone: 301-656-3920</a:t>
            </a:r>
          </a:p>
          <a:p>
            <a:pPr algn="ctr">
              <a:lnSpc>
                <a:spcPct val="100000"/>
              </a:lnSpc>
            </a:pPr>
            <a:r>
              <a:rPr lang="en-US" sz="2400">
                <a:solidFill>
                  <a:schemeClr val="bg1"/>
                </a:solidFill>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online</a:t>
            </a:r>
            <a:endParaRPr lang="uk-UA" sz="3600">
              <a:solidFill>
                <a:srgbClr val="F6DE5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577850"/>
          </a:xfrm>
          <a:prstGeom prst="rect">
            <a:avLst/>
          </a:prstGeom>
          <a:noFill/>
        </p:spPr>
        <p:txBody>
          <a:bodyPr wrap="square" rtlCol="0">
            <a:spAutoFit/>
          </a:bodyPr>
          <a:lstStyle/>
          <a:p>
            <a:pPr algn="ctr">
              <a:lnSpc>
                <a:spcPct val="150000"/>
              </a:lnSpc>
            </a:pPr>
            <a:r>
              <a:rPr lang="en-US" sz="2400">
                <a:solidFill>
                  <a:schemeClr val="bg1"/>
                </a:solidFill>
              </a:rPr>
              <a:t>www.ASAM.org</a:t>
            </a:r>
          </a:p>
        </p:txBody>
      </p:sp>
    </p:spTree>
    <p:extLst>
      <p:ext uri="{BB962C8B-B14F-4D97-AF65-F5344CB8AC3E}">
        <p14:creationId xmlns:p14="http://schemas.microsoft.com/office/powerpoint/2010/main" val="33100496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4947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48200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0730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85499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19850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84597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49493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46193203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8585624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543174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927566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D7EFFD-80E9-4E4A-A36A-9E5A31D52F34}" type="datetimeFigureOut">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29312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D7EFFD-80E9-4E4A-A36A-9E5A31D52F34}" type="datetimeFigureOut">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16260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94405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313702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471021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246565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035728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D7EFFD-80E9-4E4A-A36A-9E5A31D52F34}"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033184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53917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2"/>
            <a:ext cx="10133849" cy="2133256"/>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a:t>
            </a:r>
          </a:p>
        </p:txBody>
      </p:sp>
    </p:spTree>
    <p:extLst>
      <p:ext uri="{BB962C8B-B14F-4D97-AF65-F5344CB8AC3E}">
        <p14:creationId xmlns:p14="http://schemas.microsoft.com/office/powerpoint/2010/main" val="400185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59114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287972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71142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6280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298004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315791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263543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425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Arial" panose="020B0604020202020204" pitchFamily="34" charset="0"/>
                <a:cs typeface="Arial" panose="020B0604020202020204" pitchFamily="34" charset="0"/>
              </a:defRPr>
            </a:lvl1pPr>
          </a:lstStyle>
          <a:p>
            <a:pPr lvl="0"/>
            <a:r>
              <a:rPr lang="en-US"/>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Arial" panose="020B0604020202020204" pitchFamily="34" charset="0"/>
                <a:cs typeface="Arial" panose="020B0604020202020204" pitchFamily="34" charset="0"/>
              </a:defRPr>
            </a:lvl1pPr>
          </a:lstStyle>
          <a:p>
            <a:pPr lvl="0"/>
            <a:r>
              <a:rPr lang="en-US"/>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uLnTx/>
                <a:uFillTx/>
                <a:latin typeface="+mn-lt"/>
                <a:ea typeface="Roboto Condensed" panose="02000000000000000000" pitchFamily="2" charset="0"/>
                <a:cs typeface="+mn-cs"/>
              </a:rPr>
              <a:t>Financial Disclosures</a:t>
            </a:r>
            <a:endParaRPr kumimoji="0" lang="en-US" sz="4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a:t>Faculty Name, Credentials</a:t>
            </a:r>
          </a:p>
        </p:txBody>
      </p:sp>
    </p:spTree>
    <p:custDataLst>
      <p:tags r:id="rId1"/>
    </p:custDataLst>
    <p:extLst>
      <p:ext uri="{BB962C8B-B14F-4D97-AF65-F5344CB8AC3E}">
        <p14:creationId xmlns:p14="http://schemas.microsoft.com/office/powerpoint/2010/main" val="65075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28084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516082" y="647273"/>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93578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3627689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152144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80946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79855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124448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A person sitting at a desk&#10;&#10;Description automatically generated">
            <a:extLst>
              <a:ext uri="{FF2B5EF4-FFF2-40B4-BE49-F238E27FC236}">
                <a16:creationId xmlns:a16="http://schemas.microsoft.com/office/drawing/2014/main" id="{5D94D226-0D92-4AD2-AC26-3CD1C301D9D4}"/>
              </a:ext>
            </a:extLst>
          </p:cNvPr>
          <p:cNvPicPr>
            <a:picLocks noChangeAspect="1"/>
          </p:cNvPicPr>
          <p:nvPr userDrawn="1"/>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89000"/>
                    </a14:imgEffect>
                  </a14:imgLayer>
                </a14:imgProps>
              </a:ext>
              <a:ext uri="{28A0092B-C50C-407E-A947-70E740481C1C}">
                <a14:useLocalDpi xmlns:a14="http://schemas.microsoft.com/office/drawing/2010/main" val="0"/>
              </a:ext>
            </a:extLst>
          </a:blip>
          <a:srcRect l="7249" t="17775" r="22241" b="12095"/>
          <a:stretch/>
        </p:blipFill>
        <p:spPr>
          <a:xfrm>
            <a:off x="4721086" y="0"/>
            <a:ext cx="9160565" cy="6858000"/>
          </a:xfrm>
          <a:prstGeom prst="rect">
            <a:avLst/>
          </a:prstGeom>
        </p:spPr>
      </p:pic>
      <p:sp>
        <p:nvSpPr>
          <p:cNvPr id="10" name="Rectangle 9">
            <a:extLst>
              <a:ext uri="{FF2B5EF4-FFF2-40B4-BE49-F238E27FC236}">
                <a16:creationId xmlns:a16="http://schemas.microsoft.com/office/drawing/2014/main" id="{F6E2AC5C-2777-4FA8-9D26-662CA4F4A11B}"/>
              </a:ext>
            </a:extLst>
          </p:cNvPr>
          <p:cNvSpPr/>
          <p:nvPr userDrawn="1"/>
        </p:nvSpPr>
        <p:spPr>
          <a:xfrm>
            <a:off x="-249382" y="0"/>
            <a:ext cx="6390861"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248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sitting at a desk&#10;&#10;Description automatically generated">
            <a:extLst>
              <a:ext uri="{FF2B5EF4-FFF2-40B4-BE49-F238E27FC236}">
                <a16:creationId xmlns:a16="http://schemas.microsoft.com/office/drawing/2014/main" id="{3AE3BAC2-F42C-4D54-BD22-2A658D5605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8" t="-660" r="34049"/>
          <a:stretch/>
        </p:blipFill>
        <p:spPr>
          <a:xfrm>
            <a:off x="5788234" y="-75414"/>
            <a:ext cx="6403766" cy="6999401"/>
          </a:xfrm>
          <a:prstGeom prst="rect">
            <a:avLst/>
          </a:prstGeom>
        </p:spPr>
      </p:pic>
    </p:spTree>
    <p:custDataLst>
      <p:tags r:id="rId1"/>
    </p:custDataLst>
    <p:extLst>
      <p:ext uri="{BB962C8B-B14F-4D97-AF65-F5344CB8AC3E}">
        <p14:creationId xmlns:p14="http://schemas.microsoft.com/office/powerpoint/2010/main" val="376052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icture containing person, table, indoor, sitting&#10;&#10;Description automatically generated">
            <a:extLst>
              <a:ext uri="{FF2B5EF4-FFF2-40B4-BE49-F238E27FC236}">
                <a16:creationId xmlns:a16="http://schemas.microsoft.com/office/drawing/2014/main" id="{D8F0693D-B534-478D-9EE5-FFD39D95C0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817" r="19910" b="1482"/>
          <a:stretch/>
        </p:blipFill>
        <p:spPr>
          <a:xfrm>
            <a:off x="5689599" y="0"/>
            <a:ext cx="6502401" cy="6858000"/>
          </a:xfrm>
          <a:prstGeom prst="rect">
            <a:avLst/>
          </a:prstGeom>
        </p:spPr>
      </p:pic>
    </p:spTree>
    <p:custDataLst>
      <p:tags r:id="rId1"/>
    </p:custDataLst>
    <p:extLst>
      <p:ext uri="{BB962C8B-B14F-4D97-AF65-F5344CB8AC3E}">
        <p14:creationId xmlns:p14="http://schemas.microsoft.com/office/powerpoint/2010/main" val="286573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using a computer&#10;&#10;Description automatically generated">
            <a:extLst>
              <a:ext uri="{FF2B5EF4-FFF2-40B4-BE49-F238E27FC236}">
                <a16:creationId xmlns:a16="http://schemas.microsoft.com/office/drawing/2014/main" id="{798D1397-BF79-433F-A1ED-C78FE1E09A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58" t="112" r="24564"/>
          <a:stretch/>
        </p:blipFill>
        <p:spPr>
          <a:xfrm>
            <a:off x="5837382" y="0"/>
            <a:ext cx="6428509" cy="6875236"/>
          </a:xfrm>
          <a:prstGeom prst="rect">
            <a:avLst/>
          </a:prstGeom>
        </p:spPr>
      </p:pic>
    </p:spTree>
    <p:custDataLst>
      <p:tags r:id="rId1"/>
    </p:custDataLst>
    <p:extLst>
      <p:ext uri="{BB962C8B-B14F-4D97-AF65-F5344CB8AC3E}">
        <p14:creationId xmlns:p14="http://schemas.microsoft.com/office/powerpoint/2010/main" val="425508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ECA813C8-AF31-4313-BECD-FD6FB3A9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411986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79849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73333" y="0"/>
            <a:ext cx="6096000"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Arial" panose="020B0604020202020204" pitchFamily="34" charset="0"/>
                <a:cs typeface="Arial" panose="020B0604020202020204" pitchFamily="34" charset="0"/>
              </a:defRPr>
            </a:lvl1pPr>
          </a:lstStyle>
          <a:p>
            <a:pPr lvl="0"/>
            <a:r>
              <a:rPr lang="en-US"/>
              <a:t>TITLE</a:t>
            </a:r>
          </a:p>
        </p:txBody>
      </p:sp>
      <p:pic>
        <p:nvPicPr>
          <p:cNvPr id="24" name="Picture 23" descr="A close up of a logo&#10;&#10;Description automatically generated">
            <a:extLst>
              <a:ext uri="{FF2B5EF4-FFF2-40B4-BE49-F238E27FC236}">
                <a16:creationId xmlns:a16="http://schemas.microsoft.com/office/drawing/2014/main" id="{B04B4FE6-5C1F-4567-B853-F21DFE761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58" y="5711020"/>
            <a:ext cx="990592" cy="1028829"/>
          </a:xfrm>
          <a:prstGeom prst="rect">
            <a:avLst/>
          </a:prstGeom>
        </p:spPr>
      </p:pic>
    </p:spTree>
    <p:extLst>
      <p:ext uri="{BB962C8B-B14F-4D97-AF65-F5344CB8AC3E}">
        <p14:creationId xmlns:p14="http://schemas.microsoft.com/office/powerpoint/2010/main" val="261791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87300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19870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0414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11675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093096" y="105969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093096" y="1788141"/>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093096" y="2643957"/>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124222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487183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723607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361500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408082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3" y="2180350"/>
            <a:ext cx="4748796" cy="355171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Nunc </a:t>
            </a:r>
            <a:r>
              <a:rPr lang="en-US" err="1"/>
              <a:t>viverra</a:t>
            </a:r>
            <a:r>
              <a:rPr lang="en-US"/>
              <a:t> </a:t>
            </a:r>
            <a:r>
              <a:rPr lang="en-US" err="1"/>
              <a:t>imperdiet</a:t>
            </a:r>
            <a:r>
              <a:rPr lang="en-US"/>
              <a:t> </a:t>
            </a:r>
            <a:r>
              <a:rPr lang="en-US" err="1"/>
              <a:t>enim</a:t>
            </a:r>
            <a:r>
              <a:rPr lang="en-US"/>
              <a:t>. </a:t>
            </a:r>
          </a:p>
        </p:txBody>
      </p:sp>
    </p:spTree>
    <p:extLst>
      <p:ext uri="{BB962C8B-B14F-4D97-AF65-F5344CB8AC3E}">
        <p14:creationId xmlns:p14="http://schemas.microsoft.com/office/powerpoint/2010/main" val="133489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81657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423235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80907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45258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777885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spTree>
    <p:extLst>
      <p:ext uri="{BB962C8B-B14F-4D97-AF65-F5344CB8AC3E}">
        <p14:creationId xmlns:p14="http://schemas.microsoft.com/office/powerpoint/2010/main" val="3699283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spTree>
    <p:extLst>
      <p:ext uri="{BB962C8B-B14F-4D97-AF65-F5344CB8AC3E}">
        <p14:creationId xmlns:p14="http://schemas.microsoft.com/office/powerpoint/2010/main" val="208453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196808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r>
              <a:rPr lang="en-US" err="1"/>
              <a:t>nunc</a:t>
            </a:r>
            <a:r>
              <a:rPr lang="en-US"/>
              <a:t> </a:t>
            </a:r>
            <a:r>
              <a:rPr lang="en-US" err="1"/>
              <a:t>viverra</a:t>
            </a:r>
            <a:r>
              <a:rPr lang="en-US"/>
              <a:t> </a:t>
            </a:r>
            <a:r>
              <a:rPr lang="en-US" err="1"/>
              <a:t>imperdiet</a:t>
            </a:r>
            <a:r>
              <a:rPr lang="en-US"/>
              <a:t> </a:t>
            </a:r>
            <a:r>
              <a:rPr lang="en-US" err="1"/>
              <a:t>enim</a:t>
            </a:r>
            <a:r>
              <a:rPr lang="en-US"/>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194708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ext uri="{D42A27DB-BD31-4B8C-83A1-F6EECF244321}">
                <p14:modId xmlns:p14="http://schemas.microsoft.com/office/powerpoint/2010/main" val="2716816559"/>
              </p:ext>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a:t>description</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1</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2</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3</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4</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a:t>feature one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a:t>feature two</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a:t>feature three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a:t>feature four</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a:t>feature five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Tree>
    <p:extLst>
      <p:ext uri="{BB962C8B-B14F-4D97-AF65-F5344CB8AC3E}">
        <p14:creationId xmlns:p14="http://schemas.microsoft.com/office/powerpoint/2010/main" val="246130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ext uri="{D42A27DB-BD31-4B8C-83A1-F6EECF244321}">
                <p14:modId xmlns:p14="http://schemas.microsoft.com/office/powerpoint/2010/main" val="2632192564"/>
              </p:ext>
            </p:extLst>
          </p:nvPr>
        </p:nvGraphicFramePr>
        <p:xfrm>
          <a:off x="547333" y="1760774"/>
          <a:ext cx="11162445" cy="477298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400">
                          <a:latin typeface="Arial" panose="020B0604020202020204" pitchFamily="34" charset="0"/>
                          <a:cs typeface="Arial" panose="020B0604020202020204" pitchFamily="34" charset="0"/>
                        </a:rPr>
                        <a:t>description</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2016</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2017</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2018</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400">
                          <a:latin typeface="Arial" panose="020B0604020202020204" pitchFamily="34" charset="0"/>
                          <a:cs typeface="Arial" panose="020B0604020202020204" pitchFamily="34" charset="0"/>
                        </a:rPr>
                        <a:t>row title</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152.254</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125.356</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430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32172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Chevron 29">
            <a:extLst>
              <a:ext uri="{FF2B5EF4-FFF2-40B4-BE49-F238E27FC236}">
                <a16:creationId xmlns:a16="http://schemas.microsoft.com/office/drawing/2014/main" id="{544034A7-5792-44E8-A84D-889162FF9129}"/>
              </a:ext>
            </a:extLst>
          </p:cNvPr>
          <p:cNvSpPr/>
          <p:nvPr userDrawn="1"/>
        </p:nvSpPr>
        <p:spPr>
          <a:xfrm>
            <a:off x="1360500" y="2180350"/>
            <a:ext cx="2639692" cy="158629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1" name="Chevron 37">
            <a:extLst>
              <a:ext uri="{FF2B5EF4-FFF2-40B4-BE49-F238E27FC236}">
                <a16:creationId xmlns:a16="http://schemas.microsoft.com/office/drawing/2014/main" id="{840FADF5-F27E-4433-B2C9-DAF507F47CA3}"/>
              </a:ext>
            </a:extLst>
          </p:cNvPr>
          <p:cNvSpPr/>
          <p:nvPr/>
        </p:nvSpPr>
        <p:spPr>
          <a:xfrm>
            <a:off x="3771458" y="2180350"/>
            <a:ext cx="2639693" cy="158629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7" name="Chevron 41">
            <a:extLst>
              <a:ext uri="{FF2B5EF4-FFF2-40B4-BE49-F238E27FC236}">
                <a16:creationId xmlns:a16="http://schemas.microsoft.com/office/drawing/2014/main" id="{2E1E241B-AF3D-420F-9E6D-596920DFAA18}"/>
              </a:ext>
            </a:extLst>
          </p:cNvPr>
          <p:cNvSpPr/>
          <p:nvPr/>
        </p:nvSpPr>
        <p:spPr>
          <a:xfrm>
            <a:off x="6205036" y="2180350"/>
            <a:ext cx="2639692" cy="158629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2" name="Chevron 45">
            <a:extLst>
              <a:ext uri="{FF2B5EF4-FFF2-40B4-BE49-F238E27FC236}">
                <a16:creationId xmlns:a16="http://schemas.microsoft.com/office/drawing/2014/main" id="{6C1535FE-A799-4773-80EF-9685E0E76CEF}"/>
              </a:ext>
            </a:extLst>
          </p:cNvPr>
          <p:cNvSpPr/>
          <p:nvPr/>
        </p:nvSpPr>
        <p:spPr>
          <a:xfrm>
            <a:off x="8638615" y="2180350"/>
            <a:ext cx="2639691" cy="158629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943863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27%</a:t>
            </a:r>
          </a:p>
        </p:txBody>
      </p:sp>
    </p:spTree>
    <p:extLst>
      <p:ext uri="{BB962C8B-B14F-4D97-AF65-F5344CB8AC3E}">
        <p14:creationId xmlns:p14="http://schemas.microsoft.com/office/powerpoint/2010/main" val="376180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139899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71406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5" name="Graphic 4" descr="Woman">
            <a:extLst>
              <a:ext uri="{FF2B5EF4-FFF2-40B4-BE49-F238E27FC236}">
                <a16:creationId xmlns:a16="http://schemas.microsoft.com/office/drawing/2014/main" id="{20EE0DA6-1230-40B7-B8E5-0F2A0815E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130418" y="4147066"/>
            <a:ext cx="1787236" cy="1787236"/>
          </a:xfrm>
          <a:prstGeom prst="rect">
            <a:avLst/>
          </a:prstGeom>
        </p:spPr>
      </p:pic>
      <p:pic>
        <p:nvPicPr>
          <p:cNvPr id="26" name="Graphic 25" descr="Woman">
            <a:extLst>
              <a:ext uri="{FF2B5EF4-FFF2-40B4-BE49-F238E27FC236}">
                <a16:creationId xmlns:a16="http://schemas.microsoft.com/office/drawing/2014/main" id="{211A8970-CD8E-412A-9594-256AADEE8C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309747" y="4147066"/>
            <a:ext cx="1787236" cy="1787236"/>
          </a:xfrm>
          <a:prstGeom prst="rect">
            <a:avLst/>
          </a:prstGeom>
        </p:spPr>
      </p:pic>
      <p:sp>
        <p:nvSpPr>
          <p:cNvPr id="6" name="Minus Sign 5">
            <a:extLst>
              <a:ext uri="{FF2B5EF4-FFF2-40B4-BE49-F238E27FC236}">
                <a16:creationId xmlns:a16="http://schemas.microsoft.com/office/drawing/2014/main" id="{74D55D73-D3E3-4CE3-AB99-112D6BD745BC}"/>
              </a:ext>
            </a:extLst>
          </p:cNvPr>
          <p:cNvSpPr/>
          <p:nvPr userDrawn="1"/>
        </p:nvSpPr>
        <p:spPr>
          <a:xfrm>
            <a:off x="9045983" y="1373144"/>
            <a:ext cx="135434" cy="7335079"/>
          </a:xfrm>
          <a:prstGeom prst="mathMinus">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74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feb-15</a:t>
                    </a:r>
                    <a:endParaRPr lang="uk-UA" sz="1600" b="1">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mar-15</a:t>
                    </a:r>
                    <a:endParaRPr lang="uk-UA" sz="1600" b="1">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apr-15</a:t>
                    </a:r>
                    <a:endParaRPr lang="uk-UA" sz="1600" b="1">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may-15</a:t>
                    </a:r>
                    <a:endParaRPr lang="uk-UA"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jan-15</a:t>
                    </a:r>
                    <a:endParaRPr lang="uk-UA" sz="16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jun-15</a:t>
                    </a:r>
                    <a:endParaRPr lang="uk-UA" sz="1600" b="1">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3</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29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a:solidFill>
                      <a:schemeClr val="bg1"/>
                    </a:solidFill>
                  </a:rPr>
                  <a:t>Lorem </a:t>
                </a:r>
                <a:r>
                  <a:rPr lang="en-US" sz="2000">
                    <a:solidFill>
                      <a:schemeClr val="bg1"/>
                    </a:solidFill>
                    <a:latin typeface="Arial" panose="020B0604020202020204" pitchFamily="34" charset="0"/>
                    <a:cs typeface="Arial" panose="020B0604020202020204" pitchFamily="34" charset="0"/>
                  </a:rPr>
                  <a:t>ipsum</a:t>
                </a:r>
                <a:r>
                  <a:rPr lang="en-US" sz="2000">
                    <a:solidFill>
                      <a:schemeClr val="bg1"/>
                    </a:solidFill>
                  </a:rPr>
                  <a:t>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endParaRPr lang="en-US" sz="3200">
                  <a:solidFill>
                    <a:schemeClr val="bg1"/>
                  </a:solidFill>
                  <a:latin typeface="+mj-lt"/>
                </a:endParaRP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1600">
                    <a:solidFill>
                      <a:schemeClr val="bg1"/>
                    </a:solidFill>
                  </a:rPr>
                  <a:t>. </a:t>
                </a:r>
                <a:endParaRPr lang="uk-UA" sz="1600">
                  <a:solidFill>
                    <a:schemeClr val="bg1"/>
                  </a:solidFill>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a:solidFill>
                      <a:schemeClr val="bg1"/>
                    </a:solidFill>
                    <a:latin typeface="+mj-lt"/>
                  </a:rPr>
                  <a:t>Title</a:t>
                </a:r>
              </a:p>
            </p:txBody>
          </p:sp>
        </p:grpSp>
      </p:grpSp>
    </p:spTree>
    <p:extLst>
      <p:ext uri="{BB962C8B-B14F-4D97-AF65-F5344CB8AC3E}">
        <p14:creationId xmlns:p14="http://schemas.microsoft.com/office/powerpoint/2010/main" val="128456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ext uri="{D42A27DB-BD31-4B8C-83A1-F6EECF244321}">
                <p14:modId xmlns:p14="http://schemas.microsoft.com/office/powerpoint/2010/main" val="3380005256"/>
              </p:ext>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3467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ext uri="{D42A27DB-BD31-4B8C-83A1-F6EECF244321}">
                <p14:modId xmlns:p14="http://schemas.microsoft.com/office/powerpoint/2010/main" val="2701496366"/>
              </p:ext>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416600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ext uri="{D42A27DB-BD31-4B8C-83A1-F6EECF244321}">
                <p14:modId xmlns:p14="http://schemas.microsoft.com/office/powerpoint/2010/main" val="823070340"/>
              </p:ext>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r>
              <a:rPr lang="en-US" err="1"/>
              <a:t>purna</a:t>
            </a:r>
            <a:endParaRPr lang="en-US"/>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78060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ext uri="{D42A27DB-BD31-4B8C-83A1-F6EECF244321}">
                <p14:modId xmlns:p14="http://schemas.microsoft.com/office/powerpoint/2010/main" val="3178167690"/>
              </p:ext>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690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ext uri="{D42A27DB-BD31-4B8C-83A1-F6EECF244321}">
                <p14:modId xmlns:p14="http://schemas.microsoft.com/office/powerpoint/2010/main" val="3331352461"/>
              </p:ext>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55398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ext uri="{D42A27DB-BD31-4B8C-83A1-F6EECF244321}">
                <p14:modId xmlns:p14="http://schemas.microsoft.com/office/powerpoint/2010/main" val="356645829"/>
              </p:ext>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645115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ext uri="{D42A27DB-BD31-4B8C-83A1-F6EECF244321}">
                <p14:modId xmlns:p14="http://schemas.microsoft.com/office/powerpoint/2010/main" val="3582623235"/>
              </p:ext>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68292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ext uri="{D42A27DB-BD31-4B8C-83A1-F6EECF244321}">
                <p14:modId xmlns:p14="http://schemas.microsoft.com/office/powerpoint/2010/main" val="1894421891"/>
              </p:ext>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330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ext uri="{D42A27DB-BD31-4B8C-83A1-F6EECF244321}">
                <p14:modId xmlns:p14="http://schemas.microsoft.com/office/powerpoint/2010/main" val="1051040088"/>
              </p:ext>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709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ext uri="{D42A27DB-BD31-4B8C-83A1-F6EECF244321}">
                <p14:modId xmlns:p14="http://schemas.microsoft.com/office/powerpoint/2010/main" val="4117063176"/>
              </p:ext>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13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20245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Tree>
    <p:extLst>
      <p:ext uri="{BB962C8B-B14F-4D97-AF65-F5344CB8AC3E}">
        <p14:creationId xmlns:p14="http://schemas.microsoft.com/office/powerpoint/2010/main" val="864776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6096000" y="2333632"/>
            <a:ext cx="5850382" cy="3370403"/>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172102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9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215948"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387135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Oval 7">
              <a:extLst>
                <a:ext uri="{FF2B5EF4-FFF2-40B4-BE49-F238E27FC236}">
                  <a16:creationId xmlns:a16="http://schemas.microsoft.com/office/drawing/2014/main" id="{620DF898-0325-4288-8EDD-1CA60F413703}"/>
                </a:ext>
              </a:extLst>
            </p:cNvPr>
            <p:cNvSpPr/>
            <p:nvPr/>
          </p:nvSpPr>
          <p:spPr>
            <a:xfrm>
              <a:off x="3074514" y="429489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2.3</a:t>
              </a:r>
              <a:endParaRPr lang="uk-UA" sz="2800"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Oval 9">
              <a:extLst>
                <a:ext uri="{FF2B5EF4-FFF2-40B4-BE49-F238E27FC236}">
                  <a16:creationId xmlns:a16="http://schemas.microsoft.com/office/drawing/2014/main" id="{9FE03190-1A44-486D-8201-7A0DFA68ECC0}"/>
                </a:ext>
              </a:extLst>
            </p:cNvPr>
            <p:cNvSpPr/>
            <p:nvPr/>
          </p:nvSpPr>
          <p:spPr>
            <a:xfrm>
              <a:off x="6918984" y="593504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1.5</a:t>
              </a:r>
              <a:endParaRPr lang="uk-UA" sz="2800"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3.5</a:t>
              </a:r>
              <a:endParaRPr lang="uk-UA" sz="28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0.5</a:t>
              </a:r>
              <a:endParaRPr lang="uk-UA" sz="2800" b="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Oval 15">
              <a:extLst>
                <a:ext uri="{FF2B5EF4-FFF2-40B4-BE49-F238E27FC236}">
                  <a16:creationId xmlns:a16="http://schemas.microsoft.com/office/drawing/2014/main" id="{0B02A354-7368-4688-B20E-02D47C9358F5}"/>
                </a:ext>
              </a:extLst>
            </p:cNvPr>
            <p:cNvSpPr/>
            <p:nvPr/>
          </p:nvSpPr>
          <p:spPr>
            <a:xfrm>
              <a:off x="10595340" y="6363916"/>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2.5</a:t>
              </a:r>
              <a:endParaRPr lang="uk-UA" sz="2800" b="1">
                <a:solidFill>
                  <a:schemeClr val="bg1"/>
                </a:solidFill>
                <a:latin typeface="Arial" panose="020B0604020202020204" pitchFamily="34" charset="0"/>
                <a:cs typeface="Arial" panose="020B0604020202020204"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678322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66" Type="http://schemas.openxmlformats.org/officeDocument/2006/relationships/slideLayout" Target="../slideLayouts/slideLayout89.xml"/><Relationship Id="rId74" Type="http://schemas.openxmlformats.org/officeDocument/2006/relationships/slideLayout" Target="../slideLayouts/slideLayout97.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slideLayout" Target="../slideLayouts/slideLayout99.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2" Type="http://schemas.openxmlformats.org/officeDocument/2006/relationships/slideLayout" Target="../slideLayouts/slideLayout25.xml"/><Relationship Id="rId2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4.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image" Target="../media/image32.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theme" Target="../theme/theme5.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44.xml"/><Relationship Id="rId21" Type="http://schemas.openxmlformats.org/officeDocument/2006/relationships/slideLayout" Target="../slideLayouts/slideLayout139.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63" Type="http://schemas.openxmlformats.org/officeDocument/2006/relationships/slideLayout" Target="../slideLayouts/slideLayout181.xml"/><Relationship Id="rId68" Type="http://schemas.openxmlformats.org/officeDocument/2006/relationships/slideLayout" Target="../slideLayouts/slideLayout186.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slideLayout" Target="../slideLayouts/slideLayout176.xml"/><Relationship Id="rId66" Type="http://schemas.openxmlformats.org/officeDocument/2006/relationships/slideLayout" Target="../slideLayouts/slideLayout184.xml"/><Relationship Id="rId5" Type="http://schemas.openxmlformats.org/officeDocument/2006/relationships/slideLayout" Target="../slideLayouts/slideLayout123.xml"/><Relationship Id="rId61" Type="http://schemas.openxmlformats.org/officeDocument/2006/relationships/slideLayout" Target="../slideLayouts/slideLayout179.xml"/><Relationship Id="rId19" Type="http://schemas.openxmlformats.org/officeDocument/2006/relationships/slideLayout" Target="../slideLayouts/slideLayout13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64" Type="http://schemas.openxmlformats.org/officeDocument/2006/relationships/slideLayout" Target="../slideLayouts/slideLayout182.xml"/><Relationship Id="rId69" Type="http://schemas.openxmlformats.org/officeDocument/2006/relationships/theme" Target="../theme/theme6.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slideLayout" Target="../slideLayouts/slideLayout177.xml"/><Relationship Id="rId67" Type="http://schemas.openxmlformats.org/officeDocument/2006/relationships/slideLayout" Target="../slideLayouts/slideLayout185.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62" Type="http://schemas.openxmlformats.org/officeDocument/2006/relationships/slideLayout" Target="../slideLayouts/slideLayout18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10" Type="http://schemas.openxmlformats.org/officeDocument/2006/relationships/slideLayout" Target="../slideLayouts/slideLayout128.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 Id="rId60" Type="http://schemas.openxmlformats.org/officeDocument/2006/relationships/slideLayout" Target="../slideLayouts/slideLayout178.xml"/><Relationship Id="rId65" Type="http://schemas.openxmlformats.org/officeDocument/2006/relationships/slideLayout" Target="../slideLayouts/slideLayout183.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9" Type="http://schemas.openxmlformats.org/officeDocument/2006/relationships/slideLayout" Target="../slideLayouts/slideLayout157.xml"/><Relationship Id="rId34" Type="http://schemas.openxmlformats.org/officeDocument/2006/relationships/slideLayout" Target="../slideLayouts/slideLayout152.xml"/><Relationship Id="rId50" Type="http://schemas.openxmlformats.org/officeDocument/2006/relationships/slideLayout" Target="../slideLayouts/slideLayout168.xml"/><Relationship Id="rId55"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5/22/2020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22953324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5/22/2020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spTree>
    <p:extLst>
      <p:ext uri="{BB962C8B-B14F-4D97-AF65-F5344CB8AC3E}">
        <p14:creationId xmlns:p14="http://schemas.microsoft.com/office/powerpoint/2010/main" val="8360741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5/22/2020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spTree>
    <p:extLst>
      <p:ext uri="{BB962C8B-B14F-4D97-AF65-F5344CB8AC3E}">
        <p14:creationId xmlns:p14="http://schemas.microsoft.com/office/powerpoint/2010/main" val="19885744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649" r:id="rId14"/>
    <p:sldLayoutId id="2147483650" r:id="rId15"/>
    <p:sldLayoutId id="2147483651" r:id="rId16"/>
    <p:sldLayoutId id="2147483652" r:id="rId17"/>
    <p:sldLayoutId id="2147483653" r:id="rId18"/>
    <p:sldLayoutId id="2147483654" r:id="rId19"/>
    <p:sldLayoutId id="2147483656" r:id="rId20"/>
    <p:sldLayoutId id="2147483657" r:id="rId21"/>
    <p:sldLayoutId id="2147483742" r:id="rId22"/>
    <p:sldLayoutId id="2147483740" r:id="rId23"/>
    <p:sldLayoutId id="2147483747" r:id="rId24"/>
    <p:sldLayoutId id="2147483658" r:id="rId25"/>
    <p:sldLayoutId id="2147483701" r:id="rId26"/>
    <p:sldLayoutId id="2147483702" r:id="rId27"/>
    <p:sldLayoutId id="2147483745" r:id="rId28"/>
    <p:sldLayoutId id="2147483743" r:id="rId29"/>
    <p:sldLayoutId id="2147483741" r:id="rId30"/>
    <p:sldLayoutId id="2147483739" r:id="rId31"/>
    <p:sldLayoutId id="2147483659" r:id="rId32"/>
    <p:sldLayoutId id="2147483661" r:id="rId33"/>
    <p:sldLayoutId id="2147483748" r:id="rId34"/>
    <p:sldLayoutId id="2147483744" r:id="rId35"/>
    <p:sldLayoutId id="2147483663" r:id="rId36"/>
    <p:sldLayoutId id="2147483664" r:id="rId37"/>
    <p:sldLayoutId id="2147483665" r:id="rId38"/>
    <p:sldLayoutId id="2147483666" r:id="rId39"/>
    <p:sldLayoutId id="2147483667" r:id="rId40"/>
    <p:sldLayoutId id="2147483677" r:id="rId41"/>
    <p:sldLayoutId id="2147483668" r:id="rId42"/>
    <p:sldLayoutId id="2147483669" r:id="rId43"/>
    <p:sldLayoutId id="2147483670" r:id="rId44"/>
    <p:sldLayoutId id="2147483671" r:id="rId45"/>
    <p:sldLayoutId id="2147483672" r:id="rId46"/>
    <p:sldLayoutId id="2147483673" r:id="rId47"/>
    <p:sldLayoutId id="2147483676" r:id="rId48"/>
    <p:sldLayoutId id="2147483674" r:id="rId49"/>
    <p:sldLayoutId id="2147483675" r:id="rId50"/>
    <p:sldLayoutId id="2147483678" r:id="rId51"/>
    <p:sldLayoutId id="2147483679" r:id="rId52"/>
    <p:sldLayoutId id="2147483680" r:id="rId53"/>
    <p:sldLayoutId id="2147483681" r:id="rId54"/>
    <p:sldLayoutId id="2147483724" r:id="rId55"/>
    <p:sldLayoutId id="2147483682" r:id="rId56"/>
    <p:sldLayoutId id="2147483730" r:id="rId57"/>
    <p:sldLayoutId id="2147483731" r:id="rId58"/>
    <p:sldLayoutId id="2147483683" r:id="rId59"/>
    <p:sldLayoutId id="2147483684" r:id="rId60"/>
    <p:sldLayoutId id="2147483685" r:id="rId61"/>
    <p:sldLayoutId id="2147483686" r:id="rId62"/>
    <p:sldLayoutId id="2147483687" r:id="rId63"/>
    <p:sldLayoutId id="2147483688" r:id="rId64"/>
    <p:sldLayoutId id="2147483689" r:id="rId65"/>
    <p:sldLayoutId id="2147483690" r:id="rId66"/>
    <p:sldLayoutId id="2147483700" r:id="rId67"/>
    <p:sldLayoutId id="2147483699" r:id="rId68"/>
    <p:sldLayoutId id="2147483697" r:id="rId69"/>
    <p:sldLayoutId id="2147483698" r:id="rId70"/>
    <p:sldLayoutId id="2147483691" r:id="rId71"/>
    <p:sldLayoutId id="2147483696" r:id="rId72"/>
    <p:sldLayoutId id="2147483725" r:id="rId73"/>
    <p:sldLayoutId id="2147483695" r:id="rId74"/>
    <p:sldLayoutId id="2147483694" r:id="rId75"/>
    <p:sldLayoutId id="2147483693" r:id="rId76"/>
    <p:sldLayoutId id="2147483692"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5/22/2020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DCB686EC-5A95-4558-A582-E9E3127476A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55600" y="5943514"/>
            <a:ext cx="660395" cy="685886"/>
          </a:xfrm>
          <a:prstGeom prst="rect">
            <a:avLst/>
          </a:prstGeom>
        </p:spPr>
      </p:pic>
    </p:spTree>
    <p:extLst>
      <p:ext uri="{BB962C8B-B14F-4D97-AF65-F5344CB8AC3E}">
        <p14:creationId xmlns:p14="http://schemas.microsoft.com/office/powerpoint/2010/main" val="213225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710"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18821" y="1905508"/>
            <a:ext cx="10754359" cy="492443"/>
          </a:xfrm>
          <a:prstGeom prst="rect">
            <a:avLst/>
          </a:prstGeom>
        </p:spPr>
        <p:txBody>
          <a:bodyPr wrap="square" lIns="0" tIns="0" rIns="0" bIns="0">
            <a:spAutoFit/>
          </a:bodyPr>
          <a:lstStyle>
            <a:lvl1pPr>
              <a:defRPr sz="3200" b="0" i="0">
                <a:solidFill>
                  <a:srgbClr val="005F85"/>
                </a:solidFill>
                <a:latin typeface="Arial Black"/>
                <a:cs typeface="Arial Black"/>
              </a:defRPr>
            </a:lvl1pPr>
          </a:lstStyle>
          <a:p>
            <a:endParaRPr/>
          </a:p>
        </p:txBody>
      </p:sp>
      <p:sp>
        <p:nvSpPr>
          <p:cNvPr id="3" name="Holder 3"/>
          <p:cNvSpPr>
            <a:spLocks noGrp="1"/>
          </p:cNvSpPr>
          <p:nvPr>
            <p:ph type="body" idx="1"/>
          </p:nvPr>
        </p:nvSpPr>
        <p:spPr>
          <a:xfrm>
            <a:off x="904239" y="1150855"/>
            <a:ext cx="10383520" cy="492443"/>
          </a:xfrm>
          <a:prstGeom prst="rect">
            <a:avLst/>
          </a:prstGeom>
        </p:spPr>
        <p:txBody>
          <a:bodyPr wrap="square" lIns="0" tIns="0" rIns="0" bIns="0">
            <a:spAutoFit/>
          </a:bodyPr>
          <a:lstStyle>
            <a:lvl1pPr>
              <a:defRPr sz="3200" b="0" i="0">
                <a:solidFill>
                  <a:srgbClr val="005F85"/>
                </a:solidFill>
                <a:latin typeface="Arial Black"/>
                <a:cs typeface="Arial Black"/>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5/22/2020</a:t>
            </a:fld>
            <a:endParaRPr lang="en-US" dirty="0"/>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0090012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620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6318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 id="2147483932" r:id="rId52"/>
    <p:sldLayoutId id="2147483933" r:id="rId53"/>
    <p:sldLayoutId id="2147483934" r:id="rId54"/>
    <p:sldLayoutId id="2147483935" r:id="rId55"/>
    <p:sldLayoutId id="2147483936" r:id="rId56"/>
    <p:sldLayoutId id="2147483937" r:id="rId57"/>
    <p:sldLayoutId id="2147483938" r:id="rId58"/>
    <p:sldLayoutId id="2147483939" r:id="rId59"/>
    <p:sldLayoutId id="2147483940" r:id="rId60"/>
    <p:sldLayoutId id="2147483941" r:id="rId61"/>
    <p:sldLayoutId id="2147483942" r:id="rId62"/>
    <p:sldLayoutId id="2147483943" r:id="rId63"/>
    <p:sldLayoutId id="2147483944" r:id="rId64"/>
    <p:sldLayoutId id="2147483945" r:id="rId65"/>
    <p:sldLayoutId id="2147483946" r:id="rId66"/>
    <p:sldLayoutId id="2147483947" r:id="rId67"/>
    <p:sldLayoutId id="2147483948"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35.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microsoft.com/office/2007/relationships/hdphoto" Target="../media/hdphoto2.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hyperlink" Target="https://www.asam.org/Quality-Science/covid-19-coronavirus/adjusting-drug-testing-protocols" TargetMode="External"/><Relationship Id="rId4" Type="http://schemas.openxmlformats.org/officeDocument/2006/relationships/hyperlink" Target="https://www.asam.org/Quality-Science/covid-19-coronavirus/infection-mitigation-in-outpatient-setting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hyperlink" Target="http://www.asam.org/Quality-Science/covid-19-coronavirus/access-to-care-in-opioid-treatment-progra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hyperlink" Target="http://www.asam.org/Quality-Science/covid-19-coronavirus/access-to-care-in-opioid-treatment-progra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hyperlink" Target="http://www.asam.org/Quality-Science/covid-19-coronavirus/medication-formulation-and-dosage-guidance" TargetMode="Externa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hyperlink" Target="http://www.asam.org/Quality-Science/covid-19-coronavirus/access-to-telehealth" TargetMode="Externa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hyperlink" Target="https://www.asam.org/Quality-Science/covid-19-coronavirus/hospital_settings" TargetMode="External"/><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openxmlformats.org/officeDocument/2006/relationships/image" Target="../media/image58.sv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6.png"/><Relationship Id="rId9" Type="http://schemas.openxmlformats.org/officeDocument/2006/relationships/image" Target="../media/image60.sv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hyperlink" Target="https://medicine.yale.edu/intmed/genmed/addictionmedicine/" TargetMode="External"/><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5.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5.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5.xml"/><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nam.edu/programs/action-collaborative-on-countering-the-u-s-opioid-epidemic/resources-on-addiction-and-pain-management-services-during-covid-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binar series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53" y="-649705"/>
            <a:ext cx="13347030" cy="750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012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127993" y="735866"/>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p>
          <a:p>
            <a:pPr marL="0" indent="0" algn="ctr">
              <a:spcBef>
                <a:spcPts val="0"/>
              </a:spcBef>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American Society of Addiction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Medicine’s COVID-19 Response </a:t>
            </a: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and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Today’s Webinar</a:t>
            </a:r>
          </a:p>
          <a:p>
            <a:pPr marL="0" indent="0" algn="ctr">
              <a:spcBef>
                <a:spcPts val="0"/>
              </a:spcBef>
              <a:buNone/>
            </a:pP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  </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marL="0" indent="0" algn="ctr">
              <a:spcBef>
                <a:spcPts val="0"/>
              </a:spcBef>
              <a:buNone/>
            </a:pPr>
            <a:r>
              <a:rPr lang="en-US" sz="4400" b="1" dirty="0">
                <a:solidFill>
                  <a:srgbClr val="D34D26"/>
                </a:solidFill>
                <a:latin typeface="Segoe UI" panose="020B0502040204020203" pitchFamily="34" charset="0"/>
                <a:ea typeface="Segoe UI" panose="020B0502040204020203" pitchFamily="34" charset="0"/>
                <a:cs typeface="Segoe UI" panose="020B0502040204020203" pitchFamily="34" charset="0"/>
              </a:rPr>
              <a:t>Kelly J. Clark, MD, MBA, DFAPA, DFASAM</a:t>
            </a:r>
          </a:p>
        </p:txBody>
      </p:sp>
    </p:spTree>
    <p:extLst>
      <p:ext uri="{BB962C8B-B14F-4D97-AF65-F5344CB8AC3E}">
        <p14:creationId xmlns:p14="http://schemas.microsoft.com/office/powerpoint/2010/main" val="199447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940F8D93-4B37-41E3-9883-2D55941CB76E}"/>
              </a:ext>
            </a:extLst>
          </p:cNvPr>
          <p:cNvSpPr txBox="1">
            <a:spLocks/>
          </p:cNvSpPr>
          <p:nvPr/>
        </p:nvSpPr>
        <p:spPr>
          <a:xfrm>
            <a:off x="416325" y="189321"/>
            <a:ext cx="6972583" cy="614386"/>
          </a:xfr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Learning</a:t>
            </a:r>
            <a:r>
              <a:rPr lang="en-US" sz="4200" b="1" dirty="0">
                <a:solidFill>
                  <a:schemeClr val="tx1">
                    <a:lumMod val="90000"/>
                    <a:lumOff val="10000"/>
                  </a:schemeClr>
                </a:solidFill>
                <a:latin typeface="Segoe UI" panose="020B0502040204020203" pitchFamily="34" charset="0"/>
                <a:ea typeface="Lato" panose="020F0502020204030203" pitchFamily="34" charset="0"/>
                <a:cs typeface="Segoe UI" panose="020B0502040204020203" pitchFamily="34" charset="0"/>
              </a:rPr>
              <a:t> </a:t>
            </a:r>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Objectives</a:t>
            </a:r>
          </a:p>
        </p:txBody>
      </p:sp>
      <p:sp>
        <p:nvSpPr>
          <p:cNvPr id="5" name="Text Placeholder 2">
            <a:extLst>
              <a:ext uri="{FF2B5EF4-FFF2-40B4-BE49-F238E27FC236}">
                <a16:creationId xmlns:a16="http://schemas.microsoft.com/office/drawing/2014/main" id="{07B710EB-42F0-4C1D-9CF8-C3008380582B}"/>
              </a:ext>
            </a:extLst>
          </p:cNvPr>
          <p:cNvSpPr txBox="1">
            <a:spLocks/>
          </p:cNvSpPr>
          <p:nvPr/>
        </p:nvSpPr>
        <p:spPr>
          <a:xfrm>
            <a:off x="416325" y="1025375"/>
            <a:ext cx="11579732" cy="1033753"/>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200" b="1" dirty="0">
                <a:solidFill>
                  <a:srgbClr val="D34D26"/>
                </a:solidFill>
                <a:latin typeface="Segoe UI" panose="020B0502040204020203" pitchFamily="34" charset="0"/>
                <a:cs typeface="Segoe UI" panose="020B0502040204020203" pitchFamily="34" charset="0"/>
              </a:rPr>
              <a:t>At the end of this webinar, you will be able to:</a:t>
            </a:r>
          </a:p>
        </p:txBody>
      </p:sp>
      <p:sp>
        <p:nvSpPr>
          <p:cNvPr id="6" name="Text Placeholder 3">
            <a:extLst>
              <a:ext uri="{FF2B5EF4-FFF2-40B4-BE49-F238E27FC236}">
                <a16:creationId xmlns:a16="http://schemas.microsoft.com/office/drawing/2014/main" id="{BD69618B-6953-4F05-849E-0394687F61B2}"/>
              </a:ext>
            </a:extLst>
          </p:cNvPr>
          <p:cNvSpPr txBox="1">
            <a:spLocks/>
          </p:cNvSpPr>
          <p:nvPr/>
        </p:nvSpPr>
        <p:spPr>
          <a:xfrm>
            <a:off x="416325" y="1646432"/>
            <a:ext cx="10861708" cy="4186475"/>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400" dirty="0">
                <a:solidFill>
                  <a:srgbClr val="252D4E"/>
                </a:solidFill>
                <a:latin typeface="Segoe UI"/>
                <a:cs typeface="Segoe UI"/>
              </a:rPr>
              <a:t>Discuss unique challenges to substance use treatment providers and patients during the COVID-19 pandemic.</a:t>
            </a:r>
          </a:p>
          <a:p>
            <a:r>
              <a:rPr lang="en-US" sz="2400" dirty="0">
                <a:solidFill>
                  <a:srgbClr val="252D4E"/>
                </a:solidFill>
                <a:latin typeface="Segoe UI"/>
                <a:cs typeface="Segoe UI"/>
              </a:rPr>
              <a:t>Recognize patient-centered strategies for maintaining substance use treatments and services in a variety of settings including Opioid Treatment Programs (OTP), Office Based Opioid Treatment (OBOT), residentials treatment programs, and acute care settings.</a:t>
            </a:r>
          </a:p>
          <a:p>
            <a:r>
              <a:rPr lang="en-US" sz="2400" dirty="0">
                <a:solidFill>
                  <a:srgbClr val="252D4E"/>
                </a:solidFill>
                <a:latin typeface="Segoe UI"/>
                <a:cs typeface="Segoe UI"/>
              </a:rPr>
              <a:t>Describe effective protocols for infection mitigation in outpatient and residential settings. </a:t>
            </a:r>
          </a:p>
          <a:p>
            <a:r>
              <a:rPr lang="en-US" sz="2400" dirty="0">
                <a:solidFill>
                  <a:srgbClr val="252D4E"/>
                </a:solidFill>
                <a:latin typeface="Segoe UI"/>
                <a:cs typeface="Segoe UI"/>
              </a:rPr>
              <a:t>Identify strategies to ensure effective protocols for coordination between different care settings during the COVID-19 pandemic.</a:t>
            </a:r>
          </a:p>
          <a:p>
            <a:pPr marL="0" indent="0">
              <a:buNone/>
            </a:pPr>
            <a:endParaRPr lang="en-US" sz="2400" dirty="0">
              <a:solidFill>
                <a:srgbClr val="252D4E"/>
              </a:solidFill>
              <a:highlight>
                <a:srgbClr val="FFFF00"/>
              </a:highlight>
              <a:latin typeface="Segoe UI"/>
              <a:ea typeface="Lato" panose="020F0502020204030203" pitchFamily="34" charset="0"/>
              <a:cs typeface="Segoe UI"/>
            </a:endParaRPr>
          </a:p>
          <a:p>
            <a:endParaRPr lang="en-US" sz="2400" dirty="0">
              <a:solidFill>
                <a:srgbClr val="FFFFFF"/>
              </a:solidFill>
            </a:endParaRPr>
          </a:p>
          <a:p>
            <a:endParaRPr lang="en-US" sz="2400" dirty="0">
              <a:solidFill>
                <a:srgbClr val="FFFFFF"/>
              </a:solidFill>
              <a:latin typeface="Arial"/>
              <a:cs typeface="Arial"/>
            </a:endParaRPr>
          </a:p>
          <a:p>
            <a:pPr marL="0" indent="0">
              <a:buFont typeface="Arial" panose="020B0604020202020204" pitchFamily="34" charset="0"/>
              <a:buNone/>
            </a:pPr>
            <a:endParaRPr lang="en-US" sz="2400" dirty="0">
              <a:solidFill>
                <a:srgbClr val="FFFFFF"/>
              </a:solidFill>
              <a:latin typeface="Arial"/>
              <a:cs typeface="Arial"/>
            </a:endParaRPr>
          </a:p>
          <a:p>
            <a:pPr marL="0" indent="0">
              <a:buNone/>
            </a:pPr>
            <a:endParaRPr lang="en-US" sz="2400" dirty="0">
              <a:solidFill>
                <a:srgbClr val="FFFFFF"/>
              </a:solidFill>
            </a:endParaRPr>
          </a:p>
        </p:txBody>
      </p:sp>
    </p:spTree>
    <p:extLst>
      <p:ext uri="{BB962C8B-B14F-4D97-AF65-F5344CB8AC3E}">
        <p14:creationId xmlns:p14="http://schemas.microsoft.com/office/powerpoint/2010/main" val="2404059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7CD04159-7E08-4AD2-BB14-5CC9E403AC84}"/>
              </a:ext>
            </a:extLst>
          </p:cNvPr>
          <p:cNvSpPr/>
          <p:nvPr/>
        </p:nvSpPr>
        <p:spPr>
          <a:xfrm>
            <a:off x="687717" y="516655"/>
            <a:ext cx="1081656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2D4E"/>
                </a:solidFill>
                <a:effectLst/>
                <a:uLnTx/>
                <a:uFillTx/>
                <a:latin typeface="Segoe UI" panose="020B0502040204020203" pitchFamily="34" charset="0"/>
                <a:ea typeface="Lato" panose="020F0502020204030203" pitchFamily="34" charset="0"/>
                <a:cs typeface="Segoe UI" panose="020B0502040204020203" pitchFamily="34" charset="0"/>
              </a:rPr>
              <a:t>ASAM is working to rapidly develop consolidated resources to support addiction treatment providers in addressing the COVID-19 crisis through:</a:t>
            </a:r>
          </a:p>
        </p:txBody>
      </p:sp>
      <p:sp>
        <p:nvSpPr>
          <p:cNvPr id="19" name="Rectangle 18">
            <a:extLst>
              <a:ext uri="{FF2B5EF4-FFF2-40B4-BE49-F238E27FC236}">
                <a16:creationId xmlns:a16="http://schemas.microsoft.com/office/drawing/2014/main" id="{C3D0C71D-625A-4FB6-A401-CA22844CC7B5}"/>
              </a:ext>
            </a:extLst>
          </p:cNvPr>
          <p:cNvSpPr/>
          <p:nvPr/>
        </p:nvSpPr>
        <p:spPr>
          <a:xfrm>
            <a:off x="68771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A3C48F14-FB68-4D88-9F3C-3F2D3E5C9420}"/>
              </a:ext>
            </a:extLst>
          </p:cNvPr>
          <p:cNvSpPr txBox="1"/>
          <p:nvPr/>
        </p:nvSpPr>
        <p:spPr>
          <a:xfrm>
            <a:off x="859247" y="2462096"/>
            <a:ext cx="28425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Lato" panose="020F0502020204030203" pitchFamily="34" charset="0"/>
                <a:cs typeface="Segoe UI" panose="020B0502040204020203" pitchFamily="34" charset="0"/>
              </a:rPr>
              <a:t>Guidance from federal agencies and 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Lato" panose="020F0502020204030203" pitchFamily="34" charset="0"/>
                <a:cs typeface="Segoe UI" panose="020B0502040204020203" pitchFamily="34" charset="0"/>
              </a:rPr>
              <a:t>stakeholder groups</a:t>
            </a:r>
          </a:p>
        </p:txBody>
      </p:sp>
      <p:sp>
        <p:nvSpPr>
          <p:cNvPr id="4" name="TextBox 3">
            <a:extLst>
              <a:ext uri="{FF2B5EF4-FFF2-40B4-BE49-F238E27FC236}">
                <a16:creationId xmlns:a16="http://schemas.microsoft.com/office/drawing/2014/main" id="{8EF120FA-CF44-4677-A26E-912E2C089189}"/>
              </a:ext>
            </a:extLst>
          </p:cNvPr>
          <p:cNvSpPr txBox="1"/>
          <p:nvPr/>
        </p:nvSpPr>
        <p:spPr>
          <a:xfrm>
            <a:off x="1824445" y="5023091"/>
            <a:ext cx="96798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34D26"/>
                </a:solidFill>
                <a:effectLst/>
                <a:uLnTx/>
                <a:uFillTx/>
                <a:latin typeface="Lato" panose="020F0502020204030203" pitchFamily="34" charset="0"/>
                <a:ea typeface="Lato" panose="020F0502020204030203" pitchFamily="34" charset="0"/>
                <a:cs typeface="Lato" panose="020F0502020204030203" pitchFamily="34" charset="0"/>
              </a:rPr>
              <a:t>https://www.asam.org/Quality-Science/covid-19-coronavirus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D34D26"/>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C0E8C67B-7E95-410B-9A20-E9AC354C1DD7}"/>
              </a:ext>
            </a:extLst>
          </p:cNvPr>
          <p:cNvSpPr/>
          <p:nvPr/>
        </p:nvSpPr>
        <p:spPr>
          <a:xfrm>
            <a:off x="469530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14E3390-24C7-480A-B1B8-773A6B6A757F}"/>
              </a:ext>
            </a:extLst>
          </p:cNvPr>
          <p:cNvSpPr txBox="1"/>
          <p:nvPr/>
        </p:nvSpPr>
        <p:spPr>
          <a:xfrm>
            <a:off x="5142675" y="2631373"/>
            <a:ext cx="22909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CPDC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Task Force Guidance</a:t>
            </a:r>
          </a:p>
        </p:txBody>
      </p:sp>
      <p:sp>
        <p:nvSpPr>
          <p:cNvPr id="13" name="Rectangle 12">
            <a:extLst>
              <a:ext uri="{FF2B5EF4-FFF2-40B4-BE49-F238E27FC236}">
                <a16:creationId xmlns:a16="http://schemas.microsoft.com/office/drawing/2014/main" id="{C35C18BD-691B-45BC-A1D2-AC026DC67DC0}"/>
              </a:ext>
            </a:extLst>
          </p:cNvPr>
          <p:cNvSpPr/>
          <p:nvPr/>
        </p:nvSpPr>
        <p:spPr>
          <a:xfrm>
            <a:off x="8587818"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18C67AC-EB03-433A-B74A-6F740A8ECEB2}"/>
              </a:ext>
            </a:extLst>
          </p:cNvPr>
          <p:cNvSpPr txBox="1"/>
          <p:nvPr/>
        </p:nvSpPr>
        <p:spPr>
          <a:xfrm>
            <a:off x="8799871" y="2367171"/>
            <a:ext cx="270440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Coordination with members through state chapters to provide support in addressing state level issues</a:t>
            </a:r>
          </a:p>
        </p:txBody>
      </p:sp>
    </p:spTree>
    <p:extLst>
      <p:ext uri="{BB962C8B-B14F-4D97-AF65-F5344CB8AC3E}">
        <p14:creationId xmlns:p14="http://schemas.microsoft.com/office/powerpoint/2010/main" val="387916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4314F1-FC5C-49F8-8ED3-2E1187F943E7}"/>
              </a:ext>
            </a:extLst>
          </p:cNvPr>
          <p:cNvPicPr>
            <a:picLocks noChangeAspect="1"/>
          </p:cNvPicPr>
          <p:nvPr/>
        </p:nvPicPr>
        <p:blipFill rotWithShape="1">
          <a:blip r:embed="rId2"/>
          <a:srcRect t="8592" r="1418" b="5779"/>
          <a:stretch/>
        </p:blipFill>
        <p:spPr>
          <a:xfrm>
            <a:off x="-1" y="0"/>
            <a:ext cx="12192001" cy="6858000"/>
          </a:xfrm>
          <a:prstGeom prst="rect">
            <a:avLst/>
          </a:prstGeom>
        </p:spPr>
      </p:pic>
    </p:spTree>
    <p:extLst>
      <p:ext uri="{BB962C8B-B14F-4D97-AF65-F5344CB8AC3E}">
        <p14:creationId xmlns:p14="http://schemas.microsoft.com/office/powerpoint/2010/main" val="343100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CPDC Task Force Guidance Topics</a:t>
            </a:r>
          </a:p>
        </p:txBody>
      </p:sp>
      <p:sp>
        <p:nvSpPr>
          <p:cNvPr id="2" name="Rectangle 1">
            <a:extLst>
              <a:ext uri="{FF2B5EF4-FFF2-40B4-BE49-F238E27FC236}">
                <a16:creationId xmlns:a16="http://schemas.microsoft.com/office/drawing/2014/main" id="{3A5788C0-6F9B-489F-8D92-4A911885225F}"/>
              </a:ext>
            </a:extLst>
          </p:cNvPr>
          <p:cNvSpPr/>
          <p:nvPr/>
        </p:nvSpPr>
        <p:spPr>
          <a:xfrm>
            <a:off x="1762080" y="1754239"/>
            <a:ext cx="9555990" cy="4724370"/>
          </a:xfrm>
          <a:prstGeom prst="rect">
            <a:avLst/>
          </a:prstGeom>
        </p:spPr>
        <p:txBody>
          <a:bodyPr wrap="square" anchor="t">
            <a:spAutoFit/>
          </a:bodyPr>
          <a:lstStyle/>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Infection Mitigation: Outpatient Settings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Infection Mitigation: Residential Settings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Telehealth Guidance</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Adjusting Drug Testing Protocols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Access to Buprenorphine in Office-Based Settings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Access to Care in Opioid Treatment Programs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Support Group Guidance</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Guidance on Medications, Dosages and Formulations</a:t>
            </a:r>
          </a:p>
          <a:p>
            <a:pPr marL="285750" indent="-285750">
              <a:buFont typeface="Arial" panose="020B0604020202020204" pitchFamily="34" charset="0"/>
              <a:buChar char="•"/>
            </a:pPr>
            <a:r>
              <a:rPr lang="en-US" sz="2300" dirty="0">
                <a:solidFill>
                  <a:srgbClr val="252D4E"/>
                </a:solidFill>
                <a:latin typeface="Segoe UI"/>
                <a:ea typeface="Lato" panose="020F0502020204030203" pitchFamily="34" charset="0"/>
                <a:cs typeface="Segoe UI"/>
              </a:rPr>
              <a:t>Treating Pregnant Women with OUD</a:t>
            </a:r>
          </a:p>
          <a:p>
            <a:pPr marL="342900" indent="-342900">
              <a:buFont typeface="Arial" panose="020B0604020202020204" pitchFamily="34" charset="0"/>
              <a:buChar char="•"/>
            </a:pPr>
            <a:r>
              <a:rPr lang="en-US" sz="2300" dirty="0">
                <a:solidFill>
                  <a:srgbClr val="252D4E"/>
                </a:solidFill>
                <a:latin typeface="Segoe UI"/>
                <a:ea typeface="+mn-lt"/>
                <a:cs typeface="Segoe UI"/>
              </a:rPr>
              <a:t>Criminal Justice</a:t>
            </a:r>
            <a:endParaRPr lang="en-US" sz="2300" dirty="0">
              <a:ea typeface="+mn-lt"/>
              <a:cs typeface="+mn-lt"/>
            </a:endParaRPr>
          </a:p>
          <a:p>
            <a:pPr marL="342900" indent="-342900">
              <a:buFont typeface="Arial" panose="020B0604020202020204" pitchFamily="34" charset="0"/>
              <a:buChar char="•"/>
            </a:pPr>
            <a:r>
              <a:rPr lang="en-US" sz="2300" dirty="0">
                <a:solidFill>
                  <a:srgbClr val="252D4E"/>
                </a:solidFill>
                <a:latin typeface="Segoe UI" panose="020B0502040204020203" pitchFamily="34" charset="0"/>
                <a:cs typeface="Segoe UI" panose="020B0502040204020203" pitchFamily="34" charset="0"/>
              </a:rPr>
              <a:t>Guidance for General Hospitals</a:t>
            </a:r>
          </a:p>
          <a:p>
            <a:pPr marL="285750" indent="-285750">
              <a:buFont typeface="Arial" panose="020B0604020202020204" pitchFamily="34" charset="0"/>
              <a:buChar char="•"/>
            </a:pPr>
            <a:endParaRPr lang="en-US" sz="2400" dirty="0">
              <a:solidFill>
                <a:srgbClr val="252D4E"/>
              </a:solidFill>
              <a:latin typeface="Segoe UI"/>
              <a:ea typeface="Lato" panose="020F0502020204030203" pitchFamily="34" charset="0"/>
              <a:cs typeface="Segoe UI"/>
            </a:endParaRPr>
          </a:p>
          <a:p>
            <a:pPr marL="285750" indent="-285750">
              <a:buFont typeface="Arial" panose="020B0604020202020204" pitchFamily="34" charset="0"/>
              <a:buChar char="•"/>
            </a:pPr>
            <a:endParaRPr lang="en-US" sz="2400" dirty="0">
              <a:solidFill>
                <a:srgbClr val="252D4E"/>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8738B379-4518-46EE-8724-8C75ABB03F59}"/>
              </a:ext>
            </a:extLst>
          </p:cNvPr>
          <p:cNvSpPr txBox="1"/>
          <p:nvPr/>
        </p:nvSpPr>
        <p:spPr>
          <a:xfrm>
            <a:off x="1384393" y="1185477"/>
            <a:ext cx="42186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Published Guidance:</a:t>
            </a:r>
          </a:p>
        </p:txBody>
      </p:sp>
    </p:spTree>
    <p:extLst>
      <p:ext uri="{BB962C8B-B14F-4D97-AF65-F5344CB8AC3E}">
        <p14:creationId xmlns:p14="http://schemas.microsoft.com/office/powerpoint/2010/main" val="165267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CPDC Task Force Guidance Topics</a:t>
            </a:r>
          </a:p>
        </p:txBody>
      </p:sp>
      <p:sp>
        <p:nvSpPr>
          <p:cNvPr id="5" name="Rectangle 4">
            <a:extLst>
              <a:ext uri="{FF2B5EF4-FFF2-40B4-BE49-F238E27FC236}">
                <a16:creationId xmlns:a16="http://schemas.microsoft.com/office/drawing/2014/main" id="{5765AD53-26F6-4A6C-B67C-D39BF667CCD6}"/>
              </a:ext>
            </a:extLst>
          </p:cNvPr>
          <p:cNvSpPr/>
          <p:nvPr/>
        </p:nvSpPr>
        <p:spPr>
          <a:xfrm>
            <a:off x="1748683" y="1754239"/>
            <a:ext cx="7230895" cy="1508105"/>
          </a:xfrm>
          <a:prstGeom prst="rect">
            <a:avLst/>
          </a:prstGeom>
        </p:spPr>
        <p:txBody>
          <a:bodyPr wrap="square" anchor="t">
            <a:spAutoFit/>
          </a:bodyPr>
          <a:lstStyle/>
          <a:p>
            <a:pPr marL="342900" indent="-342900">
              <a:buFont typeface="Arial"/>
              <a:buChar char="•"/>
            </a:pPr>
            <a:r>
              <a:rPr lang="en-US" sz="2300" dirty="0">
                <a:solidFill>
                  <a:srgbClr val="252D4E"/>
                </a:solidFill>
                <a:latin typeface="Segoe UI"/>
                <a:ea typeface="Lato" panose="020F0502020204030203" pitchFamily="34" charset="0"/>
                <a:cs typeface="Segoe UI"/>
              </a:rPr>
              <a:t>Homeless Populations</a:t>
            </a:r>
          </a:p>
          <a:p>
            <a:pPr marL="342900" indent="-342900">
              <a:buFont typeface="Arial"/>
              <a:buChar char="•"/>
            </a:pPr>
            <a:r>
              <a:rPr lang="en-US" sz="2300" dirty="0">
                <a:solidFill>
                  <a:srgbClr val="252D4E"/>
                </a:solidFill>
                <a:latin typeface="Segoe UI"/>
                <a:ea typeface="Lato" panose="020F0502020204030203" pitchFamily="34" charset="0"/>
                <a:cs typeface="Segoe UI"/>
              </a:rPr>
              <a:t>Clinician and Physician Well-being</a:t>
            </a:r>
          </a:p>
          <a:p>
            <a:pPr marL="342900" indent="-342900">
              <a:buFont typeface="Arial"/>
              <a:buChar char="•"/>
            </a:pPr>
            <a:r>
              <a:rPr lang="en-US" sz="2300" dirty="0">
                <a:solidFill>
                  <a:srgbClr val="252D4E"/>
                </a:solidFill>
                <a:latin typeface="Segoe UI"/>
                <a:cs typeface="Segoe UI"/>
              </a:rPr>
              <a:t>Access to Alcohol Use Disorder and Alcohol Withdrawal Treatment </a:t>
            </a:r>
          </a:p>
        </p:txBody>
      </p:sp>
      <p:sp>
        <p:nvSpPr>
          <p:cNvPr id="7" name="TextBox 6">
            <a:extLst>
              <a:ext uri="{FF2B5EF4-FFF2-40B4-BE49-F238E27FC236}">
                <a16:creationId xmlns:a16="http://schemas.microsoft.com/office/drawing/2014/main" id="{851C9C9D-701B-4F11-9ACE-A6FE468C001A}"/>
              </a:ext>
            </a:extLst>
          </p:cNvPr>
          <p:cNvSpPr txBox="1"/>
          <p:nvPr/>
        </p:nvSpPr>
        <p:spPr>
          <a:xfrm>
            <a:off x="1748683" y="1231019"/>
            <a:ext cx="4797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Guidance Coming Soon</a:t>
            </a:r>
            <a:r>
              <a:rPr lang="en-US" sz="2800" b="1" dirty="0">
                <a:solidFill>
                  <a:srgbClr val="D34D26"/>
                </a:solidFill>
                <a:latin typeface="Lato" panose="020F0502020204030203" pitchFamily="34" charset="0"/>
                <a:ea typeface="Lato" panose="020F0502020204030203" pitchFamily="34" charset="0"/>
                <a:cs typeface="Lato" panose="020F0502020204030203" pitchFamily="34" charset="0"/>
              </a:rPr>
              <a:t>:</a:t>
            </a:r>
            <a:endParaRPr lang="en-US" sz="2800" dirty="0">
              <a:solidFill>
                <a:srgbClr val="D34D2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27900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Important Differences</a:t>
            </a:r>
            <a:endPar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0B5C4B1-32C3-4D88-8A69-CAD49C4F61FE}"/>
              </a:ext>
            </a:extLst>
          </p:cNvPr>
          <p:cNvSpPr/>
          <p:nvPr/>
        </p:nvSpPr>
        <p:spPr>
          <a:xfrm>
            <a:off x="745434"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01BF78-CA08-4850-AB52-57204CCAF2E6}"/>
              </a:ext>
            </a:extLst>
          </p:cNvPr>
          <p:cNvSpPr/>
          <p:nvPr/>
        </p:nvSpPr>
        <p:spPr>
          <a:xfrm>
            <a:off x="6552982"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B47EC9-EF68-4A6A-8131-96F256AF7A10}"/>
              </a:ext>
            </a:extLst>
          </p:cNvPr>
          <p:cNvSpPr txBox="1"/>
          <p:nvPr/>
        </p:nvSpPr>
        <p:spPr>
          <a:xfrm>
            <a:off x="588260" y="1431694"/>
            <a:ext cx="4671391" cy="584775"/>
          </a:xfrm>
          <a:prstGeom prst="rect">
            <a:avLst/>
          </a:prstGeom>
          <a:noFill/>
        </p:spPr>
        <p:txBody>
          <a:bodyPr wrap="square" rtlCol="0">
            <a:spAutoFit/>
          </a:bodyPr>
          <a:lstStyle/>
          <a:p>
            <a:pPr algn="ctr"/>
            <a:r>
              <a:rPr lang="en-US" sz="3200" b="1" dirty="0">
                <a:solidFill>
                  <a:srgbClr val="D34D26"/>
                </a:solidFill>
                <a:latin typeface="Segoe UI" panose="020B0502040204020203" pitchFamily="34" charset="0"/>
                <a:ea typeface="Lato" panose="020F0502020204030203" pitchFamily="34" charset="0"/>
                <a:cs typeface="Segoe UI" panose="020B0502040204020203" pitchFamily="34" charset="0"/>
              </a:rPr>
              <a:t>Guidance</a:t>
            </a:r>
          </a:p>
        </p:txBody>
      </p:sp>
      <p:sp>
        <p:nvSpPr>
          <p:cNvPr id="10" name="TextBox 9">
            <a:extLst>
              <a:ext uri="{FF2B5EF4-FFF2-40B4-BE49-F238E27FC236}">
                <a16:creationId xmlns:a16="http://schemas.microsoft.com/office/drawing/2014/main" id="{E6548A8F-63FB-4EFE-83F4-9FD00E8BA124}"/>
              </a:ext>
            </a:extLst>
          </p:cNvPr>
          <p:cNvSpPr txBox="1"/>
          <p:nvPr/>
        </p:nvSpPr>
        <p:spPr>
          <a:xfrm>
            <a:off x="6483408" y="1431693"/>
            <a:ext cx="4671391" cy="584775"/>
          </a:xfrm>
          <a:prstGeom prst="rect">
            <a:avLst/>
          </a:prstGeom>
          <a:noFill/>
        </p:spPr>
        <p:txBody>
          <a:bodyPr wrap="square" rtlCol="0">
            <a:spAutoFit/>
          </a:bodyPr>
          <a:lstStyle/>
          <a:p>
            <a:pPr algn="ctr"/>
            <a:r>
              <a:rPr lang="en-US" sz="3200" b="1" dirty="0">
                <a:solidFill>
                  <a:srgbClr val="D34D26"/>
                </a:solidFill>
                <a:latin typeface="Segoe UI" panose="020B0502040204020203" pitchFamily="34" charset="0"/>
                <a:ea typeface="Lato" panose="020F0502020204030203" pitchFamily="34" charset="0"/>
                <a:cs typeface="Segoe UI" panose="020B0502040204020203" pitchFamily="34" charset="0"/>
              </a:rPr>
              <a:t>Guidelines</a:t>
            </a:r>
          </a:p>
        </p:txBody>
      </p:sp>
      <p:sp>
        <p:nvSpPr>
          <p:cNvPr id="6" name="TextBox 5">
            <a:extLst>
              <a:ext uri="{FF2B5EF4-FFF2-40B4-BE49-F238E27FC236}">
                <a16:creationId xmlns:a16="http://schemas.microsoft.com/office/drawing/2014/main" id="{7A46D92E-7486-403D-B95A-AE04E32DAE50}"/>
              </a:ext>
            </a:extLst>
          </p:cNvPr>
          <p:cNvSpPr txBox="1"/>
          <p:nvPr/>
        </p:nvSpPr>
        <p:spPr>
          <a:xfrm>
            <a:off x="1411357" y="2067339"/>
            <a:ext cx="3568148" cy="2308324"/>
          </a:xfrm>
          <a:prstGeom prst="rect">
            <a:avLst/>
          </a:prstGeom>
          <a:noFill/>
        </p:spPr>
        <p:txBody>
          <a:bodyPr wrap="square" rtlCol="0">
            <a:spAutoFit/>
          </a:bodyPr>
          <a:lstStyle/>
          <a:p>
            <a:pPr lvl="0"/>
            <a:r>
              <a:rPr lang="en-US" sz="2200" b="1" dirty="0">
                <a:solidFill>
                  <a:srgbClr val="252D4E"/>
                </a:solidFill>
                <a:latin typeface="Segoe UI" panose="020B0502040204020203" pitchFamily="34" charset="0"/>
                <a:cs typeface="Segoe UI" panose="020B0502040204020203" pitchFamily="34" charset="0"/>
              </a:rPr>
              <a:t>A relatively rapid process where content is: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developed by a few experts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vetted by a review group</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quickly released to address a pressing crisis.</a:t>
            </a:r>
          </a:p>
        </p:txBody>
      </p:sp>
      <p:sp>
        <p:nvSpPr>
          <p:cNvPr id="11" name="TextBox 10">
            <a:extLst>
              <a:ext uri="{FF2B5EF4-FFF2-40B4-BE49-F238E27FC236}">
                <a16:creationId xmlns:a16="http://schemas.microsoft.com/office/drawing/2014/main" id="{B99CCA32-9D94-497C-9A69-16B590DAC604}"/>
              </a:ext>
            </a:extLst>
          </p:cNvPr>
          <p:cNvSpPr txBox="1"/>
          <p:nvPr/>
        </p:nvSpPr>
        <p:spPr>
          <a:xfrm>
            <a:off x="6940717" y="2067338"/>
            <a:ext cx="3925957" cy="2308324"/>
          </a:xfrm>
          <a:prstGeom prst="rect">
            <a:avLst/>
          </a:prstGeom>
          <a:noFill/>
        </p:spPr>
        <p:txBody>
          <a:bodyPr wrap="square" rtlCol="0">
            <a:spAutoFit/>
          </a:bodyPr>
          <a:lstStyle/>
          <a:p>
            <a:pPr lvl="0"/>
            <a:r>
              <a:rPr lang="en-US" sz="2200" b="1" dirty="0">
                <a:solidFill>
                  <a:srgbClr val="252D4E"/>
                </a:solidFill>
                <a:latin typeface="Segoe UI" panose="020B0502040204020203" pitchFamily="34" charset="0"/>
                <a:cs typeface="Segoe UI" panose="020B0502040204020203" pitchFamily="34" charset="0"/>
              </a:rPr>
              <a:t>A slower process (a year or more) that includes: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the development of a rigorous methodology</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a final stage of public comments and the approval of the Board of Directors. </a:t>
            </a:r>
          </a:p>
        </p:txBody>
      </p:sp>
      <p:sp>
        <p:nvSpPr>
          <p:cNvPr id="12" name="TextBox 11">
            <a:extLst>
              <a:ext uri="{FF2B5EF4-FFF2-40B4-BE49-F238E27FC236}">
                <a16:creationId xmlns:a16="http://schemas.microsoft.com/office/drawing/2014/main" id="{53F4B72C-C103-4E3E-BBB8-659977D133DE}"/>
              </a:ext>
            </a:extLst>
          </p:cNvPr>
          <p:cNvSpPr txBox="1"/>
          <p:nvPr/>
        </p:nvSpPr>
        <p:spPr>
          <a:xfrm>
            <a:off x="5620577" y="2898334"/>
            <a:ext cx="748639" cy="584775"/>
          </a:xfrm>
          <a:prstGeom prst="rect">
            <a:avLst/>
          </a:prstGeom>
          <a:noFill/>
        </p:spPr>
        <p:txBody>
          <a:bodyPr wrap="square" rtlCol="0">
            <a:spAutoFit/>
          </a:bodyPr>
          <a:lstStyle/>
          <a:p>
            <a:pPr algn="ctr"/>
            <a:r>
              <a:rPr lang="en-US" sz="3200" b="1">
                <a:solidFill>
                  <a:srgbClr val="D34D26"/>
                </a:solidFill>
              </a:rPr>
              <a:t>VS</a:t>
            </a:r>
          </a:p>
        </p:txBody>
      </p:sp>
    </p:spTree>
    <p:extLst>
      <p:ext uri="{BB962C8B-B14F-4D97-AF65-F5344CB8AC3E}">
        <p14:creationId xmlns:p14="http://schemas.microsoft.com/office/powerpoint/2010/main" val="295347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2" y="1592231"/>
            <a:ext cx="6448388" cy="46514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52D4E"/>
                </a:solidFill>
                <a:latin typeface="Segoe UI" panose="020B0502040204020203" pitchFamily="34" charset="0"/>
                <a:cs typeface="Segoe UI" panose="020B0502040204020203" pitchFamily="34" charset="0"/>
              </a:rPr>
              <a:t>1. </a:t>
            </a:r>
            <a:r>
              <a:rPr lang="en-US" dirty="0">
                <a:solidFill>
                  <a:srgbClr val="252D4E"/>
                </a:solidFill>
                <a:latin typeface="Segoe UI" panose="020B0502040204020203" pitchFamily="34" charset="0"/>
                <a:cs typeface="Segoe UI" panose="020B0502040204020203" pitchFamily="34" charset="0"/>
              </a:rPr>
              <a:t>Clinicians, treatment programs, and systems of care must pivot during times of disaster from traditional 'best practices' which rely upon usual resource availability, while providing the best care possible under their circumstances for the patients in their community.</a:t>
            </a:r>
          </a:p>
          <a:p>
            <a:pPr marL="0" indent="0">
              <a:buNone/>
            </a:pPr>
            <a:endParaRPr lang="en-US" sz="2000" dirty="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532515" y="363795"/>
            <a:ext cx="6448388" cy="12284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Three Underlying Themes</a:t>
            </a:r>
          </a:p>
          <a:p>
            <a:pPr marL="0" indent="0">
              <a:spcBef>
                <a:spcPts val="0"/>
              </a:spcBef>
              <a:buNone/>
            </a:pPr>
            <a:endParaRPr lang="en-US" sz="4000" b="1" dirty="0">
              <a:solidFill>
                <a:srgbClr val="F6DE55"/>
              </a:solidFill>
              <a:cs typeface="Arial" panose="020B0604020202020204"/>
            </a:endParaRPr>
          </a:p>
        </p:txBody>
      </p:sp>
      <p:pic>
        <p:nvPicPr>
          <p:cNvPr id="15" name="Picture 14">
            <a:extLst>
              <a:ext uri="{FF2B5EF4-FFF2-40B4-BE49-F238E27FC236}">
                <a16:creationId xmlns:a16="http://schemas.microsoft.com/office/drawing/2014/main" id="{7D197AB3-9384-40FA-81FA-39260FAD2F74}"/>
              </a:ext>
            </a:extLst>
          </p:cNvPr>
          <p:cNvPicPr>
            <a:picLocks noChangeAspect="1"/>
          </p:cNvPicPr>
          <p:nvPr/>
        </p:nvPicPr>
        <p:blipFill>
          <a:blip r:embed="rId3"/>
          <a:stretch>
            <a:fillRect/>
          </a:stretch>
        </p:blipFill>
        <p:spPr>
          <a:xfrm>
            <a:off x="7861282" y="0"/>
            <a:ext cx="4620769" cy="6858000"/>
          </a:xfrm>
          <a:prstGeom prst="rect">
            <a:avLst/>
          </a:prstGeom>
        </p:spPr>
      </p:pic>
    </p:spTree>
    <p:extLst>
      <p:ext uri="{BB962C8B-B14F-4D97-AF65-F5344CB8AC3E}">
        <p14:creationId xmlns:p14="http://schemas.microsoft.com/office/powerpoint/2010/main" val="277914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8"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1" y="2167768"/>
            <a:ext cx="6729326" cy="25224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b="1" dirty="0">
                <a:solidFill>
                  <a:srgbClr val="252D4E"/>
                </a:solidFill>
                <a:latin typeface="Segoe UI" panose="020B0502040204020203" pitchFamily="34" charset="0"/>
                <a:cs typeface="Segoe UI" panose="020B0502040204020203" pitchFamily="34" charset="0"/>
              </a:rPr>
              <a:t>2. </a:t>
            </a:r>
            <a:r>
              <a:rPr lang="en-US" dirty="0">
                <a:solidFill>
                  <a:srgbClr val="252D4E"/>
                </a:solidFill>
                <a:latin typeface="Segoe UI" panose="020B0502040204020203" pitchFamily="34" charset="0"/>
                <a:cs typeface="Segoe UI" panose="020B0502040204020203" pitchFamily="34" charset="0"/>
              </a:rPr>
              <a:t>Rapid and deep federal guidance, regulatory changes, and payment changes must be implemented within state and local regulatory and payment structures.</a:t>
            </a:r>
          </a:p>
          <a:p>
            <a:pPr marL="0" indent="0">
              <a:buNone/>
            </a:pPr>
            <a:endParaRPr lang="en-US" sz="2000" dirty="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487551" y="353962"/>
            <a:ext cx="7565068" cy="13169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Three Underlying Themes</a:t>
            </a:r>
            <a:endParaRPr lang="en-US" sz="4000" b="1" dirty="0">
              <a:solidFill>
                <a:srgbClr val="F6DE55"/>
              </a:solidFill>
              <a:cs typeface="Arial" panose="020B0604020202020204"/>
            </a:endParaRPr>
          </a:p>
        </p:txBody>
      </p:sp>
      <p:pic>
        <p:nvPicPr>
          <p:cNvPr id="7" name="Picture 6" descr="A large white building&#10;&#10;Description automatically generated">
            <a:extLst>
              <a:ext uri="{FF2B5EF4-FFF2-40B4-BE49-F238E27FC236}">
                <a16:creationId xmlns:a16="http://schemas.microsoft.com/office/drawing/2014/main" id="{702902A6-A428-4139-81D5-09DFA6D25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2" t="62" r="38068" b="-2"/>
          <a:stretch/>
        </p:blipFill>
        <p:spPr>
          <a:xfrm>
            <a:off x="7829882" y="0"/>
            <a:ext cx="4620535" cy="6858000"/>
          </a:xfrm>
          <a:prstGeom prst="rect">
            <a:avLst/>
          </a:prstGeom>
        </p:spPr>
      </p:pic>
    </p:spTree>
    <p:extLst>
      <p:ext uri="{BB962C8B-B14F-4D97-AF65-F5344CB8AC3E}">
        <p14:creationId xmlns:p14="http://schemas.microsoft.com/office/powerpoint/2010/main" val="39073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1" y="2135868"/>
            <a:ext cx="7394179" cy="141905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b="1" dirty="0">
                <a:solidFill>
                  <a:srgbClr val="252D4E"/>
                </a:solidFill>
                <a:latin typeface="Segoe UI" panose="020B0502040204020203" pitchFamily="34" charset="0"/>
                <a:cs typeface="Segoe UI" panose="020B0502040204020203" pitchFamily="34" charset="0"/>
              </a:rPr>
              <a:t>3. </a:t>
            </a:r>
            <a:r>
              <a:rPr lang="en-US" dirty="0">
                <a:solidFill>
                  <a:srgbClr val="252D4E"/>
                </a:solidFill>
                <a:latin typeface="Segoe UI" panose="020B0502040204020203" pitchFamily="34" charset="0"/>
                <a:cs typeface="Segoe UI" panose="020B0502040204020203" pitchFamily="34" charset="0"/>
              </a:rPr>
              <a:t>There is an urgent/emergent need for clinicians, treatment programs, systems of care to break from silos and collaborate for new systems.</a:t>
            </a:r>
          </a:p>
          <a:p>
            <a:pPr marL="0" indent="0">
              <a:buNone/>
            </a:pPr>
            <a:endParaRPr lang="en-US" sz="2000" dirty="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487551" y="358409"/>
            <a:ext cx="6599049" cy="141905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Three Underlying Themes</a:t>
            </a:r>
          </a:p>
        </p:txBody>
      </p:sp>
      <p:pic>
        <p:nvPicPr>
          <p:cNvPr id="15" name="Picture 14" descr="A person wearing a white shirt&#10;&#10;Description automatically generated">
            <a:extLst>
              <a:ext uri="{FF2B5EF4-FFF2-40B4-BE49-F238E27FC236}">
                <a16:creationId xmlns:a16="http://schemas.microsoft.com/office/drawing/2014/main" id="{607F3DE4-5280-4E23-92C6-D239D304429C}"/>
              </a:ext>
            </a:extLst>
          </p:cNvPr>
          <p:cNvPicPr>
            <a:picLocks noChangeAspect="1"/>
          </p:cNvPicPr>
          <p:nvPr/>
        </p:nvPicPr>
        <p:blipFill rotWithShape="1">
          <a:blip r:embed="rId4">
            <a:extLst>
              <a:ext uri="{28A0092B-C50C-407E-A947-70E740481C1C}">
                <a14:useLocalDpi xmlns:a14="http://schemas.microsoft.com/office/drawing/2010/main" val="0"/>
              </a:ext>
            </a:extLst>
          </a:blip>
          <a:srcRect l="20656" r="15787"/>
          <a:stretch/>
        </p:blipFill>
        <p:spPr>
          <a:xfrm>
            <a:off x="8395252" y="0"/>
            <a:ext cx="3796748" cy="6858000"/>
          </a:xfrm>
          <a:prstGeom prst="rect">
            <a:avLst/>
          </a:prstGeom>
        </p:spPr>
      </p:pic>
    </p:spTree>
    <p:extLst>
      <p:ext uri="{BB962C8B-B14F-4D97-AF65-F5344CB8AC3E}">
        <p14:creationId xmlns:p14="http://schemas.microsoft.com/office/powerpoint/2010/main" val="331333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78" y="-320841"/>
            <a:ext cx="12865768" cy="7236995"/>
          </a:xfrm>
          <a:prstGeom prst="rect">
            <a:avLst/>
          </a:prstGeom>
        </p:spPr>
      </p:pic>
    </p:spTree>
    <p:extLst>
      <p:ext uri="{BB962C8B-B14F-4D97-AF65-F5344CB8AC3E}">
        <p14:creationId xmlns:p14="http://schemas.microsoft.com/office/powerpoint/2010/main" val="94074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93382DA8-2B80-49C7-8DC0-013826FC25E3}"/>
              </a:ext>
            </a:extLst>
          </p:cNvPr>
          <p:cNvSpPr txBox="1">
            <a:spLocks/>
          </p:cNvSpPr>
          <p:nvPr/>
        </p:nvSpPr>
        <p:spPr>
          <a:xfrm>
            <a:off x="353221" y="317824"/>
            <a:ext cx="11676259"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Anticipated Phases of the COVID-19 Pandemic</a:t>
            </a:r>
          </a:p>
        </p:txBody>
      </p:sp>
      <p:grpSp>
        <p:nvGrpSpPr>
          <p:cNvPr id="14" name="Group 13">
            <a:extLst>
              <a:ext uri="{FF2B5EF4-FFF2-40B4-BE49-F238E27FC236}">
                <a16:creationId xmlns:a16="http://schemas.microsoft.com/office/drawing/2014/main" id="{30EA31FB-F7F8-4677-9E92-22B78304CD31}"/>
              </a:ext>
            </a:extLst>
          </p:cNvPr>
          <p:cNvGrpSpPr/>
          <p:nvPr/>
        </p:nvGrpSpPr>
        <p:grpSpPr>
          <a:xfrm>
            <a:off x="719316" y="1350793"/>
            <a:ext cx="11109370" cy="1491657"/>
            <a:chOff x="947472" y="1716155"/>
            <a:chExt cx="10574420" cy="1310107"/>
          </a:xfrm>
        </p:grpSpPr>
        <p:sp>
          <p:nvSpPr>
            <p:cNvPr id="8" name="Arrow: Chevron 7">
              <a:extLst>
                <a:ext uri="{FF2B5EF4-FFF2-40B4-BE49-F238E27FC236}">
                  <a16:creationId xmlns:a16="http://schemas.microsoft.com/office/drawing/2014/main" id="{B668056F-8E0E-459C-BB88-8A5C3D98415C}"/>
                </a:ext>
              </a:extLst>
            </p:cNvPr>
            <p:cNvSpPr/>
            <p:nvPr/>
          </p:nvSpPr>
          <p:spPr>
            <a:xfrm>
              <a:off x="947472" y="1716157"/>
              <a:ext cx="3475299" cy="1310105"/>
            </a:xfrm>
            <a:prstGeom prst="chevron">
              <a:avLst/>
            </a:prstGeom>
            <a:solidFill>
              <a:srgbClr val="4280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9FB801DE-A936-4694-9A79-977C267D5420}"/>
                </a:ext>
              </a:extLst>
            </p:cNvPr>
            <p:cNvSpPr/>
            <p:nvPr/>
          </p:nvSpPr>
          <p:spPr>
            <a:xfrm>
              <a:off x="4648426" y="1716156"/>
              <a:ext cx="3711347" cy="1310105"/>
            </a:xfrm>
            <a:prstGeom prst="chevron">
              <a:avLst/>
            </a:prstGeom>
            <a:solidFill>
              <a:srgbClr val="D34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CB01B5D2-17B2-4CA7-8E99-9F6C5C75D1D7}"/>
                </a:ext>
              </a:extLst>
            </p:cNvPr>
            <p:cNvSpPr/>
            <p:nvPr/>
          </p:nvSpPr>
          <p:spPr>
            <a:xfrm>
              <a:off x="8481829" y="1716155"/>
              <a:ext cx="3040063" cy="1310105"/>
            </a:xfrm>
            <a:prstGeom prst="chevro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0BBBC51-9EA3-4226-8DC8-94C59E5352BC}"/>
                </a:ext>
              </a:extLst>
            </p:cNvPr>
            <p:cNvSpPr txBox="1"/>
            <p:nvPr/>
          </p:nvSpPr>
          <p:spPr>
            <a:xfrm>
              <a:off x="1859006" y="2136772"/>
              <a:ext cx="1748794"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Early Phase</a:t>
              </a:r>
            </a:p>
          </p:txBody>
        </p:sp>
        <p:sp>
          <p:nvSpPr>
            <p:cNvPr id="12" name="TextBox 11">
              <a:extLst>
                <a:ext uri="{FF2B5EF4-FFF2-40B4-BE49-F238E27FC236}">
                  <a16:creationId xmlns:a16="http://schemas.microsoft.com/office/drawing/2014/main" id="{0955DEA9-250D-411B-9E8B-1DB9C6BEEA85}"/>
                </a:ext>
              </a:extLst>
            </p:cNvPr>
            <p:cNvSpPr txBox="1"/>
            <p:nvPr/>
          </p:nvSpPr>
          <p:spPr>
            <a:xfrm>
              <a:off x="5706471" y="2145844"/>
              <a:ext cx="2734128"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Middle Phase</a:t>
              </a:r>
            </a:p>
          </p:txBody>
        </p:sp>
        <p:sp>
          <p:nvSpPr>
            <p:cNvPr id="13" name="TextBox 12">
              <a:extLst>
                <a:ext uri="{FF2B5EF4-FFF2-40B4-BE49-F238E27FC236}">
                  <a16:creationId xmlns:a16="http://schemas.microsoft.com/office/drawing/2014/main" id="{61B18F12-5604-45A2-9892-A7CDC7C444D0}"/>
                </a:ext>
              </a:extLst>
            </p:cNvPr>
            <p:cNvSpPr txBox="1"/>
            <p:nvPr/>
          </p:nvSpPr>
          <p:spPr>
            <a:xfrm>
              <a:off x="9609974" y="1954574"/>
              <a:ext cx="1814425" cy="729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Post- Pandemic</a:t>
              </a:r>
            </a:p>
          </p:txBody>
        </p:sp>
      </p:grpSp>
      <p:sp>
        <p:nvSpPr>
          <p:cNvPr id="16" name="TextBox 15">
            <a:extLst>
              <a:ext uri="{FF2B5EF4-FFF2-40B4-BE49-F238E27FC236}">
                <a16:creationId xmlns:a16="http://schemas.microsoft.com/office/drawing/2014/main" id="{B98168DA-BC5A-4F16-AE69-5AD362041059}"/>
              </a:ext>
            </a:extLst>
          </p:cNvPr>
          <p:cNvSpPr txBox="1"/>
          <p:nvPr/>
        </p:nvSpPr>
        <p:spPr>
          <a:xfrm>
            <a:off x="485774" y="2735487"/>
            <a:ext cx="3795484" cy="33855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Low population prevalence</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Preventing transmission of the virus using physical distancing</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Develop protocols for keeping infectious patients /staff in isolation or quarantine</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PLAN FOR PHASE 2 !</a:t>
            </a:r>
          </a:p>
          <a:p>
            <a:endParaRPr lang="en-US" sz="1600" dirty="0">
              <a:solidFill>
                <a:schemeClr val="bg1"/>
              </a:solidFill>
              <a:latin typeface="Arial"/>
              <a:cs typeface="Arial"/>
            </a:endParaRPr>
          </a:p>
        </p:txBody>
      </p:sp>
      <p:sp>
        <p:nvSpPr>
          <p:cNvPr id="18" name="TextBox 17">
            <a:extLst>
              <a:ext uri="{FF2B5EF4-FFF2-40B4-BE49-F238E27FC236}">
                <a16:creationId xmlns:a16="http://schemas.microsoft.com/office/drawing/2014/main" id="{475EFA19-076E-40CD-BAFF-671FD0F8FCC3}"/>
              </a:ext>
            </a:extLst>
          </p:cNvPr>
          <p:cNvSpPr txBox="1"/>
          <p:nvPr/>
        </p:nvSpPr>
        <p:spPr>
          <a:xfrm>
            <a:off x="4468129" y="2735485"/>
            <a:ext cx="4077531" cy="36625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Higher population prevalence makes isolating of individuals impractical</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Designating entire areas/systems, including community housing, as available to either infectious or non-infectious persons. </a:t>
            </a:r>
            <a:r>
              <a:rPr lang="en-US" sz="1600" b="1" dirty="0">
                <a:solidFill>
                  <a:srgbClr val="252D4E"/>
                </a:solidFill>
                <a:latin typeface="Segoe UI" panose="020B0502040204020203" pitchFamily="34" charset="0"/>
                <a:cs typeface="Segoe UI" panose="020B0502040204020203" pitchFamily="34" charset="0"/>
              </a:rPr>
              <a:t> </a:t>
            </a:r>
          </a:p>
          <a:p>
            <a:endParaRPr lang="en-US" dirty="0">
              <a:solidFill>
                <a:schemeClr val="bg1"/>
              </a:solidFill>
              <a:latin typeface="Arial"/>
              <a:cs typeface="Arial"/>
            </a:endParaRPr>
          </a:p>
          <a:p>
            <a:endParaRPr lang="en-US" sz="1600" dirty="0">
              <a:solidFill>
                <a:schemeClr val="bg1"/>
              </a:solidFill>
              <a:latin typeface="Arial"/>
              <a:cs typeface="Arial"/>
            </a:endParaRPr>
          </a:p>
        </p:txBody>
      </p:sp>
      <p:sp>
        <p:nvSpPr>
          <p:cNvPr id="20" name="TextBox 19">
            <a:extLst>
              <a:ext uri="{FF2B5EF4-FFF2-40B4-BE49-F238E27FC236}">
                <a16:creationId xmlns:a16="http://schemas.microsoft.com/office/drawing/2014/main" id="{E4A81E8E-C8F5-4C7F-BD2E-C6C19F5E7A66}"/>
              </a:ext>
            </a:extLst>
          </p:cNvPr>
          <p:cNvSpPr txBox="1"/>
          <p:nvPr/>
        </p:nvSpPr>
        <p:spPr>
          <a:xfrm>
            <a:off x="8405130" y="2735485"/>
            <a:ext cx="3423556"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Updated best practices are implemented based upon lessons learned </a:t>
            </a:r>
          </a:p>
          <a:p>
            <a:pPr marL="285750" indent="-285750">
              <a:buFont typeface="Arial"/>
              <a:buChar char="•"/>
            </a:pPr>
            <a:endParaRPr lang="en-US" dirty="0">
              <a:solidFill>
                <a:schemeClr val="bg1"/>
              </a:solidFill>
              <a:latin typeface="Arial"/>
              <a:cs typeface="Arial"/>
            </a:endParaRPr>
          </a:p>
        </p:txBody>
      </p:sp>
    </p:spTree>
    <p:extLst>
      <p:ext uri="{BB962C8B-B14F-4D97-AF65-F5344CB8AC3E}">
        <p14:creationId xmlns:p14="http://schemas.microsoft.com/office/powerpoint/2010/main" val="4002568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38F0E50C-247B-49CD-BD41-0694EFDD88C6}"/>
              </a:ext>
            </a:extLst>
          </p:cNvPr>
          <p:cNvSpPr txBox="1">
            <a:spLocks/>
          </p:cNvSpPr>
          <p:nvPr/>
        </p:nvSpPr>
        <p:spPr>
          <a:xfrm>
            <a:off x="547333" y="337192"/>
            <a:ext cx="8968142" cy="614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002060"/>
                </a:solidFill>
                <a:latin typeface="Segoe UI" panose="020B0502040204020203" pitchFamily="34" charset="0"/>
                <a:cs typeface="Segoe UI" panose="020B0502040204020203" pitchFamily="34" charset="0"/>
              </a:rPr>
              <a:t>COVID-19 Resources</a:t>
            </a:r>
          </a:p>
        </p:txBody>
      </p:sp>
      <p:sp>
        <p:nvSpPr>
          <p:cNvPr id="6" name="Text Placeholder 5">
            <a:extLst>
              <a:ext uri="{FF2B5EF4-FFF2-40B4-BE49-F238E27FC236}">
                <a16:creationId xmlns:a16="http://schemas.microsoft.com/office/drawing/2014/main" id="{1B5449AC-6520-4097-8FD7-D4EA235215B8}"/>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52D4E"/>
                </a:solidFill>
                <a:latin typeface="Segoe UI" panose="020B0502040204020203" pitchFamily="34" charset="0"/>
                <a:cs typeface="Segoe UI" panose="020B0502040204020203" pitchFamily="34" charset="0"/>
              </a:rPr>
              <a:t>We want to hear from the field.</a:t>
            </a:r>
          </a:p>
          <a:p>
            <a:r>
              <a:rPr lang="en-US" dirty="0">
                <a:solidFill>
                  <a:srgbClr val="252D4E"/>
                </a:solidFill>
                <a:latin typeface="Segoe UI" panose="020B0502040204020203" pitchFamily="34" charset="0"/>
                <a:cs typeface="Segoe UI" panose="020B0502040204020203" pitchFamily="34" charset="0"/>
              </a:rPr>
              <a:t>If you have protocols or approaches you would like to share widely, or</a:t>
            </a:r>
          </a:p>
          <a:p>
            <a:r>
              <a:rPr lang="en-US" dirty="0">
                <a:solidFill>
                  <a:srgbClr val="252D4E"/>
                </a:solidFill>
                <a:latin typeface="Segoe UI" panose="020B0502040204020203" pitchFamily="34" charset="0"/>
                <a:cs typeface="Segoe UI" panose="020B0502040204020203" pitchFamily="34" charset="0"/>
              </a:rPr>
              <a:t>If you have questions or concerns related to the guidance: </a:t>
            </a:r>
          </a:p>
          <a:p>
            <a:endParaRPr lang="en-US" dirty="0">
              <a:solidFill>
                <a:srgbClr val="252D4E"/>
              </a:solidFill>
              <a:latin typeface="Segoe UI" panose="020B0502040204020203" pitchFamily="34" charset="0"/>
              <a:cs typeface="Segoe UI" panose="020B0502040204020203" pitchFamily="34" charset="0"/>
            </a:endParaRPr>
          </a:p>
          <a:p>
            <a:pPr lvl="1"/>
            <a:r>
              <a:rPr lang="en-US" dirty="0">
                <a:solidFill>
                  <a:srgbClr val="252D4E"/>
                </a:solidFill>
                <a:latin typeface="Segoe UI" panose="020B0502040204020203" pitchFamily="34" charset="0"/>
                <a:cs typeface="Segoe UI" panose="020B0502040204020203" pitchFamily="34" charset="0"/>
              </a:rPr>
              <a:t>Email </a:t>
            </a:r>
            <a:r>
              <a:rPr lang="en-US" dirty="0">
                <a:solidFill>
                  <a:srgbClr val="0070C0"/>
                </a:solidFill>
                <a:latin typeface="Segoe UI" panose="020B0502040204020203" pitchFamily="34" charset="0"/>
                <a:cs typeface="Segoe UI" panose="020B0502040204020203" pitchFamily="34" charset="0"/>
              </a:rPr>
              <a:t>COVID@asam.org</a:t>
            </a:r>
          </a:p>
        </p:txBody>
      </p:sp>
      <p:pic>
        <p:nvPicPr>
          <p:cNvPr id="8" name="Graphic 7" descr="Internet">
            <a:extLst>
              <a:ext uri="{FF2B5EF4-FFF2-40B4-BE49-F238E27FC236}">
                <a16:creationId xmlns:a16="http://schemas.microsoft.com/office/drawing/2014/main" id="{D273F954-3205-4EC8-B0D3-909A8803D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428518" y="3483999"/>
            <a:ext cx="1469923" cy="1469923"/>
          </a:xfrm>
          <a:prstGeom prst="rect">
            <a:avLst/>
          </a:prstGeom>
        </p:spPr>
      </p:pic>
    </p:spTree>
    <p:extLst>
      <p:ext uri="{BB962C8B-B14F-4D97-AF65-F5344CB8AC3E}">
        <p14:creationId xmlns:p14="http://schemas.microsoft.com/office/powerpoint/2010/main" val="213918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029075" y="1595402"/>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800" b="1" dirty="0">
                <a:solidFill>
                  <a:srgbClr val="002060"/>
                </a:solidFill>
                <a:latin typeface="Segoe UI"/>
                <a:cs typeface="Segoe UI"/>
              </a:rPr>
              <a:t>Challenges in Outpatient and Residential Treatment</a:t>
            </a:r>
          </a:p>
          <a:p>
            <a:pPr marL="0" indent="0" algn="ctr">
              <a:spcBef>
                <a:spcPts val="0"/>
              </a:spcBef>
              <a:buNone/>
            </a:pPr>
            <a:endParaRPr lang="en-US" sz="4800" b="1" dirty="0">
              <a:solidFill>
                <a:srgbClr val="002060"/>
              </a:solidFill>
              <a:latin typeface="Segoe UI" panose="020B0502040204020203" pitchFamily="34" charset="0"/>
              <a:cs typeface="Segoe UI" panose="020B0502040204020203" pitchFamily="34" charset="0"/>
            </a:endParaRPr>
          </a:p>
          <a:p>
            <a:pPr marL="0" indent="0" algn="ctr">
              <a:spcBef>
                <a:spcPts val="0"/>
              </a:spcBef>
              <a:buNone/>
            </a:pPr>
            <a:r>
              <a:rPr lang="en-US" sz="4400" b="1" dirty="0">
                <a:solidFill>
                  <a:srgbClr val="D34D26"/>
                </a:solidFill>
                <a:latin typeface="Segoe UI"/>
                <a:cs typeface="Segoe UI"/>
              </a:rPr>
              <a:t>Margaret Jarvis, MD, DFASAM </a:t>
            </a:r>
            <a:endParaRPr lang="en-US" sz="4400" dirty="0">
              <a:solidFill>
                <a:srgbClr val="D34D26"/>
              </a:solidFill>
              <a:latin typeface="Segoe UI"/>
              <a:cs typeface="Segoe UI"/>
            </a:endParaRPr>
          </a:p>
        </p:txBody>
      </p:sp>
    </p:spTree>
    <p:extLst>
      <p:ext uri="{BB962C8B-B14F-4D97-AF65-F5344CB8AC3E}">
        <p14:creationId xmlns:p14="http://schemas.microsoft.com/office/powerpoint/2010/main" val="231562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665921" y="267199"/>
            <a:ext cx="7086599" cy="914400"/>
          </a:xfrm>
          <a:prstGeom prst="rect">
            <a:avLst/>
          </a:prstGeom>
        </p:spPr>
        <p:txBody>
          <a:bodyPr anchor="t"/>
          <a:lstStyle/>
          <a:p>
            <a:pPr marL="0" indent="0">
              <a:buNone/>
            </a:pPr>
            <a:r>
              <a:rPr lang="en-US" sz="4200" b="1" dirty="0">
                <a:solidFill>
                  <a:srgbClr val="002060"/>
                </a:solidFill>
                <a:latin typeface="Segoe UI"/>
                <a:cs typeface="Segoe UI"/>
              </a:rPr>
              <a:t>Maintaining Access to Care</a:t>
            </a:r>
          </a:p>
          <a:p>
            <a:endParaRPr lang="en-US" sz="4200" b="1" dirty="0">
              <a:solidFill>
                <a:srgbClr val="D34D26"/>
              </a:solidFill>
              <a:latin typeface="Segoe UI"/>
              <a:cs typeface="Segoe UI"/>
            </a:endParaRPr>
          </a:p>
          <a:p>
            <a:endParaRPr lang="en-US" dirty="0"/>
          </a:p>
        </p:txBody>
      </p:sp>
      <p:sp>
        <p:nvSpPr>
          <p:cNvPr id="4" name="TextBox 3">
            <a:extLst>
              <a:ext uri="{FF2B5EF4-FFF2-40B4-BE49-F238E27FC236}">
                <a16:creationId xmlns:a16="http://schemas.microsoft.com/office/drawing/2014/main" id="{C1D50E63-6113-44E7-886F-CE2C99F532FF}"/>
              </a:ext>
            </a:extLst>
          </p:cNvPr>
          <p:cNvSpPr txBox="1"/>
          <p:nvPr/>
        </p:nvSpPr>
        <p:spPr>
          <a:xfrm>
            <a:off x="934275" y="1342143"/>
            <a:ext cx="6818245"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dirty="0">
                <a:solidFill>
                  <a:srgbClr val="D34D26"/>
                </a:solidFill>
                <a:latin typeface="Segoe UI" panose="020B0502040204020203" pitchFamily="34" charset="0"/>
                <a:cs typeface="Segoe UI" panose="020B0502040204020203" pitchFamily="34" charset="0"/>
              </a:rPr>
              <a:t>The COVID-19 Crisis is increasing demand for addiction treatment:</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Stress, anxiety, social isolation</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New financial and family stressors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Increasing alcohol consumption</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Changes to the drug supply and access</a:t>
            </a:r>
          </a:p>
          <a:p>
            <a:pPr lvl="1"/>
            <a:endParaRPr lang="en-US" sz="2400" dirty="0">
              <a:solidFill>
                <a:srgbClr val="252D4E"/>
              </a:solidFill>
              <a:latin typeface="Lato"/>
            </a:endParaRPr>
          </a:p>
        </p:txBody>
      </p:sp>
      <p:pic>
        <p:nvPicPr>
          <p:cNvPr id="8" name="Picture 7" descr="Bottles in a production line">
            <a:extLst>
              <a:ext uri="{FF2B5EF4-FFF2-40B4-BE49-F238E27FC236}">
                <a16:creationId xmlns:a16="http://schemas.microsoft.com/office/drawing/2014/main" id="{656E0693-2C0A-499F-9479-4DEBAA86591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2297" r="50346"/>
          <a:stretch/>
        </p:blipFill>
        <p:spPr>
          <a:xfrm>
            <a:off x="8348042" y="0"/>
            <a:ext cx="3843958" cy="6858000"/>
          </a:xfrm>
          <a:prstGeom prst="rect">
            <a:avLst/>
          </a:prstGeom>
        </p:spPr>
      </p:pic>
    </p:spTree>
    <p:extLst>
      <p:ext uri="{BB962C8B-B14F-4D97-AF65-F5344CB8AC3E}">
        <p14:creationId xmlns:p14="http://schemas.microsoft.com/office/powerpoint/2010/main" val="197893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596707" y="329112"/>
            <a:ext cx="7139935" cy="914400"/>
          </a:xfrm>
          <a:prstGeom prst="rect">
            <a:avLst/>
          </a:prstGeom>
        </p:spPr>
        <p:txBody>
          <a:bodyPr anchor="t"/>
          <a:lstStyle/>
          <a:p>
            <a:pPr marL="0" indent="0" algn="l">
              <a:buNone/>
            </a:pPr>
            <a:r>
              <a:rPr lang="en-US" sz="4200" b="1" dirty="0">
                <a:solidFill>
                  <a:srgbClr val="002060"/>
                </a:solidFill>
                <a:latin typeface="Segoe UI"/>
                <a:cs typeface="Segoe UI"/>
              </a:rPr>
              <a:t>Maintaining Access to Care</a:t>
            </a:r>
          </a:p>
          <a:p>
            <a:endParaRPr lang="en-US" sz="4200" b="1" dirty="0">
              <a:solidFill>
                <a:srgbClr val="D34D26"/>
              </a:solidFill>
              <a:latin typeface="Segoe UI"/>
              <a:cs typeface="Segoe UI"/>
            </a:endParaRPr>
          </a:p>
          <a:p>
            <a:endParaRPr lang="en-US" dirty="0"/>
          </a:p>
        </p:txBody>
      </p:sp>
      <p:sp>
        <p:nvSpPr>
          <p:cNvPr id="4" name="TextBox 3">
            <a:extLst>
              <a:ext uri="{FF2B5EF4-FFF2-40B4-BE49-F238E27FC236}">
                <a16:creationId xmlns:a16="http://schemas.microsoft.com/office/drawing/2014/main" id="{C1D50E63-6113-44E7-886F-CE2C99F532FF}"/>
              </a:ext>
            </a:extLst>
          </p:cNvPr>
          <p:cNvSpPr txBox="1"/>
          <p:nvPr/>
        </p:nvSpPr>
        <p:spPr>
          <a:xfrm>
            <a:off x="996476" y="1315305"/>
            <a:ext cx="6603205"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dirty="0">
                <a:solidFill>
                  <a:srgbClr val="D34D26"/>
                </a:solidFill>
                <a:latin typeface="Segoe UI" panose="020B0502040204020203" pitchFamily="34" charset="0"/>
                <a:cs typeface="Segoe UI" panose="020B0502040204020203" pitchFamily="34" charset="0"/>
              </a:rPr>
              <a:t>Many patients with addiction may be at increased risk of severe illness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Inhalation and injection of drugs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Drugs that impact respiratory function</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Immunosuppressant and cardiovascular effects </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Rates of smoking and vaping</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Communal living, unstable housing, homelessness</a:t>
            </a:r>
          </a:p>
          <a:p>
            <a:pPr marL="742950" lvl="1" indent="-285750">
              <a:buFont typeface="Arial"/>
              <a:buChar char="•"/>
            </a:pPr>
            <a:endParaRPr lang="en-US" sz="2400" dirty="0">
              <a:solidFill>
                <a:srgbClr val="252D4E"/>
              </a:solidFill>
              <a:latin typeface="Lato"/>
            </a:endParaRPr>
          </a:p>
        </p:txBody>
      </p:sp>
      <p:pic>
        <p:nvPicPr>
          <p:cNvPr id="11" name="Picture 10" descr="A picture containing film, animal, holding&#10;&#10;Description automatically generated">
            <a:extLst>
              <a:ext uri="{FF2B5EF4-FFF2-40B4-BE49-F238E27FC236}">
                <a16:creationId xmlns:a16="http://schemas.microsoft.com/office/drawing/2014/main" id="{6745A9DF-B664-4369-84F3-44CAD833AC45}"/>
              </a:ext>
            </a:extLst>
          </p:cNvPr>
          <p:cNvPicPr>
            <a:picLocks noChangeAspect="1"/>
          </p:cNvPicPr>
          <p:nvPr/>
        </p:nvPicPr>
        <p:blipFill rotWithShape="1">
          <a:blip r:embed="rId4">
            <a:extLst>
              <a:ext uri="{28A0092B-C50C-407E-A947-70E740481C1C}">
                <a14:useLocalDpi xmlns:a14="http://schemas.microsoft.com/office/drawing/2010/main" val="0"/>
              </a:ext>
            </a:extLst>
          </a:blip>
          <a:srcRect l="29230" r="30411"/>
          <a:stretch/>
        </p:blipFill>
        <p:spPr>
          <a:xfrm>
            <a:off x="8333349" y="0"/>
            <a:ext cx="4153290" cy="6858000"/>
          </a:xfrm>
          <a:prstGeom prst="rect">
            <a:avLst/>
          </a:prstGeom>
        </p:spPr>
      </p:pic>
    </p:spTree>
    <p:extLst>
      <p:ext uri="{BB962C8B-B14F-4D97-AF65-F5344CB8AC3E}">
        <p14:creationId xmlns:p14="http://schemas.microsoft.com/office/powerpoint/2010/main" val="27846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969BF70-9994-492F-9511-C51F6C6A136B}"/>
              </a:ext>
            </a:extLst>
          </p:cNvPr>
          <p:cNvSpPr>
            <a:spLocks noGrp="1"/>
          </p:cNvSpPr>
          <p:nvPr>
            <p:ph type="body" sz="quarter" idx="4294967295"/>
          </p:nvPr>
        </p:nvSpPr>
        <p:spPr>
          <a:xfrm>
            <a:off x="860354" y="2971800"/>
            <a:ext cx="4257555" cy="914400"/>
          </a:xfrm>
          <a:prstGeom prst="rect">
            <a:avLst/>
          </a:prstGeom>
        </p:spPr>
        <p:txBody>
          <a:bodyPr/>
          <a:lstStyle/>
          <a:p>
            <a:endParaRPr lang="en-US"/>
          </a:p>
        </p:txBody>
      </p:sp>
      <p:sp>
        <p:nvSpPr>
          <p:cNvPr id="8" name="Rectangle 7">
            <a:extLst>
              <a:ext uri="{FF2B5EF4-FFF2-40B4-BE49-F238E27FC236}">
                <a16:creationId xmlns:a16="http://schemas.microsoft.com/office/drawing/2014/main" id="{B05F83F7-2551-4B6E-BDF4-1D429330D3B6}"/>
              </a:ext>
            </a:extLst>
          </p:cNvPr>
          <p:cNvSpPr/>
          <p:nvPr/>
        </p:nvSpPr>
        <p:spPr>
          <a:xfrm>
            <a:off x="-9939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5241A9-597C-46AD-9D4B-ECA0A08419C9}"/>
              </a:ext>
            </a:extLst>
          </p:cNvPr>
          <p:cNvSpPr/>
          <p:nvPr/>
        </p:nvSpPr>
        <p:spPr>
          <a:xfrm>
            <a:off x="396239" y="243754"/>
            <a:ext cx="5288943" cy="1600438"/>
          </a:xfrm>
          <a:prstGeom prst="rect">
            <a:avLst/>
          </a:prstGeom>
        </p:spPr>
        <p:txBody>
          <a:bodyPr wrap="square">
            <a:spAutoFit/>
          </a:bodyPr>
          <a:lstStyle/>
          <a:p>
            <a:r>
              <a:rPr lang="en-US" sz="4000" b="1" dirty="0">
                <a:solidFill>
                  <a:srgbClr val="002060"/>
                </a:solidFill>
                <a:latin typeface="Segoe UI"/>
                <a:cs typeface="Segoe UI"/>
              </a:rPr>
              <a:t>Unique Issues in Outpatient Care</a:t>
            </a:r>
          </a:p>
          <a:p>
            <a:endParaRPr lang="en-US" b="1" dirty="0">
              <a:solidFill>
                <a:srgbClr val="D34D26"/>
              </a:solidFill>
              <a:latin typeface="Segoe UI"/>
              <a:cs typeface="Segoe UI"/>
            </a:endParaRPr>
          </a:p>
        </p:txBody>
      </p:sp>
      <p:sp>
        <p:nvSpPr>
          <p:cNvPr id="18" name="TextBox 17">
            <a:extLst>
              <a:ext uri="{FF2B5EF4-FFF2-40B4-BE49-F238E27FC236}">
                <a16:creationId xmlns:a16="http://schemas.microsoft.com/office/drawing/2014/main" id="{E06641B8-D6D2-478C-B744-8DCDC37441EA}"/>
              </a:ext>
            </a:extLst>
          </p:cNvPr>
          <p:cNvSpPr txBox="1"/>
          <p:nvPr/>
        </p:nvSpPr>
        <p:spPr>
          <a:xfrm>
            <a:off x="396239" y="1844192"/>
            <a:ext cx="6141572" cy="4616648"/>
          </a:xfrm>
          <a:prstGeom prst="rect">
            <a:avLst/>
          </a:prstGeom>
          <a:noFill/>
        </p:spPr>
        <p:txBody>
          <a:bodyPr wrap="square" rtlCol="0">
            <a:spAutoFit/>
          </a:bodyPr>
          <a:lstStyle/>
          <a:p>
            <a:pPr marL="285750" lvl="0" indent="-285750">
              <a:buFont typeface="Arial"/>
              <a:buChar char="•"/>
            </a:pPr>
            <a:r>
              <a:rPr lang="en-US" sz="2600" b="1" dirty="0">
                <a:solidFill>
                  <a:srgbClr val="D34D26"/>
                </a:solidFill>
                <a:latin typeface="Segoe UI" panose="020B0502040204020203" pitchFamily="34" charset="0"/>
                <a:cs typeface="Segoe UI" panose="020B0502040204020203" pitchFamily="34" charset="0"/>
              </a:rPr>
              <a:t>Implementing infection mitigation protocols</a:t>
            </a:r>
          </a:p>
          <a:p>
            <a:pPr marL="285750" indent="-285750">
              <a:buFont typeface="Arial"/>
              <a:buChar char="•"/>
            </a:pPr>
            <a:r>
              <a:rPr lang="en-US" sz="2600" b="1" dirty="0">
                <a:solidFill>
                  <a:srgbClr val="D34D26"/>
                </a:solidFill>
                <a:latin typeface="Segoe UI" panose="020B0502040204020203" pitchFamily="34" charset="0"/>
                <a:cs typeface="Segoe UI" panose="020B0502040204020203" pitchFamily="34" charset="0"/>
              </a:rPr>
              <a:t>Modifying protocols and training staff</a:t>
            </a:r>
          </a:p>
          <a:p>
            <a:pPr marL="742950" lvl="1" indent="-285750">
              <a:buFont typeface="Arial"/>
              <a:buChar char="•"/>
            </a:pPr>
            <a:r>
              <a:rPr lang="en-US" sz="2600" dirty="0">
                <a:solidFill>
                  <a:srgbClr val="252D4E"/>
                </a:solidFill>
                <a:latin typeface="Segoe UI" panose="020B0502040204020203" pitchFamily="34" charset="0"/>
                <a:cs typeface="Segoe UI" panose="020B0502040204020203" pitchFamily="34" charset="0"/>
              </a:rPr>
              <a:t>Medication selection and refills</a:t>
            </a:r>
          </a:p>
          <a:p>
            <a:pPr marL="742950" lvl="1" indent="-285750">
              <a:buFont typeface="Arial"/>
              <a:buChar char="•"/>
            </a:pPr>
            <a:r>
              <a:rPr lang="en-US" sz="2600" dirty="0">
                <a:solidFill>
                  <a:srgbClr val="252D4E"/>
                </a:solidFill>
                <a:latin typeface="Segoe UI" panose="020B0502040204020203" pitchFamily="34" charset="0"/>
                <a:cs typeface="Segoe UI" panose="020B0502040204020203" pitchFamily="34" charset="0"/>
              </a:rPr>
              <a:t>Drug testing </a:t>
            </a:r>
          </a:p>
          <a:p>
            <a:pPr marL="742950" lvl="1" indent="-285750">
              <a:buFont typeface="Arial"/>
              <a:buChar char="•"/>
            </a:pPr>
            <a:r>
              <a:rPr lang="en-US" sz="2600" dirty="0">
                <a:solidFill>
                  <a:srgbClr val="252D4E"/>
                </a:solidFill>
                <a:latin typeface="Segoe UI" panose="020B0502040204020203" pitchFamily="34" charset="0"/>
                <a:cs typeface="Segoe UI" panose="020B0502040204020203" pitchFamily="34" charset="0"/>
              </a:rPr>
              <a:t>Transitioning to telehealth</a:t>
            </a:r>
          </a:p>
          <a:p>
            <a:pPr marL="742950" lvl="1" indent="-285750">
              <a:buFont typeface="Arial"/>
              <a:buChar char="•"/>
            </a:pPr>
            <a:r>
              <a:rPr lang="en-US" sz="2600" dirty="0">
                <a:solidFill>
                  <a:srgbClr val="252D4E"/>
                </a:solidFill>
                <a:latin typeface="Segoe UI" panose="020B0502040204020203" pitchFamily="34" charset="0"/>
                <a:cs typeface="Segoe UI" panose="020B0502040204020203" pitchFamily="34" charset="0"/>
              </a:rPr>
              <a:t>More frequent follow ups</a:t>
            </a:r>
          </a:p>
          <a:p>
            <a:pPr marL="285750" indent="-285750">
              <a:buFont typeface="Arial"/>
              <a:buChar char="•"/>
            </a:pPr>
            <a:r>
              <a:rPr lang="en-US" sz="2600" b="1" dirty="0">
                <a:solidFill>
                  <a:srgbClr val="D34D26"/>
                </a:solidFill>
                <a:latin typeface="Segoe UI" panose="020B0502040204020203" pitchFamily="34" charset="0"/>
                <a:cs typeface="Segoe UI" panose="020B0502040204020203" pitchFamily="34" charset="0"/>
              </a:rPr>
              <a:t>Determining when an in-person visit is needed</a:t>
            </a:r>
          </a:p>
          <a:p>
            <a:pPr marL="742950" lvl="1" indent="-285750">
              <a:buFont typeface="Arial"/>
              <a:buChar char="•"/>
            </a:pPr>
            <a:r>
              <a:rPr lang="en-US" sz="2600" dirty="0">
                <a:solidFill>
                  <a:srgbClr val="252D4E"/>
                </a:solidFill>
                <a:latin typeface="Segoe UI" panose="020B0502040204020203" pitchFamily="34" charset="0"/>
                <a:cs typeface="Segoe UI" panose="020B0502040204020203" pitchFamily="34" charset="0"/>
              </a:rPr>
              <a:t>Minimizing in-person encounters</a:t>
            </a:r>
          </a:p>
        </p:txBody>
      </p:sp>
      <p:pic>
        <p:nvPicPr>
          <p:cNvPr id="19" name="Picture 18" descr="A person wearing a white shirt and black hair&#10;&#10;Description automatically generated">
            <a:extLst>
              <a:ext uri="{FF2B5EF4-FFF2-40B4-BE49-F238E27FC236}">
                <a16:creationId xmlns:a16="http://schemas.microsoft.com/office/drawing/2014/main" id="{E3F1C665-55DA-4DC1-8E13-FE86C8B69B23}"/>
              </a:ext>
            </a:extLst>
          </p:cNvPr>
          <p:cNvPicPr>
            <a:picLocks noChangeAspect="1"/>
          </p:cNvPicPr>
          <p:nvPr/>
        </p:nvPicPr>
        <p:blipFill rotWithShape="1">
          <a:blip r:embed="rId3">
            <a:extLst>
              <a:ext uri="{28A0092B-C50C-407E-A947-70E740481C1C}">
                <a14:useLocalDpi xmlns:a14="http://schemas.microsoft.com/office/drawing/2010/main" val="0"/>
              </a:ext>
            </a:extLst>
          </a:blip>
          <a:srcRect l="698" t="-2029" r="41660" b="17681"/>
          <a:stretch/>
        </p:blipFill>
        <p:spPr>
          <a:xfrm>
            <a:off x="4959537" y="-182880"/>
            <a:ext cx="7232463" cy="7040880"/>
          </a:xfrm>
          <a:prstGeom prst="rect">
            <a:avLst/>
          </a:prstGeom>
        </p:spPr>
      </p:pic>
    </p:spTree>
    <p:extLst>
      <p:ext uri="{BB962C8B-B14F-4D97-AF65-F5344CB8AC3E}">
        <p14:creationId xmlns:p14="http://schemas.microsoft.com/office/powerpoint/2010/main" val="208187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969BF70-9994-492F-9511-C51F6C6A136B}"/>
              </a:ext>
            </a:extLst>
          </p:cNvPr>
          <p:cNvSpPr>
            <a:spLocks noGrp="1"/>
          </p:cNvSpPr>
          <p:nvPr>
            <p:ph type="body" sz="quarter" idx="4294967295"/>
          </p:nvPr>
        </p:nvSpPr>
        <p:spPr>
          <a:xfrm>
            <a:off x="860354" y="2971800"/>
            <a:ext cx="4257555" cy="914400"/>
          </a:xfrm>
          <a:prstGeom prst="rect">
            <a:avLst/>
          </a:prstGeom>
        </p:spPr>
        <p:txBody>
          <a:bodyPr/>
          <a:lstStyle/>
          <a:p>
            <a:endParaRPr lang="en-US"/>
          </a:p>
        </p:txBody>
      </p:sp>
      <p:sp>
        <p:nvSpPr>
          <p:cNvPr id="8" name="Rectangle 7">
            <a:extLst>
              <a:ext uri="{FF2B5EF4-FFF2-40B4-BE49-F238E27FC236}">
                <a16:creationId xmlns:a16="http://schemas.microsoft.com/office/drawing/2014/main" id="{B05F83F7-2551-4B6E-BDF4-1D429330D3B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5241A9-597C-46AD-9D4B-ECA0A08419C9}"/>
              </a:ext>
            </a:extLst>
          </p:cNvPr>
          <p:cNvSpPr/>
          <p:nvPr/>
        </p:nvSpPr>
        <p:spPr>
          <a:xfrm>
            <a:off x="204745" y="329857"/>
            <a:ext cx="6779812" cy="646331"/>
          </a:xfrm>
          <a:prstGeom prst="rect">
            <a:avLst/>
          </a:prstGeom>
        </p:spPr>
        <p:txBody>
          <a:bodyPr wrap="square">
            <a:spAutoFit/>
          </a:bodyPr>
          <a:lstStyle/>
          <a:p>
            <a:r>
              <a:rPr lang="en-US" sz="3600" b="1" dirty="0">
                <a:solidFill>
                  <a:srgbClr val="002060"/>
                </a:solidFill>
                <a:latin typeface="Segoe UI"/>
                <a:cs typeface="Segoe UI"/>
              </a:rPr>
              <a:t>Infection Mitigation Guidance</a:t>
            </a:r>
            <a:endParaRPr lang="en-US" b="1" dirty="0">
              <a:solidFill>
                <a:srgbClr val="D34D26"/>
              </a:solidFill>
              <a:latin typeface="Segoe UI"/>
              <a:cs typeface="Segoe UI"/>
            </a:endParaRPr>
          </a:p>
        </p:txBody>
      </p:sp>
      <p:pic>
        <p:nvPicPr>
          <p:cNvPr id="19" name="Picture 18" descr="A person wearing a white shirt and black hair&#10;&#10;Description automatically generated">
            <a:extLst>
              <a:ext uri="{FF2B5EF4-FFF2-40B4-BE49-F238E27FC236}">
                <a16:creationId xmlns:a16="http://schemas.microsoft.com/office/drawing/2014/main" id="{E3F1C665-55DA-4DC1-8E13-FE86C8B69B23}"/>
              </a:ext>
            </a:extLst>
          </p:cNvPr>
          <p:cNvPicPr>
            <a:picLocks noChangeAspect="1"/>
          </p:cNvPicPr>
          <p:nvPr/>
        </p:nvPicPr>
        <p:blipFill rotWithShape="1">
          <a:blip r:embed="rId3">
            <a:extLst>
              <a:ext uri="{28A0092B-C50C-407E-A947-70E740481C1C}">
                <a14:useLocalDpi xmlns:a14="http://schemas.microsoft.com/office/drawing/2010/main" val="0"/>
              </a:ext>
            </a:extLst>
          </a:blip>
          <a:srcRect l="698" t="-2029" r="41660" b="17681"/>
          <a:stretch/>
        </p:blipFill>
        <p:spPr>
          <a:xfrm>
            <a:off x="4959537" y="-182880"/>
            <a:ext cx="7232463" cy="7040880"/>
          </a:xfrm>
          <a:prstGeom prst="rect">
            <a:avLst/>
          </a:prstGeom>
        </p:spPr>
      </p:pic>
      <p:sp>
        <p:nvSpPr>
          <p:cNvPr id="2" name="TextBox 1">
            <a:extLst>
              <a:ext uri="{FF2B5EF4-FFF2-40B4-BE49-F238E27FC236}">
                <a16:creationId xmlns:a16="http://schemas.microsoft.com/office/drawing/2014/main" id="{A5F281E9-F127-421E-B252-24858E8EDAB7}"/>
              </a:ext>
            </a:extLst>
          </p:cNvPr>
          <p:cNvSpPr txBox="1"/>
          <p:nvPr/>
        </p:nvSpPr>
        <p:spPr>
          <a:xfrm>
            <a:off x="430695" y="1789043"/>
            <a:ext cx="6327913" cy="4154984"/>
          </a:xfrm>
          <a:prstGeom prst="rect">
            <a:avLst/>
          </a:prstGeom>
          <a:noFill/>
        </p:spPr>
        <p:txBody>
          <a:bodyPr wrap="square" rtlCol="0">
            <a:spAutoFit/>
          </a:bodyPr>
          <a:lstStyle/>
          <a:p>
            <a:pPr marL="342900" lvl="0" indent="-342900">
              <a:buFont typeface="Arial"/>
              <a:buChar char="•"/>
            </a:pPr>
            <a:r>
              <a:rPr lang="en-US" sz="2400" dirty="0">
                <a:solidFill>
                  <a:srgbClr val="252D4E"/>
                </a:solidFill>
                <a:latin typeface="Lato"/>
              </a:rPr>
              <a:t>Screening for COVID-19 Symptoms and Risk</a:t>
            </a:r>
            <a:endParaRPr lang="en-US" sz="2400" dirty="0">
              <a:solidFill>
                <a:srgbClr val="252D4E"/>
              </a:solidFill>
              <a:latin typeface="Lato"/>
              <a:cs typeface="Arial" panose="020B0604020202020204"/>
            </a:endParaRPr>
          </a:p>
          <a:p>
            <a:pPr marL="342900" lvl="0" indent="-342900">
              <a:buFont typeface="Arial"/>
              <a:buChar char="•"/>
            </a:pPr>
            <a:r>
              <a:rPr lang="en-US" sz="2400" dirty="0">
                <a:solidFill>
                  <a:srgbClr val="252D4E"/>
                </a:solidFill>
                <a:latin typeface="Lato"/>
              </a:rPr>
              <a:t>Managing Patients who Screen Positive</a:t>
            </a:r>
          </a:p>
          <a:p>
            <a:pPr marL="342900" lvl="0" indent="-342900">
              <a:buFont typeface="Arial"/>
              <a:buChar char="•"/>
            </a:pPr>
            <a:r>
              <a:rPr lang="en-US" sz="2400" dirty="0">
                <a:solidFill>
                  <a:srgbClr val="252D4E"/>
                </a:solidFill>
                <a:latin typeface="Lato"/>
              </a:rPr>
              <a:t>Waiting Room Precautions</a:t>
            </a:r>
          </a:p>
          <a:p>
            <a:pPr marL="342900" lvl="0" indent="-342900">
              <a:buFont typeface="Arial"/>
              <a:buChar char="•"/>
            </a:pPr>
            <a:r>
              <a:rPr lang="en-US" sz="2400" dirty="0">
                <a:solidFill>
                  <a:srgbClr val="252D4E"/>
                </a:solidFill>
                <a:latin typeface="Lato"/>
              </a:rPr>
              <a:t>Protecting and Monitoring staff</a:t>
            </a:r>
          </a:p>
          <a:p>
            <a:pPr marL="342900" lvl="0" indent="-342900">
              <a:buFont typeface="Arial"/>
              <a:buChar char="•"/>
            </a:pPr>
            <a:r>
              <a:rPr lang="en-US" sz="2400" dirty="0">
                <a:solidFill>
                  <a:srgbClr val="252D4E"/>
                </a:solidFill>
                <a:latin typeface="Lato"/>
              </a:rPr>
              <a:t>Considerations for New Intakes</a:t>
            </a:r>
          </a:p>
          <a:p>
            <a:pPr marL="342900" lvl="0" indent="-342900">
              <a:buFont typeface="Arial"/>
              <a:buChar char="•"/>
            </a:pPr>
            <a:r>
              <a:rPr lang="en-US" sz="2400" dirty="0">
                <a:solidFill>
                  <a:srgbClr val="252D4E"/>
                </a:solidFill>
                <a:latin typeface="Lato"/>
              </a:rPr>
              <a:t>Considerations for Non-Urgent Appointments</a:t>
            </a:r>
          </a:p>
          <a:p>
            <a:pPr marL="342900" lvl="0" indent="-342900">
              <a:buFont typeface="Arial"/>
              <a:buChar char="•"/>
            </a:pPr>
            <a:r>
              <a:rPr lang="en-US" sz="2400" dirty="0">
                <a:solidFill>
                  <a:srgbClr val="252D4E"/>
                </a:solidFill>
                <a:latin typeface="Lato"/>
              </a:rPr>
              <a:t>Triaging Patients Based on Need for Residential or Inpatient Care</a:t>
            </a:r>
          </a:p>
          <a:p>
            <a:pPr marL="342900" lvl="0" indent="-342900">
              <a:buFont typeface="Arial"/>
              <a:buChar char="•"/>
            </a:pPr>
            <a:r>
              <a:rPr lang="en-US" sz="2400" dirty="0">
                <a:solidFill>
                  <a:srgbClr val="252D4E"/>
                </a:solidFill>
                <a:latin typeface="Lato"/>
              </a:rPr>
              <a:t>Facility Policies and Procedures </a:t>
            </a:r>
          </a:p>
        </p:txBody>
      </p:sp>
      <p:sp>
        <p:nvSpPr>
          <p:cNvPr id="3" name="TextBox 2">
            <a:extLst>
              <a:ext uri="{FF2B5EF4-FFF2-40B4-BE49-F238E27FC236}">
                <a16:creationId xmlns:a16="http://schemas.microsoft.com/office/drawing/2014/main" id="{36041CE8-13F2-4252-9B70-EA4B705B5C3D}"/>
              </a:ext>
            </a:extLst>
          </p:cNvPr>
          <p:cNvSpPr txBox="1"/>
          <p:nvPr/>
        </p:nvSpPr>
        <p:spPr>
          <a:xfrm>
            <a:off x="526774" y="1244401"/>
            <a:ext cx="2564296" cy="523220"/>
          </a:xfrm>
          <a:prstGeom prst="rect">
            <a:avLst/>
          </a:prstGeom>
          <a:noFill/>
        </p:spPr>
        <p:txBody>
          <a:bodyPr wrap="square" rtlCol="0">
            <a:spAutoFit/>
          </a:bodyPr>
          <a:lstStyle/>
          <a:p>
            <a:r>
              <a:rPr lang="en-US" sz="2800" b="1" dirty="0">
                <a:solidFill>
                  <a:srgbClr val="D34D26"/>
                </a:solidFill>
              </a:rPr>
              <a:t>Key Topics:</a:t>
            </a:r>
          </a:p>
        </p:txBody>
      </p:sp>
    </p:spTree>
    <p:extLst>
      <p:ext uri="{BB962C8B-B14F-4D97-AF65-F5344CB8AC3E}">
        <p14:creationId xmlns:p14="http://schemas.microsoft.com/office/powerpoint/2010/main" val="310288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969BF70-9994-492F-9511-C51F6C6A136B}"/>
              </a:ext>
            </a:extLst>
          </p:cNvPr>
          <p:cNvSpPr>
            <a:spLocks noGrp="1"/>
          </p:cNvSpPr>
          <p:nvPr>
            <p:ph type="body" sz="quarter" idx="4294967295"/>
          </p:nvPr>
        </p:nvSpPr>
        <p:spPr>
          <a:xfrm>
            <a:off x="860354" y="2971800"/>
            <a:ext cx="4257555" cy="914400"/>
          </a:xfrm>
          <a:prstGeom prst="rect">
            <a:avLst/>
          </a:prstGeom>
        </p:spPr>
        <p:txBody>
          <a:bodyPr/>
          <a:lstStyle/>
          <a:p>
            <a:endParaRPr lang="en-US"/>
          </a:p>
        </p:txBody>
      </p:sp>
      <p:sp>
        <p:nvSpPr>
          <p:cNvPr id="8" name="Rectangle 7">
            <a:extLst>
              <a:ext uri="{FF2B5EF4-FFF2-40B4-BE49-F238E27FC236}">
                <a16:creationId xmlns:a16="http://schemas.microsoft.com/office/drawing/2014/main" id="{B05F83F7-2551-4B6E-BDF4-1D429330D3B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wearing a white shirt and black hair&#10;&#10;Description automatically generated">
            <a:extLst>
              <a:ext uri="{FF2B5EF4-FFF2-40B4-BE49-F238E27FC236}">
                <a16:creationId xmlns:a16="http://schemas.microsoft.com/office/drawing/2014/main" id="{92263E08-25A7-49AD-A34A-5AD81328FE6C}"/>
              </a:ext>
            </a:extLst>
          </p:cNvPr>
          <p:cNvPicPr>
            <a:picLocks noChangeAspect="1"/>
          </p:cNvPicPr>
          <p:nvPr/>
        </p:nvPicPr>
        <p:blipFill rotWithShape="1">
          <a:blip r:embed="rId3">
            <a:extLst>
              <a:ext uri="{28A0092B-C50C-407E-A947-70E740481C1C}">
                <a14:useLocalDpi xmlns:a14="http://schemas.microsoft.com/office/drawing/2010/main" val="0"/>
              </a:ext>
            </a:extLst>
          </a:blip>
          <a:srcRect l="698" t="-2029" r="41660" b="17681"/>
          <a:stretch/>
        </p:blipFill>
        <p:spPr>
          <a:xfrm>
            <a:off x="4959537" y="-182880"/>
            <a:ext cx="7232463" cy="7040880"/>
          </a:xfrm>
          <a:prstGeom prst="rect">
            <a:avLst/>
          </a:prstGeom>
        </p:spPr>
      </p:pic>
      <p:sp>
        <p:nvSpPr>
          <p:cNvPr id="17" name="Rectangle 16">
            <a:extLst>
              <a:ext uri="{FF2B5EF4-FFF2-40B4-BE49-F238E27FC236}">
                <a16:creationId xmlns:a16="http://schemas.microsoft.com/office/drawing/2014/main" id="{785241A9-597C-46AD-9D4B-ECA0A08419C9}"/>
              </a:ext>
            </a:extLst>
          </p:cNvPr>
          <p:cNvSpPr/>
          <p:nvPr/>
        </p:nvSpPr>
        <p:spPr>
          <a:xfrm>
            <a:off x="159027" y="429431"/>
            <a:ext cx="5288943" cy="984885"/>
          </a:xfrm>
          <a:prstGeom prst="rect">
            <a:avLst/>
          </a:prstGeom>
        </p:spPr>
        <p:txBody>
          <a:bodyPr wrap="square">
            <a:spAutoFit/>
          </a:bodyPr>
          <a:lstStyle/>
          <a:p>
            <a:r>
              <a:rPr lang="en-US" sz="4000" b="1" dirty="0">
                <a:solidFill>
                  <a:srgbClr val="002060"/>
                </a:solidFill>
                <a:latin typeface="Segoe UI"/>
                <a:cs typeface="Segoe UI"/>
              </a:rPr>
              <a:t>ASAM Resources</a:t>
            </a:r>
          </a:p>
          <a:p>
            <a:endParaRPr lang="en-US" b="1" dirty="0">
              <a:solidFill>
                <a:srgbClr val="D34D26"/>
              </a:solidFill>
              <a:latin typeface="Segoe UI"/>
              <a:cs typeface="Segoe UI"/>
            </a:endParaRPr>
          </a:p>
        </p:txBody>
      </p:sp>
      <p:sp>
        <p:nvSpPr>
          <p:cNvPr id="18" name="TextBox 17">
            <a:extLst>
              <a:ext uri="{FF2B5EF4-FFF2-40B4-BE49-F238E27FC236}">
                <a16:creationId xmlns:a16="http://schemas.microsoft.com/office/drawing/2014/main" id="{E06641B8-D6D2-478C-B744-8DCDC37441EA}"/>
              </a:ext>
            </a:extLst>
          </p:cNvPr>
          <p:cNvSpPr txBox="1"/>
          <p:nvPr/>
        </p:nvSpPr>
        <p:spPr>
          <a:xfrm>
            <a:off x="159027" y="1143031"/>
            <a:ext cx="7232463" cy="5493812"/>
          </a:xfrm>
          <a:prstGeom prst="rect">
            <a:avLst/>
          </a:prstGeom>
          <a:noFill/>
        </p:spPr>
        <p:txBody>
          <a:bodyPr wrap="square" rtlCol="0">
            <a:spAutoFit/>
          </a:bodyPr>
          <a:lstStyle/>
          <a:p>
            <a:pPr marL="285750" lvl="0" indent="-285750">
              <a:buFont typeface="Arial"/>
              <a:buChar char="•"/>
            </a:pPr>
            <a:r>
              <a:rPr lang="en-US" sz="2300" b="1" dirty="0">
                <a:solidFill>
                  <a:srgbClr val="D34D26"/>
                </a:solidFill>
                <a:latin typeface="Segoe UI" panose="020B0502040204020203" pitchFamily="34" charset="0"/>
                <a:cs typeface="Segoe UI" panose="020B0502040204020203" pitchFamily="34" charset="0"/>
              </a:rPr>
              <a:t>Infection Mitigation: Outpatient Settings​:</a:t>
            </a:r>
          </a:p>
          <a:p>
            <a:pPr marL="742950" lvl="1" indent="-285750">
              <a:buFont typeface="Arial"/>
              <a:buChar char="•"/>
            </a:pPr>
            <a:r>
              <a:rPr lang="en-US" sz="2300" dirty="0">
                <a:solidFill>
                  <a:srgbClr val="252D4E"/>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https://www.asam.org/Quality-Science/covid-19-coronavirus/infection-mitigation-in-outpatient-settings</a:t>
            </a:r>
            <a:endParaRPr lang="en-US" sz="2300" dirty="0">
              <a:solidFill>
                <a:srgbClr val="252D4E"/>
              </a:solidFill>
              <a:latin typeface="Segoe UI" panose="020B0502040204020203" pitchFamily="34" charset="0"/>
              <a:cs typeface="Segoe UI" panose="020B0502040204020203" pitchFamily="34" charset="0"/>
            </a:endParaRPr>
          </a:p>
          <a:p>
            <a:pPr lvl="1"/>
            <a:endParaRPr lang="en-US" sz="2300" dirty="0">
              <a:solidFill>
                <a:srgbClr val="252D4E"/>
              </a:solidFill>
              <a:latin typeface="Segoe UI" panose="020B0502040204020203" pitchFamily="34" charset="0"/>
              <a:cs typeface="Segoe UI" panose="020B0502040204020203" pitchFamily="34" charset="0"/>
            </a:endParaRPr>
          </a:p>
          <a:p>
            <a:pPr marL="285750" lvl="0" indent="-285750">
              <a:buFont typeface="Arial"/>
              <a:buChar char="•"/>
            </a:pPr>
            <a:r>
              <a:rPr lang="en-US" sz="2300" b="1" dirty="0">
                <a:solidFill>
                  <a:srgbClr val="D34D26"/>
                </a:solidFill>
                <a:latin typeface="Segoe UI" panose="020B0502040204020203" pitchFamily="34" charset="0"/>
                <a:cs typeface="Segoe UI" panose="020B0502040204020203" pitchFamily="34" charset="0"/>
              </a:rPr>
              <a:t>Adjusting Drug Testing Protocols</a:t>
            </a:r>
          </a:p>
          <a:p>
            <a:pPr marL="742950" lvl="1" indent="-285750">
              <a:buFont typeface="Arial"/>
              <a:buChar char="•"/>
            </a:pPr>
            <a:r>
              <a:rPr lang="en-US" sz="2300" dirty="0">
                <a:solidFill>
                  <a:srgbClr val="252D4E"/>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xmlns="" val="tx"/>
                    </a:ext>
                  </a:extLst>
                </a:hlinkClick>
              </a:rPr>
              <a:t>https://www.asam.org/Quality-Science/covid-19-coronavirus/adjusting-drug-testing-protocols</a:t>
            </a:r>
            <a:endParaRPr lang="en-US" sz="2300" dirty="0">
              <a:solidFill>
                <a:srgbClr val="252D4E"/>
              </a:solidFill>
              <a:latin typeface="Segoe UI" panose="020B0502040204020203" pitchFamily="34" charset="0"/>
              <a:cs typeface="Segoe UI" panose="020B0502040204020203" pitchFamily="34" charset="0"/>
            </a:endParaRPr>
          </a:p>
          <a:p>
            <a:pPr marL="285750" lvl="0" indent="-285750">
              <a:buFont typeface="Arial"/>
              <a:buChar char="•"/>
            </a:pPr>
            <a:endParaRPr lang="en-US" sz="2300" b="1" dirty="0">
              <a:solidFill>
                <a:srgbClr val="D34D26"/>
              </a:solidFill>
              <a:latin typeface="Segoe UI" panose="020B0502040204020203" pitchFamily="34" charset="0"/>
              <a:cs typeface="Segoe UI" panose="020B0502040204020203" pitchFamily="34" charset="0"/>
            </a:endParaRPr>
          </a:p>
          <a:p>
            <a:pPr marL="285750" lvl="0" indent="-285750">
              <a:buFont typeface="Arial"/>
              <a:buChar char="•"/>
            </a:pPr>
            <a:r>
              <a:rPr lang="en-US" sz="2300" b="1" dirty="0">
                <a:solidFill>
                  <a:srgbClr val="D34D26"/>
                </a:solidFill>
                <a:latin typeface="Segoe UI" panose="020B0502040204020203" pitchFamily="34" charset="0"/>
                <a:cs typeface="Segoe UI" panose="020B0502040204020203" pitchFamily="34" charset="0"/>
              </a:rPr>
              <a:t>Infection Mitigation: Residential Settings:</a:t>
            </a:r>
          </a:p>
          <a:p>
            <a:pPr marL="914400" lvl="1" indent="-457200">
              <a:buFont typeface="Arial" panose="020B0604020202020204" pitchFamily="34" charset="0"/>
              <a:buChar char="•"/>
            </a:pPr>
            <a:r>
              <a:rPr lang="en-US" sz="2300" dirty="0">
                <a:solidFill>
                  <a:srgbClr val="252D4E"/>
                </a:solidFill>
                <a:latin typeface="Segoe UI" panose="020B0502040204020203" pitchFamily="34" charset="0"/>
                <a:cs typeface="Segoe UI" panose="020B0502040204020203" pitchFamily="34" charset="0"/>
              </a:rPr>
              <a:t>https://www.asam.org/Quality-Science/covid-19-coronavirus/infection-mitigation-in-residential-treatment-facilities</a:t>
            </a:r>
          </a:p>
          <a:p>
            <a:pPr marL="914400" lvl="1" indent="-457200">
              <a:buFont typeface="Arial" panose="020B0604020202020204" pitchFamily="34" charset="0"/>
              <a:buChar char="•"/>
            </a:pPr>
            <a:endParaRPr lang="en-US" sz="2600" b="1" dirty="0">
              <a:solidFill>
                <a:srgbClr val="D34D26"/>
              </a:solidFill>
              <a:latin typeface="Segoe UI" panose="020B0502040204020203" pitchFamily="34" charset="0"/>
              <a:cs typeface="Segoe UI" panose="020B0502040204020203" pitchFamily="34" charset="0"/>
            </a:endParaRPr>
          </a:p>
          <a:p>
            <a:pPr lvl="1"/>
            <a:endParaRPr lang="en-US" sz="2600" dirty="0">
              <a:solidFill>
                <a:srgbClr val="D34D2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4886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0" y="0"/>
            <a:ext cx="6096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615279" y="1835232"/>
            <a:ext cx="5236881" cy="914400"/>
          </a:xfrm>
          <a:prstGeom prst="rect">
            <a:avLst/>
          </a:prstGeom>
        </p:spPr>
        <p:txBody>
          <a:bodyPr anchor="t">
            <a:normAutofit fontScale="62500" lnSpcReduction="20000"/>
          </a:bodyPr>
          <a:lstStyle/>
          <a:p>
            <a:pPr marL="0" indent="0" algn="ctr">
              <a:buNone/>
            </a:pPr>
            <a:r>
              <a:rPr lang="en-US" sz="4600" b="1" dirty="0">
                <a:solidFill>
                  <a:srgbClr val="002060"/>
                </a:solidFill>
                <a:latin typeface="Segoe UI"/>
                <a:cs typeface="Segoe UI"/>
              </a:rPr>
              <a:t>Access to </a:t>
            </a:r>
          </a:p>
          <a:p>
            <a:pPr marL="0" indent="0" algn="ctr">
              <a:buNone/>
            </a:pPr>
            <a:r>
              <a:rPr lang="en-US" sz="4600" b="1" dirty="0">
                <a:solidFill>
                  <a:srgbClr val="002060"/>
                </a:solidFill>
                <a:latin typeface="Segoe UI"/>
                <a:cs typeface="Segoe UI"/>
              </a:rPr>
              <a:t>Opioid Treatment Programs:</a:t>
            </a:r>
            <a:r>
              <a:rPr lang="en-US" sz="4200" b="1" dirty="0">
                <a:solidFill>
                  <a:srgbClr val="002060"/>
                </a:solidFill>
                <a:latin typeface="Segoe UI"/>
                <a:cs typeface="Segoe UI"/>
              </a:rPr>
              <a:t> </a:t>
            </a:r>
            <a:endParaRPr lang="en-US" dirty="0">
              <a:solidFill>
                <a:srgbClr val="FFFFFF"/>
              </a:solidFill>
            </a:endParaRPr>
          </a:p>
          <a:p>
            <a:endParaRPr lang="en-US" dirty="0"/>
          </a:p>
        </p:txBody>
      </p:sp>
      <p:sp>
        <p:nvSpPr>
          <p:cNvPr id="5" name="TextBox 4">
            <a:extLst>
              <a:ext uri="{FF2B5EF4-FFF2-40B4-BE49-F238E27FC236}">
                <a16:creationId xmlns:a16="http://schemas.microsoft.com/office/drawing/2014/main" id="{E103F125-9FF8-412B-A5E2-608C9D620594}"/>
              </a:ext>
            </a:extLst>
          </p:cNvPr>
          <p:cNvSpPr txBox="1"/>
          <p:nvPr/>
        </p:nvSpPr>
        <p:spPr>
          <a:xfrm>
            <a:off x="615279" y="3241765"/>
            <a:ext cx="4972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D34D26"/>
                </a:solidFill>
                <a:latin typeface="Segoe UI" panose="020B0502040204020203" pitchFamily="34" charset="0"/>
                <a:cs typeface="Segoe UI" panose="020B0502040204020203" pitchFamily="34" charset="0"/>
              </a:rPr>
              <a:t>8 Key Points</a:t>
            </a:r>
          </a:p>
        </p:txBody>
      </p:sp>
      <p:sp>
        <p:nvSpPr>
          <p:cNvPr id="8" name="TextBox 7">
            <a:extLst>
              <a:ext uri="{FF2B5EF4-FFF2-40B4-BE49-F238E27FC236}">
                <a16:creationId xmlns:a16="http://schemas.microsoft.com/office/drawing/2014/main" id="{F573C81F-3F6E-4772-BFAC-E769A23EE212}"/>
              </a:ext>
            </a:extLst>
          </p:cNvPr>
          <p:cNvSpPr txBox="1"/>
          <p:nvPr/>
        </p:nvSpPr>
        <p:spPr>
          <a:xfrm>
            <a:off x="6687893" y="5582919"/>
            <a:ext cx="50182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D34D26"/>
                </a:solidFill>
                <a:hlinkClick r:id="rId4">
                  <a:extLst>
                    <a:ext uri="{A12FA001-AC4F-418D-AE19-62706E023703}">
                      <ahyp:hlinkClr xmlns:ahyp="http://schemas.microsoft.com/office/drawing/2018/hyperlinkcolor" xmlns="" val="tx"/>
                    </a:ext>
                  </a:extLst>
                </a:hlinkClick>
              </a:rPr>
              <a:t>www.asam.org/Quality-Science/covid-19-coronavirus/access-to-care-in-opioid-treatment-program</a:t>
            </a:r>
          </a:p>
        </p:txBody>
      </p:sp>
      <p:sp>
        <p:nvSpPr>
          <p:cNvPr id="4" name="Rectangle 3">
            <a:extLst>
              <a:ext uri="{FF2B5EF4-FFF2-40B4-BE49-F238E27FC236}">
                <a16:creationId xmlns:a16="http://schemas.microsoft.com/office/drawing/2014/main" id="{8FE090EF-9975-45E6-9B59-B8BD4E75112A}"/>
              </a:ext>
            </a:extLst>
          </p:cNvPr>
          <p:cNvSpPr/>
          <p:nvPr/>
        </p:nvSpPr>
        <p:spPr>
          <a:xfrm>
            <a:off x="6567832" y="994996"/>
            <a:ext cx="5258408" cy="4493538"/>
          </a:xfrm>
          <a:prstGeom prst="rect">
            <a:avLst/>
          </a:prstGeom>
        </p:spPr>
        <p:txBody>
          <a:bodyPr wrap="square">
            <a:spAutoFit/>
          </a:bodyPr>
          <a:lstStyle/>
          <a:p>
            <a:pPr marL="514350" lvl="0" indent="-514350">
              <a:buFont typeface="+mj-lt"/>
              <a:buAutoNum type="arabicPeriod"/>
            </a:pPr>
            <a:r>
              <a:rPr lang="en-US" sz="2600" b="1" dirty="0">
                <a:solidFill>
                  <a:srgbClr val="252D4E"/>
                </a:solidFill>
                <a:latin typeface="Segoe UI" panose="020B0502040204020203" pitchFamily="34" charset="0"/>
                <a:cs typeface="Segoe UI" panose="020B0502040204020203" pitchFamily="34" charset="0"/>
              </a:rPr>
              <a:t>Importance of Remaining Open and Available</a:t>
            </a:r>
          </a:p>
          <a:p>
            <a:pPr marL="514350" lvl="0" indent="-514350">
              <a:buFont typeface="+mj-lt"/>
              <a:buAutoNum type="arabicPeriod"/>
            </a:pPr>
            <a:endParaRPr lang="en-US" sz="2600" b="1" dirty="0">
              <a:solidFill>
                <a:prstClr val="black"/>
              </a:solidFill>
              <a:latin typeface="Segoe UI" panose="020B0502040204020203" pitchFamily="34" charset="0"/>
              <a:cs typeface="Segoe UI" panose="020B0502040204020203" pitchFamily="34" charset="0"/>
            </a:endParaRPr>
          </a:p>
          <a:p>
            <a:pPr marL="514350" lvl="0" indent="-514350">
              <a:buFont typeface="+mj-lt"/>
              <a:buAutoNum type="arabicPeriod"/>
            </a:pPr>
            <a:r>
              <a:rPr lang="en-US" sz="2600" b="1" dirty="0">
                <a:solidFill>
                  <a:srgbClr val="252D4E"/>
                </a:solidFill>
                <a:latin typeface="Segoe UI" panose="020B0502040204020203" pitchFamily="34" charset="0"/>
                <a:cs typeface="Segoe UI" panose="020B0502040204020203" pitchFamily="34" charset="0"/>
              </a:rPr>
              <a:t>Clinical considerations related to</a:t>
            </a:r>
          </a:p>
          <a:p>
            <a:pPr marL="971550" lvl="1" indent="-514350">
              <a:buFont typeface="Arial" panose="020B0604020202020204" pitchFamily="34" charset="0"/>
              <a:buChar char="•"/>
            </a:pPr>
            <a:r>
              <a:rPr lang="en-US" sz="2600" dirty="0">
                <a:solidFill>
                  <a:srgbClr val="252D4E"/>
                </a:solidFill>
                <a:latin typeface="Segoe UI" panose="020B0502040204020203" pitchFamily="34" charset="0"/>
                <a:cs typeface="Segoe UI" panose="020B0502040204020203" pitchFamily="34" charset="0"/>
              </a:rPr>
              <a:t>Take home doses</a:t>
            </a:r>
          </a:p>
          <a:p>
            <a:pPr marL="971550" lvl="1" indent="-514350">
              <a:buFont typeface="Arial" panose="020B0604020202020204" pitchFamily="34" charset="0"/>
              <a:buChar char="•"/>
            </a:pPr>
            <a:r>
              <a:rPr lang="en-US" sz="2600" dirty="0">
                <a:solidFill>
                  <a:srgbClr val="252D4E"/>
                </a:solidFill>
                <a:latin typeface="Segoe UI" panose="020B0502040204020203" pitchFamily="34" charset="0"/>
                <a:cs typeface="Segoe UI" panose="020B0502040204020203" pitchFamily="34" charset="0"/>
              </a:rPr>
              <a:t>Medication selection</a:t>
            </a:r>
          </a:p>
          <a:p>
            <a:pPr marL="971550" lvl="1" indent="-514350">
              <a:buFont typeface="Arial" panose="020B0604020202020204" pitchFamily="34" charset="0"/>
              <a:buChar char="•"/>
            </a:pPr>
            <a:r>
              <a:rPr lang="en-US" sz="2600" dirty="0">
                <a:solidFill>
                  <a:srgbClr val="252D4E"/>
                </a:solidFill>
                <a:latin typeface="Segoe UI" panose="020B0502040204020203" pitchFamily="34" charset="0"/>
                <a:cs typeface="Segoe UI" panose="020B0502040204020203" pitchFamily="34" charset="0"/>
              </a:rPr>
              <a:t>In-person visits</a:t>
            </a:r>
          </a:p>
          <a:p>
            <a:pPr marL="971550" lvl="1" indent="-514350">
              <a:buFont typeface="Arial" panose="020B0604020202020204" pitchFamily="34" charset="0"/>
              <a:buChar char="•"/>
            </a:pPr>
            <a:r>
              <a:rPr lang="en-US" sz="2600" dirty="0">
                <a:solidFill>
                  <a:srgbClr val="252D4E"/>
                </a:solidFill>
                <a:latin typeface="Segoe UI" panose="020B0502040204020203" pitchFamily="34" charset="0"/>
                <a:cs typeface="Segoe UI" panose="020B0502040204020203" pitchFamily="34" charset="0"/>
              </a:rPr>
              <a:t>Managing telehealth visits</a:t>
            </a:r>
          </a:p>
          <a:p>
            <a:pPr lvl="1"/>
            <a:endParaRPr lang="en-US" sz="2600" dirty="0">
              <a:solidFill>
                <a:srgbClr val="252D4E"/>
              </a:solidFill>
              <a:latin typeface="Segoe UI" panose="020B0502040204020203" pitchFamily="34" charset="0"/>
              <a:cs typeface="Segoe UI" panose="020B0502040204020203" pitchFamily="34" charset="0"/>
            </a:endParaRPr>
          </a:p>
          <a:p>
            <a:pPr marL="514350" lvl="0" indent="-514350">
              <a:buFont typeface="+mj-lt"/>
              <a:buAutoNum type="arabicPeriod"/>
            </a:pPr>
            <a:r>
              <a:rPr lang="en-US" sz="2600" b="1" dirty="0">
                <a:solidFill>
                  <a:srgbClr val="252D4E"/>
                </a:solidFill>
                <a:latin typeface="Segoe UI" panose="020B0502040204020203" pitchFamily="34" charset="0"/>
                <a:cs typeface="Segoe UI" panose="020B0502040204020203" pitchFamily="34" charset="0"/>
              </a:rPr>
              <a:t>Federal Regulatory Changes</a:t>
            </a:r>
          </a:p>
        </p:txBody>
      </p:sp>
    </p:spTree>
    <p:extLst>
      <p:ext uri="{BB962C8B-B14F-4D97-AF65-F5344CB8AC3E}">
        <p14:creationId xmlns:p14="http://schemas.microsoft.com/office/powerpoint/2010/main" val="62802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0" y="0"/>
            <a:ext cx="6096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615279" y="1835232"/>
            <a:ext cx="5236881" cy="914400"/>
          </a:xfrm>
          <a:prstGeom prst="rect">
            <a:avLst/>
          </a:prstGeom>
        </p:spPr>
        <p:txBody>
          <a:bodyPr anchor="t">
            <a:normAutofit fontScale="62500" lnSpcReduction="20000"/>
          </a:bodyPr>
          <a:lstStyle/>
          <a:p>
            <a:pPr marL="0" indent="0" algn="ctr">
              <a:buNone/>
            </a:pPr>
            <a:r>
              <a:rPr lang="en-US" sz="4600" b="1" dirty="0">
                <a:solidFill>
                  <a:srgbClr val="002060"/>
                </a:solidFill>
                <a:latin typeface="Segoe UI"/>
                <a:cs typeface="Segoe UI"/>
              </a:rPr>
              <a:t>Access to </a:t>
            </a:r>
          </a:p>
          <a:p>
            <a:pPr marL="0" indent="0" algn="ctr">
              <a:buNone/>
            </a:pPr>
            <a:r>
              <a:rPr lang="en-US" sz="4600" b="1" dirty="0">
                <a:solidFill>
                  <a:srgbClr val="002060"/>
                </a:solidFill>
                <a:latin typeface="Segoe UI"/>
                <a:cs typeface="Segoe UI"/>
              </a:rPr>
              <a:t>Opioid Treatment Programs:</a:t>
            </a:r>
            <a:r>
              <a:rPr lang="en-US" sz="4200" b="1" dirty="0">
                <a:solidFill>
                  <a:srgbClr val="002060"/>
                </a:solidFill>
                <a:latin typeface="Segoe UI"/>
                <a:cs typeface="Segoe UI"/>
              </a:rPr>
              <a:t> </a:t>
            </a:r>
            <a:endParaRPr lang="en-US" dirty="0">
              <a:solidFill>
                <a:srgbClr val="FFFFFF"/>
              </a:solidFill>
            </a:endParaRPr>
          </a:p>
          <a:p>
            <a:endParaRPr lang="en-US" dirty="0"/>
          </a:p>
        </p:txBody>
      </p:sp>
      <p:sp>
        <p:nvSpPr>
          <p:cNvPr id="5" name="TextBox 4">
            <a:extLst>
              <a:ext uri="{FF2B5EF4-FFF2-40B4-BE49-F238E27FC236}">
                <a16:creationId xmlns:a16="http://schemas.microsoft.com/office/drawing/2014/main" id="{E103F125-9FF8-412B-A5E2-608C9D620594}"/>
              </a:ext>
            </a:extLst>
          </p:cNvPr>
          <p:cNvSpPr txBox="1"/>
          <p:nvPr/>
        </p:nvSpPr>
        <p:spPr>
          <a:xfrm>
            <a:off x="615279" y="3247606"/>
            <a:ext cx="4972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D34D26"/>
                </a:solidFill>
                <a:latin typeface="Segoe UI" panose="020B0502040204020203" pitchFamily="34" charset="0"/>
                <a:cs typeface="Segoe UI" panose="020B0502040204020203" pitchFamily="34" charset="0"/>
              </a:rPr>
              <a:t>8 Key Points</a:t>
            </a:r>
          </a:p>
        </p:txBody>
      </p:sp>
      <p:sp>
        <p:nvSpPr>
          <p:cNvPr id="8" name="TextBox 7">
            <a:extLst>
              <a:ext uri="{FF2B5EF4-FFF2-40B4-BE49-F238E27FC236}">
                <a16:creationId xmlns:a16="http://schemas.microsoft.com/office/drawing/2014/main" id="{F573C81F-3F6E-4772-BFAC-E769A23EE212}"/>
              </a:ext>
            </a:extLst>
          </p:cNvPr>
          <p:cNvSpPr txBox="1"/>
          <p:nvPr/>
        </p:nvSpPr>
        <p:spPr>
          <a:xfrm>
            <a:off x="6711278" y="5549465"/>
            <a:ext cx="52194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D34D26"/>
                </a:solidFill>
                <a:hlinkClick r:id="rId4">
                  <a:extLst>
                    <a:ext uri="{A12FA001-AC4F-418D-AE19-62706E023703}">
                      <ahyp:hlinkClr xmlns:ahyp="http://schemas.microsoft.com/office/drawing/2018/hyperlinkcolor" xmlns="" val="tx"/>
                    </a:ext>
                  </a:extLst>
                </a:hlinkClick>
              </a:rPr>
              <a:t>www.asam.org/Quality-Science/covid-19-coronavirus/access-to-care-in-opioid-treatment-program</a:t>
            </a:r>
          </a:p>
        </p:txBody>
      </p:sp>
      <p:sp>
        <p:nvSpPr>
          <p:cNvPr id="4" name="Rectangle 3">
            <a:extLst>
              <a:ext uri="{FF2B5EF4-FFF2-40B4-BE49-F238E27FC236}">
                <a16:creationId xmlns:a16="http://schemas.microsoft.com/office/drawing/2014/main" id="{8FE090EF-9975-45E6-9B59-B8BD4E75112A}"/>
              </a:ext>
            </a:extLst>
          </p:cNvPr>
          <p:cNvSpPr/>
          <p:nvPr/>
        </p:nvSpPr>
        <p:spPr>
          <a:xfrm>
            <a:off x="6711278" y="1182231"/>
            <a:ext cx="5130201" cy="4093428"/>
          </a:xfrm>
          <a:prstGeom prst="rect">
            <a:avLst/>
          </a:prstGeom>
        </p:spPr>
        <p:txBody>
          <a:bodyPr wrap="square">
            <a:spAutoFit/>
          </a:bodyPr>
          <a:lstStyle/>
          <a:p>
            <a:pPr marL="514350" indent="-514350">
              <a:buFont typeface="+mj-lt"/>
              <a:buAutoNum type="arabicPeriod" startAt="4"/>
            </a:pPr>
            <a:r>
              <a:rPr lang="en-US" sz="2600" b="1" dirty="0">
                <a:solidFill>
                  <a:srgbClr val="252D4E"/>
                </a:solidFill>
                <a:latin typeface="Segoe UI" panose="020B0502040204020203" pitchFamily="34" charset="0"/>
                <a:cs typeface="Segoe UI" panose="020B0502040204020203" pitchFamily="34" charset="0"/>
              </a:rPr>
              <a:t>Reimbursement Issues​</a:t>
            </a:r>
          </a:p>
          <a:p>
            <a:pPr marL="514350" indent="-514350">
              <a:buFont typeface="+mj-lt"/>
              <a:buAutoNum type="arabicPeriod" startAt="4"/>
            </a:pPr>
            <a:endParaRPr lang="en-US" sz="2600" b="1" dirty="0">
              <a:solidFill>
                <a:srgbClr val="252D4E"/>
              </a:solidFill>
              <a:latin typeface="Segoe UI" panose="020B0502040204020203" pitchFamily="34" charset="0"/>
              <a:cs typeface="Segoe UI" panose="020B0502040204020203" pitchFamily="34" charset="0"/>
            </a:endParaRPr>
          </a:p>
          <a:p>
            <a:pPr marL="514350" indent="-514350">
              <a:buFont typeface="+mj-lt"/>
              <a:buAutoNum type="arabicPeriod" startAt="4"/>
            </a:pPr>
            <a:r>
              <a:rPr lang="en-US" sz="2600" b="1" dirty="0">
                <a:solidFill>
                  <a:srgbClr val="252D4E"/>
                </a:solidFill>
                <a:latin typeface="Segoe UI" panose="020B0502040204020203" pitchFamily="34" charset="0"/>
                <a:cs typeface="Segoe UI" panose="020B0502040204020203" pitchFamily="34" charset="0"/>
              </a:rPr>
              <a:t>Considerations for Documentation​</a:t>
            </a:r>
          </a:p>
          <a:p>
            <a:pPr marL="514350" indent="-514350">
              <a:buFont typeface="+mj-lt"/>
              <a:buAutoNum type="arabicPeriod" startAt="4"/>
            </a:pPr>
            <a:endParaRPr lang="en-US" sz="2600" b="1" dirty="0">
              <a:solidFill>
                <a:srgbClr val="252D4E"/>
              </a:solidFill>
              <a:latin typeface="Segoe UI" panose="020B0502040204020203" pitchFamily="34" charset="0"/>
              <a:cs typeface="Segoe UI" panose="020B0502040204020203" pitchFamily="34" charset="0"/>
            </a:endParaRPr>
          </a:p>
          <a:p>
            <a:pPr marL="514350" indent="-514350">
              <a:buFont typeface="+mj-lt"/>
              <a:buAutoNum type="arabicPeriod" startAt="4"/>
            </a:pPr>
            <a:r>
              <a:rPr lang="en-US" sz="2600" b="1" dirty="0">
                <a:solidFill>
                  <a:srgbClr val="252D4E"/>
                </a:solidFill>
                <a:latin typeface="Segoe UI" panose="020B0502040204020203" pitchFamily="34" charset="0"/>
                <a:cs typeface="Segoe UI" panose="020B0502040204020203" pitchFamily="34" charset="0"/>
              </a:rPr>
              <a:t>Staffing Challenges​</a:t>
            </a:r>
          </a:p>
          <a:p>
            <a:pPr marL="514350" indent="-514350">
              <a:buFont typeface="+mj-lt"/>
              <a:buAutoNum type="arabicPeriod" startAt="4"/>
            </a:pPr>
            <a:endParaRPr lang="en-US" sz="2600" b="1" dirty="0">
              <a:solidFill>
                <a:srgbClr val="252D4E"/>
              </a:solidFill>
              <a:latin typeface="Segoe UI" panose="020B0502040204020203" pitchFamily="34" charset="0"/>
              <a:cs typeface="Segoe UI" panose="020B0502040204020203" pitchFamily="34" charset="0"/>
            </a:endParaRPr>
          </a:p>
          <a:p>
            <a:pPr marL="514350" indent="-514350">
              <a:buFont typeface="+mj-lt"/>
              <a:buAutoNum type="arabicPeriod" startAt="4"/>
            </a:pPr>
            <a:r>
              <a:rPr lang="en-US" sz="2600" b="1" dirty="0">
                <a:solidFill>
                  <a:srgbClr val="252D4E"/>
                </a:solidFill>
                <a:latin typeface="Segoe UI" panose="020B0502040204020203" pitchFamily="34" charset="0"/>
                <a:cs typeface="Segoe UI" panose="020B0502040204020203" pitchFamily="34" charset="0"/>
              </a:rPr>
              <a:t>Medication Supply Issues</a:t>
            </a:r>
          </a:p>
          <a:p>
            <a:endParaRPr lang="en-US" sz="2600" b="1" dirty="0">
              <a:solidFill>
                <a:srgbClr val="252D4E"/>
              </a:solidFill>
              <a:latin typeface="Segoe UI" panose="020B0502040204020203" pitchFamily="34" charset="0"/>
              <a:cs typeface="Segoe UI" panose="020B0502040204020203" pitchFamily="34" charset="0"/>
            </a:endParaRPr>
          </a:p>
          <a:p>
            <a:r>
              <a:rPr lang="en-US" sz="2600" b="1" dirty="0">
                <a:solidFill>
                  <a:srgbClr val="252D4E"/>
                </a:solidFill>
                <a:latin typeface="Segoe UI" panose="020B0502040204020203" pitchFamily="34" charset="0"/>
                <a:cs typeface="Segoe UI" panose="020B0502040204020203" pitchFamily="34" charset="0"/>
              </a:rPr>
              <a:t>8.   Waiting Room Precautions</a:t>
            </a:r>
          </a:p>
        </p:txBody>
      </p:sp>
    </p:spTree>
    <p:extLst>
      <p:ext uri="{BB962C8B-B14F-4D97-AF65-F5344CB8AC3E}">
        <p14:creationId xmlns:p14="http://schemas.microsoft.com/office/powerpoint/2010/main" val="223753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335321" y="1800972"/>
            <a:ext cx="9913258" cy="3447098"/>
          </a:xfrm>
          <a:prstGeom prst="rect">
            <a:avLst/>
          </a:prstGeom>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2:30 –</a:t>
            </a:r>
            <a:r>
              <a:rPr kumimoji="0" lang="en-US" sz="2800" b="1" i="0" u="none" strike="noStrike" kern="1200" cap="none" spc="0" normalizeH="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2:40</a:t>
            </a: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pm</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Welcome and opening remarks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2:40 –</a:t>
            </a:r>
            <a:r>
              <a:rPr kumimoji="0" lang="en-US" sz="2800" b="1" i="0" u="none" strike="noStrike" kern="1200" cap="none" spc="0" normalizeH="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3:25pm</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Panel presentations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3:25 –</a:t>
            </a:r>
            <a:r>
              <a:rPr kumimoji="0" lang="en-US" sz="2800" b="1" i="0" u="none" strike="noStrike" kern="1200" cap="none" spc="0" normalizeH="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3:55</a:t>
            </a: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pm</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Moderated discussion and audience Q&amp;A</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3:55 – 4:00pm</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Closing remarks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4:00pm</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a:t>
            </a:r>
            <a:r>
              <a:rPr kumimoji="0" lang="en-US" sz="2800" b="0" i="0" u="none" strike="noStrike" kern="1200" cap="none" spc="0" normalizeH="0" baseline="0" noProof="0" dirty="0" smtClean="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Webinar </a:t>
            </a:r>
            <a:r>
              <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concludes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04685" y="620863"/>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Webinar Agenda</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463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027" r="18974" b="19189"/>
          <a:stretch/>
        </p:blipFill>
        <p:spPr>
          <a:xfrm>
            <a:off x="20" y="9"/>
            <a:ext cx="6095977" cy="6857991"/>
          </a:xfrm>
          <a:prstGeom prst="rect">
            <a:avLst/>
          </a:prstGeom>
        </p:spPr>
      </p:pic>
      <p:pic>
        <p:nvPicPr>
          <p:cNvPr id="5" name="Picture 4" descr="Close-up unopened pill packets">
            <a:extLst>
              <a:ext uri="{FF2B5EF4-FFF2-40B4-BE49-F238E27FC236}">
                <a16:creationId xmlns:a16="http://schemas.microsoft.com/office/drawing/2014/main" id="{F1B0AD13-0B0F-486D-8D94-235524434921}"/>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4604" r="16982" b="2"/>
          <a:stretch/>
        </p:blipFill>
        <p:spPr>
          <a:xfrm>
            <a:off x="6095998" y="-20086"/>
            <a:ext cx="6096001" cy="6861558"/>
          </a:xfrm>
          <a:prstGeom prst="rect">
            <a:avLst/>
          </a:prstGeom>
        </p:spPr>
      </p:pic>
      <p:sp>
        <p:nvSpPr>
          <p:cNvPr id="6" name="Rectangle 5">
            <a:extLst>
              <a:ext uri="{FF2B5EF4-FFF2-40B4-BE49-F238E27FC236}">
                <a16:creationId xmlns:a16="http://schemas.microsoft.com/office/drawing/2014/main" id="{2856EBCC-2DEC-4D2C-BA4C-647DDD1B7AA4}"/>
              </a:ext>
            </a:extLst>
          </p:cNvPr>
          <p:cNvSpPr/>
          <p:nvPr/>
        </p:nvSpPr>
        <p:spPr>
          <a:xfrm>
            <a:off x="6225343" y="1288014"/>
            <a:ext cx="5472978" cy="2031325"/>
          </a:xfrm>
          <a:prstGeom prst="rect">
            <a:avLst/>
          </a:prstGeom>
        </p:spPr>
        <p:txBody>
          <a:bodyPr wrap="square">
            <a:spAutoFit/>
          </a:bodyPr>
          <a:lstStyle/>
          <a:p>
            <a:pPr lvl="0" algn="ctr"/>
            <a:r>
              <a:rPr lang="en-US" sz="4200" b="1" dirty="0">
                <a:solidFill>
                  <a:srgbClr val="002060"/>
                </a:solidFill>
                <a:latin typeface="Segoe UI" panose="020B0502040204020203" pitchFamily="34" charset="0"/>
                <a:cs typeface="Segoe UI" panose="020B0502040204020203" pitchFamily="34" charset="0"/>
              </a:rPr>
              <a:t>Medication, Dosage, and Formulation: </a:t>
            </a:r>
            <a:r>
              <a:rPr lang="en-US" sz="4200" b="1" dirty="0">
                <a:solidFill>
                  <a:srgbClr val="D34D26"/>
                </a:solidFill>
                <a:latin typeface="Segoe UI" panose="020B0502040204020203" pitchFamily="34" charset="0"/>
                <a:cs typeface="Segoe UI" panose="020B0502040204020203" pitchFamily="34" charset="0"/>
              </a:rPr>
              <a:t>Key Points</a:t>
            </a:r>
            <a:endParaRPr lang="en-US" sz="4200" dirty="0">
              <a:solidFill>
                <a:prstClr val="black"/>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47951CC3-6895-47EA-9C18-D7227D854DBA}"/>
              </a:ext>
            </a:extLst>
          </p:cNvPr>
          <p:cNvSpPr/>
          <p:nvPr/>
        </p:nvSpPr>
        <p:spPr>
          <a:xfrm>
            <a:off x="793268" y="1148535"/>
            <a:ext cx="5149538" cy="3816429"/>
          </a:xfrm>
          <a:prstGeom prst="rect">
            <a:avLst/>
          </a:prstGeom>
        </p:spPr>
        <p:txBody>
          <a:bodyPr wrap="square">
            <a:spAutoFit/>
          </a:bodyPr>
          <a:lstStyle/>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Considerations for medication selection</a:t>
            </a:r>
            <a:endParaRPr lang="en-US" sz="2200" dirty="0">
              <a:solidFill>
                <a:prstClr val="black"/>
              </a:solidFill>
              <a:latin typeface="Segoe UI" panose="020B0502040204020203" pitchFamily="34" charset="0"/>
              <a:cs typeface="Segoe UI" panose="020B0502040204020203" pitchFamily="34" charset="0"/>
            </a:endParaRPr>
          </a:p>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Formulations and Dosages of Buprenorphine</a:t>
            </a:r>
          </a:p>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Dosages and Take-Home Doses of Methadone</a:t>
            </a:r>
          </a:p>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Formulations and Dosages of Naltrexone</a:t>
            </a:r>
          </a:p>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Alcohol Withdrawal Management</a:t>
            </a:r>
          </a:p>
          <a:p>
            <a:pPr marL="457200" lvl="0" indent="-457200">
              <a:buFont typeface="Arial"/>
              <a:buChar char="•"/>
            </a:pPr>
            <a:r>
              <a:rPr lang="en-US" sz="2200" dirty="0">
                <a:solidFill>
                  <a:srgbClr val="252D4E"/>
                </a:solidFill>
                <a:latin typeface="Segoe UI" panose="020B0502040204020203" pitchFamily="34" charset="0"/>
                <a:cs typeface="Segoe UI" panose="020B0502040204020203" pitchFamily="34" charset="0"/>
              </a:rPr>
              <a:t>Dosages and Formulations of Nicotine Cessation Medications</a:t>
            </a:r>
          </a:p>
        </p:txBody>
      </p:sp>
      <p:sp>
        <p:nvSpPr>
          <p:cNvPr id="11" name="Rectangle 10">
            <a:extLst>
              <a:ext uri="{FF2B5EF4-FFF2-40B4-BE49-F238E27FC236}">
                <a16:creationId xmlns:a16="http://schemas.microsoft.com/office/drawing/2014/main" id="{E8D5F78E-B1F4-484F-B4A9-9CD21766C5C2}"/>
              </a:ext>
            </a:extLst>
          </p:cNvPr>
          <p:cNvSpPr/>
          <p:nvPr/>
        </p:nvSpPr>
        <p:spPr>
          <a:xfrm>
            <a:off x="1107720" y="5094514"/>
            <a:ext cx="4967827" cy="915557"/>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xmlns="" val="tx"/>
                    </a:ext>
                  </a:extLst>
                </a:hlinkClick>
              </a:rPr>
              <a:t>www.asam.org/Quality-Science/covid-19-coronavirus/medication-formulation-and-dosage-guidance</a:t>
            </a:r>
          </a:p>
        </p:txBody>
      </p:sp>
    </p:spTree>
    <p:extLst>
      <p:ext uri="{BB962C8B-B14F-4D97-AF65-F5344CB8AC3E}">
        <p14:creationId xmlns:p14="http://schemas.microsoft.com/office/powerpoint/2010/main" val="194688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759"/>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705985" y="2203001"/>
            <a:ext cx="10861708"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solidFill>
                <a:srgbClr val="252D4E"/>
              </a:solidFill>
              <a:latin typeface="Segoe UI" panose="020B0502040204020203" pitchFamily="34" charset="0"/>
              <a:cs typeface="Segoe UI" panose="020B0502040204020203" pitchFamily="34" charset="0"/>
            </a:endParaRPr>
          </a:p>
          <a:p>
            <a:endParaRPr lang="en-US" dirty="0">
              <a:solidFill>
                <a:srgbClr val="252D4E"/>
              </a:solidFill>
              <a:latin typeface="Segoe UI" panose="020B0502040204020203" pitchFamily="34" charset="0"/>
              <a:cs typeface="Segoe UI" panose="020B0502040204020203" pitchFamily="34" charset="0"/>
            </a:endParaRPr>
          </a:p>
        </p:txBody>
      </p:sp>
      <p:pic>
        <p:nvPicPr>
          <p:cNvPr id="6" name="Picture 5" descr="A person using a computer sitting on top of a desk&#10;&#10;Description automatically generated">
            <a:extLst>
              <a:ext uri="{FF2B5EF4-FFF2-40B4-BE49-F238E27FC236}">
                <a16:creationId xmlns:a16="http://schemas.microsoft.com/office/drawing/2014/main" id="{BAC641D0-A1C8-48C1-BAD7-624873248DB9}"/>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t="15636"/>
          <a:stretch/>
        </p:blipFill>
        <p:spPr>
          <a:xfrm>
            <a:off x="0" y="0"/>
            <a:ext cx="12192001" cy="6858000"/>
          </a:xfrm>
          <a:prstGeom prst="rect">
            <a:avLst/>
          </a:prstGeom>
        </p:spPr>
      </p:pic>
      <p:sp>
        <p:nvSpPr>
          <p:cNvPr id="7" name="TextBox 6">
            <a:extLst>
              <a:ext uri="{FF2B5EF4-FFF2-40B4-BE49-F238E27FC236}">
                <a16:creationId xmlns:a16="http://schemas.microsoft.com/office/drawing/2014/main" id="{34733AF6-D9E1-4414-9F07-343E556D8745}"/>
              </a:ext>
            </a:extLst>
          </p:cNvPr>
          <p:cNvSpPr txBox="1"/>
          <p:nvPr/>
        </p:nvSpPr>
        <p:spPr>
          <a:xfrm>
            <a:off x="151714" y="258995"/>
            <a:ext cx="4922520" cy="1089529"/>
          </a:xfrm>
          <a:prstGeom prst="rect">
            <a:avLst/>
          </a:prstGeom>
          <a:noFill/>
        </p:spPr>
        <p:txBody>
          <a:bodyPr wrap="square" rtlCol="0">
            <a:spAutoFit/>
          </a:bodyPr>
          <a:lstStyle/>
          <a:p>
            <a:pPr lvl="0" algn="ctr">
              <a:lnSpc>
                <a:spcPct val="90000"/>
              </a:lnSpc>
              <a:spcBef>
                <a:spcPts val="1000"/>
              </a:spcBef>
            </a:pPr>
            <a:r>
              <a:rPr lang="en-US" sz="3600" b="1" dirty="0">
                <a:solidFill>
                  <a:srgbClr val="002060"/>
                </a:solidFill>
                <a:latin typeface="Segoe UI"/>
                <a:cs typeface="Segoe UI"/>
              </a:rPr>
              <a:t>Bridging the Gap with </a:t>
            </a:r>
            <a:r>
              <a:rPr lang="en-US" sz="3600" b="1" dirty="0">
                <a:solidFill>
                  <a:srgbClr val="D34D26"/>
                </a:solidFill>
                <a:latin typeface="Segoe UI" panose="020B0502040204020203" pitchFamily="34" charset="0"/>
                <a:cs typeface="Segoe UI" panose="020B0502040204020203" pitchFamily="34" charset="0"/>
              </a:rPr>
              <a:t>Telehealth</a:t>
            </a:r>
            <a:r>
              <a:rPr lang="en-US" sz="3600" b="1" dirty="0">
                <a:solidFill>
                  <a:srgbClr val="002060"/>
                </a:solidFill>
                <a:latin typeface="Segoe UI"/>
                <a:cs typeface="Segoe UI"/>
              </a:rPr>
              <a:t> </a:t>
            </a:r>
          </a:p>
        </p:txBody>
      </p:sp>
      <p:sp>
        <p:nvSpPr>
          <p:cNvPr id="9" name="Rectangle 8">
            <a:extLst>
              <a:ext uri="{FF2B5EF4-FFF2-40B4-BE49-F238E27FC236}">
                <a16:creationId xmlns:a16="http://schemas.microsoft.com/office/drawing/2014/main" id="{993DAA7A-DE1B-44A2-9ADF-5C531111F01D}"/>
              </a:ext>
            </a:extLst>
          </p:cNvPr>
          <p:cNvSpPr/>
          <p:nvPr/>
        </p:nvSpPr>
        <p:spPr>
          <a:xfrm>
            <a:off x="485623" y="1348524"/>
            <a:ext cx="4588611" cy="468353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a:buChar char="•"/>
            </a:pPr>
            <a:r>
              <a:rPr lang="en-US" sz="2200" b="1" dirty="0">
                <a:solidFill>
                  <a:srgbClr val="252D4E"/>
                </a:solidFill>
                <a:latin typeface="Segoe UI" panose="020B0502040204020203" pitchFamily="34" charset="0"/>
                <a:cs typeface="Segoe UI" panose="020B0502040204020203" pitchFamily="34" charset="0"/>
              </a:rPr>
              <a:t>Regulatory flexibility during the public health emergency</a:t>
            </a:r>
          </a:p>
          <a:p>
            <a:pPr marL="285750" lvl="0" indent="-285750">
              <a:buFont typeface="Arial"/>
              <a:buChar char="•"/>
            </a:pPr>
            <a:r>
              <a:rPr lang="en-US" sz="2200" b="1" dirty="0">
                <a:solidFill>
                  <a:srgbClr val="252D4E"/>
                </a:solidFill>
                <a:latin typeface="Segoe UI" panose="020B0502040204020203" pitchFamily="34" charset="0"/>
                <a:cs typeface="Segoe UI" panose="020B0502040204020203" pitchFamily="34" charset="0"/>
              </a:rPr>
              <a:t>Helps minimize in-person interactions</a:t>
            </a:r>
            <a:endParaRPr lang="en-US" sz="2200" b="1" dirty="0">
              <a:solidFill>
                <a:prstClr val="black"/>
              </a:solidFill>
              <a:latin typeface="Segoe UI" panose="020B0502040204020203" pitchFamily="34" charset="0"/>
              <a:cs typeface="Segoe UI" panose="020B0502040204020203" pitchFamily="34" charset="0"/>
            </a:endParaRPr>
          </a:p>
          <a:p>
            <a:pPr marL="285750" lvl="0" indent="-285750">
              <a:buFont typeface="Arial"/>
              <a:buChar char="•"/>
            </a:pPr>
            <a:r>
              <a:rPr lang="en-US" sz="2200" b="1" dirty="0">
                <a:solidFill>
                  <a:srgbClr val="252D4E"/>
                </a:solidFill>
                <a:latin typeface="Segoe UI" panose="020B0502040204020203" pitchFamily="34" charset="0"/>
                <a:cs typeface="Segoe UI" panose="020B0502040204020203" pitchFamily="34" charset="0"/>
              </a:rPr>
              <a:t>While use is now widespread, platforms are not perfect</a:t>
            </a:r>
          </a:p>
          <a:p>
            <a:pPr marL="742950" lvl="1" indent="-285750">
              <a:buFont typeface="Arial"/>
              <a:buChar char="•"/>
            </a:pPr>
            <a:r>
              <a:rPr lang="en-US" sz="2200" dirty="0">
                <a:solidFill>
                  <a:srgbClr val="252D4E"/>
                </a:solidFill>
                <a:latin typeface="Segoe UI" panose="020B0502040204020203" pitchFamily="34" charset="0"/>
                <a:cs typeface="Segoe UI" panose="020B0502040204020203" pitchFamily="34" charset="0"/>
              </a:rPr>
              <a:t>Staff and patient technical challenges</a:t>
            </a:r>
          </a:p>
          <a:p>
            <a:pPr marL="742950" lvl="1" indent="-285750">
              <a:buFont typeface="Arial"/>
              <a:buChar char="•"/>
            </a:pPr>
            <a:r>
              <a:rPr lang="en-US" sz="2200" dirty="0">
                <a:solidFill>
                  <a:srgbClr val="252D4E"/>
                </a:solidFill>
                <a:latin typeface="Segoe UI" panose="020B0502040204020203" pitchFamily="34" charset="0"/>
                <a:cs typeface="Segoe UI" panose="020B0502040204020203" pitchFamily="34" charset="0"/>
              </a:rPr>
              <a:t>Privacy</a:t>
            </a:r>
          </a:p>
          <a:p>
            <a:pPr marL="742950" lvl="1" indent="-285750">
              <a:buFont typeface="Arial"/>
              <a:buChar char="•"/>
            </a:pPr>
            <a:r>
              <a:rPr lang="en-US" sz="2200" dirty="0">
                <a:solidFill>
                  <a:srgbClr val="252D4E"/>
                </a:solidFill>
                <a:latin typeface="Segoe UI" panose="020B0502040204020203" pitchFamily="34" charset="0"/>
                <a:cs typeface="Segoe UI" panose="020B0502040204020203" pitchFamily="34" charset="0"/>
              </a:rPr>
              <a:t>Etiquette</a:t>
            </a:r>
          </a:p>
          <a:p>
            <a:pPr marL="742950" lvl="1" indent="-285750">
              <a:buFont typeface="Arial"/>
              <a:buChar char="•"/>
            </a:pPr>
            <a:r>
              <a:rPr lang="en-US" sz="2200" dirty="0">
                <a:solidFill>
                  <a:srgbClr val="252D4E"/>
                </a:solidFill>
                <a:latin typeface="Segoe UI" panose="020B0502040204020203" pitchFamily="34" charset="0"/>
                <a:cs typeface="Segoe UI" panose="020B0502040204020203" pitchFamily="34" charset="0"/>
              </a:rPr>
              <a:t>Reduced in-person visits limits drug testing</a:t>
            </a:r>
          </a:p>
        </p:txBody>
      </p:sp>
      <p:sp>
        <p:nvSpPr>
          <p:cNvPr id="10" name="Rectangle 9">
            <a:extLst>
              <a:ext uri="{FF2B5EF4-FFF2-40B4-BE49-F238E27FC236}">
                <a16:creationId xmlns:a16="http://schemas.microsoft.com/office/drawing/2014/main" id="{EA1CD0D3-7C37-49EF-941D-06DAE2F84D73}"/>
              </a:ext>
            </a:extLst>
          </p:cNvPr>
          <p:cNvSpPr/>
          <p:nvPr/>
        </p:nvSpPr>
        <p:spPr>
          <a:xfrm>
            <a:off x="2148840" y="6206597"/>
            <a:ext cx="8442959" cy="369332"/>
          </a:xfrm>
          <a:prstGeom prst="rect">
            <a:avLst/>
          </a:prstGeom>
        </p:spPr>
        <p:txBody>
          <a:bodyPr wrap="square">
            <a:spAutoFit/>
          </a:bodyPr>
          <a:lstStyle/>
          <a:p>
            <a:r>
              <a:rPr lang="en-US" dirty="0">
                <a:solidFill>
                  <a:srgbClr val="D34D26"/>
                </a:solidFill>
                <a:hlinkClick r:id="rId5">
                  <a:extLst>
                    <a:ext uri="{A12FA001-AC4F-418D-AE19-62706E023703}">
                      <ahyp:hlinkClr xmlns:ahyp="http://schemas.microsoft.com/office/drawing/2018/hyperlinkcolor" xmlns="" val="tx"/>
                    </a:ext>
                  </a:extLst>
                </a:hlinkClick>
              </a:rPr>
              <a:t>www.asam.org/Quality-Science/covid-19-coronavirus/access-to-telehealth</a:t>
            </a:r>
            <a:endParaRPr lang="en-US" dirty="0">
              <a:solidFill>
                <a:srgbClr val="D34D26"/>
              </a:solidFill>
            </a:endParaRPr>
          </a:p>
        </p:txBody>
      </p:sp>
    </p:spTree>
    <p:extLst>
      <p:ext uri="{BB962C8B-B14F-4D97-AF65-F5344CB8AC3E}">
        <p14:creationId xmlns:p14="http://schemas.microsoft.com/office/powerpoint/2010/main" val="354979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122334" y="313626"/>
            <a:ext cx="7072400" cy="914400"/>
          </a:xfrm>
          <a:prstGeom prst="rect">
            <a:avLst/>
          </a:prstGeom>
        </p:spPr>
        <p:txBody>
          <a:bodyPr anchor="t">
            <a:normAutofit fontScale="77500" lnSpcReduction="20000"/>
          </a:bodyPr>
          <a:lstStyle/>
          <a:p>
            <a:pPr marL="0" indent="0" algn="l">
              <a:buNone/>
            </a:pPr>
            <a:r>
              <a:rPr lang="en-US" sz="4100" b="1" dirty="0">
                <a:solidFill>
                  <a:srgbClr val="002060"/>
                </a:solidFill>
                <a:latin typeface="Segoe UI"/>
                <a:cs typeface="Segoe UI"/>
              </a:rPr>
              <a:t>Unique Challenges Faced by </a:t>
            </a:r>
            <a:endParaRPr lang="en-US" sz="4100" b="1" dirty="0" smtClean="0">
              <a:solidFill>
                <a:srgbClr val="002060"/>
              </a:solidFill>
              <a:latin typeface="Segoe UI"/>
              <a:cs typeface="Segoe UI"/>
            </a:endParaRPr>
          </a:p>
          <a:p>
            <a:pPr marL="0" indent="0" algn="l">
              <a:buNone/>
            </a:pPr>
            <a:r>
              <a:rPr lang="en-US" sz="4100" b="1" dirty="0">
                <a:solidFill>
                  <a:srgbClr val="002060"/>
                </a:solidFill>
                <a:latin typeface="Segoe UI"/>
                <a:cs typeface="Segoe UI"/>
              </a:rPr>
              <a:t>Residential Facilities</a:t>
            </a:r>
          </a:p>
          <a:p>
            <a:endParaRPr lang="en-US" dirty="0"/>
          </a:p>
        </p:txBody>
      </p:sp>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253077" y="1541652"/>
            <a:ext cx="6810914"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b="1" dirty="0">
                <a:solidFill>
                  <a:srgbClr val="D34D26"/>
                </a:solidFill>
                <a:latin typeface="Segoe UI" panose="020B0502040204020203" pitchFamily="34" charset="0"/>
                <a:cs typeface="Segoe UI" panose="020B0502040204020203" pitchFamily="34" charset="0"/>
              </a:rPr>
              <a:t>Admission of New Patients</a:t>
            </a:r>
          </a:p>
          <a:p>
            <a:pPr marL="800100" lvl="1"/>
            <a:r>
              <a:rPr lang="en-US" dirty="0">
                <a:solidFill>
                  <a:srgbClr val="252D4E"/>
                </a:solidFill>
                <a:latin typeface="Segoe UI" panose="020B0502040204020203" pitchFamily="34" charset="0"/>
                <a:cs typeface="Segoe UI" panose="020B0502040204020203" pitchFamily="34" charset="0"/>
              </a:rPr>
              <a:t>Balancing the risk of untreated SUD and the risk of potential COVID-19 exposure</a:t>
            </a:r>
            <a:endParaRPr lang="en-US" dirty="0">
              <a:latin typeface="Segoe UI" panose="020B0502040204020203" pitchFamily="34" charset="0"/>
              <a:cs typeface="Segoe UI" panose="020B0502040204020203" pitchFamily="34" charset="0"/>
            </a:endParaRPr>
          </a:p>
          <a:p>
            <a:pPr marL="800100" lvl="1"/>
            <a:r>
              <a:rPr lang="en-US" dirty="0">
                <a:solidFill>
                  <a:srgbClr val="252D4E"/>
                </a:solidFill>
                <a:latin typeface="Segoe UI" panose="020B0502040204020203" pitchFamily="34" charset="0"/>
                <a:cs typeface="Segoe UI" panose="020B0502040204020203" pitchFamily="34" charset="0"/>
              </a:rPr>
              <a:t>Maintaining staff and resident safety</a:t>
            </a:r>
          </a:p>
          <a:p>
            <a:pPr marL="800100" lvl="1"/>
            <a:r>
              <a:rPr lang="en-US" dirty="0">
                <a:solidFill>
                  <a:srgbClr val="252D4E"/>
                </a:solidFill>
                <a:latin typeface="Segoe UI" panose="020B0502040204020203" pitchFamily="34" charset="0"/>
                <a:cs typeface="Segoe UI" panose="020B0502040204020203" pitchFamily="34" charset="0"/>
              </a:rPr>
              <a:t>Triaging patients based on need for residential care</a:t>
            </a:r>
          </a:p>
          <a:p>
            <a:pPr marL="800100" lvl="1"/>
            <a:r>
              <a:rPr lang="en-US" dirty="0">
                <a:solidFill>
                  <a:srgbClr val="252D4E"/>
                </a:solidFill>
                <a:latin typeface="Segoe UI" panose="020B0502040204020203" pitchFamily="34" charset="0"/>
                <a:cs typeface="Segoe UI" panose="020B0502040204020203" pitchFamily="34" charset="0"/>
              </a:rPr>
              <a:t>Limitations on testing</a:t>
            </a:r>
          </a:p>
          <a:p>
            <a:pPr marL="800100" lvl="1"/>
            <a:r>
              <a:rPr lang="en-US" dirty="0">
                <a:solidFill>
                  <a:srgbClr val="252D4E"/>
                </a:solidFill>
                <a:latin typeface="Segoe UI" panose="020B0502040204020203" pitchFamily="34" charset="0"/>
                <a:cs typeface="Segoe UI" panose="020B0502040204020203" pitchFamily="34" charset="0"/>
              </a:rPr>
              <a:t>Risk of admitting asymptomatic patients with COVID-19</a:t>
            </a:r>
          </a:p>
          <a:p>
            <a:pPr marL="800100" lvl="1"/>
            <a:r>
              <a:rPr lang="en-US" dirty="0">
                <a:solidFill>
                  <a:srgbClr val="252D4E"/>
                </a:solidFill>
                <a:latin typeface="Segoe UI" panose="020B0502040204020203" pitchFamily="34" charset="0"/>
                <a:cs typeface="Segoe UI" panose="020B0502040204020203" pitchFamily="34" charset="0"/>
              </a:rPr>
              <a:t>How to provide access to care to patients who are COVID-19 positive</a:t>
            </a:r>
          </a:p>
          <a:p>
            <a:pPr marL="0" indent="0">
              <a:buNone/>
            </a:pPr>
            <a:endParaRPr lang="en-US" sz="2400" dirty="0">
              <a:solidFill>
                <a:srgbClr val="252D4E"/>
              </a:solidFill>
              <a:latin typeface="Segoe UI" panose="020B0502040204020203" pitchFamily="34" charset="0"/>
              <a:cs typeface="Segoe UI" panose="020B0502040204020203" pitchFamily="34" charset="0"/>
            </a:endParaRPr>
          </a:p>
          <a:p>
            <a:endParaRPr lang="en-US" dirty="0">
              <a:solidFill>
                <a:srgbClr val="252D4E"/>
              </a:solidFill>
              <a:latin typeface="Segoe UI" panose="020B0502040204020203" pitchFamily="34" charset="0"/>
              <a:cs typeface="Segoe UI" panose="020B0502040204020203" pitchFamily="34" charset="0"/>
            </a:endParaRPr>
          </a:p>
        </p:txBody>
      </p:sp>
      <p:pic>
        <p:nvPicPr>
          <p:cNvPr id="16" name="Picture 15" descr="Notebook">
            <a:extLst>
              <a:ext uri="{FF2B5EF4-FFF2-40B4-BE49-F238E27FC236}">
                <a16:creationId xmlns:a16="http://schemas.microsoft.com/office/drawing/2014/main" id="{4D88E649-CA9D-4E9C-857E-341C22F1141B}"/>
              </a:ext>
            </a:extLst>
          </p:cNvPr>
          <p:cNvPicPr>
            <a:picLocks noChangeAspect="1"/>
          </p:cNvPicPr>
          <p:nvPr/>
        </p:nvPicPr>
        <p:blipFill rotWithShape="1">
          <a:blip r:embed="rId4">
            <a:extLst>
              <a:ext uri="{28A0092B-C50C-407E-A947-70E740481C1C}">
                <a14:useLocalDpi xmlns:a14="http://schemas.microsoft.com/office/drawing/2010/main" val="0"/>
              </a:ext>
            </a:extLst>
          </a:blip>
          <a:srcRect l="16113" r="42741"/>
          <a:stretch/>
        </p:blipFill>
        <p:spPr>
          <a:xfrm>
            <a:off x="7958295" y="0"/>
            <a:ext cx="4233705" cy="6858000"/>
          </a:xfrm>
          <a:prstGeom prst="rect">
            <a:avLst/>
          </a:prstGeom>
        </p:spPr>
      </p:pic>
    </p:spTree>
    <p:extLst>
      <p:ext uri="{BB962C8B-B14F-4D97-AF65-F5344CB8AC3E}">
        <p14:creationId xmlns:p14="http://schemas.microsoft.com/office/powerpoint/2010/main" val="305229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125569" y="280177"/>
            <a:ext cx="8774591" cy="914400"/>
          </a:xfrm>
          <a:prstGeom prst="rect">
            <a:avLst/>
          </a:prstGeom>
        </p:spPr>
        <p:txBody>
          <a:bodyPr anchor="t">
            <a:normAutofit fontScale="77500" lnSpcReduction="20000"/>
          </a:bodyPr>
          <a:lstStyle/>
          <a:p>
            <a:pPr marL="0" indent="0" algn="l">
              <a:buNone/>
            </a:pPr>
            <a:r>
              <a:rPr lang="en-US" sz="4100" b="1" dirty="0">
                <a:solidFill>
                  <a:srgbClr val="002060"/>
                </a:solidFill>
                <a:latin typeface="Segoe UI"/>
                <a:cs typeface="Segoe UI"/>
              </a:rPr>
              <a:t>Unique Challenges Faced by </a:t>
            </a:r>
            <a:endParaRPr lang="en-US" sz="4100" b="1" dirty="0" smtClean="0">
              <a:solidFill>
                <a:srgbClr val="002060"/>
              </a:solidFill>
              <a:latin typeface="Segoe UI"/>
              <a:cs typeface="Segoe UI"/>
            </a:endParaRPr>
          </a:p>
          <a:p>
            <a:pPr marL="0" indent="0" algn="l">
              <a:buNone/>
            </a:pPr>
            <a:r>
              <a:rPr lang="en-US" sz="4100" b="1" dirty="0">
                <a:solidFill>
                  <a:srgbClr val="002060"/>
                </a:solidFill>
                <a:latin typeface="Segoe UI"/>
                <a:cs typeface="Segoe UI"/>
              </a:rPr>
              <a:t>Residential Facilities</a:t>
            </a:r>
          </a:p>
          <a:p>
            <a:endParaRPr lang="en-US" dirty="0"/>
          </a:p>
        </p:txBody>
      </p:sp>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505316" y="1678546"/>
            <a:ext cx="6639062"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b="1" dirty="0">
                <a:solidFill>
                  <a:srgbClr val="D34D26"/>
                </a:solidFill>
                <a:latin typeface="Segoe UI" panose="020B0502040204020203" pitchFamily="34" charset="0"/>
                <a:cs typeface="Segoe UI" panose="020B0502040204020203" pitchFamily="34" charset="0"/>
              </a:rPr>
              <a:t>Maintaining Patient and Staff Safety</a:t>
            </a:r>
          </a:p>
          <a:p>
            <a:pPr marL="800100" lvl="1" indent="-342900"/>
            <a:r>
              <a:rPr lang="en-US" sz="2800" dirty="0">
                <a:solidFill>
                  <a:srgbClr val="252D4E"/>
                </a:solidFill>
                <a:latin typeface="Segoe UI" panose="020B0502040204020203" pitchFamily="34" charset="0"/>
                <a:cs typeface="Segoe UI" panose="020B0502040204020203" pitchFamily="34" charset="0"/>
              </a:rPr>
              <a:t>Reducing census to maintain proper distancing</a:t>
            </a:r>
          </a:p>
          <a:p>
            <a:pPr marL="1257300" lvl="2" indent="-342900"/>
            <a:r>
              <a:rPr lang="en-US" sz="2600" dirty="0">
                <a:solidFill>
                  <a:srgbClr val="252D4E"/>
                </a:solidFill>
                <a:latin typeface="Segoe UI" panose="020B0502040204020203" pitchFamily="34" charset="0"/>
                <a:cs typeface="Segoe UI" panose="020B0502040204020203" pitchFamily="34" charset="0"/>
              </a:rPr>
              <a:t>Financial implications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Enforcing infection mitigation policies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Restricting visitors</a:t>
            </a:r>
          </a:p>
          <a:p>
            <a:pPr marL="742950" lvl="1" indent="-285750">
              <a:buFont typeface="Arial"/>
              <a:buChar char="•"/>
            </a:pPr>
            <a:r>
              <a:rPr lang="en-US" sz="2800" dirty="0">
                <a:solidFill>
                  <a:srgbClr val="252D4E"/>
                </a:solidFill>
                <a:latin typeface="Segoe UI" panose="020B0502040204020203" pitchFamily="34" charset="0"/>
                <a:cs typeface="Segoe UI" panose="020B0502040204020203" pitchFamily="34" charset="0"/>
              </a:rPr>
              <a:t>What happens if a critical number of staff are sick or quarantined? </a:t>
            </a:r>
          </a:p>
          <a:p>
            <a:pPr marL="0" indent="0">
              <a:buNone/>
            </a:pPr>
            <a:endParaRPr lang="en-US" sz="2400" dirty="0">
              <a:solidFill>
                <a:srgbClr val="252D4E"/>
              </a:solidFill>
              <a:latin typeface="Segoe UI" panose="020B0502040204020203" pitchFamily="34" charset="0"/>
              <a:cs typeface="Segoe UI" panose="020B0502040204020203" pitchFamily="34" charset="0"/>
            </a:endParaRPr>
          </a:p>
          <a:p>
            <a:pPr marL="0" indent="0">
              <a:buNone/>
            </a:pPr>
            <a:endParaRPr lang="en-US" sz="2400" dirty="0">
              <a:solidFill>
                <a:srgbClr val="252D4E"/>
              </a:solidFill>
              <a:latin typeface="Segoe UI" panose="020B0502040204020203" pitchFamily="34" charset="0"/>
              <a:cs typeface="Segoe UI" panose="020B0502040204020203" pitchFamily="34" charset="0"/>
            </a:endParaRPr>
          </a:p>
          <a:p>
            <a:endParaRPr lang="en-US" dirty="0">
              <a:solidFill>
                <a:srgbClr val="252D4E"/>
              </a:solidFill>
              <a:latin typeface="Segoe UI" panose="020B0502040204020203" pitchFamily="34" charset="0"/>
              <a:cs typeface="Segoe UI" panose="020B0502040204020203" pitchFamily="34" charset="0"/>
            </a:endParaRPr>
          </a:p>
        </p:txBody>
      </p:sp>
      <p:pic>
        <p:nvPicPr>
          <p:cNvPr id="6" name="Picture 5" descr="Notebook">
            <a:extLst>
              <a:ext uri="{FF2B5EF4-FFF2-40B4-BE49-F238E27FC236}">
                <a16:creationId xmlns:a16="http://schemas.microsoft.com/office/drawing/2014/main" id="{92CCE711-C1EE-402C-BE9D-F90DFB98D59D}"/>
              </a:ext>
            </a:extLst>
          </p:cNvPr>
          <p:cNvPicPr>
            <a:picLocks noChangeAspect="1"/>
          </p:cNvPicPr>
          <p:nvPr/>
        </p:nvPicPr>
        <p:blipFill rotWithShape="1">
          <a:blip r:embed="rId4">
            <a:extLst>
              <a:ext uri="{28A0092B-C50C-407E-A947-70E740481C1C}">
                <a14:useLocalDpi xmlns:a14="http://schemas.microsoft.com/office/drawing/2010/main" val="0"/>
              </a:ext>
            </a:extLst>
          </a:blip>
          <a:srcRect l="16113" r="42741"/>
          <a:stretch/>
        </p:blipFill>
        <p:spPr>
          <a:xfrm>
            <a:off x="7958295" y="0"/>
            <a:ext cx="4233705" cy="6858000"/>
          </a:xfrm>
          <a:prstGeom prst="rect">
            <a:avLst/>
          </a:prstGeom>
        </p:spPr>
      </p:pic>
    </p:spTree>
    <p:extLst>
      <p:ext uri="{BB962C8B-B14F-4D97-AF65-F5344CB8AC3E}">
        <p14:creationId xmlns:p14="http://schemas.microsoft.com/office/powerpoint/2010/main" val="830994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496"/>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a:solidFill>
                <a:srgbClr val="252D4E"/>
              </a:solidFill>
              <a:latin typeface="Segoe UI"/>
              <a:cs typeface="Segoe UI"/>
            </a:endParaRPr>
          </a:p>
          <a:p>
            <a:endParaRPr lang="en-US">
              <a:solidFill>
                <a:srgbClr val="252D4E"/>
              </a:solidFill>
              <a:latin typeface="Segoe UI" panose="020B0502040204020203" pitchFamily="34" charset="0"/>
              <a:cs typeface="Segoe UI" panose="020B0502040204020203" pitchFamily="34" charset="0"/>
            </a:endParaRPr>
          </a:p>
        </p:txBody>
      </p:sp>
      <p:pic>
        <p:nvPicPr>
          <p:cNvPr id="7" name="Picture 6" descr="A picture containing person, table, indoor, man&#10;&#10;Description automatically generated">
            <a:extLst>
              <a:ext uri="{FF2B5EF4-FFF2-40B4-BE49-F238E27FC236}">
                <a16:creationId xmlns:a16="http://schemas.microsoft.com/office/drawing/2014/main" id="{25D86BAF-E2EE-4B7C-BB8D-715AB5A19AC1}"/>
              </a:ext>
            </a:extLst>
          </p:cNvPr>
          <p:cNvPicPr>
            <a:picLocks noChangeAspect="1"/>
          </p:cNvPicPr>
          <p:nvPr/>
        </p:nvPicPr>
        <p:blipFill rotWithShape="1">
          <a:blip r:embed="rId4">
            <a:alphaModFix amt="13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206BA9-5F69-4E50-82EE-3EF2237D40A0}"/>
              </a:ext>
            </a:extLst>
          </p:cNvPr>
          <p:cNvSpPr/>
          <p:nvPr/>
        </p:nvSpPr>
        <p:spPr>
          <a:xfrm>
            <a:off x="458374" y="4815292"/>
            <a:ext cx="5080370" cy="1446550"/>
          </a:xfrm>
          <a:prstGeom prst="rect">
            <a:avLst/>
          </a:prstGeom>
        </p:spPr>
        <p:txBody>
          <a:bodyPr wrap="square">
            <a:spAutoFit/>
          </a:bodyPr>
          <a:lstStyle/>
          <a:p>
            <a:r>
              <a:rPr lang="en-US" sz="4400" b="1" dirty="0">
                <a:solidFill>
                  <a:srgbClr val="002060"/>
                </a:solidFill>
                <a:latin typeface="Segoe UI"/>
                <a:cs typeface="Segoe UI"/>
              </a:rPr>
              <a:t>Considerations for </a:t>
            </a:r>
          </a:p>
          <a:p>
            <a:r>
              <a:rPr lang="en-US" sz="4400" b="1" dirty="0">
                <a:solidFill>
                  <a:srgbClr val="D34D26"/>
                </a:solidFill>
                <a:latin typeface="Segoe UI"/>
                <a:cs typeface="Segoe UI"/>
              </a:rPr>
              <a:t>Transitions in Care</a:t>
            </a:r>
          </a:p>
        </p:txBody>
      </p:sp>
      <p:sp>
        <p:nvSpPr>
          <p:cNvPr id="16" name="TextBox 15">
            <a:extLst>
              <a:ext uri="{FF2B5EF4-FFF2-40B4-BE49-F238E27FC236}">
                <a16:creationId xmlns:a16="http://schemas.microsoft.com/office/drawing/2014/main" id="{99EF5B1C-EB2D-46E5-ACC8-9889B5BE7A4A}"/>
              </a:ext>
            </a:extLst>
          </p:cNvPr>
          <p:cNvSpPr txBox="1"/>
          <p:nvPr/>
        </p:nvSpPr>
        <p:spPr>
          <a:xfrm>
            <a:off x="6808624" y="1057141"/>
            <a:ext cx="4910254" cy="5262979"/>
          </a:xfrm>
          <a:prstGeom prst="rect">
            <a:avLst/>
          </a:prstGeom>
          <a:noFill/>
        </p:spPr>
        <p:txBody>
          <a:bodyPr wrap="square" rtlCol="0">
            <a:spAutoFit/>
          </a:bodyPr>
          <a:lstStyle/>
          <a:p>
            <a:pPr lvl="0"/>
            <a:r>
              <a:rPr lang="en-US" sz="2800" b="1" dirty="0">
                <a:solidFill>
                  <a:srgbClr val="252D4E"/>
                </a:solidFill>
                <a:latin typeface="Segoe UI"/>
                <a:cs typeface="Segoe UI"/>
              </a:rPr>
              <a:t>Widespread use of telemedicine and relaxed regulations allow a safer transition from residential to outpatient care</a:t>
            </a:r>
            <a:endParaRPr lang="en-US" sz="2800" b="1" dirty="0">
              <a:solidFill>
                <a:srgbClr val="000000"/>
              </a:solidFill>
              <a:cs typeface="Arial"/>
            </a:endParaRPr>
          </a:p>
          <a:p>
            <a:pPr lvl="0"/>
            <a:endParaRPr lang="en-US" sz="2800" b="1" dirty="0">
              <a:solidFill>
                <a:srgbClr val="252D4E"/>
              </a:solidFill>
              <a:latin typeface="Segoe UI"/>
              <a:cs typeface="Segoe UI"/>
            </a:endParaRPr>
          </a:p>
          <a:p>
            <a:pPr lvl="0"/>
            <a:r>
              <a:rPr lang="en-US" sz="2800" b="1" dirty="0">
                <a:solidFill>
                  <a:srgbClr val="252D4E"/>
                </a:solidFill>
                <a:latin typeface="Segoe UI"/>
                <a:cs typeface="Segoe UI"/>
              </a:rPr>
              <a:t>Individual patient risk associated with COVID-19</a:t>
            </a:r>
          </a:p>
          <a:p>
            <a:pPr lvl="0"/>
            <a:endParaRPr lang="en-US" sz="2800" b="1" dirty="0">
              <a:solidFill>
                <a:srgbClr val="252D4E"/>
              </a:solidFill>
              <a:latin typeface="Segoe UI"/>
              <a:cs typeface="Segoe UI"/>
            </a:endParaRPr>
          </a:p>
          <a:p>
            <a:pPr lvl="0"/>
            <a:endParaRPr lang="en-US" sz="2800" b="1" dirty="0">
              <a:solidFill>
                <a:srgbClr val="252D4E"/>
              </a:solidFill>
              <a:latin typeface="Segoe UI"/>
              <a:cs typeface="Segoe UI"/>
            </a:endParaRPr>
          </a:p>
          <a:p>
            <a:pPr lvl="0"/>
            <a:r>
              <a:rPr lang="en-US" sz="2800" b="1" dirty="0">
                <a:solidFill>
                  <a:srgbClr val="252D4E"/>
                </a:solidFill>
                <a:latin typeface="Segoe UI"/>
                <a:cs typeface="Segoe UI"/>
              </a:rPr>
              <a:t>Access to safe and stable housing</a:t>
            </a:r>
          </a:p>
        </p:txBody>
      </p:sp>
      <p:sp>
        <p:nvSpPr>
          <p:cNvPr id="17" name="TextBox 16">
            <a:extLst>
              <a:ext uri="{FF2B5EF4-FFF2-40B4-BE49-F238E27FC236}">
                <a16:creationId xmlns:a16="http://schemas.microsoft.com/office/drawing/2014/main" id="{A341E164-7207-4B7D-AE6A-C6DC837BFE38}"/>
              </a:ext>
            </a:extLst>
          </p:cNvPr>
          <p:cNvSpPr txBox="1"/>
          <p:nvPr/>
        </p:nvSpPr>
        <p:spPr>
          <a:xfrm>
            <a:off x="6129204" y="672420"/>
            <a:ext cx="412595" cy="1107996"/>
          </a:xfrm>
          <a:prstGeom prst="rect">
            <a:avLst/>
          </a:prstGeom>
          <a:noFill/>
        </p:spPr>
        <p:txBody>
          <a:bodyPr wrap="square" rtlCol="0">
            <a:spAutoFit/>
          </a:bodyPr>
          <a:lstStyle/>
          <a:p>
            <a:r>
              <a:rPr lang="en-US" sz="6600" b="1" dirty="0">
                <a:solidFill>
                  <a:srgbClr val="252D4E"/>
                </a:solidFill>
                <a:latin typeface="Segoe UI" panose="020B0502040204020203" pitchFamily="34" charset="0"/>
                <a:cs typeface="Segoe UI" panose="020B0502040204020203" pitchFamily="34" charset="0"/>
              </a:rPr>
              <a:t>1</a:t>
            </a:r>
          </a:p>
        </p:txBody>
      </p:sp>
      <p:sp>
        <p:nvSpPr>
          <p:cNvPr id="18" name="TextBox 17">
            <a:extLst>
              <a:ext uri="{FF2B5EF4-FFF2-40B4-BE49-F238E27FC236}">
                <a16:creationId xmlns:a16="http://schemas.microsoft.com/office/drawing/2014/main" id="{3FF2F45D-B7F6-4CF0-B887-D3D93150B2DE}"/>
              </a:ext>
            </a:extLst>
          </p:cNvPr>
          <p:cNvSpPr txBox="1"/>
          <p:nvPr/>
        </p:nvSpPr>
        <p:spPr>
          <a:xfrm>
            <a:off x="6129204" y="3134632"/>
            <a:ext cx="412595" cy="1107996"/>
          </a:xfrm>
          <a:prstGeom prst="rect">
            <a:avLst/>
          </a:prstGeom>
          <a:noFill/>
        </p:spPr>
        <p:txBody>
          <a:bodyPr wrap="square" rtlCol="0">
            <a:spAutoFit/>
          </a:bodyPr>
          <a:lstStyle/>
          <a:p>
            <a:r>
              <a:rPr lang="en-US" sz="6600" b="1" dirty="0">
                <a:solidFill>
                  <a:srgbClr val="252D4E"/>
                </a:solidFill>
                <a:latin typeface="Segoe UI" panose="020B0502040204020203" pitchFamily="34" charset="0"/>
                <a:cs typeface="Segoe UI" panose="020B0502040204020203" pitchFamily="34" charset="0"/>
              </a:rPr>
              <a:t>2</a:t>
            </a:r>
          </a:p>
        </p:txBody>
      </p:sp>
      <p:sp>
        <p:nvSpPr>
          <p:cNvPr id="19" name="TextBox 18">
            <a:extLst>
              <a:ext uri="{FF2B5EF4-FFF2-40B4-BE49-F238E27FC236}">
                <a16:creationId xmlns:a16="http://schemas.microsoft.com/office/drawing/2014/main" id="{B1B60A1B-8A62-46D1-A98B-BDCE9B84DB1E}"/>
              </a:ext>
            </a:extLst>
          </p:cNvPr>
          <p:cNvSpPr txBox="1"/>
          <p:nvPr/>
        </p:nvSpPr>
        <p:spPr>
          <a:xfrm>
            <a:off x="6129204" y="4996316"/>
            <a:ext cx="412595" cy="1107996"/>
          </a:xfrm>
          <a:prstGeom prst="rect">
            <a:avLst/>
          </a:prstGeom>
          <a:noFill/>
        </p:spPr>
        <p:txBody>
          <a:bodyPr wrap="square" rtlCol="0">
            <a:spAutoFit/>
          </a:bodyPr>
          <a:lstStyle/>
          <a:p>
            <a:r>
              <a:rPr lang="en-US" sz="6600" b="1" dirty="0">
                <a:solidFill>
                  <a:srgbClr val="252D4E"/>
                </a:soli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422132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0496"/>
          <a:stretch/>
        </p:blipFill>
        <p:spPr>
          <a:xfrm>
            <a:off x="0" y="0"/>
            <a:ext cx="12192000" cy="6858000"/>
          </a:xfrm>
          <a:prstGeom prst="rect">
            <a:avLst/>
          </a:prstGeom>
        </p:spPr>
      </p:pic>
      <p:sp>
        <p:nvSpPr>
          <p:cNvPr id="5" name="Text Placeholder 5">
            <a:extLst>
              <a:ext uri="{FF2B5EF4-FFF2-40B4-BE49-F238E27FC236}">
                <a16:creationId xmlns:a16="http://schemas.microsoft.com/office/drawing/2014/main" id="{A39BC3A8-C079-4CE6-934B-904B4D7AEA1C}"/>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a:solidFill>
                <a:srgbClr val="252D4E"/>
              </a:solidFill>
              <a:latin typeface="Segoe UI"/>
              <a:cs typeface="Segoe UI"/>
            </a:endParaRPr>
          </a:p>
          <a:p>
            <a:endParaRPr lang="en-US">
              <a:solidFill>
                <a:srgbClr val="252D4E"/>
              </a:solidFill>
              <a:latin typeface="Segoe UI" panose="020B0502040204020203" pitchFamily="34" charset="0"/>
              <a:cs typeface="Segoe UI" panose="020B0502040204020203" pitchFamily="34" charset="0"/>
            </a:endParaRPr>
          </a:p>
        </p:txBody>
      </p:sp>
      <p:pic>
        <p:nvPicPr>
          <p:cNvPr id="7" name="Picture 6" descr="A picture containing person, table, indoor, man&#10;&#10;Description automatically generated">
            <a:extLst>
              <a:ext uri="{FF2B5EF4-FFF2-40B4-BE49-F238E27FC236}">
                <a16:creationId xmlns:a16="http://schemas.microsoft.com/office/drawing/2014/main" id="{25D86BAF-E2EE-4B7C-BB8D-715AB5A19AC1}"/>
              </a:ext>
            </a:extLst>
          </p:cNvPr>
          <p:cNvPicPr>
            <a:picLocks noChangeAspect="1"/>
          </p:cNvPicPr>
          <p:nvPr/>
        </p:nvPicPr>
        <p:blipFill rotWithShape="1">
          <a:blip r:embed="rId4">
            <a:alphaModFix amt="13000"/>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1206BA9-5F69-4E50-82EE-3EF2237D40A0}"/>
              </a:ext>
            </a:extLst>
          </p:cNvPr>
          <p:cNvSpPr/>
          <p:nvPr/>
        </p:nvSpPr>
        <p:spPr>
          <a:xfrm>
            <a:off x="458374" y="4815292"/>
            <a:ext cx="5080370" cy="1446550"/>
          </a:xfrm>
          <a:prstGeom prst="rect">
            <a:avLst/>
          </a:prstGeom>
        </p:spPr>
        <p:txBody>
          <a:bodyPr wrap="square">
            <a:spAutoFit/>
          </a:bodyPr>
          <a:lstStyle/>
          <a:p>
            <a:r>
              <a:rPr lang="en-US" sz="4400" b="1" dirty="0">
                <a:solidFill>
                  <a:srgbClr val="002060"/>
                </a:solidFill>
                <a:latin typeface="Segoe UI"/>
                <a:cs typeface="Segoe UI"/>
              </a:rPr>
              <a:t>Considerations for </a:t>
            </a:r>
          </a:p>
          <a:p>
            <a:r>
              <a:rPr lang="en-US" sz="4400" b="1" dirty="0">
                <a:solidFill>
                  <a:srgbClr val="D34D26"/>
                </a:solidFill>
                <a:latin typeface="Segoe UI"/>
                <a:cs typeface="Segoe UI"/>
              </a:rPr>
              <a:t>Transitions in Care</a:t>
            </a:r>
          </a:p>
        </p:txBody>
      </p:sp>
      <p:sp>
        <p:nvSpPr>
          <p:cNvPr id="16" name="TextBox 15">
            <a:extLst>
              <a:ext uri="{FF2B5EF4-FFF2-40B4-BE49-F238E27FC236}">
                <a16:creationId xmlns:a16="http://schemas.microsoft.com/office/drawing/2014/main" id="{99EF5B1C-EB2D-46E5-ACC8-9889B5BE7A4A}"/>
              </a:ext>
            </a:extLst>
          </p:cNvPr>
          <p:cNvSpPr txBox="1"/>
          <p:nvPr/>
        </p:nvSpPr>
        <p:spPr>
          <a:xfrm>
            <a:off x="6808624" y="1057141"/>
            <a:ext cx="4910254" cy="3970318"/>
          </a:xfrm>
          <a:prstGeom prst="rect">
            <a:avLst/>
          </a:prstGeom>
          <a:noFill/>
        </p:spPr>
        <p:txBody>
          <a:bodyPr wrap="square" rtlCol="0">
            <a:spAutoFit/>
          </a:bodyPr>
          <a:lstStyle/>
          <a:p>
            <a:pPr lvl="0"/>
            <a:r>
              <a:rPr lang="en-US" sz="2800" b="1" dirty="0">
                <a:solidFill>
                  <a:srgbClr val="252D4E"/>
                </a:solidFill>
                <a:latin typeface="Segoe UI"/>
                <a:cs typeface="Segoe UI"/>
              </a:rPr>
              <a:t>Capacity for isolating or quarantining patients</a:t>
            </a:r>
          </a:p>
          <a:p>
            <a:pPr lvl="0"/>
            <a:endParaRPr lang="en-US" sz="2800" b="1" dirty="0">
              <a:solidFill>
                <a:srgbClr val="252D4E"/>
              </a:solidFill>
              <a:latin typeface="Segoe UI"/>
              <a:cs typeface="Segoe UI"/>
            </a:endParaRPr>
          </a:p>
          <a:p>
            <a:pPr lvl="0"/>
            <a:endParaRPr lang="en-US" sz="2800" b="1" dirty="0">
              <a:solidFill>
                <a:srgbClr val="252D4E"/>
              </a:solidFill>
              <a:latin typeface="Segoe UI"/>
              <a:cs typeface="Segoe UI"/>
            </a:endParaRPr>
          </a:p>
          <a:p>
            <a:pPr lvl="0"/>
            <a:r>
              <a:rPr lang="en-US" sz="2800" b="1" dirty="0">
                <a:solidFill>
                  <a:srgbClr val="252D4E"/>
                </a:solidFill>
                <a:latin typeface="Segoe UI"/>
                <a:cs typeface="Segoe UI"/>
              </a:rPr>
              <a:t>May require coordination with local public health authorities regarding transition options </a:t>
            </a:r>
          </a:p>
          <a:p>
            <a:pPr lvl="0"/>
            <a:endParaRPr lang="en-US" sz="2800" b="1" dirty="0">
              <a:solidFill>
                <a:srgbClr val="252D4E"/>
              </a:solidFill>
              <a:latin typeface="Segoe UI"/>
              <a:cs typeface="Segoe UI"/>
            </a:endParaRPr>
          </a:p>
        </p:txBody>
      </p:sp>
      <p:sp>
        <p:nvSpPr>
          <p:cNvPr id="17" name="TextBox 16">
            <a:extLst>
              <a:ext uri="{FF2B5EF4-FFF2-40B4-BE49-F238E27FC236}">
                <a16:creationId xmlns:a16="http://schemas.microsoft.com/office/drawing/2014/main" id="{A341E164-7207-4B7D-AE6A-C6DC837BFE38}"/>
              </a:ext>
            </a:extLst>
          </p:cNvPr>
          <p:cNvSpPr txBox="1"/>
          <p:nvPr/>
        </p:nvSpPr>
        <p:spPr>
          <a:xfrm>
            <a:off x="6129204" y="672420"/>
            <a:ext cx="412595" cy="1107996"/>
          </a:xfrm>
          <a:prstGeom prst="rect">
            <a:avLst/>
          </a:prstGeom>
          <a:noFill/>
        </p:spPr>
        <p:txBody>
          <a:bodyPr wrap="square" rtlCol="0">
            <a:spAutoFit/>
          </a:bodyPr>
          <a:lstStyle/>
          <a:p>
            <a:r>
              <a:rPr lang="en-US" sz="6600" b="1" dirty="0">
                <a:solidFill>
                  <a:srgbClr val="252D4E"/>
                </a:solidFill>
                <a:latin typeface="Segoe UI" panose="020B0502040204020203" pitchFamily="34" charset="0"/>
                <a:cs typeface="Segoe UI" panose="020B0502040204020203" pitchFamily="34" charset="0"/>
              </a:rPr>
              <a:t>4</a:t>
            </a:r>
          </a:p>
        </p:txBody>
      </p:sp>
      <p:sp>
        <p:nvSpPr>
          <p:cNvPr id="18" name="TextBox 17">
            <a:extLst>
              <a:ext uri="{FF2B5EF4-FFF2-40B4-BE49-F238E27FC236}">
                <a16:creationId xmlns:a16="http://schemas.microsoft.com/office/drawing/2014/main" id="{3FF2F45D-B7F6-4CF0-B887-D3D93150B2DE}"/>
              </a:ext>
            </a:extLst>
          </p:cNvPr>
          <p:cNvSpPr txBox="1"/>
          <p:nvPr/>
        </p:nvSpPr>
        <p:spPr>
          <a:xfrm>
            <a:off x="6129204" y="2445777"/>
            <a:ext cx="412595" cy="1107996"/>
          </a:xfrm>
          <a:prstGeom prst="rect">
            <a:avLst/>
          </a:prstGeom>
          <a:noFill/>
        </p:spPr>
        <p:txBody>
          <a:bodyPr wrap="square" rtlCol="0">
            <a:spAutoFit/>
          </a:bodyPr>
          <a:lstStyle/>
          <a:p>
            <a:r>
              <a:rPr lang="en-US" sz="6600" b="1" dirty="0">
                <a:solidFill>
                  <a:srgbClr val="252D4E"/>
                </a:solidFill>
                <a:latin typeface="Segoe UI" panose="020B0502040204020203" pitchFamily="34" charset="0"/>
                <a:cs typeface="Segoe UI" panose="020B0502040204020203" pitchFamily="34" charset="0"/>
              </a:rPr>
              <a:t>5</a:t>
            </a:r>
          </a:p>
        </p:txBody>
      </p:sp>
    </p:spTree>
    <p:extLst>
      <p:ext uri="{BB962C8B-B14F-4D97-AF65-F5344CB8AC3E}">
        <p14:creationId xmlns:p14="http://schemas.microsoft.com/office/powerpoint/2010/main" val="60814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1019293" y="274320"/>
            <a:ext cx="10153415" cy="415498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b="1">
              <a:solidFill>
                <a:srgbClr val="002060"/>
              </a:solidFill>
              <a:latin typeface="Lato"/>
              <a:cs typeface="Arial"/>
            </a:endParaRPr>
          </a:p>
          <a:p>
            <a:pPr marL="0" indent="0">
              <a:buNone/>
            </a:pPr>
            <a:endParaRPr lang="en-US" sz="4400" b="1">
              <a:solidFill>
                <a:srgbClr val="002060"/>
              </a:solidFill>
              <a:latin typeface="Segoe UI" panose="020B0502040204020203" pitchFamily="34" charset="0"/>
              <a:cs typeface="Segoe UI" panose="020B0502040204020203" pitchFamily="34" charset="0"/>
            </a:endParaRPr>
          </a:p>
          <a:p>
            <a:pPr algn="ctr">
              <a:buNone/>
            </a:pPr>
            <a:r>
              <a:rPr lang="en-US" sz="4400" b="1">
                <a:solidFill>
                  <a:srgbClr val="002060"/>
                </a:solidFill>
                <a:latin typeface="Segoe UI"/>
                <a:cs typeface="Segoe UI"/>
              </a:rPr>
              <a:t>Challenges for Providing Addiction Treatment in Hospitals during COVID-19</a:t>
            </a: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2433683" y="3237171"/>
            <a:ext cx="8739776"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6A656"/>
              </a:solidFill>
              <a:latin typeface="Lato"/>
              <a:cs typeface="Arial"/>
            </a:endParaRPr>
          </a:p>
          <a:p>
            <a:pPr marL="0" indent="0">
              <a:buNone/>
            </a:pPr>
            <a:r>
              <a:rPr lang="en-US" sz="3600" b="1" dirty="0">
                <a:solidFill>
                  <a:srgbClr val="D34D26"/>
                </a:solidFill>
                <a:latin typeface="Segoe UI"/>
                <a:cs typeface="Segoe UI"/>
              </a:rPr>
              <a:t>Melissa Weimer, DO, MCR, FASAM</a:t>
            </a:r>
            <a:r>
              <a:rPr lang="en-US" sz="3600" b="1" dirty="0">
                <a:solidFill>
                  <a:srgbClr val="D34D26"/>
                </a:solidFill>
                <a:latin typeface="Lato"/>
                <a:cs typeface="Arial"/>
              </a:rPr>
              <a:t> </a:t>
            </a:r>
          </a:p>
        </p:txBody>
      </p:sp>
    </p:spTree>
    <p:extLst>
      <p:ext uri="{BB962C8B-B14F-4D97-AF65-F5344CB8AC3E}">
        <p14:creationId xmlns:p14="http://schemas.microsoft.com/office/powerpoint/2010/main" val="241382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Doctor using digital tablet in a hospital corridor">
            <a:extLst>
              <a:ext uri="{FF2B5EF4-FFF2-40B4-BE49-F238E27FC236}">
                <a16:creationId xmlns:a16="http://schemas.microsoft.com/office/drawing/2014/main" id="{B25C3F9F-E0F3-415B-8429-3BE3E6814056}"/>
              </a:ext>
            </a:extLst>
          </p:cNvPr>
          <p:cNvPicPr>
            <a:picLocks noChangeAspect="1"/>
          </p:cNvPicPr>
          <p:nvPr/>
        </p:nvPicPr>
        <p:blipFill rotWithShape="1">
          <a:blip r:embed="rId4">
            <a:extLst>
              <a:ext uri="{28A0092B-C50C-407E-A947-70E740481C1C}">
                <a14:useLocalDpi xmlns:a14="http://schemas.microsoft.com/office/drawing/2010/main" val="0"/>
              </a:ext>
            </a:extLst>
          </a:blip>
          <a:srcRect l="42706" r="14667"/>
          <a:stretch/>
        </p:blipFill>
        <p:spPr>
          <a:xfrm>
            <a:off x="7805853" y="0"/>
            <a:ext cx="4386147" cy="6858000"/>
          </a:xfrm>
          <a:prstGeom prst="rect">
            <a:avLst/>
          </a:prstGeom>
        </p:spPr>
      </p:pic>
      <p:sp>
        <p:nvSpPr>
          <p:cNvPr id="6" name="Rectangle 5">
            <a:extLst>
              <a:ext uri="{FF2B5EF4-FFF2-40B4-BE49-F238E27FC236}">
                <a16:creationId xmlns:a16="http://schemas.microsoft.com/office/drawing/2014/main" id="{F128F910-E910-4D90-8611-6614E416C33E}"/>
              </a:ext>
            </a:extLst>
          </p:cNvPr>
          <p:cNvSpPr/>
          <p:nvPr/>
        </p:nvSpPr>
        <p:spPr>
          <a:xfrm>
            <a:off x="394009" y="156106"/>
            <a:ext cx="7411843" cy="1384995"/>
          </a:xfrm>
          <a:prstGeom prst="rect">
            <a:avLst/>
          </a:prstGeom>
        </p:spPr>
        <p:txBody>
          <a:bodyPr wrap="square">
            <a:spAutoFit/>
          </a:bodyPr>
          <a:lstStyle/>
          <a:p>
            <a:pPr lvl="0"/>
            <a:r>
              <a:rPr lang="en-US" sz="4200" b="1" dirty="0">
                <a:solidFill>
                  <a:srgbClr val="002060"/>
                </a:solidFill>
                <a:latin typeface="Segoe UI" panose="020B0502040204020203" pitchFamily="34" charset="0"/>
                <a:cs typeface="Segoe UI" panose="020B0502040204020203" pitchFamily="34" charset="0"/>
              </a:rPr>
              <a:t>Addiction Treatment in Hospital Settings:</a:t>
            </a:r>
          </a:p>
        </p:txBody>
      </p:sp>
      <p:sp>
        <p:nvSpPr>
          <p:cNvPr id="8" name="TextBox 7">
            <a:extLst>
              <a:ext uri="{FF2B5EF4-FFF2-40B4-BE49-F238E27FC236}">
                <a16:creationId xmlns:a16="http://schemas.microsoft.com/office/drawing/2014/main" id="{0009849F-D961-4499-9F5B-CDBB8DCB5D54}"/>
              </a:ext>
            </a:extLst>
          </p:cNvPr>
          <p:cNvSpPr txBox="1"/>
          <p:nvPr/>
        </p:nvSpPr>
        <p:spPr>
          <a:xfrm>
            <a:off x="394008" y="2102126"/>
            <a:ext cx="7257093" cy="3831818"/>
          </a:xfrm>
          <a:prstGeom prst="rect">
            <a:avLst/>
          </a:prstGeom>
          <a:noFill/>
        </p:spPr>
        <p:txBody>
          <a:bodyPr wrap="square" rtlCol="0">
            <a:spAutoFit/>
          </a:bodyPr>
          <a:lstStyle/>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Maintaining Access to Care</a:t>
            </a:r>
            <a:endParaRPr lang="en-US" sz="2300" dirty="0">
              <a:solidFill>
                <a:srgbClr val="000000"/>
              </a:solidFill>
              <a:latin typeface="Segoe UI" panose="020B0502040204020203" pitchFamily="34" charset="0"/>
              <a:cs typeface="Segoe UI" panose="020B0502040204020203" pitchFamily="34" charset="0"/>
            </a:endParaRP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COVID-19 Risks Associated with SUD</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Clinical Considerations for Hospitalized Patients with SUD during the COVID-19 Pandemic</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Intravenous Medications</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Engagement in Addiction Treatment</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Discharge of Patients with COVID-19 and Addiction</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Harm </a:t>
            </a:r>
            <a:r>
              <a:rPr lang="en-US" sz="2300" dirty="0" smtClean="0">
                <a:solidFill>
                  <a:srgbClr val="252D4E"/>
                </a:solidFill>
                <a:latin typeface="Segoe UI" panose="020B0502040204020203" pitchFamily="34" charset="0"/>
                <a:cs typeface="Segoe UI" panose="020B0502040204020203" pitchFamily="34" charset="0"/>
              </a:rPr>
              <a:t>reduction</a:t>
            </a:r>
            <a:endParaRPr lang="en-US" sz="2300" dirty="0">
              <a:solidFill>
                <a:srgbClr val="252D4E"/>
              </a:solidFill>
              <a:latin typeface="Segoe UI" panose="020B0502040204020203" pitchFamily="34" charset="0"/>
              <a:cs typeface="Segoe UI" panose="020B0502040204020203" pitchFamily="34" charset="0"/>
            </a:endParaRPr>
          </a:p>
          <a:p>
            <a:r>
              <a:rPr lang="en-US" u="sng" dirty="0">
                <a:hlinkClick r:id="rId5"/>
              </a:rPr>
              <a:t>https://www.asam.org/Quality-Science/covid-19-coronavirus/hospital_settings</a:t>
            </a:r>
            <a:endParaRPr lang="en-US" dirty="0"/>
          </a:p>
          <a:p>
            <a:endParaRPr lang="en-US" sz="2300" dirty="0">
              <a:solidFill>
                <a:srgbClr val="252D4E"/>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BDA7BAA-19B5-49AD-93AB-40A429DC1382}"/>
              </a:ext>
            </a:extLst>
          </p:cNvPr>
          <p:cNvSpPr txBox="1"/>
          <p:nvPr/>
        </p:nvSpPr>
        <p:spPr>
          <a:xfrm>
            <a:off x="394009" y="1697207"/>
            <a:ext cx="3553522" cy="461665"/>
          </a:xfrm>
          <a:prstGeom prst="rect">
            <a:avLst/>
          </a:prstGeom>
          <a:noFill/>
        </p:spPr>
        <p:txBody>
          <a:bodyPr wrap="square" rtlCol="0">
            <a:spAutoFit/>
          </a:bodyPr>
          <a:lstStyle/>
          <a:p>
            <a:r>
              <a:rPr lang="en-US" sz="2400" b="1" dirty="0">
                <a:solidFill>
                  <a:srgbClr val="D34D26"/>
                </a:solidFill>
                <a:latin typeface="Segoe UI" panose="020B0502040204020203" pitchFamily="34" charset="0"/>
                <a:cs typeface="Segoe UI" panose="020B0502040204020203" pitchFamily="34" charset="0"/>
              </a:rPr>
              <a:t>Key Points:</a:t>
            </a:r>
          </a:p>
        </p:txBody>
      </p:sp>
    </p:spTree>
    <p:extLst>
      <p:ext uri="{BB962C8B-B14F-4D97-AF65-F5344CB8AC3E}">
        <p14:creationId xmlns:p14="http://schemas.microsoft.com/office/powerpoint/2010/main" val="210312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pic>
        <p:nvPicPr>
          <p:cNvPr id="9" name="Graphic 9" descr="Hospital">
            <a:extLst>
              <a:ext uri="{FF2B5EF4-FFF2-40B4-BE49-F238E27FC236}">
                <a16:creationId xmlns:a16="http://schemas.microsoft.com/office/drawing/2014/main" id="{252681B7-A712-4DBB-ACAD-00B308048F5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56871" y="785585"/>
            <a:ext cx="1431471" cy="1431471"/>
          </a:xfrm>
          <a:prstGeom prst="rect">
            <a:avLst/>
          </a:prstGeom>
        </p:spPr>
      </p:pic>
      <p:pic>
        <p:nvPicPr>
          <p:cNvPr id="10" name="Graphic 10" descr="Lightbulb and gear">
            <a:extLst>
              <a:ext uri="{FF2B5EF4-FFF2-40B4-BE49-F238E27FC236}">
                <a16:creationId xmlns:a16="http://schemas.microsoft.com/office/drawing/2014/main" id="{659FFCB6-6277-4DE7-B236-488A72E27E6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57585" y="840014"/>
            <a:ext cx="1377043" cy="1377043"/>
          </a:xfrm>
          <a:prstGeom prst="rect">
            <a:avLst/>
          </a:prstGeom>
        </p:spPr>
      </p:pic>
      <p:sp>
        <p:nvSpPr>
          <p:cNvPr id="13" name="TextBox 12">
            <a:extLst>
              <a:ext uri="{FF2B5EF4-FFF2-40B4-BE49-F238E27FC236}">
                <a16:creationId xmlns:a16="http://schemas.microsoft.com/office/drawing/2014/main" id="{4C45634E-B4B4-48F8-8506-D94F0EBA6EA7}"/>
              </a:ext>
            </a:extLst>
          </p:cNvPr>
          <p:cNvSpPr txBox="1"/>
          <p:nvPr/>
        </p:nvSpPr>
        <p:spPr>
          <a:xfrm>
            <a:off x="613553" y="1653335"/>
            <a:ext cx="3441699" cy="50167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200" b="1" dirty="0">
              <a:solidFill>
                <a:schemeClr val="bg1"/>
              </a:solidFill>
              <a:latin typeface="Arial"/>
              <a:cs typeface="Arial"/>
            </a:endParaRPr>
          </a:p>
          <a:p>
            <a:endParaRPr lang="en-US" sz="2200"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sz="2200" dirty="0">
                <a:solidFill>
                  <a:srgbClr val="252D4E"/>
                </a:solidFill>
                <a:latin typeface="Segoe UI"/>
                <a:cs typeface="Segoe UI"/>
              </a:rPr>
              <a:t>There are increasing rates of hospitalizations related to substance use disorders (SUD) and their complications</a:t>
            </a:r>
          </a:p>
          <a:p>
            <a:pPr marL="285750" indent="-285750">
              <a:buFont typeface="Arial"/>
              <a:buChar char="•"/>
            </a:pPr>
            <a:endParaRPr lang="en-US" sz="2200" dirty="0">
              <a:solidFill>
                <a:srgbClr val="252D4E"/>
              </a:solidFill>
              <a:latin typeface="Segoe UI"/>
              <a:cs typeface="Segoe UI"/>
            </a:endParaRPr>
          </a:p>
          <a:p>
            <a:pPr marL="285750" indent="-285750">
              <a:buFont typeface="Arial"/>
              <a:buChar char="•"/>
            </a:pPr>
            <a:r>
              <a:rPr lang="en-US" sz="2200" dirty="0">
                <a:solidFill>
                  <a:srgbClr val="252D4E"/>
                </a:solidFill>
                <a:latin typeface="Segoe UI"/>
                <a:cs typeface="Segoe UI"/>
              </a:rPr>
              <a:t>COVID-19 has only highlighted these existing vulnerabilities for our patients with SUD</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endParaRPr lang="en-US" sz="1600" dirty="0">
              <a:solidFill>
                <a:schemeClr val="bg1"/>
              </a:solidFill>
              <a:latin typeface="Arial"/>
              <a:cs typeface="Arial"/>
            </a:endParaRPr>
          </a:p>
        </p:txBody>
      </p:sp>
      <p:sp>
        <p:nvSpPr>
          <p:cNvPr id="14" name="TextBox 13">
            <a:extLst>
              <a:ext uri="{FF2B5EF4-FFF2-40B4-BE49-F238E27FC236}">
                <a16:creationId xmlns:a16="http://schemas.microsoft.com/office/drawing/2014/main" id="{3DC19ECB-9BFD-4E6C-90BA-C46D9D48D3BB}"/>
              </a:ext>
            </a:extLst>
          </p:cNvPr>
          <p:cNvSpPr txBox="1"/>
          <p:nvPr/>
        </p:nvSpPr>
        <p:spPr>
          <a:xfrm>
            <a:off x="4361543" y="2364425"/>
            <a:ext cx="346891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solidFill>
                  <a:srgbClr val="252D4E"/>
                </a:solidFill>
                <a:latin typeface="Segoe UI"/>
                <a:cs typeface="Segoe UI"/>
              </a:rPr>
              <a:t>Hospitalization is a </a:t>
            </a:r>
            <a:r>
              <a:rPr lang="en-US" sz="2200" b="1" i="1" dirty="0">
                <a:solidFill>
                  <a:srgbClr val="252D4E"/>
                </a:solidFill>
                <a:latin typeface="Segoe UI"/>
                <a:cs typeface="Segoe UI"/>
              </a:rPr>
              <a:t>reachable &amp; significant moment</a:t>
            </a:r>
            <a:r>
              <a:rPr lang="en-US" sz="2200" dirty="0">
                <a:solidFill>
                  <a:srgbClr val="252D4E"/>
                </a:solidFill>
                <a:latin typeface="Segoe UI"/>
                <a:cs typeface="Segoe UI"/>
              </a:rPr>
              <a:t> for SUD screening, engagement &amp; treatment</a:t>
            </a:r>
          </a:p>
          <a:p>
            <a:pPr marL="285750" indent="-285750">
              <a:buFont typeface="Arial"/>
              <a:buChar char="•"/>
            </a:pPr>
            <a:endParaRPr lang="en-US" sz="2200" dirty="0">
              <a:solidFill>
                <a:srgbClr val="252D4E"/>
              </a:solidFill>
              <a:latin typeface="Segoe UI"/>
              <a:cs typeface="Segoe UI"/>
            </a:endParaRPr>
          </a:p>
          <a:p>
            <a:pPr marL="285750" indent="-285750">
              <a:buFont typeface="Arial"/>
              <a:buChar char="•"/>
            </a:pPr>
            <a:r>
              <a:rPr lang="en-US" sz="2200" dirty="0">
                <a:solidFill>
                  <a:srgbClr val="252D4E"/>
                </a:solidFill>
                <a:latin typeface="Segoe UI"/>
                <a:cs typeface="Segoe UI"/>
              </a:rPr>
              <a:t>Opportunity to break the cycle of addiction</a:t>
            </a:r>
          </a:p>
        </p:txBody>
      </p:sp>
      <p:sp>
        <p:nvSpPr>
          <p:cNvPr id="15" name="TextBox 14">
            <a:extLst>
              <a:ext uri="{FF2B5EF4-FFF2-40B4-BE49-F238E27FC236}">
                <a16:creationId xmlns:a16="http://schemas.microsoft.com/office/drawing/2014/main" id="{22A73449-4BD1-4538-A951-5CBAC70B176F}"/>
              </a:ext>
            </a:extLst>
          </p:cNvPr>
          <p:cNvSpPr txBox="1"/>
          <p:nvPr/>
        </p:nvSpPr>
        <p:spPr>
          <a:xfrm>
            <a:off x="8363534" y="2364425"/>
            <a:ext cx="3214913"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solidFill>
                  <a:srgbClr val="252D4E"/>
                </a:solidFill>
                <a:latin typeface="Segoe UI"/>
                <a:cs typeface="Segoe UI"/>
              </a:rPr>
              <a:t>Providing evidence-based medicine focused SUD treatment can improve chances of recovery and reduce hospital &amp; ED visits</a:t>
            </a:r>
            <a:r>
              <a:rPr lang="en-US" dirty="0">
                <a:solidFill>
                  <a:srgbClr val="252D4E"/>
                </a:solidFill>
                <a:latin typeface="Segoe UI"/>
                <a:cs typeface="Segoe UI"/>
              </a:rPr>
              <a:t>.</a:t>
            </a:r>
            <a:endParaRPr lang="en-US" dirty="0">
              <a:cs typeface="Arial" panose="020B0604020202020204"/>
            </a:endParaRPr>
          </a:p>
        </p:txBody>
      </p:sp>
      <p:sp>
        <p:nvSpPr>
          <p:cNvPr id="16" name="Arrow: Right 15">
            <a:extLst>
              <a:ext uri="{FF2B5EF4-FFF2-40B4-BE49-F238E27FC236}">
                <a16:creationId xmlns:a16="http://schemas.microsoft.com/office/drawing/2014/main" id="{85370611-C015-4848-B684-0EC135328921}"/>
              </a:ext>
            </a:extLst>
          </p:cNvPr>
          <p:cNvSpPr/>
          <p:nvPr/>
        </p:nvSpPr>
        <p:spPr>
          <a:xfrm>
            <a:off x="3729010" y="1354254"/>
            <a:ext cx="716642" cy="344714"/>
          </a:xfrm>
          <a:prstGeom prst="rightArrow">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94FB6AAD-F11E-43D8-93D3-F773D32E2DD0}"/>
              </a:ext>
            </a:extLst>
          </p:cNvPr>
          <p:cNvSpPr/>
          <p:nvPr/>
        </p:nvSpPr>
        <p:spPr>
          <a:xfrm>
            <a:off x="7765795" y="1354253"/>
            <a:ext cx="716642" cy="344714"/>
          </a:xfrm>
          <a:prstGeom prst="rightArrow">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Doctor">
            <a:extLst>
              <a:ext uri="{FF2B5EF4-FFF2-40B4-BE49-F238E27FC236}">
                <a16:creationId xmlns:a16="http://schemas.microsoft.com/office/drawing/2014/main" id="{394DC1A2-584E-4AD6-A74C-A62D0D8CA2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82468" y="838088"/>
            <a:ext cx="1377043" cy="1377043"/>
          </a:xfrm>
          <a:prstGeom prst="rect">
            <a:avLst/>
          </a:prstGeom>
        </p:spPr>
      </p:pic>
    </p:spTree>
    <p:extLst>
      <p:ext uri="{BB962C8B-B14F-4D97-AF65-F5344CB8AC3E}">
        <p14:creationId xmlns:p14="http://schemas.microsoft.com/office/powerpoint/2010/main" val="1828628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8329C-98F4-411B-B23B-BF0C1F748B0D}"/>
              </a:ext>
            </a:extLst>
          </p:cNvPr>
          <p:cNvSpPr>
            <a:spLocks noGrp="1"/>
          </p:cNvSpPr>
          <p:nvPr>
            <p:ph type="body" sz="quarter" idx="10"/>
          </p:nvPr>
        </p:nvSpPr>
        <p:spPr/>
        <p:txBody>
          <a:bodyPr/>
          <a:lstStyle/>
          <a:p>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B04A7891-0CD8-49C4-A05A-22101B53030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37160" t="4643" r="31784" b="3581"/>
          <a:stretch/>
        </p:blipFill>
        <p:spPr>
          <a:xfrm>
            <a:off x="-80680" y="0"/>
            <a:ext cx="6176680" cy="6858000"/>
          </a:xfrm>
          <a:prstGeom prst="rect">
            <a:avLst/>
          </a:prstGeom>
        </p:spPr>
      </p:pic>
      <p:sp>
        <p:nvSpPr>
          <p:cNvPr id="12" name="Rectangle 11">
            <a:extLst>
              <a:ext uri="{FF2B5EF4-FFF2-40B4-BE49-F238E27FC236}">
                <a16:creationId xmlns:a16="http://schemas.microsoft.com/office/drawing/2014/main" id="{43126195-2934-4C05-93FC-E34A092559EB}"/>
              </a:ext>
            </a:extLst>
          </p:cNvPr>
          <p:cNvSpPr/>
          <p:nvPr/>
        </p:nvSpPr>
        <p:spPr>
          <a:xfrm>
            <a:off x="6441654" y="356168"/>
            <a:ext cx="5371983" cy="707886"/>
          </a:xfrm>
          <a:prstGeom prst="rect">
            <a:avLst/>
          </a:prstGeom>
        </p:spPr>
        <p:txBody>
          <a:bodyPr wrap="none">
            <a:spAutoFit/>
          </a:bodyPr>
          <a:lstStyle/>
          <a:p>
            <a:r>
              <a:rPr lang="en-US" sz="4000" b="1" dirty="0">
                <a:solidFill>
                  <a:srgbClr val="D34D26"/>
                </a:solidFill>
                <a:latin typeface="Segoe UI"/>
                <a:cs typeface="Segoe UI"/>
              </a:rPr>
              <a:t>Front Line Experience</a:t>
            </a:r>
          </a:p>
        </p:txBody>
      </p:sp>
      <p:sp>
        <p:nvSpPr>
          <p:cNvPr id="13" name="Rectangle 12">
            <a:extLst>
              <a:ext uri="{FF2B5EF4-FFF2-40B4-BE49-F238E27FC236}">
                <a16:creationId xmlns:a16="http://schemas.microsoft.com/office/drawing/2014/main" id="{95192E3C-9222-48FC-9F29-9958D228F628}"/>
              </a:ext>
            </a:extLst>
          </p:cNvPr>
          <p:cNvSpPr/>
          <p:nvPr/>
        </p:nvSpPr>
        <p:spPr>
          <a:xfrm>
            <a:off x="6297093" y="1331186"/>
            <a:ext cx="5661103" cy="4401205"/>
          </a:xfrm>
          <a:prstGeom prst="rect">
            <a:avLst/>
          </a:prstGeom>
        </p:spPr>
        <p:txBody>
          <a:bodyPr wrap="square">
            <a:spAutoFit/>
          </a:bodyPr>
          <a:lstStyle/>
          <a:p>
            <a:pPr marL="342900" lvl="0" indent="-342900">
              <a:buFont typeface="Arial"/>
              <a:buChar char="•"/>
            </a:pPr>
            <a:r>
              <a:rPr lang="en-US" sz="2800" dirty="0">
                <a:solidFill>
                  <a:srgbClr val="252D4E"/>
                </a:solidFill>
                <a:latin typeface="Segoe UI"/>
                <a:cs typeface="Segoe UI"/>
              </a:rPr>
              <a:t>Increased stress, depression, and social isolation leading to increased drug and alcohol use</a:t>
            </a:r>
          </a:p>
          <a:p>
            <a:pPr marL="342900" lvl="0" indent="-342900">
              <a:buFont typeface="Arial"/>
              <a:buChar char="•"/>
            </a:pPr>
            <a:r>
              <a:rPr lang="en-US" sz="2800" dirty="0">
                <a:solidFill>
                  <a:srgbClr val="252D4E"/>
                </a:solidFill>
                <a:latin typeface="Segoe UI"/>
                <a:cs typeface="Segoe UI"/>
              </a:rPr>
              <a:t>Less access to social supports and medical providers</a:t>
            </a:r>
          </a:p>
          <a:p>
            <a:pPr marL="342900" lvl="0" indent="-342900">
              <a:buFont typeface="Arial"/>
              <a:buChar char="•"/>
            </a:pPr>
            <a:r>
              <a:rPr lang="en-US" sz="2800" dirty="0">
                <a:solidFill>
                  <a:srgbClr val="252D4E"/>
                </a:solidFill>
                <a:latin typeface="Segoe UI"/>
                <a:cs typeface="Segoe UI"/>
              </a:rPr>
              <a:t>Increase exposure to COVID-19 due to homelessness, crowded housing, interaction with drug contacts, and other social vulnerabilities</a:t>
            </a:r>
          </a:p>
        </p:txBody>
      </p:sp>
    </p:spTree>
    <p:extLst>
      <p:ext uri="{BB962C8B-B14F-4D97-AF65-F5344CB8AC3E}">
        <p14:creationId xmlns:p14="http://schemas.microsoft.com/office/powerpoint/2010/main" val="395246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39371" y="1937703"/>
            <a:ext cx="9913258" cy="44781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are welcome throughout the webinar and will be addressed at the end of the presentation.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defTabSz="457200">
              <a:defRPr/>
            </a:pPr>
            <a:r>
              <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screen to enter a question.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50405" y="993138"/>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from the Audience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677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8329C-98F4-411B-B23B-BF0C1F748B0D}"/>
              </a:ext>
            </a:extLst>
          </p:cNvPr>
          <p:cNvSpPr>
            <a:spLocks noGrp="1"/>
          </p:cNvSpPr>
          <p:nvPr>
            <p:ph type="body" sz="quarter" idx="10"/>
          </p:nvPr>
        </p:nvSpPr>
        <p:spPr/>
        <p:txBody>
          <a:bodyPr/>
          <a:lstStyle/>
          <a:p>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B04A7891-0CD8-49C4-A05A-22101B53030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37160" t="4643" r="31784" b="3581"/>
          <a:stretch/>
        </p:blipFill>
        <p:spPr>
          <a:xfrm>
            <a:off x="-80680" y="0"/>
            <a:ext cx="6176680" cy="6858000"/>
          </a:xfrm>
          <a:prstGeom prst="rect">
            <a:avLst/>
          </a:prstGeom>
        </p:spPr>
      </p:pic>
      <p:sp>
        <p:nvSpPr>
          <p:cNvPr id="12" name="Rectangle 11">
            <a:extLst>
              <a:ext uri="{FF2B5EF4-FFF2-40B4-BE49-F238E27FC236}">
                <a16:creationId xmlns:a16="http://schemas.microsoft.com/office/drawing/2014/main" id="{43126195-2934-4C05-93FC-E34A092559EB}"/>
              </a:ext>
            </a:extLst>
          </p:cNvPr>
          <p:cNvSpPr/>
          <p:nvPr/>
        </p:nvSpPr>
        <p:spPr>
          <a:xfrm>
            <a:off x="6441654" y="356168"/>
            <a:ext cx="5371983" cy="707886"/>
          </a:xfrm>
          <a:prstGeom prst="rect">
            <a:avLst/>
          </a:prstGeom>
        </p:spPr>
        <p:txBody>
          <a:bodyPr wrap="none">
            <a:spAutoFit/>
          </a:bodyPr>
          <a:lstStyle/>
          <a:p>
            <a:r>
              <a:rPr lang="en-US" sz="4000" b="1" dirty="0">
                <a:solidFill>
                  <a:srgbClr val="D34D26"/>
                </a:solidFill>
                <a:latin typeface="Segoe UI"/>
                <a:cs typeface="Segoe UI"/>
              </a:rPr>
              <a:t>Front Line Experience</a:t>
            </a:r>
          </a:p>
        </p:txBody>
      </p:sp>
      <p:sp>
        <p:nvSpPr>
          <p:cNvPr id="13" name="Rectangle 12">
            <a:extLst>
              <a:ext uri="{FF2B5EF4-FFF2-40B4-BE49-F238E27FC236}">
                <a16:creationId xmlns:a16="http://schemas.microsoft.com/office/drawing/2014/main" id="{95192E3C-9222-48FC-9F29-9958D228F628}"/>
              </a:ext>
            </a:extLst>
          </p:cNvPr>
          <p:cNvSpPr/>
          <p:nvPr/>
        </p:nvSpPr>
        <p:spPr>
          <a:xfrm>
            <a:off x="6297093" y="1331186"/>
            <a:ext cx="5661103" cy="2677656"/>
          </a:xfrm>
          <a:prstGeom prst="rect">
            <a:avLst/>
          </a:prstGeom>
        </p:spPr>
        <p:txBody>
          <a:bodyPr wrap="square">
            <a:spAutoFit/>
          </a:bodyPr>
          <a:lstStyle/>
          <a:p>
            <a:pPr marL="342900" lvl="0" indent="-342900">
              <a:buFont typeface="Arial"/>
              <a:buChar char="•"/>
            </a:pPr>
            <a:r>
              <a:rPr lang="en-US" sz="2800" dirty="0">
                <a:solidFill>
                  <a:srgbClr val="252D4E"/>
                </a:solidFill>
                <a:latin typeface="Segoe UI"/>
                <a:cs typeface="Segoe UI"/>
              </a:rPr>
              <a:t>Unsafe drug supply</a:t>
            </a:r>
          </a:p>
          <a:p>
            <a:pPr marL="342900" lvl="0" indent="-342900">
              <a:buFont typeface="Arial"/>
              <a:buChar char="•"/>
            </a:pPr>
            <a:r>
              <a:rPr lang="en-US" sz="2800" dirty="0">
                <a:solidFill>
                  <a:srgbClr val="252D4E"/>
                </a:solidFill>
                <a:latin typeface="Segoe UI"/>
                <a:cs typeface="Segoe UI"/>
              </a:rPr>
              <a:t>Limited access to alcohol and other substances</a:t>
            </a:r>
          </a:p>
          <a:p>
            <a:pPr marL="342900" lvl="0" indent="-342900">
              <a:buFont typeface="Arial"/>
              <a:buChar char="•"/>
            </a:pPr>
            <a:r>
              <a:rPr lang="en-US" sz="2800" dirty="0">
                <a:solidFill>
                  <a:srgbClr val="252D4E"/>
                </a:solidFill>
                <a:latin typeface="Segoe UI"/>
                <a:cs typeface="Segoe UI"/>
              </a:rPr>
              <a:t>Lack of sterile supplies</a:t>
            </a:r>
          </a:p>
          <a:p>
            <a:pPr marL="342900" lvl="0" indent="-342900">
              <a:buFont typeface="Arial"/>
              <a:buChar char="•"/>
            </a:pPr>
            <a:r>
              <a:rPr lang="en-US" sz="2800" dirty="0">
                <a:solidFill>
                  <a:srgbClr val="252D4E"/>
                </a:solidFill>
                <a:latin typeface="Segoe UI"/>
                <a:cs typeface="Segoe UI"/>
              </a:rPr>
              <a:t>Increased rates of untreated alcohol and opioid withdrawal</a:t>
            </a:r>
          </a:p>
        </p:txBody>
      </p:sp>
    </p:spTree>
    <p:extLst>
      <p:ext uri="{BB962C8B-B14F-4D97-AF65-F5344CB8AC3E}">
        <p14:creationId xmlns:p14="http://schemas.microsoft.com/office/powerpoint/2010/main" val="31756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8329C-98F4-411B-B23B-BF0C1F748B0D}"/>
              </a:ext>
            </a:extLst>
          </p:cNvPr>
          <p:cNvSpPr>
            <a:spLocks noGrp="1"/>
          </p:cNvSpPr>
          <p:nvPr>
            <p:ph type="body" sz="quarter" idx="10"/>
          </p:nvPr>
        </p:nvSpPr>
        <p:spPr/>
        <p:txBody>
          <a:bodyPr/>
          <a:lstStyle/>
          <a:p>
            <a:endParaRPr lang="en-US"/>
          </a:p>
        </p:txBody>
      </p:sp>
      <p:pic>
        <p:nvPicPr>
          <p:cNvPr id="11" name="Picture 10" descr="A group of people posing for the camera&#10;&#10;Description automatically generated">
            <a:extLst>
              <a:ext uri="{FF2B5EF4-FFF2-40B4-BE49-F238E27FC236}">
                <a16:creationId xmlns:a16="http://schemas.microsoft.com/office/drawing/2014/main" id="{B04A7891-0CD8-49C4-A05A-22101B53030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37160" t="4643" r="31784" b="3581"/>
          <a:stretch/>
        </p:blipFill>
        <p:spPr>
          <a:xfrm>
            <a:off x="-80680" y="0"/>
            <a:ext cx="6176680" cy="6858000"/>
          </a:xfrm>
          <a:prstGeom prst="rect">
            <a:avLst/>
          </a:prstGeom>
        </p:spPr>
      </p:pic>
      <p:sp>
        <p:nvSpPr>
          <p:cNvPr id="12" name="Rectangle 11">
            <a:extLst>
              <a:ext uri="{FF2B5EF4-FFF2-40B4-BE49-F238E27FC236}">
                <a16:creationId xmlns:a16="http://schemas.microsoft.com/office/drawing/2014/main" id="{43126195-2934-4C05-93FC-E34A092559EB}"/>
              </a:ext>
            </a:extLst>
          </p:cNvPr>
          <p:cNvSpPr/>
          <p:nvPr/>
        </p:nvSpPr>
        <p:spPr>
          <a:xfrm>
            <a:off x="6441654" y="356168"/>
            <a:ext cx="5371983" cy="707886"/>
          </a:xfrm>
          <a:prstGeom prst="rect">
            <a:avLst/>
          </a:prstGeom>
        </p:spPr>
        <p:txBody>
          <a:bodyPr wrap="none">
            <a:spAutoFit/>
          </a:bodyPr>
          <a:lstStyle/>
          <a:p>
            <a:r>
              <a:rPr lang="en-US" sz="4000" b="1" dirty="0">
                <a:solidFill>
                  <a:srgbClr val="D34D26"/>
                </a:solidFill>
                <a:latin typeface="Segoe UI"/>
                <a:cs typeface="Segoe UI"/>
              </a:rPr>
              <a:t>Front Line Experience</a:t>
            </a:r>
          </a:p>
        </p:txBody>
      </p:sp>
      <p:sp>
        <p:nvSpPr>
          <p:cNvPr id="13" name="Rectangle 12">
            <a:extLst>
              <a:ext uri="{FF2B5EF4-FFF2-40B4-BE49-F238E27FC236}">
                <a16:creationId xmlns:a16="http://schemas.microsoft.com/office/drawing/2014/main" id="{95192E3C-9222-48FC-9F29-9958D228F628}"/>
              </a:ext>
            </a:extLst>
          </p:cNvPr>
          <p:cNvSpPr/>
          <p:nvPr/>
        </p:nvSpPr>
        <p:spPr>
          <a:xfrm>
            <a:off x="6297093" y="1064054"/>
            <a:ext cx="5661103" cy="5170646"/>
          </a:xfrm>
          <a:prstGeom prst="rect">
            <a:avLst/>
          </a:prstGeom>
        </p:spPr>
        <p:txBody>
          <a:bodyPr wrap="square">
            <a:spAutoFit/>
          </a:bodyPr>
          <a:lstStyle/>
          <a:p>
            <a:pPr lvl="0"/>
            <a:endParaRPr lang="en-US" sz="2200" dirty="0">
              <a:solidFill>
                <a:srgbClr val="252D4E"/>
              </a:solidFill>
              <a:latin typeface="Segoe UI"/>
              <a:cs typeface="Segoe UI"/>
            </a:endParaRPr>
          </a:p>
          <a:p>
            <a:pPr marL="342900" lvl="0" indent="-342900">
              <a:buFont typeface="Arial,Sans-Serif"/>
              <a:buChar char="•"/>
            </a:pPr>
            <a:r>
              <a:rPr lang="en-US" sz="2200" b="1" dirty="0">
                <a:solidFill>
                  <a:srgbClr val="252D4E"/>
                </a:solidFill>
                <a:latin typeface="Segoe UI"/>
                <a:cs typeface="Segoe UI"/>
              </a:rPr>
              <a:t>Patients with SUD </a:t>
            </a:r>
            <a:r>
              <a:rPr lang="en-US" sz="2200" dirty="0">
                <a:solidFill>
                  <a:srgbClr val="252D4E"/>
                </a:solidFill>
                <a:latin typeface="Segoe UI"/>
                <a:cs typeface="Segoe UI"/>
              </a:rPr>
              <a:t>may have symptoms from substance withdrawal that mimic COVID-19 symptoms.</a:t>
            </a:r>
            <a:endParaRPr lang="en-US" sz="2200" dirty="0">
              <a:solidFill>
                <a:prstClr val="black"/>
              </a:solidFill>
            </a:endParaRPr>
          </a:p>
          <a:p>
            <a:pPr marL="342900" lvl="0" indent="-342900">
              <a:buFont typeface="Arial"/>
              <a:buChar char="•"/>
            </a:pPr>
            <a:r>
              <a:rPr lang="en-US" sz="2200" b="1" dirty="0">
                <a:solidFill>
                  <a:srgbClr val="252D4E"/>
                </a:solidFill>
                <a:latin typeface="Segoe UI"/>
                <a:cs typeface="Segoe UI"/>
              </a:rPr>
              <a:t>High rates of infectious complications </a:t>
            </a:r>
            <a:r>
              <a:rPr lang="en-US" sz="2200" dirty="0">
                <a:solidFill>
                  <a:srgbClr val="252D4E"/>
                </a:solidFill>
                <a:latin typeface="Segoe UI"/>
                <a:cs typeface="Segoe UI"/>
              </a:rPr>
              <a:t>of injection drug use</a:t>
            </a:r>
            <a:endParaRPr lang="en-US" sz="2200" dirty="0">
              <a:solidFill>
                <a:prstClr val="black"/>
              </a:solidFill>
            </a:endParaRPr>
          </a:p>
          <a:p>
            <a:pPr marL="342900" lvl="0" indent="-342900">
              <a:buFont typeface="Arial"/>
              <a:buChar char="•"/>
            </a:pPr>
            <a:r>
              <a:rPr lang="en-US" sz="2200" b="1" dirty="0">
                <a:solidFill>
                  <a:srgbClr val="252D4E"/>
                </a:solidFill>
                <a:latin typeface="Segoe UI"/>
                <a:cs typeface="Segoe UI"/>
              </a:rPr>
              <a:t>Detox centers </a:t>
            </a:r>
            <a:r>
              <a:rPr lang="en-US" sz="2200" dirty="0">
                <a:solidFill>
                  <a:srgbClr val="252D4E"/>
                </a:solidFill>
                <a:latin typeface="Segoe UI"/>
                <a:cs typeface="Segoe UI"/>
              </a:rPr>
              <a:t>have limited access to treat patients with SUD withdrawal and COVID symptoms</a:t>
            </a:r>
          </a:p>
          <a:p>
            <a:pPr marL="342900" lvl="0" indent="-342900">
              <a:buFont typeface="Arial"/>
              <a:buChar char="•"/>
            </a:pPr>
            <a:r>
              <a:rPr lang="en-US" sz="2200" b="1" dirty="0">
                <a:solidFill>
                  <a:srgbClr val="252D4E"/>
                </a:solidFill>
                <a:latin typeface="Segoe UI"/>
                <a:cs typeface="Segoe UI"/>
              </a:rPr>
              <a:t>At discharge</a:t>
            </a:r>
          </a:p>
          <a:p>
            <a:pPr marL="800100" lvl="1" indent="-342900">
              <a:buFont typeface="Arial"/>
              <a:buChar char="•"/>
            </a:pPr>
            <a:r>
              <a:rPr lang="en-US" sz="2200" dirty="0">
                <a:solidFill>
                  <a:srgbClr val="252D4E"/>
                </a:solidFill>
                <a:latin typeface="Segoe UI"/>
                <a:cs typeface="Segoe UI"/>
              </a:rPr>
              <a:t>Limited access to safe shelters or skilled nursing facilities</a:t>
            </a:r>
          </a:p>
          <a:p>
            <a:pPr marL="800100" lvl="1" indent="-342900">
              <a:buFont typeface="Arial"/>
              <a:buChar char="•"/>
            </a:pPr>
            <a:r>
              <a:rPr lang="en-US" sz="2200" dirty="0">
                <a:solidFill>
                  <a:srgbClr val="252D4E"/>
                </a:solidFill>
                <a:latin typeface="Segoe UI"/>
                <a:cs typeface="Segoe UI"/>
              </a:rPr>
              <a:t>Many substance treatment centers are hesitant to admit patients directly from the hospital</a:t>
            </a:r>
          </a:p>
        </p:txBody>
      </p:sp>
    </p:spTree>
    <p:extLst>
      <p:ext uri="{BB962C8B-B14F-4D97-AF65-F5344CB8AC3E}">
        <p14:creationId xmlns:p14="http://schemas.microsoft.com/office/powerpoint/2010/main" val="68271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4294967295"/>
          </p:nvPr>
        </p:nvSpPr>
        <p:spPr>
          <a:xfrm>
            <a:off x="198140" y="114301"/>
            <a:ext cx="11931981" cy="1177471"/>
          </a:xfrm>
          <a:prstGeom prst="rect">
            <a:avLst/>
          </a:prstGeom>
        </p:spPr>
        <p:txBody>
          <a:bodyPr anchor="t">
            <a:normAutofit lnSpcReduction="10000"/>
          </a:bodyPr>
          <a:lstStyle/>
          <a:p>
            <a:pPr marL="0" indent="0" algn="l">
              <a:buNone/>
            </a:pPr>
            <a:r>
              <a:rPr lang="en-US" sz="4200" b="1" dirty="0">
                <a:solidFill>
                  <a:srgbClr val="002060"/>
                </a:solidFill>
                <a:latin typeface="Segoe UI"/>
                <a:cs typeface="Segoe UI"/>
              </a:rPr>
              <a:t>7 Strategies for Addressing the Needs of </a:t>
            </a:r>
            <a:r>
              <a:rPr lang="en-US" sz="4200" b="1" dirty="0">
                <a:solidFill>
                  <a:srgbClr val="D34D26"/>
                </a:solidFill>
                <a:latin typeface="Segoe UI"/>
                <a:cs typeface="Segoe UI"/>
              </a:rPr>
              <a:t>Patients with SUD</a:t>
            </a:r>
            <a:endParaRPr lang="en-US" dirty="0">
              <a:solidFill>
                <a:srgbClr val="D34D26"/>
              </a:solidFill>
            </a:endParaRPr>
          </a:p>
          <a:p>
            <a:endParaRPr lang="en-US" dirty="0"/>
          </a:p>
        </p:txBody>
      </p:sp>
      <p:sp>
        <p:nvSpPr>
          <p:cNvPr id="4" name="TextBox 3">
            <a:extLst>
              <a:ext uri="{FF2B5EF4-FFF2-40B4-BE49-F238E27FC236}">
                <a16:creationId xmlns:a16="http://schemas.microsoft.com/office/drawing/2014/main" id="{AECCF7DA-B8A5-4029-99B5-D829945318EE}"/>
              </a:ext>
            </a:extLst>
          </p:cNvPr>
          <p:cNvSpPr txBox="1"/>
          <p:nvPr/>
        </p:nvSpPr>
        <p:spPr>
          <a:xfrm>
            <a:off x="594068" y="1406073"/>
            <a:ext cx="10472057"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mj-lt"/>
              <a:buAutoNum type="arabicPeriod"/>
            </a:pPr>
            <a:r>
              <a:rPr lang="en-US" sz="2300" dirty="0">
                <a:solidFill>
                  <a:srgbClr val="252D4E"/>
                </a:solidFill>
                <a:latin typeface="Segoe UI"/>
                <a:cs typeface="Segoe UI"/>
              </a:rPr>
              <a:t>Identify SUD via screening</a:t>
            </a:r>
          </a:p>
          <a:p>
            <a:pPr marL="457200" indent="-457200">
              <a:buFont typeface="+mj-lt"/>
              <a:buAutoNum type="arabicPeriod"/>
            </a:pPr>
            <a:r>
              <a:rPr lang="en-US" sz="2300" dirty="0">
                <a:solidFill>
                  <a:srgbClr val="252D4E"/>
                </a:solidFill>
                <a:latin typeface="Segoe UI"/>
                <a:cs typeface="Segoe UI"/>
              </a:rPr>
              <a:t>Treating SUD withdrawal to facilitate treatment of medical conditions and patients electing to leave the hospital rather than receiving those treatments. </a:t>
            </a:r>
          </a:p>
          <a:p>
            <a:pPr marL="457200" indent="-457200">
              <a:buFont typeface="+mj-lt"/>
              <a:buAutoNum type="arabicPeriod"/>
            </a:pPr>
            <a:r>
              <a:rPr lang="en-US" sz="2300" dirty="0">
                <a:solidFill>
                  <a:srgbClr val="252D4E"/>
                </a:solidFill>
                <a:latin typeface="Segoe UI"/>
                <a:cs typeface="Segoe UI"/>
              </a:rPr>
              <a:t>Treating SUD will reduce patient-clinician conflicts </a:t>
            </a:r>
          </a:p>
          <a:p>
            <a:pPr marL="457200" indent="-457200">
              <a:buFont typeface="+mj-lt"/>
              <a:buAutoNum type="arabicPeriod"/>
            </a:pPr>
            <a:r>
              <a:rPr lang="en-US" sz="2300" dirty="0">
                <a:solidFill>
                  <a:srgbClr val="252D4E"/>
                </a:solidFill>
                <a:latin typeface="Segoe UI"/>
                <a:cs typeface="Segoe UI"/>
              </a:rPr>
              <a:t>Partner with local SUD treatment centers or primary care clinics who are treating patients with SUD</a:t>
            </a:r>
          </a:p>
          <a:p>
            <a:pPr marL="457200" indent="-457200">
              <a:buFont typeface="+mj-lt"/>
              <a:buAutoNum type="arabicPeriod"/>
            </a:pPr>
            <a:r>
              <a:rPr lang="en-US" sz="2300" dirty="0">
                <a:solidFill>
                  <a:srgbClr val="252D4E"/>
                </a:solidFill>
                <a:latin typeface="Segoe UI"/>
                <a:cs typeface="Segoe UI"/>
              </a:rPr>
              <a:t>Partner with community and local/state resources to coordinate a safe transition of patients to shelters or other safe locations</a:t>
            </a:r>
          </a:p>
          <a:p>
            <a:pPr marL="457200" indent="-457200">
              <a:buFont typeface="+mj-lt"/>
              <a:buAutoNum type="arabicPeriod"/>
            </a:pPr>
            <a:r>
              <a:rPr lang="en-US" sz="2300" dirty="0">
                <a:solidFill>
                  <a:srgbClr val="252D4E"/>
                </a:solidFill>
                <a:latin typeface="Segoe UI"/>
                <a:cs typeface="Segoe UI"/>
              </a:rPr>
              <a:t>Work with local harm reduction programs to increase access to sterile equipment</a:t>
            </a:r>
          </a:p>
          <a:p>
            <a:pPr marL="457200" indent="-457200">
              <a:buFont typeface="+mj-lt"/>
              <a:buAutoNum type="arabicPeriod"/>
            </a:pPr>
            <a:r>
              <a:rPr lang="en-US" sz="2300" dirty="0">
                <a:solidFill>
                  <a:srgbClr val="252D4E"/>
                </a:solidFill>
                <a:latin typeface="Segoe UI"/>
                <a:cs typeface="Segoe UI"/>
              </a:rPr>
              <a:t>Prescribe naloxone at discharge from the hospital</a:t>
            </a:r>
          </a:p>
        </p:txBody>
      </p:sp>
    </p:spTree>
    <p:extLst>
      <p:ext uri="{BB962C8B-B14F-4D97-AF65-F5344CB8AC3E}">
        <p14:creationId xmlns:p14="http://schemas.microsoft.com/office/powerpoint/2010/main" val="76753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05E427-289C-47A5-9088-0F4EEF97721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F7137D9-3C93-4363-A8F8-2CF7595B2F29}"/>
              </a:ext>
            </a:extLst>
          </p:cNvPr>
          <p:cNvSpPr>
            <a:spLocks noGrp="1"/>
          </p:cNvSpPr>
          <p:nvPr>
            <p:ph type="body" sz="quarter" idx="11"/>
          </p:nvPr>
        </p:nvSpPr>
        <p:spPr/>
        <p:txBody>
          <a:bodyPr>
            <a:normAutofit fontScale="92500" lnSpcReduction="10000"/>
          </a:bodyPr>
          <a:lstStyle/>
          <a:p>
            <a:endParaRPr lang="en-US"/>
          </a:p>
        </p:txBody>
      </p:sp>
      <p:sp>
        <p:nvSpPr>
          <p:cNvPr id="4" name="Text Placeholder 3">
            <a:extLst>
              <a:ext uri="{FF2B5EF4-FFF2-40B4-BE49-F238E27FC236}">
                <a16:creationId xmlns:a16="http://schemas.microsoft.com/office/drawing/2014/main" id="{57817701-50A1-4D1E-87FD-EF7C609E2DA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8D3E500-2143-4593-AE73-93FDBC6E01A4}"/>
              </a:ext>
            </a:extLst>
          </p:cNvPr>
          <p:cNvSpPr>
            <a:spLocks noGrp="1"/>
          </p:cNvSpPr>
          <p:nvPr>
            <p:ph type="body" sz="quarter" idx="13"/>
          </p:nvPr>
        </p:nvSpPr>
        <p:spPr/>
        <p:txBody>
          <a:bodyPr>
            <a:normAutofit fontScale="92500" lnSpcReduction="10000"/>
          </a:bodyPr>
          <a:lstStyle/>
          <a:p>
            <a:endParaRPr lang="en-US"/>
          </a:p>
        </p:txBody>
      </p:sp>
      <p:sp>
        <p:nvSpPr>
          <p:cNvPr id="6" name="Text Placeholder 5">
            <a:extLst>
              <a:ext uri="{FF2B5EF4-FFF2-40B4-BE49-F238E27FC236}">
                <a16:creationId xmlns:a16="http://schemas.microsoft.com/office/drawing/2014/main" id="{8DFB8D05-454A-4CF7-BAD3-7D6BD60990EB}"/>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0D3993E6-11F8-43AF-B7BC-1DA4BC778132}"/>
              </a:ext>
            </a:extLst>
          </p:cNvPr>
          <p:cNvSpPr>
            <a:spLocks noGrp="1"/>
          </p:cNvSpPr>
          <p:nvPr>
            <p:ph type="body" sz="quarter" idx="15"/>
          </p:nvPr>
        </p:nvSpPr>
        <p:spPr/>
        <p:txBody>
          <a:bodyPr>
            <a:normAutofit fontScale="92500" lnSpcReduction="10000"/>
          </a:bodyPr>
          <a:lstStyle/>
          <a:p>
            <a:endParaRPr lang="en-US"/>
          </a:p>
        </p:txBody>
      </p:sp>
      <p:sp>
        <p:nvSpPr>
          <p:cNvPr id="8" name="Text Placeholder 7">
            <a:extLst>
              <a:ext uri="{FF2B5EF4-FFF2-40B4-BE49-F238E27FC236}">
                <a16:creationId xmlns:a16="http://schemas.microsoft.com/office/drawing/2014/main" id="{5A99D110-9EEF-456F-A554-98421DADA8ED}"/>
              </a:ext>
            </a:extLst>
          </p:cNvPr>
          <p:cNvSpPr>
            <a:spLocks noGrp="1"/>
          </p:cNvSpPr>
          <p:nvPr>
            <p:ph type="body" sz="quarter" idx="16"/>
          </p:nvPr>
        </p:nvSpPr>
        <p:spPr/>
        <p:txBody>
          <a:bodyPr/>
          <a:lstStyle/>
          <a:p>
            <a:endParaRPr lang="en-US"/>
          </a:p>
        </p:txBody>
      </p:sp>
      <p:pic>
        <p:nvPicPr>
          <p:cNvPr id="9" name="Picture 8">
            <a:extLst>
              <a:ext uri="{FF2B5EF4-FFF2-40B4-BE49-F238E27FC236}">
                <a16:creationId xmlns:a16="http://schemas.microsoft.com/office/drawing/2014/main" id="{CE58CD70-1B61-4A8D-94EC-2B930A611571}"/>
              </a:ext>
            </a:extLst>
          </p:cNvPr>
          <p:cNvPicPr>
            <a:picLocks noChangeAspect="1"/>
          </p:cNvPicPr>
          <p:nvPr/>
        </p:nvPicPr>
        <p:blipFill rotWithShape="1">
          <a:blip r:embed="rId2">
            <a:extLst>
              <a:ext uri="{28A0092B-C50C-407E-A947-70E740481C1C}">
                <a14:useLocalDpi xmlns:a14="http://schemas.microsoft.com/office/drawing/2010/main" val="0"/>
              </a:ext>
            </a:extLst>
          </a:blip>
          <a:srcRect b="19600"/>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B1B76F9D-ACB4-41F4-A9C9-7965BBA09493}"/>
              </a:ext>
            </a:extLst>
          </p:cNvPr>
          <p:cNvSpPr/>
          <p:nvPr/>
        </p:nvSpPr>
        <p:spPr>
          <a:xfrm>
            <a:off x="4527395" y="0"/>
            <a:ext cx="76646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311778E-7DC5-4AE7-B2AD-0AC42F1ADC68}"/>
              </a:ext>
            </a:extLst>
          </p:cNvPr>
          <p:cNvSpPr txBox="1"/>
          <p:nvPr/>
        </p:nvSpPr>
        <p:spPr>
          <a:xfrm>
            <a:off x="412064" y="2157909"/>
            <a:ext cx="3424015" cy="3083921"/>
          </a:xfrm>
          <a:prstGeom prst="rect">
            <a:avLst/>
          </a:prstGeom>
          <a:noFill/>
        </p:spPr>
        <p:txBody>
          <a:bodyPr wrap="square" rtlCol="0">
            <a:spAutoFit/>
          </a:bodyPr>
          <a:lstStyle/>
          <a:p>
            <a:pPr lvl="0">
              <a:lnSpc>
                <a:spcPct val="90000"/>
              </a:lnSpc>
              <a:spcBef>
                <a:spcPts val="1000"/>
              </a:spcBef>
            </a:pPr>
            <a:r>
              <a:rPr lang="en-US" sz="5400" b="1" dirty="0">
                <a:solidFill>
                  <a:srgbClr val="002060"/>
                </a:solidFill>
                <a:latin typeface="Segoe UI"/>
                <a:cs typeface="Segoe UI"/>
              </a:rPr>
              <a:t>One Health System’s </a:t>
            </a:r>
            <a:r>
              <a:rPr lang="en-US" sz="5400" b="1" dirty="0">
                <a:solidFill>
                  <a:srgbClr val="D34D26"/>
                </a:solidFill>
                <a:latin typeface="Segoe UI"/>
                <a:cs typeface="Segoe UI"/>
              </a:rPr>
              <a:t>Response</a:t>
            </a:r>
            <a:endParaRPr lang="en-US" sz="5400" dirty="0">
              <a:solidFill>
                <a:srgbClr val="D34D26"/>
              </a:solidFill>
            </a:endParaRPr>
          </a:p>
        </p:txBody>
      </p:sp>
      <p:sp>
        <p:nvSpPr>
          <p:cNvPr id="12" name="TextBox 11">
            <a:extLst>
              <a:ext uri="{FF2B5EF4-FFF2-40B4-BE49-F238E27FC236}">
                <a16:creationId xmlns:a16="http://schemas.microsoft.com/office/drawing/2014/main" id="{FB540807-2053-4E87-BB3D-23666AFE8B98}"/>
              </a:ext>
            </a:extLst>
          </p:cNvPr>
          <p:cNvSpPr txBox="1"/>
          <p:nvPr/>
        </p:nvSpPr>
        <p:spPr>
          <a:xfrm>
            <a:off x="4883377" y="204933"/>
            <a:ext cx="6646983" cy="6186309"/>
          </a:xfrm>
          <a:prstGeom prst="rect">
            <a:avLst/>
          </a:prstGeom>
          <a:noFill/>
        </p:spPr>
        <p:txBody>
          <a:bodyPr wrap="square" rtlCol="0">
            <a:spAutoFit/>
          </a:bodyPr>
          <a:lstStyle/>
          <a:p>
            <a:pPr marL="342900" indent="-342900">
              <a:buFont typeface="Arial"/>
              <a:buChar char="•"/>
            </a:pPr>
            <a:r>
              <a:rPr lang="en-US" sz="2200" dirty="0">
                <a:solidFill>
                  <a:srgbClr val="252D4E"/>
                </a:solidFill>
                <a:latin typeface="Segoe UI"/>
                <a:cs typeface="Segoe UI"/>
              </a:rPr>
              <a:t>Created guidance for our community around SUD best practices during COVID - </a:t>
            </a:r>
            <a:r>
              <a:rPr lang="en-US" sz="2200" dirty="0">
                <a:solidFill>
                  <a:srgbClr val="D34D26"/>
                </a:solidFill>
                <a:latin typeface="Segoe UI"/>
                <a:cs typeface="Segoe UI"/>
                <a:hlinkClick r:id="rId3">
                  <a:extLst>
                    <a:ext uri="{A12FA001-AC4F-418D-AE19-62706E023703}">
                      <ahyp:hlinkClr xmlns:ahyp="http://schemas.microsoft.com/office/drawing/2018/hyperlinkcolor" xmlns="" val="tx"/>
                    </a:ext>
                  </a:extLst>
                </a:hlinkClick>
              </a:rPr>
              <a:t>https://medicine.yale.edu/intmed/genmed/addictionmedicine/</a:t>
            </a:r>
            <a:r>
              <a:rPr lang="en-US" sz="2200" dirty="0">
                <a:solidFill>
                  <a:srgbClr val="D34D26"/>
                </a:solidFill>
                <a:latin typeface="Segoe UI"/>
                <a:cs typeface="Segoe UI"/>
              </a:rPr>
              <a:t> </a:t>
            </a:r>
            <a:endParaRPr lang="en-US" sz="2200" dirty="0">
              <a:solidFill>
                <a:srgbClr val="D34D26"/>
              </a:solidFill>
              <a:cs typeface="Arial"/>
            </a:endParaRPr>
          </a:p>
          <a:p>
            <a:pPr marL="342900" indent="-342900">
              <a:buFont typeface="Arial"/>
              <a:buChar char="•"/>
            </a:pPr>
            <a:r>
              <a:rPr lang="en-US" sz="2200" dirty="0">
                <a:solidFill>
                  <a:srgbClr val="252D4E"/>
                </a:solidFill>
                <a:latin typeface="Segoe UI"/>
                <a:cs typeface="Segoe UI"/>
              </a:rPr>
              <a:t>Transitioned most of our hospital-based consults to virtual consults</a:t>
            </a:r>
          </a:p>
          <a:p>
            <a:pPr marL="342900" indent="-342900">
              <a:buFont typeface="Arial"/>
              <a:buChar char="•"/>
            </a:pPr>
            <a:r>
              <a:rPr lang="en-US" sz="2200" dirty="0">
                <a:solidFill>
                  <a:srgbClr val="252D4E"/>
                </a:solidFill>
                <a:latin typeface="Segoe UI"/>
                <a:cs typeface="Segoe UI"/>
              </a:rPr>
              <a:t>Continue to facilitate medication initiation and treatment while patients are hospitalized</a:t>
            </a:r>
          </a:p>
          <a:p>
            <a:pPr marL="342900" indent="-342900">
              <a:buFont typeface="Arial"/>
              <a:buChar char="•"/>
            </a:pPr>
            <a:r>
              <a:rPr lang="en-US" sz="2200" dirty="0">
                <a:solidFill>
                  <a:srgbClr val="252D4E"/>
                </a:solidFill>
                <a:latin typeface="Segoe UI"/>
                <a:cs typeface="Segoe UI"/>
              </a:rPr>
              <a:t>Facilitate safe provision of ongoing addiction care in the community, including M-F access to methadone in-person treatment</a:t>
            </a:r>
          </a:p>
          <a:p>
            <a:pPr marL="342900" indent="-342900">
              <a:buFont typeface="Arial"/>
              <a:buChar char="•"/>
            </a:pPr>
            <a:r>
              <a:rPr lang="en-US" sz="2200" dirty="0">
                <a:solidFill>
                  <a:srgbClr val="252D4E"/>
                </a:solidFill>
                <a:latin typeface="Segoe UI"/>
                <a:cs typeface="Segoe UI"/>
              </a:rPr>
              <a:t>Established ongoing access to harm reduction services</a:t>
            </a:r>
          </a:p>
          <a:p>
            <a:pPr marL="342900" indent="-342900">
              <a:buFont typeface="Arial"/>
              <a:buChar char="•"/>
            </a:pPr>
            <a:r>
              <a:rPr lang="en-US" sz="2200" b="1" dirty="0">
                <a:solidFill>
                  <a:srgbClr val="252D4E"/>
                </a:solidFill>
                <a:latin typeface="Segoe UI"/>
                <a:cs typeface="Segoe UI"/>
              </a:rPr>
              <a:t>Working on increasing access to </a:t>
            </a:r>
          </a:p>
          <a:p>
            <a:pPr marL="800100" lvl="1" indent="-342900">
              <a:buFont typeface="Arial"/>
              <a:buChar char="•"/>
            </a:pPr>
            <a:r>
              <a:rPr lang="en-US" sz="2200" dirty="0">
                <a:solidFill>
                  <a:srgbClr val="252D4E"/>
                </a:solidFill>
                <a:latin typeface="Segoe UI"/>
                <a:cs typeface="Segoe UI"/>
              </a:rPr>
              <a:t>safe shelter</a:t>
            </a:r>
          </a:p>
          <a:p>
            <a:pPr marL="800100" lvl="1" indent="-342900">
              <a:buFont typeface="Arial"/>
              <a:buChar char="•"/>
            </a:pPr>
            <a:r>
              <a:rPr lang="en-US" sz="2200" dirty="0">
                <a:solidFill>
                  <a:srgbClr val="252D4E"/>
                </a:solidFill>
                <a:latin typeface="Segoe UI"/>
                <a:cs typeface="Segoe UI"/>
              </a:rPr>
              <a:t>masks, </a:t>
            </a:r>
          </a:p>
          <a:p>
            <a:pPr marL="800100" lvl="1" indent="-342900">
              <a:buFont typeface="Arial"/>
              <a:buChar char="•"/>
            </a:pPr>
            <a:r>
              <a:rPr lang="en-US" sz="2200" dirty="0">
                <a:solidFill>
                  <a:srgbClr val="252D4E"/>
                </a:solidFill>
                <a:latin typeface="Segoe UI"/>
                <a:cs typeface="Segoe UI"/>
              </a:rPr>
              <a:t>hand hygiene</a:t>
            </a:r>
          </a:p>
          <a:p>
            <a:pPr marL="800100" lvl="1" indent="-342900">
              <a:buFont typeface="Arial"/>
              <a:buChar char="•"/>
            </a:pPr>
            <a:r>
              <a:rPr lang="en-US" sz="2200" dirty="0">
                <a:solidFill>
                  <a:srgbClr val="252D4E"/>
                </a:solidFill>
                <a:latin typeface="Segoe UI"/>
                <a:cs typeface="Segoe UI"/>
              </a:rPr>
              <a:t>other resources</a:t>
            </a:r>
          </a:p>
        </p:txBody>
      </p:sp>
    </p:spTree>
    <p:extLst>
      <p:ext uri="{BB962C8B-B14F-4D97-AF65-F5344CB8AC3E}">
        <p14:creationId xmlns:p14="http://schemas.microsoft.com/office/powerpoint/2010/main" val="343123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800878" y="1703948"/>
            <a:ext cx="10523490"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02060"/>
                </a:solidFill>
                <a:latin typeface="Segoe UI"/>
                <a:cs typeface="Segoe UI"/>
              </a:rPr>
              <a:t>Update on the Opioid Crisis in America</a:t>
            </a: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2325725" y="2951363"/>
            <a:ext cx="7540550"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D34D26"/>
                </a:solidFill>
                <a:latin typeface="Segoe UI"/>
                <a:cs typeface="Segoe UI"/>
              </a:rPr>
              <a:t>Vincent Nelson, MD, MBA, FASA</a:t>
            </a:r>
            <a:br>
              <a:rPr lang="en-US" sz="3600" b="1" dirty="0">
                <a:solidFill>
                  <a:srgbClr val="D34D26"/>
                </a:solidFill>
                <a:latin typeface="Segoe UI"/>
                <a:cs typeface="Segoe UI"/>
              </a:rPr>
            </a:br>
            <a:r>
              <a:rPr lang="en-US" sz="3600" dirty="0">
                <a:solidFill>
                  <a:srgbClr val="000000"/>
                </a:solidFill>
                <a:latin typeface="Segoe UI"/>
                <a:cs typeface="Segoe UI"/>
              </a:rPr>
              <a:t> </a:t>
            </a:r>
            <a:endParaRPr lang="en-US" sz="3600" dirty="0">
              <a:ea typeface="+mn-lt"/>
              <a:cs typeface="+mn-lt"/>
            </a:endParaRPr>
          </a:p>
          <a:p>
            <a:pPr marL="0" indent="0">
              <a:buNone/>
            </a:pPr>
            <a:endParaRPr lang="en-US" sz="3600" b="1" dirty="0">
              <a:solidFill>
                <a:srgbClr val="D34D26"/>
              </a:solidFill>
              <a:latin typeface="Segoe UI" panose="020B0502040204020203" pitchFamily="34" charset="0"/>
              <a:cs typeface="Segoe UI" panose="020B0502040204020203" pitchFamily="34" charset="0"/>
            </a:endParaRPr>
          </a:p>
        </p:txBody>
      </p:sp>
      <p:grpSp>
        <p:nvGrpSpPr>
          <p:cNvPr id="5" name="Group 4"/>
          <p:cNvGrpSpPr/>
          <p:nvPr/>
        </p:nvGrpSpPr>
        <p:grpSpPr>
          <a:xfrm>
            <a:off x="4331025" y="3984562"/>
            <a:ext cx="3463196" cy="1130363"/>
            <a:chOff x="3004621" y="4849770"/>
            <a:chExt cx="3463196" cy="1130363"/>
          </a:xfrm>
        </p:grpSpPr>
        <p:sp>
          <p:nvSpPr>
            <p:cNvPr id="7" name="object 5"/>
            <p:cNvSpPr/>
            <p:nvPr/>
          </p:nvSpPr>
          <p:spPr>
            <a:xfrm>
              <a:off x="3007360" y="5677028"/>
              <a:ext cx="3307080" cy="303105"/>
            </a:xfrm>
            <a:custGeom>
              <a:avLst/>
              <a:gdLst/>
              <a:ahLst/>
              <a:cxnLst/>
              <a:rect l="l" t="t" r="r" b="b"/>
              <a:pathLst>
                <a:path w="2480310" h="227329">
                  <a:moveTo>
                    <a:pt x="2434589" y="2066"/>
                  </a:moveTo>
                  <a:lnTo>
                    <a:pt x="2397630" y="2066"/>
                  </a:lnTo>
                  <a:lnTo>
                    <a:pt x="2348330" y="224680"/>
                  </a:lnTo>
                  <a:lnTo>
                    <a:pt x="2379117" y="224680"/>
                  </a:lnTo>
                  <a:lnTo>
                    <a:pt x="2389379" y="166964"/>
                  </a:lnTo>
                  <a:lnTo>
                    <a:pt x="2468077" y="166964"/>
                  </a:lnTo>
                  <a:lnTo>
                    <a:pt x="2463054" y="142232"/>
                  </a:lnTo>
                  <a:lnTo>
                    <a:pt x="2393539" y="142232"/>
                  </a:lnTo>
                  <a:lnTo>
                    <a:pt x="2414064" y="35041"/>
                  </a:lnTo>
                  <a:lnTo>
                    <a:pt x="2441285" y="35041"/>
                  </a:lnTo>
                  <a:lnTo>
                    <a:pt x="2434589" y="2066"/>
                  </a:lnTo>
                  <a:close/>
                </a:path>
                <a:path w="2480310" h="227329">
                  <a:moveTo>
                    <a:pt x="2468077" y="166964"/>
                  </a:moveTo>
                  <a:lnTo>
                    <a:pt x="2438680" y="166964"/>
                  </a:lnTo>
                  <a:lnTo>
                    <a:pt x="2449011" y="224680"/>
                  </a:lnTo>
                  <a:lnTo>
                    <a:pt x="2479798" y="224680"/>
                  </a:lnTo>
                  <a:lnTo>
                    <a:pt x="2468077" y="166964"/>
                  </a:lnTo>
                  <a:close/>
                </a:path>
                <a:path w="2480310" h="227329">
                  <a:moveTo>
                    <a:pt x="2441285" y="35041"/>
                  </a:moveTo>
                  <a:lnTo>
                    <a:pt x="2414064" y="35041"/>
                  </a:lnTo>
                  <a:lnTo>
                    <a:pt x="2434589" y="142232"/>
                  </a:lnTo>
                  <a:lnTo>
                    <a:pt x="2463054" y="142232"/>
                  </a:lnTo>
                  <a:lnTo>
                    <a:pt x="2441285" y="35041"/>
                  </a:lnTo>
                  <a:close/>
                </a:path>
                <a:path w="2480310" h="227329">
                  <a:moveTo>
                    <a:pt x="2286687" y="0"/>
                  </a:moveTo>
                  <a:lnTo>
                    <a:pt x="2260138" y="4702"/>
                  </a:lnTo>
                  <a:lnTo>
                    <a:pt x="2243783" y="17521"/>
                  </a:lnTo>
                  <a:lnTo>
                    <a:pt x="2235514" y="36524"/>
                  </a:lnTo>
                  <a:lnTo>
                    <a:pt x="2233226" y="59779"/>
                  </a:lnTo>
                  <a:lnTo>
                    <a:pt x="2233226" y="171087"/>
                  </a:lnTo>
                  <a:lnTo>
                    <a:pt x="2235797" y="194566"/>
                  </a:lnTo>
                  <a:lnTo>
                    <a:pt x="2244537" y="212055"/>
                  </a:lnTo>
                  <a:lnTo>
                    <a:pt x="2260987" y="222973"/>
                  </a:lnTo>
                  <a:lnTo>
                    <a:pt x="2286687" y="226742"/>
                  </a:lnTo>
                  <a:lnTo>
                    <a:pt x="2308465" y="223489"/>
                  </a:lnTo>
                  <a:lnTo>
                    <a:pt x="2322371" y="214631"/>
                  </a:lnTo>
                  <a:lnTo>
                    <a:pt x="2329466" y="202006"/>
                  </a:lnTo>
                  <a:lnTo>
                    <a:pt x="2282596" y="202006"/>
                  </a:lnTo>
                  <a:lnTo>
                    <a:pt x="2276222" y="200943"/>
                  </a:lnTo>
                  <a:lnTo>
                    <a:pt x="2270245" y="196595"/>
                  </a:lnTo>
                  <a:lnTo>
                    <a:pt x="2265814" y="187223"/>
                  </a:lnTo>
                  <a:lnTo>
                    <a:pt x="2264082" y="171087"/>
                  </a:lnTo>
                  <a:lnTo>
                    <a:pt x="2264190" y="59779"/>
                  </a:lnTo>
                  <a:lnTo>
                    <a:pt x="2264978" y="44736"/>
                  </a:lnTo>
                  <a:lnTo>
                    <a:pt x="2268182" y="33239"/>
                  </a:lnTo>
                  <a:lnTo>
                    <a:pt x="2274467" y="26766"/>
                  </a:lnTo>
                  <a:lnTo>
                    <a:pt x="2284607" y="24738"/>
                  </a:lnTo>
                  <a:lnTo>
                    <a:pt x="2329225" y="24738"/>
                  </a:lnTo>
                  <a:lnTo>
                    <a:pt x="2329162" y="24350"/>
                  </a:lnTo>
                  <a:lnTo>
                    <a:pt x="2320837" y="11338"/>
                  </a:lnTo>
                  <a:lnTo>
                    <a:pt x="2306739" y="2963"/>
                  </a:lnTo>
                  <a:lnTo>
                    <a:pt x="2286687" y="0"/>
                  </a:lnTo>
                  <a:close/>
                </a:path>
                <a:path w="2480310" h="227329">
                  <a:moveTo>
                    <a:pt x="2331896" y="160778"/>
                  </a:moveTo>
                  <a:lnTo>
                    <a:pt x="2303120" y="160778"/>
                  </a:lnTo>
                  <a:lnTo>
                    <a:pt x="2303120" y="175210"/>
                  </a:lnTo>
                  <a:lnTo>
                    <a:pt x="2301639" y="187223"/>
                  </a:lnTo>
                  <a:lnTo>
                    <a:pt x="2297460" y="195565"/>
                  </a:lnTo>
                  <a:lnTo>
                    <a:pt x="2290980" y="200428"/>
                  </a:lnTo>
                  <a:lnTo>
                    <a:pt x="2282596" y="202006"/>
                  </a:lnTo>
                  <a:lnTo>
                    <a:pt x="2329466" y="202006"/>
                  </a:lnTo>
                  <a:lnTo>
                    <a:pt x="2329737" y="201523"/>
                  </a:lnTo>
                  <a:lnTo>
                    <a:pt x="2331896" y="185515"/>
                  </a:lnTo>
                  <a:lnTo>
                    <a:pt x="2331896" y="160778"/>
                  </a:lnTo>
                  <a:close/>
                </a:path>
                <a:path w="2480310" h="227329">
                  <a:moveTo>
                    <a:pt x="2329225" y="24738"/>
                  </a:moveTo>
                  <a:lnTo>
                    <a:pt x="2284607" y="24738"/>
                  </a:lnTo>
                  <a:lnTo>
                    <a:pt x="2292706" y="26251"/>
                  </a:lnTo>
                  <a:lnTo>
                    <a:pt x="2298492" y="30663"/>
                  </a:lnTo>
                  <a:lnTo>
                    <a:pt x="2301963" y="37781"/>
                  </a:lnTo>
                  <a:lnTo>
                    <a:pt x="2303120" y="47410"/>
                  </a:lnTo>
                  <a:lnTo>
                    <a:pt x="2303120" y="61839"/>
                  </a:lnTo>
                  <a:lnTo>
                    <a:pt x="2331896" y="61839"/>
                  </a:lnTo>
                  <a:lnTo>
                    <a:pt x="2331896" y="41226"/>
                  </a:lnTo>
                  <a:lnTo>
                    <a:pt x="2329225" y="24738"/>
                  </a:lnTo>
                  <a:close/>
                </a:path>
                <a:path w="2480310" h="227329">
                  <a:moveTo>
                    <a:pt x="2202439" y="2066"/>
                  </a:moveTo>
                  <a:lnTo>
                    <a:pt x="2171652" y="2066"/>
                  </a:lnTo>
                  <a:lnTo>
                    <a:pt x="2171652" y="224680"/>
                  </a:lnTo>
                  <a:lnTo>
                    <a:pt x="2202439" y="224680"/>
                  </a:lnTo>
                  <a:lnTo>
                    <a:pt x="2202439" y="2066"/>
                  </a:lnTo>
                  <a:close/>
                </a:path>
                <a:path w="2480310" h="227329">
                  <a:moveTo>
                    <a:pt x="2085324" y="2066"/>
                  </a:moveTo>
                  <a:lnTo>
                    <a:pt x="2038104" y="2066"/>
                  </a:lnTo>
                  <a:lnTo>
                    <a:pt x="2038104" y="224680"/>
                  </a:lnTo>
                  <a:lnTo>
                    <a:pt x="2068891" y="224680"/>
                  </a:lnTo>
                  <a:lnTo>
                    <a:pt x="2068891" y="127803"/>
                  </a:lnTo>
                  <a:lnTo>
                    <a:pt x="2130390" y="127803"/>
                  </a:lnTo>
                  <a:lnTo>
                    <a:pt x="2128713" y="123937"/>
                  </a:lnTo>
                  <a:lnTo>
                    <a:pt x="2119881" y="116820"/>
                  </a:lnTo>
                  <a:lnTo>
                    <a:pt x="2105849" y="113375"/>
                  </a:lnTo>
                  <a:lnTo>
                    <a:pt x="2121962" y="106189"/>
                  </a:lnTo>
                  <a:lnTo>
                    <a:pt x="2126769" y="101005"/>
                  </a:lnTo>
                  <a:lnTo>
                    <a:pt x="2068891" y="101005"/>
                  </a:lnTo>
                  <a:lnTo>
                    <a:pt x="2068891" y="28856"/>
                  </a:lnTo>
                  <a:lnTo>
                    <a:pt x="2134019" y="28856"/>
                  </a:lnTo>
                  <a:lnTo>
                    <a:pt x="2128748" y="14173"/>
                  </a:lnTo>
                  <a:lnTo>
                    <a:pt x="2113303" y="4738"/>
                  </a:lnTo>
                  <a:lnTo>
                    <a:pt x="2085324" y="2066"/>
                  </a:lnTo>
                  <a:close/>
                </a:path>
                <a:path w="2480310" h="227329">
                  <a:moveTo>
                    <a:pt x="2130390" y="127803"/>
                  </a:moveTo>
                  <a:lnTo>
                    <a:pt x="2079153" y="127803"/>
                  </a:lnTo>
                  <a:lnTo>
                    <a:pt x="2091669" y="129090"/>
                  </a:lnTo>
                  <a:lnTo>
                    <a:pt x="2099192" y="133469"/>
                  </a:lnTo>
                  <a:lnTo>
                    <a:pt x="2102867" y="141712"/>
                  </a:lnTo>
                  <a:lnTo>
                    <a:pt x="2103838" y="154594"/>
                  </a:lnTo>
                  <a:lnTo>
                    <a:pt x="2103838" y="218496"/>
                  </a:lnTo>
                  <a:lnTo>
                    <a:pt x="2107929" y="224680"/>
                  </a:lnTo>
                  <a:lnTo>
                    <a:pt x="2136705" y="224680"/>
                  </a:lnTo>
                  <a:lnTo>
                    <a:pt x="2135502" y="216983"/>
                  </a:lnTo>
                  <a:lnTo>
                    <a:pt x="2134885" y="209478"/>
                  </a:lnTo>
                  <a:lnTo>
                    <a:pt x="2134657" y="202360"/>
                  </a:lnTo>
                  <a:lnTo>
                    <a:pt x="2134625" y="148409"/>
                  </a:lnTo>
                  <a:lnTo>
                    <a:pt x="2133307" y="134531"/>
                  </a:lnTo>
                  <a:lnTo>
                    <a:pt x="2130390" y="127803"/>
                  </a:lnTo>
                  <a:close/>
                </a:path>
                <a:path w="2480310" h="227329">
                  <a:moveTo>
                    <a:pt x="2134019" y="28856"/>
                  </a:moveTo>
                  <a:lnTo>
                    <a:pt x="2083244" y="28856"/>
                  </a:lnTo>
                  <a:lnTo>
                    <a:pt x="2095464" y="29694"/>
                  </a:lnTo>
                  <a:lnTo>
                    <a:pt x="2102269" y="34011"/>
                  </a:lnTo>
                  <a:lnTo>
                    <a:pt x="2105213" y="44511"/>
                  </a:lnTo>
                  <a:lnTo>
                    <a:pt x="2105849" y="63898"/>
                  </a:lnTo>
                  <a:lnTo>
                    <a:pt x="2104825" y="83610"/>
                  </a:lnTo>
                  <a:lnTo>
                    <a:pt x="2100726" y="94820"/>
                  </a:lnTo>
                  <a:lnTo>
                    <a:pt x="2092012" y="99846"/>
                  </a:lnTo>
                  <a:lnTo>
                    <a:pt x="2077142" y="101005"/>
                  </a:lnTo>
                  <a:lnTo>
                    <a:pt x="2126769" y="101005"/>
                  </a:lnTo>
                  <a:lnTo>
                    <a:pt x="2131314" y="96106"/>
                  </a:lnTo>
                  <a:lnTo>
                    <a:pt x="2135647" y="81774"/>
                  </a:lnTo>
                  <a:lnTo>
                    <a:pt x="2136705" y="61839"/>
                  </a:lnTo>
                  <a:lnTo>
                    <a:pt x="2135327" y="32498"/>
                  </a:lnTo>
                  <a:lnTo>
                    <a:pt x="2134019" y="28856"/>
                  </a:lnTo>
                  <a:close/>
                </a:path>
                <a:path w="2480310" h="227329">
                  <a:moveTo>
                    <a:pt x="2011339" y="2066"/>
                  </a:moveTo>
                  <a:lnTo>
                    <a:pt x="1927160" y="2066"/>
                  </a:lnTo>
                  <a:lnTo>
                    <a:pt x="1927160" y="224680"/>
                  </a:lnTo>
                  <a:lnTo>
                    <a:pt x="2011339" y="224680"/>
                  </a:lnTo>
                  <a:lnTo>
                    <a:pt x="2011339" y="197883"/>
                  </a:lnTo>
                  <a:lnTo>
                    <a:pt x="1957947" y="197883"/>
                  </a:lnTo>
                  <a:lnTo>
                    <a:pt x="1957947" y="123678"/>
                  </a:lnTo>
                  <a:lnTo>
                    <a:pt x="2009328" y="123678"/>
                  </a:lnTo>
                  <a:lnTo>
                    <a:pt x="2009328" y="96880"/>
                  </a:lnTo>
                  <a:lnTo>
                    <a:pt x="1957947" y="96880"/>
                  </a:lnTo>
                  <a:lnTo>
                    <a:pt x="1957947" y="28856"/>
                  </a:lnTo>
                  <a:lnTo>
                    <a:pt x="2011339" y="28856"/>
                  </a:lnTo>
                  <a:lnTo>
                    <a:pt x="2011339" y="2066"/>
                  </a:lnTo>
                  <a:close/>
                </a:path>
                <a:path w="2480310" h="227329">
                  <a:moveTo>
                    <a:pt x="1783349" y="2066"/>
                  </a:moveTo>
                  <a:lnTo>
                    <a:pt x="1733979" y="2066"/>
                  </a:lnTo>
                  <a:lnTo>
                    <a:pt x="1733979" y="224680"/>
                  </a:lnTo>
                  <a:lnTo>
                    <a:pt x="1760745" y="224680"/>
                  </a:lnTo>
                  <a:lnTo>
                    <a:pt x="1760745" y="24738"/>
                  </a:lnTo>
                  <a:lnTo>
                    <a:pt x="1787200" y="24738"/>
                  </a:lnTo>
                  <a:lnTo>
                    <a:pt x="1783349" y="2066"/>
                  </a:lnTo>
                  <a:close/>
                </a:path>
                <a:path w="2480310" h="227329">
                  <a:moveTo>
                    <a:pt x="1787200" y="24738"/>
                  </a:moveTo>
                  <a:lnTo>
                    <a:pt x="1762755" y="24738"/>
                  </a:lnTo>
                  <a:lnTo>
                    <a:pt x="1797703" y="224680"/>
                  </a:lnTo>
                  <a:lnTo>
                    <a:pt x="1828490" y="224680"/>
                  </a:lnTo>
                  <a:lnTo>
                    <a:pt x="1837299" y="171087"/>
                  </a:lnTo>
                  <a:lnTo>
                    <a:pt x="1812056" y="171087"/>
                  </a:lnTo>
                  <a:lnTo>
                    <a:pt x="1787200" y="24738"/>
                  </a:lnTo>
                  <a:close/>
                </a:path>
                <a:path w="2480310" h="227329">
                  <a:moveTo>
                    <a:pt x="1890133" y="24738"/>
                  </a:moveTo>
                  <a:lnTo>
                    <a:pt x="1861357" y="24738"/>
                  </a:lnTo>
                  <a:lnTo>
                    <a:pt x="1861357" y="224680"/>
                  </a:lnTo>
                  <a:lnTo>
                    <a:pt x="1890133" y="224680"/>
                  </a:lnTo>
                  <a:lnTo>
                    <a:pt x="1890133" y="24738"/>
                  </a:lnTo>
                  <a:close/>
                </a:path>
                <a:path w="2480310" h="227329">
                  <a:moveTo>
                    <a:pt x="1890133" y="2066"/>
                  </a:moveTo>
                  <a:lnTo>
                    <a:pt x="1842912" y="2066"/>
                  </a:lnTo>
                  <a:lnTo>
                    <a:pt x="1814136" y="171087"/>
                  </a:lnTo>
                  <a:lnTo>
                    <a:pt x="1837299" y="171087"/>
                  </a:lnTo>
                  <a:lnTo>
                    <a:pt x="1861357" y="24738"/>
                  </a:lnTo>
                  <a:lnTo>
                    <a:pt x="1890133" y="24738"/>
                  </a:lnTo>
                  <a:lnTo>
                    <a:pt x="1890133" y="2066"/>
                  </a:lnTo>
                  <a:close/>
                </a:path>
                <a:path w="2480310" h="227329">
                  <a:moveTo>
                    <a:pt x="1660063" y="2066"/>
                  </a:moveTo>
                  <a:lnTo>
                    <a:pt x="1623036" y="2066"/>
                  </a:lnTo>
                  <a:lnTo>
                    <a:pt x="1573735" y="224680"/>
                  </a:lnTo>
                  <a:lnTo>
                    <a:pt x="1604591" y="224680"/>
                  </a:lnTo>
                  <a:lnTo>
                    <a:pt x="1614854" y="166964"/>
                  </a:lnTo>
                  <a:lnTo>
                    <a:pt x="1695041" y="166964"/>
                  </a:lnTo>
                  <a:lnTo>
                    <a:pt x="1689795" y="142232"/>
                  </a:lnTo>
                  <a:lnTo>
                    <a:pt x="1621025" y="142232"/>
                  </a:lnTo>
                  <a:lnTo>
                    <a:pt x="1639469" y="35041"/>
                  </a:lnTo>
                  <a:lnTo>
                    <a:pt x="1667058" y="35041"/>
                  </a:lnTo>
                  <a:lnTo>
                    <a:pt x="1660063" y="2066"/>
                  </a:lnTo>
                  <a:close/>
                </a:path>
                <a:path w="2480310" h="227329">
                  <a:moveTo>
                    <a:pt x="1695041" y="166964"/>
                  </a:moveTo>
                  <a:lnTo>
                    <a:pt x="1664154" y="166964"/>
                  </a:lnTo>
                  <a:lnTo>
                    <a:pt x="1674417" y="224680"/>
                  </a:lnTo>
                  <a:lnTo>
                    <a:pt x="1707284" y="224680"/>
                  </a:lnTo>
                  <a:lnTo>
                    <a:pt x="1695041" y="166964"/>
                  </a:lnTo>
                  <a:close/>
                </a:path>
                <a:path w="2480310" h="227329">
                  <a:moveTo>
                    <a:pt x="1667058" y="35041"/>
                  </a:moveTo>
                  <a:lnTo>
                    <a:pt x="1641549" y="35041"/>
                  </a:lnTo>
                  <a:lnTo>
                    <a:pt x="1660063" y="142232"/>
                  </a:lnTo>
                  <a:lnTo>
                    <a:pt x="1689795" y="142232"/>
                  </a:lnTo>
                  <a:lnTo>
                    <a:pt x="1667058" y="35041"/>
                  </a:lnTo>
                  <a:close/>
                </a:path>
                <a:path w="2480310" h="227329">
                  <a:moveTo>
                    <a:pt x="1497739" y="2066"/>
                  </a:moveTo>
                  <a:lnTo>
                    <a:pt x="1411480" y="2066"/>
                  </a:lnTo>
                  <a:lnTo>
                    <a:pt x="1411480" y="224680"/>
                  </a:lnTo>
                  <a:lnTo>
                    <a:pt x="1442267" y="224680"/>
                  </a:lnTo>
                  <a:lnTo>
                    <a:pt x="1442267" y="123678"/>
                  </a:lnTo>
                  <a:lnTo>
                    <a:pt x="1493648" y="123678"/>
                  </a:lnTo>
                  <a:lnTo>
                    <a:pt x="1493648" y="96880"/>
                  </a:lnTo>
                  <a:lnTo>
                    <a:pt x="1442267" y="96880"/>
                  </a:lnTo>
                  <a:lnTo>
                    <a:pt x="1442267" y="28856"/>
                  </a:lnTo>
                  <a:lnTo>
                    <a:pt x="1497739" y="28856"/>
                  </a:lnTo>
                  <a:lnTo>
                    <a:pt x="1497739" y="2066"/>
                  </a:lnTo>
                  <a:close/>
                </a:path>
                <a:path w="2480310" h="227329">
                  <a:moveTo>
                    <a:pt x="1323072" y="0"/>
                  </a:moveTo>
                  <a:lnTo>
                    <a:pt x="1297737" y="4702"/>
                  </a:lnTo>
                  <a:lnTo>
                    <a:pt x="1282023" y="17521"/>
                  </a:lnTo>
                  <a:lnTo>
                    <a:pt x="1274005" y="36524"/>
                  </a:lnTo>
                  <a:lnTo>
                    <a:pt x="1271760" y="59779"/>
                  </a:lnTo>
                  <a:lnTo>
                    <a:pt x="1271760" y="171087"/>
                  </a:lnTo>
                  <a:lnTo>
                    <a:pt x="1274298" y="194566"/>
                  </a:lnTo>
                  <a:lnTo>
                    <a:pt x="1282803" y="212055"/>
                  </a:lnTo>
                  <a:lnTo>
                    <a:pt x="1298614" y="222973"/>
                  </a:lnTo>
                  <a:lnTo>
                    <a:pt x="1323072" y="226742"/>
                  </a:lnTo>
                  <a:lnTo>
                    <a:pt x="1349650" y="222039"/>
                  </a:lnTo>
                  <a:lnTo>
                    <a:pt x="1366002" y="209221"/>
                  </a:lnTo>
                  <a:lnTo>
                    <a:pt x="1369135" y="202006"/>
                  </a:lnTo>
                  <a:lnTo>
                    <a:pt x="1323072" y="202006"/>
                  </a:lnTo>
                  <a:lnTo>
                    <a:pt x="1314687" y="200106"/>
                  </a:lnTo>
                  <a:lnTo>
                    <a:pt x="1308207" y="194534"/>
                  </a:lnTo>
                  <a:lnTo>
                    <a:pt x="1304028" y="185484"/>
                  </a:lnTo>
                  <a:lnTo>
                    <a:pt x="1302547" y="173148"/>
                  </a:lnTo>
                  <a:lnTo>
                    <a:pt x="1302547" y="55654"/>
                  </a:lnTo>
                  <a:lnTo>
                    <a:pt x="1303736" y="42127"/>
                  </a:lnTo>
                  <a:lnTo>
                    <a:pt x="1307427" y="32466"/>
                  </a:lnTo>
                  <a:lnTo>
                    <a:pt x="1313810" y="26670"/>
                  </a:lnTo>
                  <a:lnTo>
                    <a:pt x="1323072" y="24738"/>
                  </a:lnTo>
                  <a:lnTo>
                    <a:pt x="1370245" y="24738"/>
                  </a:lnTo>
                  <a:lnTo>
                    <a:pt x="1365222" y="14686"/>
                  </a:lnTo>
                  <a:lnTo>
                    <a:pt x="1348772" y="3768"/>
                  </a:lnTo>
                  <a:lnTo>
                    <a:pt x="1323072" y="0"/>
                  </a:lnTo>
                  <a:close/>
                </a:path>
                <a:path w="2480310" h="227329">
                  <a:moveTo>
                    <a:pt x="1370245" y="24738"/>
                  </a:moveTo>
                  <a:lnTo>
                    <a:pt x="1323072" y="24738"/>
                  </a:lnTo>
                  <a:lnTo>
                    <a:pt x="1332688" y="26670"/>
                  </a:lnTo>
                  <a:lnTo>
                    <a:pt x="1339783" y="32466"/>
                  </a:lnTo>
                  <a:lnTo>
                    <a:pt x="1344173" y="42127"/>
                  </a:lnTo>
                  <a:lnTo>
                    <a:pt x="1345677" y="55654"/>
                  </a:lnTo>
                  <a:lnTo>
                    <a:pt x="1345677" y="173148"/>
                  </a:lnTo>
                  <a:lnTo>
                    <a:pt x="1344173" y="185484"/>
                  </a:lnTo>
                  <a:lnTo>
                    <a:pt x="1339783" y="194534"/>
                  </a:lnTo>
                  <a:lnTo>
                    <a:pt x="1332688" y="200106"/>
                  </a:lnTo>
                  <a:lnTo>
                    <a:pt x="1323072" y="202006"/>
                  </a:lnTo>
                  <a:lnTo>
                    <a:pt x="1369135" y="202006"/>
                  </a:lnTo>
                  <a:lnTo>
                    <a:pt x="1374254" y="190218"/>
                  </a:lnTo>
                  <a:lnTo>
                    <a:pt x="1376533" y="166964"/>
                  </a:lnTo>
                  <a:lnTo>
                    <a:pt x="1376533" y="55654"/>
                  </a:lnTo>
                  <a:lnTo>
                    <a:pt x="1373962" y="32175"/>
                  </a:lnTo>
                  <a:lnTo>
                    <a:pt x="1370245" y="24738"/>
                  </a:lnTo>
                  <a:close/>
                </a:path>
                <a:path w="2480310" h="227329">
                  <a:moveTo>
                    <a:pt x="1093002" y="2066"/>
                  </a:moveTo>
                  <a:lnTo>
                    <a:pt x="1060135" y="2066"/>
                  </a:lnTo>
                  <a:lnTo>
                    <a:pt x="1060135" y="224680"/>
                  </a:lnTo>
                  <a:lnTo>
                    <a:pt x="1093002" y="224680"/>
                  </a:lnTo>
                  <a:lnTo>
                    <a:pt x="1093002" y="123678"/>
                  </a:lnTo>
                  <a:lnTo>
                    <a:pt x="1164908" y="123678"/>
                  </a:lnTo>
                  <a:lnTo>
                    <a:pt x="1164908" y="96880"/>
                  </a:lnTo>
                  <a:lnTo>
                    <a:pt x="1093002" y="96880"/>
                  </a:lnTo>
                  <a:lnTo>
                    <a:pt x="1093002" y="2066"/>
                  </a:lnTo>
                  <a:close/>
                </a:path>
                <a:path w="2480310" h="227329">
                  <a:moveTo>
                    <a:pt x="1164908" y="123678"/>
                  </a:moveTo>
                  <a:lnTo>
                    <a:pt x="1134121" y="123678"/>
                  </a:lnTo>
                  <a:lnTo>
                    <a:pt x="1134121" y="224680"/>
                  </a:lnTo>
                  <a:lnTo>
                    <a:pt x="1164908" y="224680"/>
                  </a:lnTo>
                  <a:lnTo>
                    <a:pt x="1164908" y="123678"/>
                  </a:lnTo>
                  <a:close/>
                </a:path>
                <a:path w="2480310" h="227329">
                  <a:moveTo>
                    <a:pt x="1164908" y="2066"/>
                  </a:moveTo>
                  <a:lnTo>
                    <a:pt x="1134121" y="2066"/>
                  </a:lnTo>
                  <a:lnTo>
                    <a:pt x="1134121" y="96880"/>
                  </a:lnTo>
                  <a:lnTo>
                    <a:pt x="1164908" y="96880"/>
                  </a:lnTo>
                  <a:lnTo>
                    <a:pt x="1164908" y="2066"/>
                  </a:lnTo>
                  <a:close/>
                </a:path>
                <a:path w="2480310" h="227329">
                  <a:moveTo>
                    <a:pt x="889629" y="2066"/>
                  </a:moveTo>
                  <a:lnTo>
                    <a:pt x="858773" y="2066"/>
                  </a:lnTo>
                  <a:lnTo>
                    <a:pt x="858773" y="224680"/>
                  </a:lnTo>
                  <a:lnTo>
                    <a:pt x="943021" y="224680"/>
                  </a:lnTo>
                  <a:lnTo>
                    <a:pt x="943021" y="197883"/>
                  </a:lnTo>
                  <a:lnTo>
                    <a:pt x="889629" y="197883"/>
                  </a:lnTo>
                  <a:lnTo>
                    <a:pt x="889629" y="2066"/>
                  </a:lnTo>
                  <a:close/>
                </a:path>
                <a:path w="2480310" h="227329">
                  <a:moveTo>
                    <a:pt x="996412" y="28856"/>
                  </a:moveTo>
                  <a:lnTo>
                    <a:pt x="965625" y="28856"/>
                  </a:lnTo>
                  <a:lnTo>
                    <a:pt x="965625" y="224680"/>
                  </a:lnTo>
                  <a:lnTo>
                    <a:pt x="996412" y="224680"/>
                  </a:lnTo>
                  <a:lnTo>
                    <a:pt x="996412" y="28856"/>
                  </a:lnTo>
                  <a:close/>
                </a:path>
                <a:path w="2480310" h="227329">
                  <a:moveTo>
                    <a:pt x="1035450" y="2066"/>
                  </a:moveTo>
                  <a:lnTo>
                    <a:pt x="928667" y="2066"/>
                  </a:lnTo>
                  <a:lnTo>
                    <a:pt x="928667" y="28856"/>
                  </a:lnTo>
                  <a:lnTo>
                    <a:pt x="1035450" y="28856"/>
                  </a:lnTo>
                  <a:lnTo>
                    <a:pt x="1035450" y="2066"/>
                  </a:lnTo>
                  <a:close/>
                </a:path>
                <a:path w="2480310" h="227329">
                  <a:moveTo>
                    <a:pt x="784856" y="2066"/>
                  </a:moveTo>
                  <a:lnTo>
                    <a:pt x="747829" y="2066"/>
                  </a:lnTo>
                  <a:lnTo>
                    <a:pt x="698528" y="224680"/>
                  </a:lnTo>
                  <a:lnTo>
                    <a:pt x="729385" y="224680"/>
                  </a:lnTo>
                  <a:lnTo>
                    <a:pt x="739647" y="166964"/>
                  </a:lnTo>
                  <a:lnTo>
                    <a:pt x="818293" y="166964"/>
                  </a:lnTo>
                  <a:lnTo>
                    <a:pt x="813278" y="142232"/>
                  </a:lnTo>
                  <a:lnTo>
                    <a:pt x="743738" y="142232"/>
                  </a:lnTo>
                  <a:lnTo>
                    <a:pt x="764263" y="35041"/>
                  </a:lnTo>
                  <a:lnTo>
                    <a:pt x="791543" y="35041"/>
                  </a:lnTo>
                  <a:lnTo>
                    <a:pt x="784856" y="2066"/>
                  </a:lnTo>
                  <a:close/>
                </a:path>
                <a:path w="2480310" h="227329">
                  <a:moveTo>
                    <a:pt x="818293" y="166964"/>
                  </a:moveTo>
                  <a:lnTo>
                    <a:pt x="788948" y="166964"/>
                  </a:lnTo>
                  <a:lnTo>
                    <a:pt x="799210" y="224680"/>
                  </a:lnTo>
                  <a:lnTo>
                    <a:pt x="829997" y="224680"/>
                  </a:lnTo>
                  <a:lnTo>
                    <a:pt x="818293" y="166964"/>
                  </a:lnTo>
                  <a:close/>
                </a:path>
                <a:path w="2480310" h="227329">
                  <a:moveTo>
                    <a:pt x="791543" y="35041"/>
                  </a:moveTo>
                  <a:lnTo>
                    <a:pt x="764263" y="35041"/>
                  </a:lnTo>
                  <a:lnTo>
                    <a:pt x="784856" y="142232"/>
                  </a:lnTo>
                  <a:lnTo>
                    <a:pt x="813278" y="142232"/>
                  </a:lnTo>
                  <a:lnTo>
                    <a:pt x="791543" y="35041"/>
                  </a:lnTo>
                  <a:close/>
                </a:path>
                <a:path w="2480310" h="227329">
                  <a:moveTo>
                    <a:pt x="680042" y="2066"/>
                  </a:moveTo>
                  <a:lnTo>
                    <a:pt x="595809" y="2066"/>
                  </a:lnTo>
                  <a:lnTo>
                    <a:pt x="595809" y="224680"/>
                  </a:lnTo>
                  <a:lnTo>
                    <a:pt x="680042" y="224680"/>
                  </a:lnTo>
                  <a:lnTo>
                    <a:pt x="680042" y="197883"/>
                  </a:lnTo>
                  <a:lnTo>
                    <a:pt x="626623" y="197883"/>
                  </a:lnTo>
                  <a:lnTo>
                    <a:pt x="626623" y="123678"/>
                  </a:lnTo>
                  <a:lnTo>
                    <a:pt x="677990" y="123678"/>
                  </a:lnTo>
                  <a:lnTo>
                    <a:pt x="677990" y="96880"/>
                  </a:lnTo>
                  <a:lnTo>
                    <a:pt x="626623" y="96880"/>
                  </a:lnTo>
                  <a:lnTo>
                    <a:pt x="626623" y="28856"/>
                  </a:lnTo>
                  <a:lnTo>
                    <a:pt x="680042" y="28856"/>
                  </a:lnTo>
                  <a:lnTo>
                    <a:pt x="680042" y="2066"/>
                  </a:lnTo>
                  <a:close/>
                </a:path>
                <a:path w="2480310" h="227329">
                  <a:moveTo>
                    <a:pt x="486917" y="2066"/>
                  </a:moveTo>
                  <a:lnTo>
                    <a:pt x="456103" y="2066"/>
                  </a:lnTo>
                  <a:lnTo>
                    <a:pt x="456103" y="224680"/>
                  </a:lnTo>
                  <a:lnTo>
                    <a:pt x="486917" y="224680"/>
                  </a:lnTo>
                  <a:lnTo>
                    <a:pt x="486917" y="123678"/>
                  </a:lnTo>
                  <a:lnTo>
                    <a:pt x="558830" y="123678"/>
                  </a:lnTo>
                  <a:lnTo>
                    <a:pt x="558830" y="96880"/>
                  </a:lnTo>
                  <a:lnTo>
                    <a:pt x="486917" y="96880"/>
                  </a:lnTo>
                  <a:lnTo>
                    <a:pt x="486917" y="2066"/>
                  </a:lnTo>
                  <a:close/>
                </a:path>
                <a:path w="2480310" h="227329">
                  <a:moveTo>
                    <a:pt x="558830" y="123678"/>
                  </a:moveTo>
                  <a:lnTo>
                    <a:pt x="528008" y="123678"/>
                  </a:lnTo>
                  <a:lnTo>
                    <a:pt x="528008" y="224680"/>
                  </a:lnTo>
                  <a:lnTo>
                    <a:pt x="558830" y="224680"/>
                  </a:lnTo>
                  <a:lnTo>
                    <a:pt x="558830" y="123678"/>
                  </a:lnTo>
                  <a:close/>
                </a:path>
                <a:path w="2480310" h="227329">
                  <a:moveTo>
                    <a:pt x="558830" y="2066"/>
                  </a:moveTo>
                  <a:lnTo>
                    <a:pt x="528008" y="2066"/>
                  </a:lnTo>
                  <a:lnTo>
                    <a:pt x="528008" y="96880"/>
                  </a:lnTo>
                  <a:lnTo>
                    <a:pt x="558830" y="96880"/>
                  </a:lnTo>
                  <a:lnTo>
                    <a:pt x="558830" y="2066"/>
                  </a:lnTo>
                  <a:close/>
                </a:path>
                <a:path w="2480310" h="227329">
                  <a:moveTo>
                    <a:pt x="357488" y="2066"/>
                  </a:moveTo>
                  <a:lnTo>
                    <a:pt x="273247" y="2066"/>
                  </a:lnTo>
                  <a:lnTo>
                    <a:pt x="273247" y="224680"/>
                  </a:lnTo>
                  <a:lnTo>
                    <a:pt x="357488" y="224680"/>
                  </a:lnTo>
                  <a:lnTo>
                    <a:pt x="357488" y="197883"/>
                  </a:lnTo>
                  <a:lnTo>
                    <a:pt x="304068" y="197883"/>
                  </a:lnTo>
                  <a:lnTo>
                    <a:pt x="304068" y="123678"/>
                  </a:lnTo>
                  <a:lnTo>
                    <a:pt x="355428" y="123678"/>
                  </a:lnTo>
                  <a:lnTo>
                    <a:pt x="355428" y="96880"/>
                  </a:lnTo>
                  <a:lnTo>
                    <a:pt x="304068" y="96880"/>
                  </a:lnTo>
                  <a:lnTo>
                    <a:pt x="304068" y="28856"/>
                  </a:lnTo>
                  <a:lnTo>
                    <a:pt x="357488" y="28856"/>
                  </a:lnTo>
                  <a:lnTo>
                    <a:pt x="357488" y="2066"/>
                  </a:lnTo>
                  <a:close/>
                </a:path>
                <a:path w="2480310" h="227329">
                  <a:moveTo>
                    <a:pt x="164363" y="2066"/>
                  </a:moveTo>
                  <a:lnTo>
                    <a:pt x="133541" y="2066"/>
                  </a:lnTo>
                  <a:lnTo>
                    <a:pt x="133541" y="224680"/>
                  </a:lnTo>
                  <a:lnTo>
                    <a:pt x="164363" y="224680"/>
                  </a:lnTo>
                  <a:lnTo>
                    <a:pt x="164363" y="123678"/>
                  </a:lnTo>
                  <a:lnTo>
                    <a:pt x="238320" y="123678"/>
                  </a:lnTo>
                  <a:lnTo>
                    <a:pt x="238320" y="96880"/>
                  </a:lnTo>
                  <a:lnTo>
                    <a:pt x="164363" y="96880"/>
                  </a:lnTo>
                  <a:lnTo>
                    <a:pt x="164363" y="2066"/>
                  </a:lnTo>
                  <a:close/>
                </a:path>
                <a:path w="2480310" h="227329">
                  <a:moveTo>
                    <a:pt x="238320" y="123678"/>
                  </a:moveTo>
                  <a:lnTo>
                    <a:pt x="205453" y="123678"/>
                  </a:lnTo>
                  <a:lnTo>
                    <a:pt x="205453" y="224680"/>
                  </a:lnTo>
                  <a:lnTo>
                    <a:pt x="238320" y="224680"/>
                  </a:lnTo>
                  <a:lnTo>
                    <a:pt x="238320" y="123678"/>
                  </a:lnTo>
                  <a:close/>
                </a:path>
                <a:path w="2480310" h="227329">
                  <a:moveTo>
                    <a:pt x="238320" y="2066"/>
                  </a:moveTo>
                  <a:lnTo>
                    <a:pt x="205453" y="2066"/>
                  </a:lnTo>
                  <a:lnTo>
                    <a:pt x="205453" y="96880"/>
                  </a:lnTo>
                  <a:lnTo>
                    <a:pt x="238320" y="96880"/>
                  </a:lnTo>
                  <a:lnTo>
                    <a:pt x="238320" y="2066"/>
                  </a:lnTo>
                  <a:close/>
                </a:path>
                <a:path w="2480310" h="227329">
                  <a:moveTo>
                    <a:pt x="69852" y="28856"/>
                  </a:moveTo>
                  <a:lnTo>
                    <a:pt x="39035" y="28856"/>
                  </a:lnTo>
                  <a:lnTo>
                    <a:pt x="39035" y="224680"/>
                  </a:lnTo>
                  <a:lnTo>
                    <a:pt x="69852" y="224680"/>
                  </a:lnTo>
                  <a:lnTo>
                    <a:pt x="69852" y="28856"/>
                  </a:lnTo>
                  <a:close/>
                </a:path>
                <a:path w="2480310" h="227329">
                  <a:moveTo>
                    <a:pt x="106831" y="2066"/>
                  </a:moveTo>
                  <a:lnTo>
                    <a:pt x="0" y="2066"/>
                  </a:lnTo>
                  <a:lnTo>
                    <a:pt x="0" y="28856"/>
                  </a:lnTo>
                  <a:lnTo>
                    <a:pt x="106831" y="28856"/>
                  </a:lnTo>
                  <a:lnTo>
                    <a:pt x="106831" y="2066"/>
                  </a:lnTo>
                  <a:close/>
                </a:path>
              </a:pathLst>
            </a:custGeom>
            <a:solidFill>
              <a:srgbClr val="004D70"/>
            </a:solidFill>
          </p:spPr>
          <p:txBody>
            <a:bodyPr wrap="square" lIns="0" tIns="0" rIns="0" bIns="0" rtlCol="0"/>
            <a:lstStyle/>
            <a:p>
              <a:pPr defTabSz="1219170"/>
              <a:endParaRPr sz="2400" dirty="0">
                <a:solidFill>
                  <a:prstClr val="black"/>
                </a:solidFill>
                <a:latin typeface="Calibri"/>
              </a:endParaRPr>
            </a:p>
          </p:txBody>
        </p:sp>
        <p:sp>
          <p:nvSpPr>
            <p:cNvPr id="9" name="object 6"/>
            <p:cNvSpPr/>
            <p:nvPr/>
          </p:nvSpPr>
          <p:spPr>
            <a:xfrm>
              <a:off x="3004621" y="5594575"/>
              <a:ext cx="3287607" cy="0"/>
            </a:xfrm>
            <a:custGeom>
              <a:avLst/>
              <a:gdLst/>
              <a:ahLst/>
              <a:cxnLst/>
              <a:rect l="l" t="t" r="r" b="b"/>
              <a:pathLst>
                <a:path w="2465704">
                  <a:moveTo>
                    <a:pt x="0" y="0"/>
                  </a:moveTo>
                  <a:lnTo>
                    <a:pt x="2465419" y="0"/>
                  </a:lnTo>
                </a:path>
              </a:pathLst>
            </a:custGeom>
            <a:ln w="4122">
              <a:solidFill>
                <a:srgbClr val="000000"/>
              </a:solidFill>
            </a:ln>
          </p:spPr>
          <p:txBody>
            <a:bodyPr wrap="square" lIns="0" tIns="0" rIns="0" bIns="0" rtlCol="0"/>
            <a:lstStyle/>
            <a:p>
              <a:pPr defTabSz="1219170"/>
              <a:endParaRPr sz="2400" dirty="0">
                <a:solidFill>
                  <a:prstClr val="black"/>
                </a:solidFill>
                <a:latin typeface="Calibri"/>
              </a:endParaRPr>
            </a:p>
          </p:txBody>
        </p:sp>
        <p:sp>
          <p:nvSpPr>
            <p:cNvPr id="10" name="object 7"/>
            <p:cNvSpPr/>
            <p:nvPr/>
          </p:nvSpPr>
          <p:spPr>
            <a:xfrm>
              <a:off x="4426328" y="4855242"/>
              <a:ext cx="205429" cy="261121"/>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1" name="object 8"/>
            <p:cNvSpPr/>
            <p:nvPr/>
          </p:nvSpPr>
          <p:spPr>
            <a:xfrm>
              <a:off x="4694840" y="4855270"/>
              <a:ext cx="0" cy="261620"/>
            </a:xfrm>
            <a:custGeom>
              <a:avLst/>
              <a:gdLst/>
              <a:ahLst/>
              <a:cxnLst/>
              <a:rect l="l" t="t" r="r" b="b"/>
              <a:pathLst>
                <a:path h="196214">
                  <a:moveTo>
                    <a:pt x="0" y="0"/>
                  </a:moveTo>
                  <a:lnTo>
                    <a:pt x="0" y="195820"/>
                  </a:lnTo>
                </a:path>
              </a:pathLst>
            </a:custGeom>
            <a:ln w="41090">
              <a:solidFill>
                <a:srgbClr val="211F1F"/>
              </a:solidFill>
            </a:ln>
          </p:spPr>
          <p:txBody>
            <a:bodyPr wrap="square" lIns="0" tIns="0" rIns="0" bIns="0" rtlCol="0"/>
            <a:lstStyle/>
            <a:p>
              <a:pPr defTabSz="1219170"/>
              <a:endParaRPr sz="2400" dirty="0">
                <a:solidFill>
                  <a:prstClr val="black"/>
                </a:solidFill>
                <a:latin typeface="Calibri"/>
              </a:endParaRPr>
            </a:p>
          </p:txBody>
        </p:sp>
        <p:sp>
          <p:nvSpPr>
            <p:cNvPr id="12" name="object 9"/>
            <p:cNvSpPr/>
            <p:nvPr/>
          </p:nvSpPr>
          <p:spPr>
            <a:xfrm>
              <a:off x="4768775" y="4935014"/>
              <a:ext cx="178064" cy="186841"/>
            </a:xfrm>
            <a:prstGeom prst="rect">
              <a:avLst/>
            </a:prstGeom>
            <a:blipFill>
              <a:blip r:embed="rId4"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3" name="object 10"/>
            <p:cNvSpPr/>
            <p:nvPr/>
          </p:nvSpPr>
          <p:spPr>
            <a:xfrm>
              <a:off x="4985207" y="4849770"/>
              <a:ext cx="421863" cy="272085"/>
            </a:xfrm>
            <a:prstGeom prst="rect">
              <a:avLst/>
            </a:prstGeom>
            <a:blipFill>
              <a:blip r:embed="rId5"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4" name="object 11"/>
            <p:cNvSpPr/>
            <p:nvPr/>
          </p:nvSpPr>
          <p:spPr>
            <a:xfrm>
              <a:off x="5434436" y="4932231"/>
              <a:ext cx="115147" cy="184573"/>
            </a:xfrm>
            <a:custGeom>
              <a:avLst/>
              <a:gdLst/>
              <a:ahLst/>
              <a:cxnLst/>
              <a:rect l="l" t="t" r="r" b="b"/>
              <a:pathLst>
                <a:path w="86360" h="138429">
                  <a:moveTo>
                    <a:pt x="39038" y="2087"/>
                  </a:moveTo>
                  <a:lnTo>
                    <a:pt x="0" y="2087"/>
                  </a:lnTo>
                  <a:lnTo>
                    <a:pt x="1162" y="9744"/>
                  </a:lnTo>
                  <a:lnTo>
                    <a:pt x="1759" y="17018"/>
                  </a:lnTo>
                  <a:lnTo>
                    <a:pt x="1979" y="23521"/>
                  </a:lnTo>
                  <a:lnTo>
                    <a:pt x="2010" y="138099"/>
                  </a:lnTo>
                  <a:lnTo>
                    <a:pt x="43129" y="138099"/>
                  </a:lnTo>
                  <a:lnTo>
                    <a:pt x="43129" y="61846"/>
                  </a:lnTo>
                  <a:lnTo>
                    <a:pt x="45209" y="53567"/>
                  </a:lnTo>
                  <a:lnTo>
                    <a:pt x="53391" y="41184"/>
                  </a:lnTo>
                  <a:lnTo>
                    <a:pt x="61643" y="37079"/>
                  </a:lnTo>
                  <a:lnTo>
                    <a:pt x="86258" y="37079"/>
                  </a:lnTo>
                  <a:lnTo>
                    <a:pt x="86258" y="26783"/>
                  </a:lnTo>
                  <a:lnTo>
                    <a:pt x="39038" y="26783"/>
                  </a:lnTo>
                  <a:lnTo>
                    <a:pt x="39038" y="2087"/>
                  </a:lnTo>
                  <a:close/>
                </a:path>
                <a:path w="86360" h="138429">
                  <a:moveTo>
                    <a:pt x="86258" y="0"/>
                  </a:moveTo>
                  <a:lnTo>
                    <a:pt x="71664" y="1289"/>
                  </a:lnTo>
                  <a:lnTo>
                    <a:pt x="58800" y="5669"/>
                  </a:lnTo>
                  <a:lnTo>
                    <a:pt x="47859" y="13911"/>
                  </a:lnTo>
                  <a:lnTo>
                    <a:pt x="39038" y="26783"/>
                  </a:lnTo>
                  <a:lnTo>
                    <a:pt x="86258" y="26783"/>
                  </a:lnTo>
                  <a:lnTo>
                    <a:pt x="86258" y="0"/>
                  </a:lnTo>
                  <a:close/>
                </a:path>
              </a:pathLst>
            </a:custGeom>
            <a:solidFill>
              <a:srgbClr val="211F1F"/>
            </a:solidFill>
          </p:spPr>
          <p:txBody>
            <a:bodyPr wrap="square" lIns="0" tIns="0" rIns="0" bIns="0" rtlCol="0"/>
            <a:lstStyle/>
            <a:p>
              <a:pPr defTabSz="1219170"/>
              <a:endParaRPr sz="2400" dirty="0">
                <a:solidFill>
                  <a:prstClr val="black"/>
                </a:solidFill>
                <a:latin typeface="Calibri"/>
              </a:endParaRPr>
            </a:p>
          </p:txBody>
        </p:sp>
        <p:sp>
          <p:nvSpPr>
            <p:cNvPr id="15" name="object 12"/>
            <p:cNvSpPr/>
            <p:nvPr/>
          </p:nvSpPr>
          <p:spPr>
            <a:xfrm>
              <a:off x="5574134" y="4929448"/>
              <a:ext cx="192193" cy="193040"/>
            </a:xfrm>
            <a:custGeom>
              <a:avLst/>
              <a:gdLst/>
              <a:ahLst/>
              <a:cxnLst/>
              <a:rect l="l" t="t" r="r" b="b"/>
              <a:pathLst>
                <a:path w="144145" h="144779">
                  <a:moveTo>
                    <a:pt x="71905" y="0"/>
                  </a:moveTo>
                  <a:lnTo>
                    <a:pt x="41597" y="5187"/>
                  </a:lnTo>
                  <a:lnTo>
                    <a:pt x="18999" y="19844"/>
                  </a:lnTo>
                  <a:lnTo>
                    <a:pt x="4877" y="42614"/>
                  </a:lnTo>
                  <a:lnTo>
                    <a:pt x="0" y="72142"/>
                  </a:lnTo>
                  <a:lnTo>
                    <a:pt x="4877" y="101687"/>
                  </a:lnTo>
                  <a:lnTo>
                    <a:pt x="18999" y="124463"/>
                  </a:lnTo>
                  <a:lnTo>
                    <a:pt x="41597" y="139119"/>
                  </a:lnTo>
                  <a:lnTo>
                    <a:pt x="71905" y="144305"/>
                  </a:lnTo>
                  <a:lnTo>
                    <a:pt x="102213" y="139119"/>
                  </a:lnTo>
                  <a:lnTo>
                    <a:pt x="124811" y="124463"/>
                  </a:lnTo>
                  <a:lnTo>
                    <a:pt x="129120" y="117514"/>
                  </a:lnTo>
                  <a:lnTo>
                    <a:pt x="71905" y="117514"/>
                  </a:lnTo>
                  <a:lnTo>
                    <a:pt x="56995" y="113330"/>
                  </a:lnTo>
                  <a:lnTo>
                    <a:pt x="48260" y="102576"/>
                  </a:lnTo>
                  <a:lnTo>
                    <a:pt x="44154" y="87948"/>
                  </a:lnTo>
                  <a:lnTo>
                    <a:pt x="43129" y="72142"/>
                  </a:lnTo>
                  <a:lnTo>
                    <a:pt x="44154" y="55487"/>
                  </a:lnTo>
                  <a:lnTo>
                    <a:pt x="48260" y="40958"/>
                  </a:lnTo>
                  <a:lnTo>
                    <a:pt x="56995" y="30681"/>
                  </a:lnTo>
                  <a:lnTo>
                    <a:pt x="71905" y="26783"/>
                  </a:lnTo>
                  <a:lnTo>
                    <a:pt x="129115" y="26783"/>
                  </a:lnTo>
                  <a:lnTo>
                    <a:pt x="124811" y="19844"/>
                  </a:lnTo>
                  <a:lnTo>
                    <a:pt x="102213" y="5187"/>
                  </a:lnTo>
                  <a:lnTo>
                    <a:pt x="71905" y="0"/>
                  </a:lnTo>
                  <a:close/>
                </a:path>
                <a:path w="144145" h="144779">
                  <a:moveTo>
                    <a:pt x="129115" y="26783"/>
                  </a:moveTo>
                  <a:lnTo>
                    <a:pt x="71905" y="26783"/>
                  </a:lnTo>
                  <a:lnTo>
                    <a:pt x="86815" y="30681"/>
                  </a:lnTo>
                  <a:lnTo>
                    <a:pt x="95550" y="40958"/>
                  </a:lnTo>
                  <a:lnTo>
                    <a:pt x="99656" y="55487"/>
                  </a:lnTo>
                  <a:lnTo>
                    <a:pt x="100681" y="72142"/>
                  </a:lnTo>
                  <a:lnTo>
                    <a:pt x="99656" y="87948"/>
                  </a:lnTo>
                  <a:lnTo>
                    <a:pt x="95550" y="102576"/>
                  </a:lnTo>
                  <a:lnTo>
                    <a:pt x="86815" y="113330"/>
                  </a:lnTo>
                  <a:lnTo>
                    <a:pt x="71905" y="117514"/>
                  </a:lnTo>
                  <a:lnTo>
                    <a:pt x="129120" y="117514"/>
                  </a:lnTo>
                  <a:lnTo>
                    <a:pt x="138933" y="101687"/>
                  </a:lnTo>
                  <a:lnTo>
                    <a:pt x="143810" y="72142"/>
                  </a:lnTo>
                  <a:lnTo>
                    <a:pt x="138933" y="42614"/>
                  </a:lnTo>
                  <a:lnTo>
                    <a:pt x="129115" y="26783"/>
                  </a:lnTo>
                  <a:close/>
                </a:path>
              </a:pathLst>
            </a:custGeom>
            <a:solidFill>
              <a:srgbClr val="211F1F"/>
            </a:solidFill>
          </p:spPr>
          <p:txBody>
            <a:bodyPr wrap="square" lIns="0" tIns="0" rIns="0" bIns="0" rtlCol="0"/>
            <a:lstStyle/>
            <a:p>
              <a:pPr defTabSz="1219170"/>
              <a:endParaRPr sz="2400" dirty="0">
                <a:solidFill>
                  <a:prstClr val="black"/>
                </a:solidFill>
                <a:latin typeface="Calibri"/>
              </a:endParaRPr>
            </a:p>
          </p:txBody>
        </p:sp>
        <p:sp>
          <p:nvSpPr>
            <p:cNvPr id="16" name="object 13"/>
            <p:cNvSpPr/>
            <p:nvPr/>
          </p:nvSpPr>
          <p:spPr>
            <a:xfrm>
              <a:off x="5790566" y="4929448"/>
              <a:ext cx="165100" cy="193040"/>
            </a:xfrm>
            <a:custGeom>
              <a:avLst/>
              <a:gdLst/>
              <a:ahLst/>
              <a:cxnLst/>
              <a:rect l="l" t="t" r="r" b="b"/>
              <a:pathLst>
                <a:path w="123825" h="144779">
                  <a:moveTo>
                    <a:pt x="39038" y="101019"/>
                  </a:moveTo>
                  <a:lnTo>
                    <a:pt x="0" y="101019"/>
                  </a:lnTo>
                  <a:lnTo>
                    <a:pt x="5858" y="120828"/>
                  </a:lnTo>
                  <a:lnTo>
                    <a:pt x="19250" y="134258"/>
                  </a:lnTo>
                  <a:lnTo>
                    <a:pt x="38428" y="141890"/>
                  </a:lnTo>
                  <a:lnTo>
                    <a:pt x="61643" y="144305"/>
                  </a:lnTo>
                  <a:lnTo>
                    <a:pt x="81648" y="141278"/>
                  </a:lnTo>
                  <a:lnTo>
                    <a:pt x="101660" y="132454"/>
                  </a:lnTo>
                  <a:lnTo>
                    <a:pt x="117057" y="118219"/>
                  </a:lnTo>
                  <a:lnTo>
                    <a:pt x="117283" y="117514"/>
                  </a:lnTo>
                  <a:lnTo>
                    <a:pt x="61643" y="117514"/>
                  </a:lnTo>
                  <a:lnTo>
                    <a:pt x="52904" y="116387"/>
                  </a:lnTo>
                  <a:lnTo>
                    <a:pt x="45712" y="113133"/>
                  </a:lnTo>
                  <a:lnTo>
                    <a:pt x="40834" y="107946"/>
                  </a:lnTo>
                  <a:lnTo>
                    <a:pt x="39038" y="101019"/>
                  </a:lnTo>
                  <a:close/>
                </a:path>
                <a:path w="123825" h="144779">
                  <a:moveTo>
                    <a:pt x="61643" y="0"/>
                  </a:moveTo>
                  <a:lnTo>
                    <a:pt x="41911" y="2385"/>
                  </a:lnTo>
                  <a:lnTo>
                    <a:pt x="22570" y="9800"/>
                  </a:lnTo>
                  <a:lnTo>
                    <a:pt x="7857" y="22628"/>
                  </a:lnTo>
                  <a:lnTo>
                    <a:pt x="2010" y="41253"/>
                  </a:lnTo>
                  <a:lnTo>
                    <a:pt x="6285" y="60175"/>
                  </a:lnTo>
                  <a:lnTo>
                    <a:pt x="17690" y="72150"/>
                  </a:lnTo>
                  <a:lnTo>
                    <a:pt x="34101" y="79495"/>
                  </a:lnTo>
                  <a:lnTo>
                    <a:pt x="61043" y="86534"/>
                  </a:lnTo>
                  <a:lnTo>
                    <a:pt x="69833" y="89691"/>
                  </a:lnTo>
                  <a:lnTo>
                    <a:pt x="77076" y="94389"/>
                  </a:lnTo>
                  <a:lnTo>
                    <a:pt x="80087" y="101019"/>
                  </a:lnTo>
                  <a:lnTo>
                    <a:pt x="80087" y="111329"/>
                  </a:lnTo>
                  <a:lnTo>
                    <a:pt x="71905" y="117514"/>
                  </a:lnTo>
                  <a:lnTo>
                    <a:pt x="117283" y="117514"/>
                  </a:lnTo>
                  <a:lnTo>
                    <a:pt x="123216" y="98960"/>
                  </a:lnTo>
                  <a:lnTo>
                    <a:pt x="111028" y="71641"/>
                  </a:lnTo>
                  <a:lnTo>
                    <a:pt x="84213" y="58250"/>
                  </a:lnTo>
                  <a:lnTo>
                    <a:pt x="57398" y="50265"/>
                  </a:lnTo>
                  <a:lnTo>
                    <a:pt x="45209" y="39166"/>
                  </a:lnTo>
                  <a:lnTo>
                    <a:pt x="45209" y="30957"/>
                  </a:lnTo>
                  <a:lnTo>
                    <a:pt x="49300" y="26783"/>
                  </a:lnTo>
                  <a:lnTo>
                    <a:pt x="113028" y="26783"/>
                  </a:lnTo>
                  <a:lnTo>
                    <a:pt x="111606" y="21747"/>
                  </a:lnTo>
                  <a:lnTo>
                    <a:pt x="99363" y="9017"/>
                  </a:lnTo>
                  <a:lnTo>
                    <a:pt x="82128" y="2092"/>
                  </a:lnTo>
                  <a:lnTo>
                    <a:pt x="61643" y="0"/>
                  </a:lnTo>
                  <a:close/>
                </a:path>
                <a:path w="123825" h="144779">
                  <a:moveTo>
                    <a:pt x="113028" y="26783"/>
                  </a:moveTo>
                  <a:lnTo>
                    <a:pt x="69825" y="26783"/>
                  </a:lnTo>
                  <a:lnTo>
                    <a:pt x="80087" y="30957"/>
                  </a:lnTo>
                  <a:lnTo>
                    <a:pt x="80087" y="41253"/>
                  </a:lnTo>
                  <a:lnTo>
                    <a:pt x="117114" y="41253"/>
                  </a:lnTo>
                  <a:lnTo>
                    <a:pt x="113028" y="26783"/>
                  </a:lnTo>
                  <a:close/>
                </a:path>
              </a:pathLst>
            </a:custGeom>
            <a:solidFill>
              <a:srgbClr val="211F1F"/>
            </a:solidFill>
          </p:spPr>
          <p:txBody>
            <a:bodyPr wrap="square" lIns="0" tIns="0" rIns="0" bIns="0" rtlCol="0"/>
            <a:lstStyle/>
            <a:p>
              <a:pPr defTabSz="1219170"/>
              <a:endParaRPr sz="2400" dirty="0">
                <a:solidFill>
                  <a:prstClr val="black"/>
                </a:solidFill>
                <a:latin typeface="Calibri"/>
              </a:endParaRPr>
            </a:p>
          </p:txBody>
        </p:sp>
        <p:sp>
          <p:nvSpPr>
            <p:cNvPr id="17" name="object 14"/>
            <p:cNvSpPr/>
            <p:nvPr/>
          </p:nvSpPr>
          <p:spPr>
            <a:xfrm>
              <a:off x="5974086" y="4929448"/>
              <a:ext cx="165100" cy="193040"/>
            </a:xfrm>
            <a:custGeom>
              <a:avLst/>
              <a:gdLst/>
              <a:ahLst/>
              <a:cxnLst/>
              <a:rect l="l" t="t" r="r" b="b"/>
              <a:pathLst>
                <a:path w="123825" h="144779">
                  <a:moveTo>
                    <a:pt x="36958" y="101019"/>
                  </a:moveTo>
                  <a:lnTo>
                    <a:pt x="0" y="101019"/>
                  </a:lnTo>
                  <a:lnTo>
                    <a:pt x="4977" y="120828"/>
                  </a:lnTo>
                  <a:lnTo>
                    <a:pt x="18236" y="134258"/>
                  </a:lnTo>
                  <a:lnTo>
                    <a:pt x="37267" y="141890"/>
                  </a:lnTo>
                  <a:lnTo>
                    <a:pt x="59562" y="144305"/>
                  </a:lnTo>
                  <a:lnTo>
                    <a:pt x="80781" y="141278"/>
                  </a:lnTo>
                  <a:lnTo>
                    <a:pt x="101435" y="132454"/>
                  </a:lnTo>
                  <a:lnTo>
                    <a:pt x="117083" y="118219"/>
                  </a:lnTo>
                  <a:lnTo>
                    <a:pt x="117310" y="117514"/>
                  </a:lnTo>
                  <a:lnTo>
                    <a:pt x="59562" y="117514"/>
                  </a:lnTo>
                  <a:lnTo>
                    <a:pt x="51994" y="116387"/>
                  </a:lnTo>
                  <a:lnTo>
                    <a:pt x="45192" y="113133"/>
                  </a:lnTo>
                  <a:lnTo>
                    <a:pt x="39924" y="107946"/>
                  </a:lnTo>
                  <a:lnTo>
                    <a:pt x="36958" y="101019"/>
                  </a:lnTo>
                  <a:close/>
                </a:path>
                <a:path w="123825" h="144779">
                  <a:moveTo>
                    <a:pt x="59562" y="0"/>
                  </a:moveTo>
                  <a:lnTo>
                    <a:pt x="41044" y="2385"/>
                  </a:lnTo>
                  <a:lnTo>
                    <a:pt x="22344" y="9800"/>
                  </a:lnTo>
                  <a:lnTo>
                    <a:pt x="7883" y="22628"/>
                  </a:lnTo>
                  <a:lnTo>
                    <a:pt x="2080" y="41253"/>
                  </a:lnTo>
                  <a:lnTo>
                    <a:pt x="6312" y="60175"/>
                  </a:lnTo>
                  <a:lnTo>
                    <a:pt x="17473" y="72150"/>
                  </a:lnTo>
                  <a:lnTo>
                    <a:pt x="33263" y="79495"/>
                  </a:lnTo>
                  <a:lnTo>
                    <a:pt x="51380" y="84525"/>
                  </a:lnTo>
                  <a:lnTo>
                    <a:pt x="59318" y="86534"/>
                  </a:lnTo>
                  <a:lnTo>
                    <a:pt x="68802" y="89691"/>
                  </a:lnTo>
                  <a:lnTo>
                    <a:pt x="76752" y="94389"/>
                  </a:lnTo>
                  <a:lnTo>
                    <a:pt x="80087" y="101019"/>
                  </a:lnTo>
                  <a:lnTo>
                    <a:pt x="78616" y="107946"/>
                  </a:lnTo>
                  <a:lnTo>
                    <a:pt x="74453" y="113133"/>
                  </a:lnTo>
                  <a:lnTo>
                    <a:pt x="67976" y="116387"/>
                  </a:lnTo>
                  <a:lnTo>
                    <a:pt x="59562" y="117514"/>
                  </a:lnTo>
                  <a:lnTo>
                    <a:pt x="117310" y="117514"/>
                  </a:lnTo>
                  <a:lnTo>
                    <a:pt x="123286" y="98960"/>
                  </a:lnTo>
                  <a:lnTo>
                    <a:pt x="110761" y="71641"/>
                  </a:lnTo>
                  <a:lnTo>
                    <a:pt x="83207" y="58250"/>
                  </a:lnTo>
                  <a:lnTo>
                    <a:pt x="55653" y="50265"/>
                  </a:lnTo>
                  <a:lnTo>
                    <a:pt x="43129" y="39166"/>
                  </a:lnTo>
                  <a:lnTo>
                    <a:pt x="43129" y="30957"/>
                  </a:lnTo>
                  <a:lnTo>
                    <a:pt x="49300" y="26783"/>
                  </a:lnTo>
                  <a:lnTo>
                    <a:pt x="111823" y="26783"/>
                  </a:lnTo>
                  <a:lnTo>
                    <a:pt x="110706" y="21747"/>
                  </a:lnTo>
                  <a:lnTo>
                    <a:pt x="98869" y="9017"/>
                  </a:lnTo>
                  <a:lnTo>
                    <a:pt x="81247" y="2092"/>
                  </a:lnTo>
                  <a:lnTo>
                    <a:pt x="59562" y="0"/>
                  </a:lnTo>
                  <a:close/>
                </a:path>
                <a:path w="123825" h="144779">
                  <a:moveTo>
                    <a:pt x="111823" y="26783"/>
                  </a:moveTo>
                  <a:lnTo>
                    <a:pt x="69825" y="26783"/>
                  </a:lnTo>
                  <a:lnTo>
                    <a:pt x="78076" y="30957"/>
                  </a:lnTo>
                  <a:lnTo>
                    <a:pt x="78076" y="41253"/>
                  </a:lnTo>
                  <a:lnTo>
                    <a:pt x="115034" y="41253"/>
                  </a:lnTo>
                  <a:lnTo>
                    <a:pt x="111823" y="26783"/>
                  </a:lnTo>
                  <a:close/>
                </a:path>
              </a:pathLst>
            </a:custGeom>
            <a:solidFill>
              <a:srgbClr val="211F1F"/>
            </a:solidFill>
          </p:spPr>
          <p:txBody>
            <a:bodyPr wrap="square" lIns="0" tIns="0" rIns="0" bIns="0" rtlCol="0"/>
            <a:lstStyle/>
            <a:p>
              <a:pPr defTabSz="1219170"/>
              <a:endParaRPr sz="2400" dirty="0">
                <a:solidFill>
                  <a:prstClr val="black"/>
                </a:solidFill>
                <a:latin typeface="Calibri"/>
              </a:endParaRPr>
            </a:p>
          </p:txBody>
        </p:sp>
        <p:sp>
          <p:nvSpPr>
            <p:cNvPr id="18" name="object 15"/>
            <p:cNvSpPr/>
            <p:nvPr/>
          </p:nvSpPr>
          <p:spPr>
            <a:xfrm>
              <a:off x="4426328" y="5207053"/>
              <a:ext cx="205429" cy="261103"/>
            </a:xfrm>
            <a:prstGeom prst="rect">
              <a:avLst/>
            </a:prstGeom>
            <a:blipFill>
              <a:blip r:embed="rId6"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9" name="object 16"/>
            <p:cNvSpPr/>
            <p:nvPr/>
          </p:nvSpPr>
          <p:spPr>
            <a:xfrm>
              <a:off x="4694840" y="5207062"/>
              <a:ext cx="0" cy="261620"/>
            </a:xfrm>
            <a:custGeom>
              <a:avLst/>
              <a:gdLst/>
              <a:ahLst/>
              <a:cxnLst/>
              <a:rect l="l" t="t" r="r" b="b"/>
              <a:pathLst>
                <a:path h="196214">
                  <a:moveTo>
                    <a:pt x="0" y="0"/>
                  </a:moveTo>
                  <a:lnTo>
                    <a:pt x="0" y="195820"/>
                  </a:lnTo>
                </a:path>
              </a:pathLst>
            </a:custGeom>
            <a:ln w="41090">
              <a:solidFill>
                <a:srgbClr val="211F1F"/>
              </a:solidFill>
            </a:ln>
          </p:spPr>
          <p:txBody>
            <a:bodyPr wrap="square" lIns="0" tIns="0" rIns="0" bIns="0" rtlCol="0"/>
            <a:lstStyle/>
            <a:p>
              <a:pPr defTabSz="1219170"/>
              <a:endParaRPr sz="2400" dirty="0">
                <a:solidFill>
                  <a:prstClr val="black"/>
                </a:solidFill>
                <a:latin typeface="Calibri"/>
              </a:endParaRPr>
            </a:p>
          </p:txBody>
        </p:sp>
        <p:sp>
          <p:nvSpPr>
            <p:cNvPr id="20" name="object 17"/>
            <p:cNvSpPr/>
            <p:nvPr/>
          </p:nvSpPr>
          <p:spPr>
            <a:xfrm>
              <a:off x="4768775" y="5286759"/>
              <a:ext cx="178064" cy="186887"/>
            </a:xfrm>
            <a:prstGeom prst="rect">
              <a:avLst/>
            </a:prstGeom>
            <a:blipFill>
              <a:blip r:embed="rId7"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1" name="object 18"/>
            <p:cNvSpPr/>
            <p:nvPr/>
          </p:nvSpPr>
          <p:spPr>
            <a:xfrm>
              <a:off x="4985207" y="5201562"/>
              <a:ext cx="413635" cy="272085"/>
            </a:xfrm>
            <a:prstGeom prst="rect">
              <a:avLst/>
            </a:prstGeom>
            <a:blipFill>
              <a:blip r:embed="rId8"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2" name="object 19"/>
            <p:cNvSpPr/>
            <p:nvPr/>
          </p:nvSpPr>
          <p:spPr>
            <a:xfrm>
              <a:off x="5439891" y="5207053"/>
              <a:ext cx="175291" cy="261103"/>
            </a:xfrm>
            <a:prstGeom prst="rect">
              <a:avLst/>
            </a:prstGeom>
            <a:blipFill>
              <a:blip r:embed="rId9"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3" name="object 20"/>
            <p:cNvSpPr/>
            <p:nvPr/>
          </p:nvSpPr>
          <p:spPr>
            <a:xfrm>
              <a:off x="5661779" y="5207062"/>
              <a:ext cx="57573" cy="47413"/>
            </a:xfrm>
            <a:custGeom>
              <a:avLst/>
              <a:gdLst/>
              <a:ahLst/>
              <a:cxnLst/>
              <a:rect l="l" t="t" r="r" b="b"/>
              <a:pathLst>
                <a:path w="43179" h="35560">
                  <a:moveTo>
                    <a:pt x="43129" y="0"/>
                  </a:moveTo>
                  <a:lnTo>
                    <a:pt x="0" y="0"/>
                  </a:lnTo>
                  <a:lnTo>
                    <a:pt x="0" y="35041"/>
                  </a:lnTo>
                  <a:lnTo>
                    <a:pt x="43129" y="35041"/>
                  </a:lnTo>
                  <a:lnTo>
                    <a:pt x="43129" y="0"/>
                  </a:lnTo>
                  <a:close/>
                </a:path>
              </a:pathLst>
            </a:custGeom>
            <a:solidFill>
              <a:srgbClr val="211F1F"/>
            </a:solidFill>
          </p:spPr>
          <p:txBody>
            <a:bodyPr wrap="square" lIns="0" tIns="0" rIns="0" bIns="0" rtlCol="0"/>
            <a:lstStyle/>
            <a:p>
              <a:pPr defTabSz="1219170"/>
              <a:endParaRPr sz="2400" dirty="0">
                <a:solidFill>
                  <a:prstClr val="black"/>
                </a:solidFill>
                <a:latin typeface="Calibri"/>
              </a:endParaRPr>
            </a:p>
          </p:txBody>
        </p:sp>
        <p:sp>
          <p:nvSpPr>
            <p:cNvPr id="24" name="object 21"/>
            <p:cNvSpPr/>
            <p:nvPr/>
          </p:nvSpPr>
          <p:spPr>
            <a:xfrm>
              <a:off x="5689191" y="5286760"/>
              <a:ext cx="0" cy="182033"/>
            </a:xfrm>
            <a:custGeom>
              <a:avLst/>
              <a:gdLst/>
              <a:ahLst/>
              <a:cxnLst/>
              <a:rect l="l" t="t" r="r" b="b"/>
              <a:pathLst>
                <a:path h="136525">
                  <a:moveTo>
                    <a:pt x="0" y="0"/>
                  </a:moveTo>
                  <a:lnTo>
                    <a:pt x="0" y="136047"/>
                  </a:lnTo>
                </a:path>
              </a:pathLst>
            </a:custGeom>
            <a:ln w="41118">
              <a:solidFill>
                <a:srgbClr val="211F1F"/>
              </a:solidFill>
            </a:ln>
          </p:spPr>
          <p:txBody>
            <a:bodyPr wrap="square" lIns="0" tIns="0" rIns="0" bIns="0" rtlCol="0"/>
            <a:lstStyle/>
            <a:p>
              <a:pPr defTabSz="1219170"/>
              <a:endParaRPr sz="2400" dirty="0">
                <a:solidFill>
                  <a:prstClr val="black"/>
                </a:solidFill>
                <a:latin typeface="Calibri"/>
              </a:endParaRPr>
            </a:p>
          </p:txBody>
        </p:sp>
        <p:sp>
          <p:nvSpPr>
            <p:cNvPr id="25" name="object 22"/>
            <p:cNvSpPr/>
            <p:nvPr/>
          </p:nvSpPr>
          <p:spPr>
            <a:xfrm>
              <a:off x="5754971" y="5281259"/>
              <a:ext cx="177972" cy="192388"/>
            </a:xfrm>
            <a:prstGeom prst="rect">
              <a:avLst/>
            </a:prstGeom>
            <a:blipFill>
              <a:blip r:embed="rId10"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6" name="object 23"/>
            <p:cNvSpPr/>
            <p:nvPr/>
          </p:nvSpPr>
          <p:spPr>
            <a:xfrm>
              <a:off x="5993251" y="5207062"/>
              <a:ext cx="0" cy="261620"/>
            </a:xfrm>
            <a:custGeom>
              <a:avLst/>
              <a:gdLst/>
              <a:ahLst/>
              <a:cxnLst/>
              <a:rect l="l" t="t" r="r" b="b"/>
              <a:pathLst>
                <a:path h="196214">
                  <a:moveTo>
                    <a:pt x="0" y="0"/>
                  </a:moveTo>
                  <a:lnTo>
                    <a:pt x="0" y="195820"/>
                  </a:lnTo>
                </a:path>
              </a:pathLst>
            </a:custGeom>
            <a:ln w="41090">
              <a:solidFill>
                <a:srgbClr val="211F1F"/>
              </a:solidFill>
            </a:ln>
          </p:spPr>
          <p:txBody>
            <a:bodyPr wrap="square" lIns="0" tIns="0" rIns="0" bIns="0" rtlCol="0"/>
            <a:lstStyle/>
            <a:p>
              <a:pPr defTabSz="1219170"/>
              <a:endParaRPr sz="2400" dirty="0">
                <a:solidFill>
                  <a:prstClr val="black"/>
                </a:solidFill>
                <a:latin typeface="Calibri"/>
              </a:endParaRPr>
            </a:p>
          </p:txBody>
        </p:sp>
        <p:sp>
          <p:nvSpPr>
            <p:cNvPr id="27" name="object 24"/>
            <p:cNvSpPr/>
            <p:nvPr/>
          </p:nvSpPr>
          <p:spPr>
            <a:xfrm>
              <a:off x="6058956" y="5207053"/>
              <a:ext cx="191747" cy="266593"/>
            </a:xfrm>
            <a:prstGeom prst="rect">
              <a:avLst/>
            </a:prstGeom>
            <a:blipFill>
              <a:blip r:embed="rId11"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8" name="object 25"/>
            <p:cNvSpPr/>
            <p:nvPr/>
          </p:nvSpPr>
          <p:spPr>
            <a:xfrm>
              <a:off x="3179942" y="5297751"/>
              <a:ext cx="276860" cy="171027"/>
            </a:xfrm>
            <a:custGeom>
              <a:avLst/>
              <a:gdLst/>
              <a:ahLst/>
              <a:cxnLst/>
              <a:rect l="l" t="t" r="r" b="b"/>
              <a:pathLst>
                <a:path w="207644" h="128270">
                  <a:moveTo>
                    <a:pt x="207506" y="0"/>
                  </a:moveTo>
                  <a:lnTo>
                    <a:pt x="0" y="0"/>
                  </a:lnTo>
                  <a:lnTo>
                    <a:pt x="0" y="127803"/>
                  </a:lnTo>
                  <a:lnTo>
                    <a:pt x="207506" y="127803"/>
                  </a:lnTo>
                  <a:lnTo>
                    <a:pt x="207506" y="0"/>
                  </a:lnTo>
                  <a:close/>
                </a:path>
              </a:pathLst>
            </a:custGeom>
            <a:solidFill>
              <a:srgbClr val="0082C9"/>
            </a:solidFill>
          </p:spPr>
          <p:txBody>
            <a:bodyPr wrap="square" lIns="0" tIns="0" rIns="0" bIns="0" rtlCol="0"/>
            <a:lstStyle/>
            <a:p>
              <a:pPr defTabSz="1219170"/>
              <a:endParaRPr sz="2400" dirty="0">
                <a:solidFill>
                  <a:prstClr val="black"/>
                </a:solidFill>
                <a:latin typeface="Calibri"/>
              </a:endParaRPr>
            </a:p>
          </p:txBody>
        </p:sp>
        <p:sp>
          <p:nvSpPr>
            <p:cNvPr id="29" name="object 26"/>
            <p:cNvSpPr/>
            <p:nvPr/>
          </p:nvSpPr>
          <p:spPr>
            <a:xfrm>
              <a:off x="3007361" y="5022949"/>
              <a:ext cx="622300" cy="275167"/>
            </a:xfrm>
            <a:custGeom>
              <a:avLst/>
              <a:gdLst/>
              <a:ahLst/>
              <a:cxnLst/>
              <a:rect l="l" t="t" r="r" b="b"/>
              <a:pathLst>
                <a:path w="466725" h="206375">
                  <a:moveTo>
                    <a:pt x="466372" y="0"/>
                  </a:moveTo>
                  <a:lnTo>
                    <a:pt x="0" y="0"/>
                  </a:lnTo>
                  <a:lnTo>
                    <a:pt x="0" y="206102"/>
                  </a:lnTo>
                  <a:lnTo>
                    <a:pt x="466372" y="206102"/>
                  </a:lnTo>
                  <a:lnTo>
                    <a:pt x="466372" y="0"/>
                  </a:lnTo>
                  <a:close/>
                </a:path>
              </a:pathLst>
            </a:custGeom>
            <a:solidFill>
              <a:srgbClr val="0082C9"/>
            </a:solidFill>
          </p:spPr>
          <p:txBody>
            <a:bodyPr wrap="square" lIns="0" tIns="0" rIns="0" bIns="0" rtlCol="0"/>
            <a:lstStyle/>
            <a:p>
              <a:pPr defTabSz="1219170"/>
              <a:endParaRPr sz="2400" dirty="0">
                <a:solidFill>
                  <a:prstClr val="black"/>
                </a:solidFill>
                <a:latin typeface="Calibri"/>
              </a:endParaRPr>
            </a:p>
          </p:txBody>
        </p:sp>
        <p:sp>
          <p:nvSpPr>
            <p:cNvPr id="30" name="object 27"/>
            <p:cNvSpPr/>
            <p:nvPr/>
          </p:nvSpPr>
          <p:spPr>
            <a:xfrm>
              <a:off x="3179942" y="4855242"/>
              <a:ext cx="276860" cy="168485"/>
            </a:xfrm>
            <a:custGeom>
              <a:avLst/>
              <a:gdLst/>
              <a:ahLst/>
              <a:cxnLst/>
              <a:rect l="l" t="t" r="r" b="b"/>
              <a:pathLst>
                <a:path w="207644" h="126364">
                  <a:moveTo>
                    <a:pt x="207506" y="0"/>
                  </a:moveTo>
                  <a:lnTo>
                    <a:pt x="0" y="0"/>
                  </a:lnTo>
                  <a:lnTo>
                    <a:pt x="0" y="125779"/>
                  </a:lnTo>
                  <a:lnTo>
                    <a:pt x="207506" y="125779"/>
                  </a:lnTo>
                  <a:lnTo>
                    <a:pt x="207506" y="0"/>
                  </a:lnTo>
                  <a:close/>
                </a:path>
              </a:pathLst>
            </a:custGeom>
            <a:solidFill>
              <a:srgbClr val="0082C9"/>
            </a:solidFill>
          </p:spPr>
          <p:txBody>
            <a:bodyPr wrap="square" lIns="0" tIns="0" rIns="0" bIns="0" rtlCol="0"/>
            <a:lstStyle/>
            <a:p>
              <a:pPr defTabSz="1219170"/>
              <a:endParaRPr sz="2400" dirty="0">
                <a:solidFill>
                  <a:prstClr val="black"/>
                </a:solidFill>
                <a:latin typeface="Calibri"/>
              </a:endParaRPr>
            </a:p>
          </p:txBody>
        </p:sp>
        <p:sp>
          <p:nvSpPr>
            <p:cNvPr id="31" name="object 28"/>
            <p:cNvSpPr/>
            <p:nvPr/>
          </p:nvSpPr>
          <p:spPr>
            <a:xfrm>
              <a:off x="3725352" y="4855242"/>
              <a:ext cx="499533" cy="616373"/>
            </a:xfrm>
            <a:custGeom>
              <a:avLst/>
              <a:gdLst/>
              <a:ahLst/>
              <a:cxnLst/>
              <a:rect l="l" t="t" r="r" b="b"/>
              <a:pathLst>
                <a:path w="374650" h="462279">
                  <a:moveTo>
                    <a:pt x="28551" y="0"/>
                  </a:moveTo>
                  <a:lnTo>
                    <a:pt x="12098" y="41807"/>
                  </a:lnTo>
                  <a:lnTo>
                    <a:pt x="2449" y="91036"/>
                  </a:lnTo>
                  <a:lnTo>
                    <a:pt x="0" y="144716"/>
                  </a:lnTo>
                  <a:lnTo>
                    <a:pt x="5143" y="199879"/>
                  </a:lnTo>
                  <a:lnTo>
                    <a:pt x="18275" y="253555"/>
                  </a:lnTo>
                  <a:lnTo>
                    <a:pt x="33894" y="294170"/>
                  </a:lnTo>
                  <a:lnTo>
                    <a:pt x="54192" y="333182"/>
                  </a:lnTo>
                  <a:lnTo>
                    <a:pt x="79397" y="370018"/>
                  </a:lnTo>
                  <a:lnTo>
                    <a:pt x="109736" y="404105"/>
                  </a:lnTo>
                  <a:lnTo>
                    <a:pt x="145438" y="434871"/>
                  </a:lnTo>
                  <a:lnTo>
                    <a:pt x="186729" y="461744"/>
                  </a:lnTo>
                  <a:lnTo>
                    <a:pt x="228030" y="434871"/>
                  </a:lnTo>
                  <a:lnTo>
                    <a:pt x="263743" y="404105"/>
                  </a:lnTo>
                  <a:lnTo>
                    <a:pt x="294093" y="370018"/>
                  </a:lnTo>
                  <a:lnTo>
                    <a:pt x="319307" y="333182"/>
                  </a:lnTo>
                  <a:lnTo>
                    <a:pt x="339609" y="294170"/>
                  </a:lnTo>
                  <a:lnTo>
                    <a:pt x="355225" y="253555"/>
                  </a:lnTo>
                  <a:lnTo>
                    <a:pt x="368572" y="200079"/>
                  </a:lnTo>
                  <a:lnTo>
                    <a:pt x="374217" y="145317"/>
                  </a:lnTo>
                  <a:lnTo>
                    <a:pt x="372364" y="91938"/>
                  </a:lnTo>
                  <a:lnTo>
                    <a:pt x="363215" y="42609"/>
                  </a:lnTo>
                  <a:lnTo>
                    <a:pt x="361134" y="37149"/>
                  </a:lnTo>
                  <a:lnTo>
                    <a:pt x="186729" y="37149"/>
                  </a:lnTo>
                  <a:lnTo>
                    <a:pt x="144686" y="34827"/>
                  </a:lnTo>
                  <a:lnTo>
                    <a:pt x="104564" y="27862"/>
                  </a:lnTo>
                  <a:lnTo>
                    <a:pt x="65981" y="16252"/>
                  </a:lnTo>
                  <a:lnTo>
                    <a:pt x="28551" y="0"/>
                  </a:lnTo>
                  <a:close/>
                </a:path>
                <a:path w="374650" h="462279">
                  <a:moveTo>
                    <a:pt x="346974" y="0"/>
                  </a:moveTo>
                  <a:lnTo>
                    <a:pt x="308674" y="16252"/>
                  </a:lnTo>
                  <a:lnTo>
                    <a:pt x="269972" y="27862"/>
                  </a:lnTo>
                  <a:lnTo>
                    <a:pt x="229709" y="34827"/>
                  </a:lnTo>
                  <a:lnTo>
                    <a:pt x="186729" y="37149"/>
                  </a:lnTo>
                  <a:lnTo>
                    <a:pt x="361134" y="37149"/>
                  </a:lnTo>
                  <a:lnTo>
                    <a:pt x="346974" y="0"/>
                  </a:lnTo>
                  <a:close/>
                </a:path>
              </a:pathLst>
            </a:custGeom>
            <a:solidFill>
              <a:srgbClr val="0082C9"/>
            </a:solidFill>
          </p:spPr>
          <p:txBody>
            <a:bodyPr wrap="square" lIns="0" tIns="0" rIns="0" bIns="0" rtlCol="0"/>
            <a:lstStyle/>
            <a:p>
              <a:pPr defTabSz="1219170"/>
              <a:endParaRPr sz="2400" dirty="0">
                <a:solidFill>
                  <a:prstClr val="black"/>
                </a:solidFill>
                <a:latin typeface="Calibri"/>
              </a:endParaRPr>
            </a:p>
          </p:txBody>
        </p:sp>
        <p:sp>
          <p:nvSpPr>
            <p:cNvPr id="32" name="object 29"/>
            <p:cNvSpPr/>
            <p:nvPr/>
          </p:nvSpPr>
          <p:spPr>
            <a:xfrm>
              <a:off x="3149802" y="4992709"/>
              <a:ext cx="339681" cy="335281"/>
            </a:xfrm>
            <a:prstGeom prst="rect">
              <a:avLst/>
            </a:prstGeom>
            <a:blipFill>
              <a:blip r:embed="rId1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33" name="object 30"/>
            <p:cNvSpPr/>
            <p:nvPr/>
          </p:nvSpPr>
          <p:spPr>
            <a:xfrm>
              <a:off x="3768557" y="4918503"/>
              <a:ext cx="412327" cy="500380"/>
            </a:xfrm>
            <a:custGeom>
              <a:avLst/>
              <a:gdLst/>
              <a:ahLst/>
              <a:cxnLst/>
              <a:rect l="l" t="t" r="r" b="b"/>
              <a:pathLst>
                <a:path w="309244" h="375285">
                  <a:moveTo>
                    <a:pt x="16694" y="0"/>
                  </a:moveTo>
                  <a:lnTo>
                    <a:pt x="3435" y="45938"/>
                  </a:lnTo>
                  <a:lnTo>
                    <a:pt x="0" y="95565"/>
                  </a:lnTo>
                  <a:lnTo>
                    <a:pt x="5425" y="146361"/>
                  </a:lnTo>
                  <a:lnTo>
                    <a:pt x="18746" y="195806"/>
                  </a:lnTo>
                  <a:lnTo>
                    <a:pt x="35413" y="237805"/>
                  </a:lnTo>
                  <a:lnTo>
                    <a:pt x="56418" y="277035"/>
                  </a:lnTo>
                  <a:lnTo>
                    <a:pt x="82646" y="313197"/>
                  </a:lnTo>
                  <a:lnTo>
                    <a:pt x="114987" y="345995"/>
                  </a:lnTo>
                  <a:lnTo>
                    <a:pt x="154326" y="375132"/>
                  </a:lnTo>
                  <a:lnTo>
                    <a:pt x="193674" y="345995"/>
                  </a:lnTo>
                  <a:lnTo>
                    <a:pt x="226022" y="313197"/>
                  </a:lnTo>
                  <a:lnTo>
                    <a:pt x="252259" y="277035"/>
                  </a:lnTo>
                  <a:lnTo>
                    <a:pt x="273274" y="237805"/>
                  </a:lnTo>
                  <a:lnTo>
                    <a:pt x="289955" y="195806"/>
                  </a:lnTo>
                  <a:lnTo>
                    <a:pt x="303309" y="146361"/>
                  </a:lnTo>
                  <a:lnTo>
                    <a:pt x="308954" y="95565"/>
                  </a:lnTo>
                  <a:lnTo>
                    <a:pt x="306122" y="45938"/>
                  </a:lnTo>
                  <a:lnTo>
                    <a:pt x="300538" y="24696"/>
                  </a:lnTo>
                  <a:lnTo>
                    <a:pt x="154326" y="24696"/>
                  </a:lnTo>
                  <a:lnTo>
                    <a:pt x="136036" y="24348"/>
                  </a:lnTo>
                  <a:lnTo>
                    <a:pt x="92711" y="20592"/>
                  </a:lnTo>
                  <a:lnTo>
                    <a:pt x="40706" y="7864"/>
                  </a:lnTo>
                  <a:lnTo>
                    <a:pt x="16694" y="0"/>
                  </a:lnTo>
                  <a:close/>
                </a:path>
                <a:path w="309244" h="375285">
                  <a:moveTo>
                    <a:pt x="294046" y="0"/>
                  </a:moveTo>
                  <a:lnTo>
                    <a:pt x="248845" y="13400"/>
                  </a:lnTo>
                  <a:lnTo>
                    <a:pt x="202281" y="22113"/>
                  </a:lnTo>
                  <a:lnTo>
                    <a:pt x="154326" y="24696"/>
                  </a:lnTo>
                  <a:lnTo>
                    <a:pt x="300538" y="24696"/>
                  </a:lnTo>
                  <a:lnTo>
                    <a:pt x="294046" y="0"/>
                  </a:lnTo>
                  <a:close/>
                </a:path>
              </a:pathLst>
            </a:custGeom>
            <a:solidFill>
              <a:srgbClr val="FFFFFF"/>
            </a:solidFill>
          </p:spPr>
          <p:txBody>
            <a:bodyPr wrap="square" lIns="0" tIns="0" rIns="0" bIns="0" rtlCol="0"/>
            <a:lstStyle/>
            <a:p>
              <a:pPr defTabSz="1219170"/>
              <a:endParaRPr sz="2400" dirty="0">
                <a:solidFill>
                  <a:prstClr val="black"/>
                </a:solidFill>
                <a:latin typeface="Calibri"/>
              </a:endParaRPr>
            </a:p>
          </p:txBody>
        </p:sp>
        <p:sp>
          <p:nvSpPr>
            <p:cNvPr id="34" name="object 31"/>
            <p:cNvSpPr/>
            <p:nvPr/>
          </p:nvSpPr>
          <p:spPr>
            <a:xfrm>
              <a:off x="3792868" y="4948741"/>
              <a:ext cx="364913" cy="445347"/>
            </a:xfrm>
            <a:custGeom>
              <a:avLst/>
              <a:gdLst/>
              <a:ahLst/>
              <a:cxnLst/>
              <a:rect l="l" t="t" r="r" b="b"/>
              <a:pathLst>
                <a:path w="273685" h="334010">
                  <a:moveTo>
                    <a:pt x="10783" y="0"/>
                  </a:moveTo>
                  <a:lnTo>
                    <a:pt x="2117" y="34130"/>
                  </a:lnTo>
                  <a:lnTo>
                    <a:pt x="0" y="70582"/>
                  </a:lnTo>
                  <a:lnTo>
                    <a:pt x="3274" y="107808"/>
                  </a:lnTo>
                  <a:lnTo>
                    <a:pt x="26972" y="196042"/>
                  </a:lnTo>
                  <a:lnTo>
                    <a:pt x="49571" y="241885"/>
                  </a:lnTo>
                  <a:lnTo>
                    <a:pt x="76606" y="280803"/>
                  </a:lnTo>
                  <a:lnTo>
                    <a:pt x="106105" y="311806"/>
                  </a:lnTo>
                  <a:lnTo>
                    <a:pt x="136094" y="333906"/>
                  </a:lnTo>
                  <a:lnTo>
                    <a:pt x="166102" y="311806"/>
                  </a:lnTo>
                  <a:lnTo>
                    <a:pt x="195718" y="280803"/>
                  </a:lnTo>
                  <a:lnTo>
                    <a:pt x="223067" y="241885"/>
                  </a:lnTo>
                  <a:lnTo>
                    <a:pt x="246276" y="196042"/>
                  </a:lnTo>
                  <a:lnTo>
                    <a:pt x="263471" y="144263"/>
                  </a:lnTo>
                  <a:lnTo>
                    <a:pt x="273508" y="70582"/>
                  </a:lnTo>
                  <a:lnTo>
                    <a:pt x="271291" y="34130"/>
                  </a:lnTo>
                  <a:lnTo>
                    <a:pt x="267711" y="18505"/>
                  </a:lnTo>
                  <a:lnTo>
                    <a:pt x="136094" y="18505"/>
                  </a:lnTo>
                  <a:lnTo>
                    <a:pt x="120697" y="18157"/>
                  </a:lnTo>
                  <a:lnTo>
                    <a:pt x="74478" y="14400"/>
                  </a:lnTo>
                  <a:lnTo>
                    <a:pt x="26224" y="4284"/>
                  </a:lnTo>
                  <a:lnTo>
                    <a:pt x="10783" y="0"/>
                  </a:lnTo>
                  <a:close/>
                </a:path>
                <a:path w="273685" h="334010">
                  <a:moveTo>
                    <a:pt x="263471" y="0"/>
                  </a:moveTo>
                  <a:lnTo>
                    <a:pt x="215243" y="11289"/>
                  </a:lnTo>
                  <a:lnTo>
                    <a:pt x="167201" y="17235"/>
                  </a:lnTo>
                  <a:lnTo>
                    <a:pt x="136094" y="18505"/>
                  </a:lnTo>
                  <a:lnTo>
                    <a:pt x="267711" y="18505"/>
                  </a:lnTo>
                  <a:lnTo>
                    <a:pt x="263471" y="0"/>
                  </a:lnTo>
                  <a:close/>
                </a:path>
              </a:pathLst>
            </a:custGeom>
            <a:solidFill>
              <a:srgbClr val="0082C9"/>
            </a:solidFill>
          </p:spPr>
          <p:txBody>
            <a:bodyPr wrap="square" lIns="0" tIns="0" rIns="0" bIns="0" rtlCol="0"/>
            <a:lstStyle/>
            <a:p>
              <a:pPr defTabSz="1219170"/>
              <a:endParaRPr sz="2400" dirty="0">
                <a:solidFill>
                  <a:prstClr val="black"/>
                </a:solidFill>
                <a:latin typeface="Calibri"/>
              </a:endParaRPr>
            </a:p>
          </p:txBody>
        </p:sp>
        <p:sp>
          <p:nvSpPr>
            <p:cNvPr id="35" name="object 32"/>
            <p:cNvSpPr/>
            <p:nvPr/>
          </p:nvSpPr>
          <p:spPr>
            <a:xfrm>
              <a:off x="3879674" y="4992709"/>
              <a:ext cx="168615" cy="371001"/>
            </a:xfrm>
            <a:prstGeom prst="rect">
              <a:avLst/>
            </a:prstGeom>
            <a:blipFill>
              <a:blip r:embed="rId1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36" name="object 33"/>
            <p:cNvSpPr/>
            <p:nvPr/>
          </p:nvSpPr>
          <p:spPr>
            <a:xfrm>
              <a:off x="6363036" y="5567091"/>
              <a:ext cx="38945" cy="82973"/>
            </a:xfrm>
            <a:custGeom>
              <a:avLst/>
              <a:gdLst/>
              <a:ahLst/>
              <a:cxnLst/>
              <a:rect l="l" t="t" r="r" b="b"/>
              <a:pathLst>
                <a:path w="29210" h="62229">
                  <a:moveTo>
                    <a:pt x="10262" y="43292"/>
                  </a:moveTo>
                  <a:lnTo>
                    <a:pt x="0" y="43292"/>
                  </a:lnTo>
                  <a:lnTo>
                    <a:pt x="0" y="59779"/>
                  </a:lnTo>
                  <a:lnTo>
                    <a:pt x="6171" y="61839"/>
                  </a:lnTo>
                  <a:lnTo>
                    <a:pt x="24684" y="61839"/>
                  </a:lnTo>
                  <a:lnTo>
                    <a:pt x="28776" y="57720"/>
                  </a:lnTo>
                  <a:lnTo>
                    <a:pt x="28776" y="55654"/>
                  </a:lnTo>
                  <a:lnTo>
                    <a:pt x="10262" y="55654"/>
                  </a:lnTo>
                  <a:lnTo>
                    <a:pt x="10262" y="43292"/>
                  </a:lnTo>
                  <a:close/>
                </a:path>
                <a:path w="29210" h="62229">
                  <a:moveTo>
                    <a:pt x="20593" y="0"/>
                  </a:moveTo>
                  <a:lnTo>
                    <a:pt x="6171" y="0"/>
                  </a:lnTo>
                  <a:lnTo>
                    <a:pt x="0" y="4125"/>
                  </a:lnTo>
                  <a:lnTo>
                    <a:pt x="0" y="22679"/>
                  </a:lnTo>
                  <a:lnTo>
                    <a:pt x="6171" y="26797"/>
                  </a:lnTo>
                  <a:lnTo>
                    <a:pt x="10262" y="32982"/>
                  </a:lnTo>
                  <a:lnTo>
                    <a:pt x="20593" y="41226"/>
                  </a:lnTo>
                  <a:lnTo>
                    <a:pt x="20593" y="53595"/>
                  </a:lnTo>
                  <a:lnTo>
                    <a:pt x="18513" y="55654"/>
                  </a:lnTo>
                  <a:lnTo>
                    <a:pt x="28776" y="55654"/>
                  </a:lnTo>
                  <a:lnTo>
                    <a:pt x="28776" y="39166"/>
                  </a:lnTo>
                  <a:lnTo>
                    <a:pt x="26695" y="37107"/>
                  </a:lnTo>
                  <a:lnTo>
                    <a:pt x="10262" y="20613"/>
                  </a:lnTo>
                  <a:lnTo>
                    <a:pt x="10262" y="6184"/>
                  </a:lnTo>
                  <a:lnTo>
                    <a:pt x="26695" y="6184"/>
                  </a:lnTo>
                  <a:lnTo>
                    <a:pt x="26695" y="4125"/>
                  </a:lnTo>
                  <a:lnTo>
                    <a:pt x="24684" y="4125"/>
                  </a:lnTo>
                  <a:lnTo>
                    <a:pt x="22604" y="2066"/>
                  </a:lnTo>
                  <a:lnTo>
                    <a:pt x="20593" y="0"/>
                  </a:lnTo>
                  <a:close/>
                </a:path>
                <a:path w="29210" h="62229">
                  <a:moveTo>
                    <a:pt x="26695" y="6184"/>
                  </a:moveTo>
                  <a:lnTo>
                    <a:pt x="18513" y="6184"/>
                  </a:lnTo>
                  <a:lnTo>
                    <a:pt x="18513" y="16494"/>
                  </a:lnTo>
                  <a:lnTo>
                    <a:pt x="26695" y="16494"/>
                  </a:lnTo>
                  <a:lnTo>
                    <a:pt x="26695" y="6184"/>
                  </a:lnTo>
                  <a:close/>
                </a:path>
              </a:pathLst>
            </a:custGeom>
            <a:solidFill>
              <a:srgbClr val="004D70"/>
            </a:solidFill>
          </p:spPr>
          <p:txBody>
            <a:bodyPr wrap="square" lIns="0" tIns="0" rIns="0" bIns="0" rtlCol="0"/>
            <a:lstStyle/>
            <a:p>
              <a:pPr defTabSz="1219170"/>
              <a:endParaRPr sz="2400" dirty="0">
                <a:solidFill>
                  <a:prstClr val="black"/>
                </a:solidFill>
                <a:latin typeface="Calibri"/>
              </a:endParaRPr>
            </a:p>
          </p:txBody>
        </p:sp>
        <p:sp>
          <p:nvSpPr>
            <p:cNvPr id="37" name="object 34"/>
            <p:cNvSpPr/>
            <p:nvPr/>
          </p:nvSpPr>
          <p:spPr>
            <a:xfrm>
              <a:off x="6406857" y="5567091"/>
              <a:ext cx="60960" cy="82973"/>
            </a:xfrm>
            <a:custGeom>
              <a:avLst/>
              <a:gdLst/>
              <a:ahLst/>
              <a:cxnLst/>
              <a:rect l="l" t="t" r="r" b="b"/>
              <a:pathLst>
                <a:path w="45720" h="62229">
                  <a:moveTo>
                    <a:pt x="14422" y="0"/>
                  </a:moveTo>
                  <a:lnTo>
                    <a:pt x="0" y="0"/>
                  </a:lnTo>
                  <a:lnTo>
                    <a:pt x="0" y="61839"/>
                  </a:lnTo>
                  <a:lnTo>
                    <a:pt x="8251" y="61839"/>
                  </a:lnTo>
                  <a:lnTo>
                    <a:pt x="8251" y="6184"/>
                  </a:lnTo>
                  <a:lnTo>
                    <a:pt x="15490" y="6184"/>
                  </a:lnTo>
                  <a:lnTo>
                    <a:pt x="14422" y="0"/>
                  </a:lnTo>
                  <a:close/>
                </a:path>
                <a:path w="45720" h="62229">
                  <a:moveTo>
                    <a:pt x="15490" y="6184"/>
                  </a:moveTo>
                  <a:lnTo>
                    <a:pt x="8251" y="6184"/>
                  </a:lnTo>
                  <a:lnTo>
                    <a:pt x="18513" y="61839"/>
                  </a:lnTo>
                  <a:lnTo>
                    <a:pt x="26765" y="61839"/>
                  </a:lnTo>
                  <a:lnTo>
                    <a:pt x="29425" y="47410"/>
                  </a:lnTo>
                  <a:lnTo>
                    <a:pt x="22604" y="47410"/>
                  </a:lnTo>
                  <a:lnTo>
                    <a:pt x="15490" y="6184"/>
                  </a:lnTo>
                  <a:close/>
                </a:path>
                <a:path w="45720" h="62229">
                  <a:moveTo>
                    <a:pt x="45209" y="6184"/>
                  </a:moveTo>
                  <a:lnTo>
                    <a:pt x="37027" y="6184"/>
                  </a:lnTo>
                  <a:lnTo>
                    <a:pt x="37027" y="61839"/>
                  </a:lnTo>
                  <a:lnTo>
                    <a:pt x="45209" y="61839"/>
                  </a:lnTo>
                  <a:lnTo>
                    <a:pt x="45209" y="6184"/>
                  </a:lnTo>
                  <a:close/>
                </a:path>
                <a:path w="45720" h="62229">
                  <a:moveTo>
                    <a:pt x="45209" y="0"/>
                  </a:moveTo>
                  <a:lnTo>
                    <a:pt x="30856" y="0"/>
                  </a:lnTo>
                  <a:lnTo>
                    <a:pt x="22604" y="47410"/>
                  </a:lnTo>
                  <a:lnTo>
                    <a:pt x="29425" y="47410"/>
                  </a:lnTo>
                  <a:lnTo>
                    <a:pt x="37027" y="6184"/>
                  </a:lnTo>
                  <a:lnTo>
                    <a:pt x="45209" y="6184"/>
                  </a:lnTo>
                  <a:lnTo>
                    <a:pt x="45209" y="0"/>
                  </a:lnTo>
                  <a:close/>
                </a:path>
              </a:pathLst>
            </a:custGeom>
            <a:solidFill>
              <a:srgbClr val="004D70"/>
            </a:solidFill>
          </p:spPr>
          <p:txBody>
            <a:bodyPr wrap="square" lIns="0" tIns="0" rIns="0" bIns="0" rtlCol="0"/>
            <a:lstStyle/>
            <a:p>
              <a:pPr defTabSz="1219170"/>
              <a:endParaRPr sz="2400" dirty="0">
                <a:solidFill>
                  <a:prstClr val="black"/>
                </a:solidFill>
                <a:latin typeface="Calibri"/>
              </a:endParaRPr>
            </a:p>
          </p:txBody>
        </p:sp>
      </p:grpSp>
    </p:spTree>
    <p:extLst>
      <p:ext uri="{BB962C8B-B14F-4D97-AF65-F5344CB8AC3E}">
        <p14:creationId xmlns:p14="http://schemas.microsoft.com/office/powerpoint/2010/main" val="200693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92625" y="243288"/>
            <a:ext cx="10006753" cy="1002839"/>
          </a:xfrm>
          <a:prstGeom prst="rect">
            <a:avLst/>
          </a:prstGeom>
        </p:spPr>
        <p:txBody>
          <a:bodyPr vert="horz" wrap="square" lIns="0" tIns="17780" rIns="0" bIns="0" rtlCol="0">
            <a:spAutoFit/>
          </a:bodyPr>
          <a:lstStyle/>
          <a:p>
            <a:pPr marL="16933" marR="6773" algn="ctr">
              <a:spcBef>
                <a:spcPts val="140"/>
              </a:spcBef>
            </a:pPr>
            <a:r>
              <a:rPr sz="3200" b="1" spc="-7" dirty="0">
                <a:solidFill>
                  <a:srgbClr val="0E4977"/>
                </a:solidFill>
                <a:latin typeface="Segoe UI" panose="020B0502040204020203" pitchFamily="34" charset="0"/>
                <a:cs typeface="Segoe UI" panose="020B0502040204020203" pitchFamily="34" charset="0"/>
              </a:rPr>
              <a:t>Opioid </a:t>
            </a:r>
            <a:r>
              <a:rPr sz="3200" b="1" spc="-13" dirty="0">
                <a:solidFill>
                  <a:srgbClr val="0E4977"/>
                </a:solidFill>
                <a:latin typeface="Segoe UI" panose="020B0502040204020203" pitchFamily="34" charset="0"/>
                <a:cs typeface="Segoe UI" panose="020B0502040204020203" pitchFamily="34" charset="0"/>
              </a:rPr>
              <a:t>prescriptions </a:t>
            </a:r>
            <a:r>
              <a:rPr sz="3200" b="1" dirty="0">
                <a:solidFill>
                  <a:srgbClr val="0E4977"/>
                </a:solidFill>
                <a:latin typeface="Segoe UI" panose="020B0502040204020203" pitchFamily="34" charset="0"/>
                <a:cs typeface="Segoe UI" panose="020B0502040204020203" pitchFamily="34" charset="0"/>
              </a:rPr>
              <a:t>filled by </a:t>
            </a:r>
            <a:r>
              <a:rPr sz="3200" b="1" spc="-27" dirty="0">
                <a:solidFill>
                  <a:srgbClr val="0E4977"/>
                </a:solidFill>
                <a:latin typeface="Segoe UI" panose="020B0502040204020203" pitchFamily="34" charset="0"/>
                <a:cs typeface="Segoe UI" panose="020B0502040204020203" pitchFamily="34" charset="0"/>
              </a:rPr>
              <a:t>BCBS </a:t>
            </a:r>
            <a:r>
              <a:rPr sz="3200" b="1" spc="7" dirty="0">
                <a:solidFill>
                  <a:srgbClr val="0E4977"/>
                </a:solidFill>
                <a:latin typeface="Segoe UI" panose="020B0502040204020203" pitchFamily="34" charset="0"/>
                <a:cs typeface="Segoe UI" panose="020B0502040204020203" pitchFamily="34" charset="0"/>
              </a:rPr>
              <a:t>members  </a:t>
            </a:r>
            <a:r>
              <a:rPr sz="3200" b="1" spc="-13" dirty="0">
                <a:solidFill>
                  <a:srgbClr val="0E4977"/>
                </a:solidFill>
                <a:latin typeface="Segoe UI" panose="020B0502040204020203" pitchFamily="34" charset="0"/>
                <a:cs typeface="Segoe UI" panose="020B0502040204020203" pitchFamily="34" charset="0"/>
              </a:rPr>
              <a:t>declined </a:t>
            </a:r>
            <a:r>
              <a:rPr sz="3200" b="1" dirty="0">
                <a:solidFill>
                  <a:srgbClr val="0E4977"/>
                </a:solidFill>
                <a:latin typeface="Segoe UI" panose="020B0502040204020203" pitchFamily="34" charset="0"/>
                <a:cs typeface="Segoe UI" panose="020B0502040204020203" pitchFamily="34" charset="0"/>
              </a:rPr>
              <a:t>18% </a:t>
            </a:r>
            <a:r>
              <a:rPr sz="3200" b="1" spc="-7" dirty="0">
                <a:solidFill>
                  <a:srgbClr val="0E4977"/>
                </a:solidFill>
                <a:latin typeface="Segoe UI" panose="020B0502040204020203" pitchFamily="34" charset="0"/>
                <a:cs typeface="Segoe UI" panose="020B0502040204020203" pitchFamily="34" charset="0"/>
              </a:rPr>
              <a:t>in </a:t>
            </a:r>
            <a:r>
              <a:rPr sz="3200" b="1" dirty="0">
                <a:solidFill>
                  <a:srgbClr val="0E4977"/>
                </a:solidFill>
                <a:latin typeface="Segoe UI" panose="020B0502040204020203" pitchFamily="34" charset="0"/>
                <a:cs typeface="Segoe UI" panose="020B0502040204020203" pitchFamily="34" charset="0"/>
              </a:rPr>
              <a:t>2018</a:t>
            </a:r>
            <a:endParaRPr sz="3200" b="1" dirty="0">
              <a:latin typeface="Segoe UI" panose="020B0502040204020203" pitchFamily="34" charset="0"/>
              <a:cs typeface="Segoe UI" panose="020B0502040204020203" pitchFamily="34" charset="0"/>
            </a:endParaRPr>
          </a:p>
        </p:txBody>
      </p:sp>
      <p:grpSp>
        <p:nvGrpSpPr>
          <p:cNvPr id="31" name="Group 30"/>
          <p:cNvGrpSpPr/>
          <p:nvPr/>
        </p:nvGrpSpPr>
        <p:grpSpPr>
          <a:xfrm>
            <a:off x="1421171" y="1600200"/>
            <a:ext cx="10059629" cy="4454981"/>
            <a:chOff x="1267946" y="1604917"/>
            <a:chExt cx="7565539" cy="3350455"/>
          </a:xfrm>
        </p:grpSpPr>
        <p:sp>
          <p:nvSpPr>
            <p:cNvPr id="2" name="object 2"/>
            <p:cNvSpPr txBox="1"/>
            <p:nvPr/>
          </p:nvSpPr>
          <p:spPr>
            <a:xfrm>
              <a:off x="8705850" y="4819014"/>
              <a:ext cx="127635" cy="136358"/>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59</a:t>
              </a:r>
              <a:endParaRPr sz="1067" dirty="0">
                <a:solidFill>
                  <a:prstClr val="black"/>
                </a:solidFill>
                <a:latin typeface="Arial Narrow"/>
                <a:cs typeface="Arial Narrow"/>
              </a:endParaRPr>
            </a:p>
          </p:txBody>
        </p:sp>
        <p:sp>
          <p:nvSpPr>
            <p:cNvPr id="5" name="object 5"/>
            <p:cNvSpPr txBox="1"/>
            <p:nvPr/>
          </p:nvSpPr>
          <p:spPr>
            <a:xfrm>
              <a:off x="1726406" y="1604917"/>
              <a:ext cx="5985510" cy="235280"/>
            </a:xfrm>
            <a:prstGeom prst="rect">
              <a:avLst/>
            </a:prstGeom>
          </p:spPr>
          <p:txBody>
            <a:bodyPr vert="horz" wrap="square" lIns="0" tIns="15240" rIns="0" bIns="0" rtlCol="0">
              <a:spAutoFit/>
            </a:bodyPr>
            <a:lstStyle/>
            <a:p>
              <a:pPr marL="16933" defTabSz="1219170">
                <a:spcBef>
                  <a:spcPts val="120"/>
                </a:spcBef>
              </a:pPr>
              <a:r>
                <a:rPr sz="1933" b="1" spc="-27" dirty="0">
                  <a:solidFill>
                    <a:srgbClr val="AF892C"/>
                  </a:solidFill>
                  <a:latin typeface="Arial"/>
                  <a:cs typeface="Arial"/>
                </a:rPr>
                <a:t>Total</a:t>
              </a:r>
              <a:r>
                <a:rPr sz="1933" b="1" spc="-227" dirty="0">
                  <a:solidFill>
                    <a:srgbClr val="AF892C"/>
                  </a:solidFill>
                  <a:latin typeface="Arial"/>
                  <a:cs typeface="Arial"/>
                </a:rPr>
                <a:t> </a:t>
              </a:r>
              <a:r>
                <a:rPr sz="1933" b="1" spc="-7" dirty="0">
                  <a:solidFill>
                    <a:srgbClr val="AF892C"/>
                  </a:solidFill>
                  <a:latin typeface="Arial"/>
                  <a:cs typeface="Arial"/>
                </a:rPr>
                <a:t>Opioid</a:t>
              </a:r>
              <a:r>
                <a:rPr sz="1933" b="1" spc="-227" dirty="0">
                  <a:solidFill>
                    <a:srgbClr val="AF892C"/>
                  </a:solidFill>
                  <a:latin typeface="Arial"/>
                  <a:cs typeface="Arial"/>
                </a:rPr>
                <a:t> </a:t>
              </a:r>
              <a:r>
                <a:rPr sz="1933" b="1" spc="-7" dirty="0">
                  <a:solidFill>
                    <a:srgbClr val="AF892C"/>
                  </a:solidFill>
                  <a:latin typeface="Arial"/>
                  <a:cs typeface="Arial"/>
                </a:rPr>
                <a:t>Prescriptions</a:t>
              </a:r>
              <a:r>
                <a:rPr sz="1933" b="1" spc="-227" dirty="0">
                  <a:solidFill>
                    <a:srgbClr val="AF892C"/>
                  </a:solidFill>
                  <a:latin typeface="Arial"/>
                  <a:cs typeface="Arial"/>
                </a:rPr>
                <a:t> </a:t>
              </a:r>
              <a:r>
                <a:rPr sz="1933" b="1" spc="-7" dirty="0">
                  <a:solidFill>
                    <a:srgbClr val="AF892C"/>
                  </a:solidFill>
                  <a:latin typeface="Arial"/>
                  <a:cs typeface="Arial"/>
                </a:rPr>
                <a:t>Filled</a:t>
              </a:r>
              <a:r>
                <a:rPr sz="1933" b="1" spc="-227" dirty="0">
                  <a:solidFill>
                    <a:srgbClr val="AF892C"/>
                  </a:solidFill>
                  <a:latin typeface="Arial"/>
                  <a:cs typeface="Arial"/>
                </a:rPr>
                <a:t> </a:t>
              </a:r>
              <a:r>
                <a:rPr sz="1933" b="1" spc="27" dirty="0">
                  <a:solidFill>
                    <a:srgbClr val="AF892C"/>
                  </a:solidFill>
                  <a:latin typeface="Arial"/>
                  <a:cs typeface="Arial"/>
                </a:rPr>
                <a:t>per</a:t>
              </a:r>
              <a:r>
                <a:rPr sz="1933" b="1" spc="-227" dirty="0">
                  <a:solidFill>
                    <a:srgbClr val="AF892C"/>
                  </a:solidFill>
                  <a:latin typeface="Arial"/>
                  <a:cs typeface="Arial"/>
                </a:rPr>
                <a:t> </a:t>
              </a:r>
              <a:r>
                <a:rPr sz="1933" b="1" spc="-7" dirty="0">
                  <a:solidFill>
                    <a:srgbClr val="AF892C"/>
                  </a:solidFill>
                  <a:latin typeface="Arial"/>
                  <a:cs typeface="Arial"/>
                </a:rPr>
                <a:t>1,000</a:t>
              </a:r>
              <a:r>
                <a:rPr sz="1933" b="1" spc="-220" dirty="0">
                  <a:solidFill>
                    <a:srgbClr val="AF892C"/>
                  </a:solidFill>
                  <a:latin typeface="Arial"/>
                  <a:cs typeface="Arial"/>
                </a:rPr>
                <a:t> </a:t>
              </a:r>
              <a:r>
                <a:rPr sz="1933" b="1" spc="-13" dirty="0">
                  <a:solidFill>
                    <a:srgbClr val="AF892C"/>
                  </a:solidFill>
                  <a:latin typeface="Arial"/>
                  <a:cs typeface="Arial"/>
                </a:rPr>
                <a:t>BCBS</a:t>
              </a:r>
              <a:r>
                <a:rPr sz="1933" b="1" spc="-220" dirty="0">
                  <a:solidFill>
                    <a:srgbClr val="AF892C"/>
                  </a:solidFill>
                  <a:latin typeface="Arial"/>
                  <a:cs typeface="Arial"/>
                </a:rPr>
                <a:t> </a:t>
              </a:r>
              <a:r>
                <a:rPr sz="1933" b="1" spc="7" dirty="0">
                  <a:solidFill>
                    <a:srgbClr val="AF892C"/>
                  </a:solidFill>
                  <a:latin typeface="Arial"/>
                  <a:cs typeface="Arial"/>
                </a:rPr>
                <a:t>Members</a:t>
              </a:r>
              <a:r>
                <a:rPr sz="1933" b="1" spc="-227" dirty="0">
                  <a:solidFill>
                    <a:srgbClr val="AF892C"/>
                  </a:solidFill>
                  <a:latin typeface="Arial"/>
                  <a:cs typeface="Arial"/>
                </a:rPr>
                <a:t> </a:t>
              </a:r>
              <a:r>
                <a:rPr sz="1933" b="1" spc="-33" dirty="0">
                  <a:solidFill>
                    <a:srgbClr val="AF892C"/>
                  </a:solidFill>
                  <a:latin typeface="Arial"/>
                  <a:cs typeface="Arial"/>
                </a:rPr>
                <a:t>(2013-2018)</a:t>
              </a:r>
              <a:endParaRPr sz="1933" dirty="0">
                <a:solidFill>
                  <a:prstClr val="black"/>
                </a:solidFill>
                <a:latin typeface="Arial"/>
                <a:cs typeface="Arial"/>
              </a:endParaRPr>
            </a:p>
          </p:txBody>
        </p:sp>
        <p:sp>
          <p:nvSpPr>
            <p:cNvPr id="6" name="object 6"/>
            <p:cNvSpPr/>
            <p:nvPr/>
          </p:nvSpPr>
          <p:spPr>
            <a:xfrm>
              <a:off x="2042160" y="1962150"/>
              <a:ext cx="5567680" cy="2428240"/>
            </a:xfrm>
            <a:custGeom>
              <a:avLst/>
              <a:gdLst/>
              <a:ahLst/>
              <a:cxnLst/>
              <a:rect l="l" t="t" r="r" b="b"/>
              <a:pathLst>
                <a:path w="5567680" h="2428240">
                  <a:moveTo>
                    <a:pt x="0" y="2428240"/>
                  </a:moveTo>
                  <a:lnTo>
                    <a:pt x="5567680" y="2428240"/>
                  </a:lnTo>
                  <a:lnTo>
                    <a:pt x="5567680" y="0"/>
                  </a:lnTo>
                  <a:lnTo>
                    <a:pt x="0" y="0"/>
                  </a:lnTo>
                  <a:lnTo>
                    <a:pt x="0" y="2428240"/>
                  </a:lnTo>
                  <a:close/>
                </a:path>
              </a:pathLst>
            </a:custGeom>
            <a:solidFill>
              <a:srgbClr val="F8F8F8"/>
            </a:solidFill>
          </p:spPr>
          <p:txBody>
            <a:bodyPr wrap="square" lIns="0" tIns="0" rIns="0" bIns="0" rtlCol="0"/>
            <a:lstStyle/>
            <a:p>
              <a:pPr defTabSz="1219170"/>
              <a:endParaRPr sz="2400" dirty="0">
                <a:solidFill>
                  <a:prstClr val="black"/>
                </a:solidFill>
                <a:latin typeface="Calibri"/>
              </a:endParaRPr>
            </a:p>
          </p:txBody>
        </p:sp>
        <p:sp>
          <p:nvSpPr>
            <p:cNvPr id="7" name="object 7"/>
            <p:cNvSpPr/>
            <p:nvPr/>
          </p:nvSpPr>
          <p:spPr>
            <a:xfrm>
              <a:off x="2037079" y="4505959"/>
              <a:ext cx="5567680" cy="0"/>
            </a:xfrm>
            <a:custGeom>
              <a:avLst/>
              <a:gdLst/>
              <a:ahLst/>
              <a:cxnLst/>
              <a:rect l="l" t="t" r="r" b="b"/>
              <a:pathLst>
                <a:path w="5567680">
                  <a:moveTo>
                    <a:pt x="0" y="0"/>
                  </a:moveTo>
                  <a:lnTo>
                    <a:pt x="5567680" y="0"/>
                  </a:lnTo>
                </a:path>
              </a:pathLst>
            </a:custGeom>
            <a:ln w="10160">
              <a:solidFill>
                <a:srgbClr val="D9D9D9"/>
              </a:solidFill>
            </a:ln>
          </p:spPr>
          <p:txBody>
            <a:bodyPr wrap="square" lIns="0" tIns="0" rIns="0" bIns="0" rtlCol="0"/>
            <a:lstStyle/>
            <a:p>
              <a:pPr defTabSz="1219170"/>
              <a:endParaRPr sz="2400" dirty="0">
                <a:solidFill>
                  <a:prstClr val="black"/>
                </a:solidFill>
                <a:latin typeface="Calibri"/>
              </a:endParaRPr>
            </a:p>
          </p:txBody>
        </p:sp>
        <p:sp>
          <p:nvSpPr>
            <p:cNvPr id="8" name="object 8"/>
            <p:cNvSpPr/>
            <p:nvPr/>
          </p:nvSpPr>
          <p:spPr>
            <a:xfrm>
              <a:off x="2504439" y="2250439"/>
              <a:ext cx="4643120" cy="955040"/>
            </a:xfrm>
            <a:custGeom>
              <a:avLst/>
              <a:gdLst/>
              <a:ahLst/>
              <a:cxnLst/>
              <a:rect l="l" t="t" r="r" b="b"/>
              <a:pathLst>
                <a:path w="4643120" h="955039">
                  <a:moveTo>
                    <a:pt x="0" y="0"/>
                  </a:moveTo>
                  <a:lnTo>
                    <a:pt x="924560" y="40639"/>
                  </a:lnTo>
                  <a:lnTo>
                    <a:pt x="1859280" y="193039"/>
                  </a:lnTo>
                  <a:lnTo>
                    <a:pt x="2783840" y="396239"/>
                  </a:lnTo>
                  <a:lnTo>
                    <a:pt x="3708400" y="670559"/>
                  </a:lnTo>
                  <a:lnTo>
                    <a:pt x="4643120" y="955039"/>
                  </a:lnTo>
                </a:path>
              </a:pathLst>
            </a:custGeom>
            <a:ln w="30480">
              <a:solidFill>
                <a:srgbClr val="0073A1"/>
              </a:solidFill>
            </a:ln>
          </p:spPr>
          <p:txBody>
            <a:bodyPr wrap="square" lIns="0" tIns="0" rIns="0" bIns="0" rtlCol="0"/>
            <a:lstStyle/>
            <a:p>
              <a:pPr defTabSz="1219170"/>
              <a:endParaRPr sz="2400" dirty="0">
                <a:solidFill>
                  <a:prstClr val="black"/>
                </a:solidFill>
                <a:latin typeface="Calibri"/>
              </a:endParaRPr>
            </a:p>
          </p:txBody>
        </p:sp>
        <p:sp>
          <p:nvSpPr>
            <p:cNvPr id="9" name="object 9"/>
            <p:cNvSpPr/>
            <p:nvPr/>
          </p:nvSpPr>
          <p:spPr>
            <a:xfrm>
              <a:off x="2461514" y="2206116"/>
              <a:ext cx="91440"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0" name="object 10"/>
            <p:cNvSpPr/>
            <p:nvPr/>
          </p:nvSpPr>
          <p:spPr>
            <a:xfrm>
              <a:off x="3386073" y="2246756"/>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1" name="object 11"/>
            <p:cNvSpPr/>
            <p:nvPr/>
          </p:nvSpPr>
          <p:spPr>
            <a:xfrm>
              <a:off x="4320794" y="2399156"/>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2" name="object 12"/>
            <p:cNvSpPr/>
            <p:nvPr/>
          </p:nvSpPr>
          <p:spPr>
            <a:xfrm>
              <a:off x="5245353" y="2602356"/>
              <a:ext cx="91439" cy="9144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3" name="object 13"/>
            <p:cNvSpPr/>
            <p:nvPr/>
          </p:nvSpPr>
          <p:spPr>
            <a:xfrm>
              <a:off x="6169914" y="2876676"/>
              <a:ext cx="91439" cy="91439"/>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4" name="object 14"/>
            <p:cNvSpPr/>
            <p:nvPr/>
          </p:nvSpPr>
          <p:spPr>
            <a:xfrm>
              <a:off x="7104633" y="3161156"/>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5" name="object 15"/>
            <p:cNvSpPr txBox="1"/>
            <p:nvPr/>
          </p:nvSpPr>
          <p:spPr>
            <a:xfrm>
              <a:off x="3295903" y="2014854"/>
              <a:ext cx="269875" cy="185224"/>
            </a:xfrm>
            <a:prstGeom prst="rect">
              <a:avLst/>
            </a:prstGeom>
          </p:spPr>
          <p:txBody>
            <a:bodyPr vert="horz" wrap="square" lIns="0" tIns="20320" rIns="0" bIns="0" rtlCol="0">
              <a:spAutoFit/>
            </a:bodyPr>
            <a:lstStyle/>
            <a:p>
              <a:pPr marL="16933" defTabSz="1219170">
                <a:spcBef>
                  <a:spcPts val="160"/>
                </a:spcBef>
              </a:pPr>
              <a:r>
                <a:rPr sz="1467" b="1" spc="33" dirty="0">
                  <a:solidFill>
                    <a:srgbClr val="404040"/>
                  </a:solidFill>
                  <a:latin typeface="Arial"/>
                  <a:cs typeface="Arial"/>
                </a:rPr>
                <a:t>548</a:t>
              </a:r>
              <a:endParaRPr sz="1467" dirty="0">
                <a:solidFill>
                  <a:prstClr val="black"/>
                </a:solidFill>
                <a:latin typeface="Arial"/>
                <a:cs typeface="Arial"/>
              </a:endParaRPr>
            </a:p>
          </p:txBody>
        </p:sp>
        <p:sp>
          <p:nvSpPr>
            <p:cNvPr id="16" name="object 16"/>
            <p:cNvSpPr txBox="1"/>
            <p:nvPr/>
          </p:nvSpPr>
          <p:spPr>
            <a:xfrm>
              <a:off x="4225035" y="2159952"/>
              <a:ext cx="269240" cy="185224"/>
            </a:xfrm>
            <a:prstGeom prst="rect">
              <a:avLst/>
            </a:prstGeom>
          </p:spPr>
          <p:txBody>
            <a:bodyPr vert="horz" wrap="square" lIns="0" tIns="20320" rIns="0" bIns="0" rtlCol="0">
              <a:spAutoFit/>
            </a:bodyPr>
            <a:lstStyle/>
            <a:p>
              <a:pPr marL="16933" defTabSz="1219170">
                <a:spcBef>
                  <a:spcPts val="160"/>
                </a:spcBef>
              </a:pPr>
              <a:r>
                <a:rPr sz="1467" b="1" spc="33" dirty="0">
                  <a:solidFill>
                    <a:srgbClr val="404040"/>
                  </a:solidFill>
                  <a:latin typeface="Arial"/>
                  <a:cs typeface="Arial"/>
                </a:rPr>
                <a:t>512</a:t>
              </a:r>
              <a:endParaRPr sz="1467" dirty="0">
                <a:solidFill>
                  <a:prstClr val="black"/>
                </a:solidFill>
                <a:latin typeface="Arial"/>
                <a:cs typeface="Arial"/>
              </a:endParaRPr>
            </a:p>
          </p:txBody>
        </p:sp>
        <p:sp>
          <p:nvSpPr>
            <p:cNvPr id="17" name="object 17"/>
            <p:cNvSpPr txBox="1"/>
            <p:nvPr/>
          </p:nvSpPr>
          <p:spPr>
            <a:xfrm>
              <a:off x="5154040" y="2361882"/>
              <a:ext cx="269240" cy="185224"/>
            </a:xfrm>
            <a:prstGeom prst="rect">
              <a:avLst/>
            </a:prstGeom>
          </p:spPr>
          <p:txBody>
            <a:bodyPr vert="horz" wrap="square" lIns="0" tIns="20320" rIns="0" bIns="0" rtlCol="0">
              <a:spAutoFit/>
            </a:bodyPr>
            <a:lstStyle/>
            <a:p>
              <a:pPr marL="16933" defTabSz="1219170">
                <a:spcBef>
                  <a:spcPts val="160"/>
                </a:spcBef>
              </a:pPr>
              <a:r>
                <a:rPr sz="1467" b="1" spc="33" dirty="0">
                  <a:solidFill>
                    <a:srgbClr val="404040"/>
                  </a:solidFill>
                  <a:latin typeface="Arial"/>
                  <a:cs typeface="Arial"/>
                </a:rPr>
                <a:t>462</a:t>
              </a:r>
              <a:endParaRPr sz="1467" dirty="0">
                <a:solidFill>
                  <a:prstClr val="black"/>
                </a:solidFill>
                <a:latin typeface="Arial"/>
                <a:cs typeface="Arial"/>
              </a:endParaRPr>
            </a:p>
          </p:txBody>
        </p:sp>
        <p:sp>
          <p:nvSpPr>
            <p:cNvPr id="18" name="object 18"/>
            <p:cNvSpPr txBox="1"/>
            <p:nvPr/>
          </p:nvSpPr>
          <p:spPr>
            <a:xfrm>
              <a:off x="1675510" y="3187001"/>
              <a:ext cx="260350" cy="1435158"/>
            </a:xfrm>
            <a:prstGeom prst="rect">
              <a:avLst/>
            </a:prstGeom>
          </p:spPr>
          <p:txBody>
            <a:bodyPr vert="horz" wrap="square" lIns="0" tIns="20320" rIns="0" bIns="0" rtlCol="0">
              <a:spAutoFit/>
            </a:bodyPr>
            <a:lstStyle/>
            <a:p>
              <a:pPr marL="16933" defTabSz="1219170">
                <a:spcBef>
                  <a:spcPts val="160"/>
                </a:spcBef>
              </a:pPr>
              <a:r>
                <a:rPr sz="1467" spc="-13" dirty="0">
                  <a:solidFill>
                    <a:srgbClr val="585858"/>
                  </a:solidFill>
                  <a:latin typeface="Arial"/>
                  <a:cs typeface="Arial"/>
                </a:rPr>
                <a:t>300</a:t>
              </a:r>
              <a:endParaRPr sz="1467" dirty="0">
                <a:solidFill>
                  <a:prstClr val="black"/>
                </a:solidFill>
                <a:latin typeface="Arial"/>
                <a:cs typeface="Arial"/>
              </a:endParaRPr>
            </a:p>
            <a:p>
              <a:pPr defTabSz="1219170">
                <a:spcBef>
                  <a:spcPts val="33"/>
                </a:spcBef>
              </a:pPr>
              <a:endParaRPr sz="2133" dirty="0">
                <a:solidFill>
                  <a:prstClr val="black"/>
                </a:solidFill>
                <a:latin typeface="Times New Roman"/>
                <a:cs typeface="Times New Roman"/>
              </a:endParaRPr>
            </a:p>
            <a:p>
              <a:pPr marL="16933" defTabSz="1219170"/>
              <a:r>
                <a:rPr sz="1467" spc="-13" dirty="0">
                  <a:solidFill>
                    <a:srgbClr val="585858"/>
                  </a:solidFill>
                  <a:latin typeface="Arial"/>
                  <a:cs typeface="Arial"/>
                </a:rPr>
                <a:t>200</a:t>
              </a:r>
              <a:endParaRPr sz="1467" dirty="0">
                <a:solidFill>
                  <a:prstClr val="black"/>
                </a:solidFill>
                <a:latin typeface="Arial"/>
                <a:cs typeface="Arial"/>
              </a:endParaRPr>
            </a:p>
            <a:p>
              <a:pPr defTabSz="1219170">
                <a:spcBef>
                  <a:spcPts val="33"/>
                </a:spcBef>
              </a:pPr>
              <a:endParaRPr sz="2133" dirty="0">
                <a:solidFill>
                  <a:prstClr val="black"/>
                </a:solidFill>
                <a:latin typeface="Times New Roman"/>
                <a:cs typeface="Times New Roman"/>
              </a:endParaRPr>
            </a:p>
            <a:p>
              <a:pPr marL="16933" defTabSz="1219170"/>
              <a:r>
                <a:rPr sz="1467" spc="-13" dirty="0">
                  <a:solidFill>
                    <a:srgbClr val="585858"/>
                  </a:solidFill>
                  <a:latin typeface="Arial"/>
                  <a:cs typeface="Arial"/>
                </a:rPr>
                <a:t>100</a:t>
              </a:r>
              <a:endParaRPr sz="1467" dirty="0">
                <a:solidFill>
                  <a:prstClr val="black"/>
                </a:solidFill>
                <a:latin typeface="Arial"/>
                <a:cs typeface="Arial"/>
              </a:endParaRPr>
            </a:p>
            <a:p>
              <a:pPr defTabSz="1219170">
                <a:spcBef>
                  <a:spcPts val="27"/>
                </a:spcBef>
              </a:pPr>
              <a:endParaRPr sz="2133" dirty="0">
                <a:solidFill>
                  <a:prstClr val="black"/>
                </a:solidFill>
                <a:latin typeface="Times New Roman"/>
                <a:cs typeface="Times New Roman"/>
              </a:endParaRPr>
            </a:p>
            <a:p>
              <a:pPr marL="224361" defTabSz="1219170"/>
              <a:r>
                <a:rPr sz="1467" spc="13" dirty="0">
                  <a:solidFill>
                    <a:srgbClr val="585858"/>
                  </a:solidFill>
                  <a:latin typeface="Arial"/>
                  <a:cs typeface="Arial"/>
                </a:rPr>
                <a:t>0</a:t>
              </a:r>
              <a:endParaRPr sz="1467" dirty="0">
                <a:solidFill>
                  <a:prstClr val="black"/>
                </a:solidFill>
                <a:latin typeface="Arial"/>
                <a:cs typeface="Arial"/>
              </a:endParaRPr>
            </a:p>
          </p:txBody>
        </p:sp>
        <p:sp>
          <p:nvSpPr>
            <p:cNvPr id="19" name="object 19"/>
            <p:cNvSpPr txBox="1"/>
            <p:nvPr/>
          </p:nvSpPr>
          <p:spPr>
            <a:xfrm>
              <a:off x="1675510" y="2782887"/>
              <a:ext cx="257175" cy="185224"/>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4</a:t>
              </a:r>
              <a:r>
                <a:rPr sz="1467" spc="-73" dirty="0">
                  <a:solidFill>
                    <a:srgbClr val="585858"/>
                  </a:solidFill>
                  <a:latin typeface="Arial"/>
                  <a:cs typeface="Arial"/>
                </a:rPr>
                <a:t>0</a:t>
              </a:r>
              <a:r>
                <a:rPr sz="1467" spc="13" dirty="0">
                  <a:solidFill>
                    <a:srgbClr val="585858"/>
                  </a:solidFill>
                  <a:latin typeface="Arial"/>
                  <a:cs typeface="Arial"/>
                </a:rPr>
                <a:t>0</a:t>
              </a:r>
              <a:endParaRPr sz="1467" dirty="0">
                <a:solidFill>
                  <a:prstClr val="black"/>
                </a:solidFill>
                <a:latin typeface="Arial"/>
                <a:cs typeface="Arial"/>
              </a:endParaRPr>
            </a:p>
          </p:txBody>
        </p:sp>
        <p:sp>
          <p:nvSpPr>
            <p:cNvPr id="20" name="object 20"/>
            <p:cNvSpPr txBox="1"/>
            <p:nvPr/>
          </p:nvSpPr>
          <p:spPr>
            <a:xfrm>
              <a:off x="1675510" y="1974532"/>
              <a:ext cx="960755" cy="601869"/>
            </a:xfrm>
            <a:prstGeom prst="rect">
              <a:avLst/>
            </a:prstGeom>
          </p:spPr>
          <p:txBody>
            <a:bodyPr vert="horz" wrap="square" lIns="0" tIns="20320" rIns="0" bIns="0" rtlCol="0">
              <a:spAutoFit/>
            </a:bodyPr>
            <a:lstStyle/>
            <a:p>
              <a:pPr marL="16933" defTabSz="1219170">
                <a:spcBef>
                  <a:spcPts val="160"/>
                </a:spcBef>
                <a:tabLst>
                  <a:tab pos="938083" algn="l"/>
                </a:tabLst>
              </a:pPr>
              <a:r>
                <a:rPr sz="1467" spc="27" dirty="0">
                  <a:solidFill>
                    <a:srgbClr val="585858"/>
                  </a:solidFill>
                  <a:latin typeface="Arial"/>
                  <a:cs typeface="Arial"/>
                </a:rPr>
                <a:t>6</a:t>
              </a:r>
              <a:r>
                <a:rPr sz="1467" spc="-73" dirty="0">
                  <a:solidFill>
                    <a:srgbClr val="585858"/>
                  </a:solidFill>
                  <a:latin typeface="Arial"/>
                  <a:cs typeface="Arial"/>
                </a:rPr>
                <a:t>0</a:t>
              </a:r>
              <a:r>
                <a:rPr sz="1467" spc="13" dirty="0">
                  <a:solidFill>
                    <a:srgbClr val="585858"/>
                  </a:solidFill>
                  <a:latin typeface="Arial"/>
                  <a:cs typeface="Arial"/>
                </a:rPr>
                <a:t>0</a:t>
              </a:r>
              <a:r>
                <a:rPr sz="1467" dirty="0">
                  <a:solidFill>
                    <a:srgbClr val="585858"/>
                  </a:solidFill>
                  <a:latin typeface="Arial"/>
                  <a:cs typeface="Arial"/>
                </a:rPr>
                <a:t>	</a:t>
              </a:r>
              <a:r>
                <a:rPr sz="1467" b="1" spc="33" dirty="0">
                  <a:solidFill>
                    <a:srgbClr val="404040"/>
                  </a:solidFill>
                  <a:latin typeface="Arial"/>
                  <a:cs typeface="Arial"/>
                </a:rPr>
                <a:t>558</a:t>
              </a:r>
              <a:endParaRPr sz="1467" dirty="0">
                <a:solidFill>
                  <a:prstClr val="black"/>
                </a:solidFill>
                <a:latin typeface="Arial"/>
                <a:cs typeface="Arial"/>
              </a:endParaRPr>
            </a:p>
            <a:p>
              <a:pPr defTabSz="1219170">
                <a:spcBef>
                  <a:spcPts val="33"/>
                </a:spcBef>
              </a:pPr>
              <a:endParaRPr sz="2133" dirty="0">
                <a:solidFill>
                  <a:prstClr val="black"/>
                </a:solidFill>
                <a:latin typeface="Times New Roman"/>
                <a:cs typeface="Times New Roman"/>
              </a:endParaRPr>
            </a:p>
            <a:p>
              <a:pPr marL="16933" defTabSz="1219170"/>
              <a:r>
                <a:rPr sz="1467" spc="-13" dirty="0">
                  <a:solidFill>
                    <a:srgbClr val="585858"/>
                  </a:solidFill>
                  <a:latin typeface="Arial"/>
                  <a:cs typeface="Arial"/>
                </a:rPr>
                <a:t>500</a:t>
              </a:r>
              <a:endParaRPr sz="1467" dirty="0">
                <a:solidFill>
                  <a:prstClr val="black"/>
                </a:solidFill>
                <a:latin typeface="Arial"/>
                <a:cs typeface="Arial"/>
              </a:endParaRPr>
            </a:p>
          </p:txBody>
        </p:sp>
        <p:sp>
          <p:nvSpPr>
            <p:cNvPr id="21" name="object 21"/>
            <p:cNvSpPr txBox="1"/>
            <p:nvPr/>
          </p:nvSpPr>
          <p:spPr>
            <a:xfrm>
              <a:off x="2338070" y="4566602"/>
              <a:ext cx="338455" cy="185224"/>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3</a:t>
              </a:r>
              <a:endParaRPr sz="1467" dirty="0">
                <a:solidFill>
                  <a:prstClr val="black"/>
                </a:solidFill>
                <a:latin typeface="Arial"/>
                <a:cs typeface="Arial"/>
              </a:endParaRPr>
            </a:p>
          </p:txBody>
        </p:sp>
        <p:sp>
          <p:nvSpPr>
            <p:cNvPr id="22" name="object 22"/>
            <p:cNvSpPr txBox="1"/>
            <p:nvPr/>
          </p:nvSpPr>
          <p:spPr>
            <a:xfrm>
              <a:off x="3267075" y="4566602"/>
              <a:ext cx="338455" cy="185224"/>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4</a:t>
              </a:r>
              <a:endParaRPr sz="1467" dirty="0">
                <a:solidFill>
                  <a:prstClr val="black"/>
                </a:solidFill>
                <a:latin typeface="Arial"/>
                <a:cs typeface="Arial"/>
              </a:endParaRPr>
            </a:p>
          </p:txBody>
        </p:sp>
        <p:sp>
          <p:nvSpPr>
            <p:cNvPr id="23" name="object 23"/>
            <p:cNvSpPr txBox="1"/>
            <p:nvPr/>
          </p:nvSpPr>
          <p:spPr>
            <a:xfrm>
              <a:off x="4196079" y="4566602"/>
              <a:ext cx="338455" cy="185224"/>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5</a:t>
              </a:r>
              <a:endParaRPr sz="1467" dirty="0">
                <a:solidFill>
                  <a:prstClr val="black"/>
                </a:solidFill>
                <a:latin typeface="Arial"/>
                <a:cs typeface="Arial"/>
              </a:endParaRPr>
            </a:p>
          </p:txBody>
        </p:sp>
        <p:sp>
          <p:nvSpPr>
            <p:cNvPr id="24" name="object 24"/>
            <p:cNvSpPr txBox="1"/>
            <p:nvPr/>
          </p:nvSpPr>
          <p:spPr>
            <a:xfrm>
              <a:off x="5125084" y="4566602"/>
              <a:ext cx="338455" cy="185224"/>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6</a:t>
              </a:r>
              <a:endParaRPr sz="1467" dirty="0">
                <a:solidFill>
                  <a:prstClr val="black"/>
                </a:solidFill>
                <a:latin typeface="Arial"/>
                <a:cs typeface="Arial"/>
              </a:endParaRPr>
            </a:p>
          </p:txBody>
        </p:sp>
        <p:sp>
          <p:nvSpPr>
            <p:cNvPr id="25" name="object 25"/>
            <p:cNvSpPr txBox="1"/>
            <p:nvPr/>
          </p:nvSpPr>
          <p:spPr>
            <a:xfrm>
              <a:off x="6053835" y="4566602"/>
              <a:ext cx="339090" cy="185224"/>
            </a:xfrm>
            <a:prstGeom prst="rect">
              <a:avLst/>
            </a:prstGeom>
          </p:spPr>
          <p:txBody>
            <a:bodyPr vert="horz" wrap="square" lIns="0" tIns="20320" rIns="0" bIns="0" rtlCol="0">
              <a:spAutoFit/>
            </a:bodyPr>
            <a:lstStyle/>
            <a:p>
              <a:pPr marL="16933" defTabSz="1219170">
                <a:spcBef>
                  <a:spcPts val="160"/>
                </a:spcBef>
              </a:pPr>
              <a:r>
                <a:rPr sz="1467" spc="33" dirty="0">
                  <a:solidFill>
                    <a:srgbClr val="585858"/>
                  </a:solidFill>
                  <a:latin typeface="Arial"/>
                  <a:cs typeface="Arial"/>
                </a:rPr>
                <a:t>2</a:t>
              </a:r>
              <a:r>
                <a:rPr sz="1467" spc="-73" dirty="0">
                  <a:solidFill>
                    <a:srgbClr val="585858"/>
                  </a:solidFill>
                  <a:latin typeface="Arial"/>
                  <a:cs typeface="Arial"/>
                </a:rPr>
                <a:t>0</a:t>
              </a:r>
              <a:r>
                <a:rPr sz="1467" spc="33" dirty="0">
                  <a:solidFill>
                    <a:srgbClr val="585858"/>
                  </a:solidFill>
                  <a:latin typeface="Arial"/>
                  <a:cs typeface="Arial"/>
                </a:rPr>
                <a:t>1</a:t>
              </a:r>
              <a:r>
                <a:rPr sz="1467" spc="13" dirty="0">
                  <a:solidFill>
                    <a:srgbClr val="585858"/>
                  </a:solidFill>
                  <a:latin typeface="Arial"/>
                  <a:cs typeface="Arial"/>
                </a:rPr>
                <a:t>7</a:t>
              </a:r>
              <a:endParaRPr sz="1467" dirty="0">
                <a:solidFill>
                  <a:prstClr val="black"/>
                </a:solidFill>
                <a:latin typeface="Arial"/>
                <a:cs typeface="Arial"/>
              </a:endParaRPr>
            </a:p>
          </p:txBody>
        </p:sp>
        <p:sp>
          <p:nvSpPr>
            <p:cNvPr id="26" name="object 26"/>
            <p:cNvSpPr txBox="1"/>
            <p:nvPr/>
          </p:nvSpPr>
          <p:spPr>
            <a:xfrm>
              <a:off x="6982841" y="4566602"/>
              <a:ext cx="339090" cy="185224"/>
            </a:xfrm>
            <a:prstGeom prst="rect">
              <a:avLst/>
            </a:prstGeom>
          </p:spPr>
          <p:txBody>
            <a:bodyPr vert="horz" wrap="square" lIns="0" tIns="20320" rIns="0" bIns="0" rtlCol="0">
              <a:spAutoFit/>
            </a:bodyPr>
            <a:lstStyle/>
            <a:p>
              <a:pPr marL="16933" defTabSz="1219170">
                <a:spcBef>
                  <a:spcPts val="160"/>
                </a:spcBef>
              </a:pPr>
              <a:r>
                <a:rPr sz="1467" spc="33" dirty="0">
                  <a:solidFill>
                    <a:srgbClr val="585858"/>
                  </a:solidFill>
                  <a:latin typeface="Arial"/>
                  <a:cs typeface="Arial"/>
                </a:rPr>
                <a:t>2</a:t>
              </a:r>
              <a:r>
                <a:rPr sz="1467" spc="-73" dirty="0">
                  <a:solidFill>
                    <a:srgbClr val="585858"/>
                  </a:solidFill>
                  <a:latin typeface="Arial"/>
                  <a:cs typeface="Arial"/>
                </a:rPr>
                <a:t>0</a:t>
              </a:r>
              <a:r>
                <a:rPr sz="1467" spc="33" dirty="0">
                  <a:solidFill>
                    <a:srgbClr val="585858"/>
                  </a:solidFill>
                  <a:latin typeface="Arial"/>
                  <a:cs typeface="Arial"/>
                </a:rPr>
                <a:t>1</a:t>
              </a:r>
              <a:r>
                <a:rPr sz="1467" spc="13" dirty="0">
                  <a:solidFill>
                    <a:srgbClr val="585858"/>
                  </a:solidFill>
                  <a:latin typeface="Arial"/>
                  <a:cs typeface="Arial"/>
                </a:rPr>
                <a:t>8</a:t>
              </a:r>
              <a:endParaRPr sz="1467" dirty="0">
                <a:solidFill>
                  <a:prstClr val="black"/>
                </a:solidFill>
                <a:latin typeface="Arial"/>
                <a:cs typeface="Arial"/>
              </a:endParaRPr>
            </a:p>
          </p:txBody>
        </p:sp>
        <p:sp>
          <p:nvSpPr>
            <p:cNvPr id="27" name="object 27"/>
            <p:cNvSpPr txBox="1"/>
            <p:nvPr/>
          </p:nvSpPr>
          <p:spPr>
            <a:xfrm>
              <a:off x="1267946" y="2414441"/>
              <a:ext cx="169792" cy="1656714"/>
            </a:xfrm>
            <a:prstGeom prst="rect">
              <a:avLst/>
            </a:prstGeom>
          </p:spPr>
          <p:txBody>
            <a:bodyPr vert="vert270" wrap="square" lIns="0" tIns="2540" rIns="0" bIns="0" rtlCol="0">
              <a:spAutoFit/>
            </a:bodyPr>
            <a:lstStyle/>
            <a:p>
              <a:pPr marL="16933" defTabSz="1219170">
                <a:spcBef>
                  <a:spcPts val="20"/>
                </a:spcBef>
              </a:pPr>
              <a:r>
                <a:rPr sz="1467" b="1" spc="27" dirty="0">
                  <a:solidFill>
                    <a:srgbClr val="39799B"/>
                  </a:solidFill>
                  <a:latin typeface="Arial"/>
                  <a:cs typeface="Arial"/>
                </a:rPr>
                <a:t>Opioid</a:t>
              </a:r>
              <a:r>
                <a:rPr sz="1467" b="1" spc="-67" dirty="0">
                  <a:solidFill>
                    <a:srgbClr val="39799B"/>
                  </a:solidFill>
                  <a:latin typeface="Arial"/>
                  <a:cs typeface="Arial"/>
                </a:rPr>
                <a:t> </a:t>
              </a:r>
              <a:r>
                <a:rPr sz="1467" b="1" spc="13" dirty="0">
                  <a:solidFill>
                    <a:srgbClr val="39799B"/>
                  </a:solidFill>
                  <a:latin typeface="Arial"/>
                  <a:cs typeface="Arial"/>
                </a:rPr>
                <a:t>Scripts</a:t>
              </a:r>
              <a:r>
                <a:rPr sz="1467" b="1" spc="-87" dirty="0">
                  <a:solidFill>
                    <a:srgbClr val="39799B"/>
                  </a:solidFill>
                  <a:latin typeface="Arial"/>
                  <a:cs typeface="Arial"/>
                </a:rPr>
                <a:t> </a:t>
              </a:r>
              <a:r>
                <a:rPr sz="1467" b="1" spc="27" dirty="0">
                  <a:solidFill>
                    <a:srgbClr val="39799B"/>
                  </a:solidFill>
                  <a:latin typeface="Arial"/>
                  <a:cs typeface="Arial"/>
                </a:rPr>
                <a:t>per</a:t>
              </a:r>
              <a:r>
                <a:rPr sz="1467" b="1" spc="-147" dirty="0">
                  <a:solidFill>
                    <a:srgbClr val="39799B"/>
                  </a:solidFill>
                  <a:latin typeface="Arial"/>
                  <a:cs typeface="Arial"/>
                </a:rPr>
                <a:t> </a:t>
              </a:r>
              <a:r>
                <a:rPr sz="1467" b="1" spc="20" dirty="0">
                  <a:solidFill>
                    <a:srgbClr val="39799B"/>
                  </a:solidFill>
                  <a:latin typeface="Arial"/>
                  <a:cs typeface="Arial"/>
                </a:rPr>
                <a:t>1,000</a:t>
              </a:r>
              <a:endParaRPr sz="1467" dirty="0">
                <a:solidFill>
                  <a:prstClr val="black"/>
                </a:solidFill>
                <a:latin typeface="Arial"/>
                <a:cs typeface="Arial"/>
              </a:endParaRPr>
            </a:p>
          </p:txBody>
        </p:sp>
        <p:sp>
          <p:nvSpPr>
            <p:cNvPr id="28" name="object 28"/>
            <p:cNvSpPr/>
            <p:nvPr/>
          </p:nvSpPr>
          <p:spPr>
            <a:xfrm>
              <a:off x="7005319" y="2128519"/>
              <a:ext cx="152400" cy="243839"/>
            </a:xfrm>
            <a:prstGeom prst="rect">
              <a:avLst/>
            </a:prstGeom>
            <a:blipFill>
              <a:blip r:embed="rId4"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29" name="object 29"/>
            <p:cNvSpPr/>
            <p:nvPr/>
          </p:nvSpPr>
          <p:spPr>
            <a:xfrm>
              <a:off x="7005319" y="2128519"/>
              <a:ext cx="152400" cy="243840"/>
            </a:xfrm>
            <a:custGeom>
              <a:avLst/>
              <a:gdLst/>
              <a:ahLst/>
              <a:cxnLst/>
              <a:rect l="l" t="t" r="r" b="b"/>
              <a:pathLst>
                <a:path w="152400" h="243839">
                  <a:moveTo>
                    <a:pt x="0" y="167639"/>
                  </a:moveTo>
                  <a:lnTo>
                    <a:pt x="38100" y="167639"/>
                  </a:lnTo>
                  <a:lnTo>
                    <a:pt x="38100" y="0"/>
                  </a:lnTo>
                  <a:lnTo>
                    <a:pt x="114300" y="0"/>
                  </a:lnTo>
                  <a:lnTo>
                    <a:pt x="114300" y="167639"/>
                  </a:lnTo>
                  <a:lnTo>
                    <a:pt x="152400" y="167639"/>
                  </a:lnTo>
                  <a:lnTo>
                    <a:pt x="76200" y="243839"/>
                  </a:lnTo>
                  <a:lnTo>
                    <a:pt x="0" y="167639"/>
                  </a:lnTo>
                  <a:close/>
                </a:path>
              </a:pathLst>
            </a:custGeom>
            <a:ln w="30479">
              <a:solidFill>
                <a:srgbClr val="005F85"/>
              </a:solidFill>
            </a:ln>
          </p:spPr>
          <p:txBody>
            <a:bodyPr wrap="square" lIns="0" tIns="0" rIns="0" bIns="0" rtlCol="0"/>
            <a:lstStyle/>
            <a:p>
              <a:pPr defTabSz="1219170"/>
              <a:endParaRPr sz="2400" dirty="0">
                <a:solidFill>
                  <a:prstClr val="black"/>
                </a:solidFill>
                <a:latin typeface="Calibri"/>
              </a:endParaRPr>
            </a:p>
          </p:txBody>
        </p:sp>
        <p:sp>
          <p:nvSpPr>
            <p:cNvPr id="30" name="object 30"/>
            <p:cNvSpPr txBox="1"/>
            <p:nvPr/>
          </p:nvSpPr>
          <p:spPr>
            <a:xfrm>
              <a:off x="6083046" y="1905761"/>
              <a:ext cx="1198880" cy="1217835"/>
            </a:xfrm>
            <a:prstGeom prst="rect">
              <a:avLst/>
            </a:prstGeom>
          </p:spPr>
          <p:txBody>
            <a:bodyPr vert="horz" wrap="square" lIns="0" tIns="206587" rIns="0" bIns="0" rtlCol="0">
              <a:spAutoFit/>
            </a:bodyPr>
            <a:lstStyle/>
            <a:p>
              <a:pPr marL="304792" defTabSz="1219170">
                <a:spcBef>
                  <a:spcPts val="1627"/>
                </a:spcBef>
              </a:pPr>
              <a:r>
                <a:rPr sz="3200" b="1" spc="20" dirty="0">
                  <a:solidFill>
                    <a:srgbClr val="0073A1"/>
                  </a:solidFill>
                  <a:latin typeface="Arial"/>
                  <a:cs typeface="Arial"/>
                </a:rPr>
                <a:t>18%</a:t>
              </a:r>
              <a:endParaRPr sz="3200" dirty="0">
                <a:solidFill>
                  <a:prstClr val="black"/>
                </a:solidFill>
                <a:latin typeface="Arial"/>
                <a:cs typeface="Arial"/>
              </a:endParaRPr>
            </a:p>
            <a:p>
              <a:pPr marL="304792" defTabSz="1219170">
                <a:lnSpc>
                  <a:spcPts val="1773"/>
                </a:lnSpc>
                <a:spcBef>
                  <a:spcPts val="747"/>
                </a:spcBef>
              </a:pPr>
              <a:r>
                <a:rPr sz="1600" spc="-33" dirty="0">
                  <a:solidFill>
                    <a:prstClr val="black"/>
                  </a:solidFill>
                  <a:latin typeface="Arial"/>
                  <a:cs typeface="Arial"/>
                </a:rPr>
                <a:t>2017 </a:t>
              </a:r>
              <a:r>
                <a:rPr sz="1600" dirty="0">
                  <a:solidFill>
                    <a:prstClr val="black"/>
                  </a:solidFill>
                  <a:latin typeface="Arial"/>
                  <a:cs typeface="Arial"/>
                </a:rPr>
                <a:t>-</a:t>
              </a:r>
              <a:r>
                <a:rPr sz="1600" spc="133" dirty="0">
                  <a:solidFill>
                    <a:prstClr val="black"/>
                  </a:solidFill>
                  <a:latin typeface="Arial"/>
                  <a:cs typeface="Arial"/>
                </a:rPr>
                <a:t> </a:t>
              </a:r>
              <a:r>
                <a:rPr sz="1600" spc="-40" dirty="0">
                  <a:solidFill>
                    <a:prstClr val="black"/>
                  </a:solidFill>
                  <a:latin typeface="Arial"/>
                  <a:cs typeface="Arial"/>
                </a:rPr>
                <a:t>2018</a:t>
              </a:r>
              <a:endParaRPr sz="1600" dirty="0">
                <a:solidFill>
                  <a:prstClr val="black"/>
                </a:solidFill>
                <a:latin typeface="Arial"/>
                <a:cs typeface="Arial"/>
              </a:endParaRPr>
            </a:p>
            <a:p>
              <a:pPr marL="16933" defTabSz="1219170">
                <a:lnSpc>
                  <a:spcPts val="1613"/>
                </a:lnSpc>
              </a:pPr>
              <a:r>
                <a:rPr sz="1467" b="1" spc="33" dirty="0">
                  <a:solidFill>
                    <a:srgbClr val="404040"/>
                  </a:solidFill>
                  <a:latin typeface="Arial"/>
                  <a:cs typeface="Arial"/>
                </a:rPr>
                <a:t>394</a:t>
              </a:r>
              <a:endParaRPr sz="1467" dirty="0">
                <a:solidFill>
                  <a:prstClr val="black"/>
                </a:solidFill>
                <a:latin typeface="Arial"/>
                <a:cs typeface="Arial"/>
              </a:endParaRPr>
            </a:p>
            <a:p>
              <a:pPr marR="6773" algn="r" defTabSz="1219170">
                <a:spcBef>
                  <a:spcPts val="1267"/>
                </a:spcBef>
              </a:pPr>
              <a:r>
                <a:rPr sz="1467" b="1" spc="33" dirty="0">
                  <a:solidFill>
                    <a:srgbClr val="404040"/>
                  </a:solidFill>
                  <a:latin typeface="Arial"/>
                  <a:cs typeface="Arial"/>
                </a:rPr>
                <a:t>323</a:t>
              </a:r>
              <a:endParaRPr sz="1467" dirty="0">
                <a:solidFill>
                  <a:prstClr val="black"/>
                </a:solidFill>
                <a:latin typeface="Arial"/>
                <a:cs typeface="Arial"/>
              </a:endParaRPr>
            </a:p>
          </p:txBody>
        </p:sp>
      </p:grpSp>
    </p:spTree>
    <p:extLst>
      <p:ext uri="{BB962C8B-B14F-4D97-AF65-F5344CB8AC3E}">
        <p14:creationId xmlns:p14="http://schemas.microsoft.com/office/powerpoint/2010/main" val="551145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60</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870374" y="227651"/>
            <a:ext cx="10451253" cy="1002839"/>
          </a:xfrm>
          <a:prstGeom prst="rect">
            <a:avLst/>
          </a:prstGeom>
        </p:spPr>
        <p:txBody>
          <a:bodyPr vert="horz" wrap="square" lIns="0" tIns="17780" rIns="0" bIns="0" rtlCol="0">
            <a:spAutoFit/>
          </a:bodyPr>
          <a:lstStyle/>
          <a:p>
            <a:pPr marL="16933" marR="6773" algn="ctr">
              <a:spcBef>
                <a:spcPts val="140"/>
              </a:spcBef>
            </a:pPr>
            <a:r>
              <a:rPr sz="3200" b="1" spc="47" dirty="0">
                <a:solidFill>
                  <a:srgbClr val="0E4977"/>
                </a:solidFill>
                <a:latin typeface="Segoe UI" panose="020B0502040204020203" pitchFamily="34" charset="0"/>
                <a:cs typeface="Segoe UI" panose="020B0502040204020203" pitchFamily="34" charset="0"/>
              </a:rPr>
              <a:t>The </a:t>
            </a:r>
            <a:r>
              <a:rPr sz="3200" b="1" spc="7" dirty="0">
                <a:solidFill>
                  <a:srgbClr val="0E4977"/>
                </a:solidFill>
                <a:latin typeface="Segoe UI" panose="020B0502040204020203" pitchFamily="34" charset="0"/>
                <a:cs typeface="Segoe UI" panose="020B0502040204020203" pitchFamily="34" charset="0"/>
              </a:rPr>
              <a:t>percent </a:t>
            </a:r>
            <a:r>
              <a:rPr sz="3200" b="1" dirty="0">
                <a:solidFill>
                  <a:srgbClr val="0E4977"/>
                </a:solidFill>
                <a:latin typeface="Segoe UI" panose="020B0502040204020203" pitchFamily="34" charset="0"/>
                <a:cs typeface="Segoe UI" panose="020B0502040204020203" pitchFamily="34" charset="0"/>
              </a:rPr>
              <a:t>of </a:t>
            </a:r>
            <a:r>
              <a:rPr sz="3200" b="1" spc="-33" dirty="0">
                <a:solidFill>
                  <a:srgbClr val="0E4977"/>
                </a:solidFill>
                <a:latin typeface="Segoe UI" panose="020B0502040204020203" pitchFamily="34" charset="0"/>
                <a:cs typeface="Segoe UI" panose="020B0502040204020203" pitchFamily="34" charset="0"/>
              </a:rPr>
              <a:t>BCBS </a:t>
            </a:r>
            <a:r>
              <a:rPr sz="3200" b="1" spc="7" dirty="0">
                <a:solidFill>
                  <a:srgbClr val="0E4977"/>
                </a:solidFill>
                <a:latin typeface="Segoe UI" panose="020B0502040204020203" pitchFamily="34" charset="0"/>
                <a:cs typeface="Segoe UI" panose="020B0502040204020203" pitchFamily="34" charset="0"/>
              </a:rPr>
              <a:t>members </a:t>
            </a:r>
            <a:r>
              <a:rPr sz="3200" b="1" dirty="0">
                <a:solidFill>
                  <a:srgbClr val="0E4977"/>
                </a:solidFill>
                <a:latin typeface="Segoe UI" panose="020B0502040204020203" pitchFamily="34" charset="0"/>
                <a:cs typeface="Segoe UI" panose="020B0502040204020203" pitchFamily="34" charset="0"/>
              </a:rPr>
              <a:t>filling </a:t>
            </a:r>
            <a:r>
              <a:rPr sz="3200" b="1" spc="-7" dirty="0">
                <a:solidFill>
                  <a:srgbClr val="0E4977"/>
                </a:solidFill>
                <a:latin typeface="Segoe UI" panose="020B0502040204020203" pitchFamily="34" charset="0"/>
                <a:cs typeface="Segoe UI" panose="020B0502040204020203" pitchFamily="34" charset="0"/>
              </a:rPr>
              <a:t>an opioid  </a:t>
            </a:r>
            <a:r>
              <a:rPr sz="3200" b="1" spc="-13" dirty="0">
                <a:solidFill>
                  <a:srgbClr val="0E4977"/>
                </a:solidFill>
                <a:latin typeface="Segoe UI" panose="020B0502040204020203" pitchFamily="34" charset="0"/>
                <a:cs typeface="Segoe UI" panose="020B0502040204020203" pitchFamily="34" charset="0"/>
              </a:rPr>
              <a:t>prescription also </a:t>
            </a:r>
            <a:r>
              <a:rPr sz="3200" b="1" spc="-20" dirty="0">
                <a:solidFill>
                  <a:srgbClr val="0E4977"/>
                </a:solidFill>
                <a:latin typeface="Segoe UI" panose="020B0502040204020203" pitchFamily="34" charset="0"/>
                <a:cs typeface="Segoe UI" panose="020B0502040204020203" pitchFamily="34" charset="0"/>
              </a:rPr>
              <a:t>declined </a:t>
            </a:r>
            <a:r>
              <a:rPr sz="3200" b="1" dirty="0">
                <a:solidFill>
                  <a:srgbClr val="0E4977"/>
                </a:solidFill>
                <a:latin typeface="Segoe UI" panose="020B0502040204020203" pitchFamily="34" charset="0"/>
                <a:cs typeface="Segoe UI" panose="020B0502040204020203" pitchFamily="34" charset="0"/>
              </a:rPr>
              <a:t>in</a:t>
            </a:r>
            <a:r>
              <a:rPr sz="3200" b="1" spc="220" dirty="0">
                <a:solidFill>
                  <a:srgbClr val="0E4977"/>
                </a:solidFill>
                <a:latin typeface="Segoe UI" panose="020B0502040204020203" pitchFamily="34" charset="0"/>
                <a:cs typeface="Segoe UI" panose="020B0502040204020203" pitchFamily="34" charset="0"/>
              </a:rPr>
              <a:t> </a:t>
            </a:r>
            <a:r>
              <a:rPr sz="3200" b="1" dirty="0">
                <a:solidFill>
                  <a:srgbClr val="0E4977"/>
                </a:solidFill>
                <a:latin typeface="Segoe UI" panose="020B0502040204020203" pitchFamily="34" charset="0"/>
                <a:cs typeface="Segoe UI" panose="020B0502040204020203" pitchFamily="34" charset="0"/>
              </a:rPr>
              <a:t>2018</a:t>
            </a:r>
            <a:endParaRPr sz="3200" b="1" dirty="0">
              <a:latin typeface="Segoe UI" panose="020B0502040204020203" pitchFamily="34" charset="0"/>
              <a:cs typeface="Segoe UI" panose="020B0502040204020203" pitchFamily="34" charset="0"/>
            </a:endParaRPr>
          </a:p>
        </p:txBody>
      </p:sp>
      <p:grpSp>
        <p:nvGrpSpPr>
          <p:cNvPr id="34" name="Group 33"/>
          <p:cNvGrpSpPr/>
          <p:nvPr/>
        </p:nvGrpSpPr>
        <p:grpSpPr>
          <a:xfrm>
            <a:off x="1355203" y="1535271"/>
            <a:ext cx="9701489" cy="4193725"/>
            <a:chOff x="998706" y="1762421"/>
            <a:chExt cx="7477926" cy="2895233"/>
          </a:xfrm>
        </p:grpSpPr>
        <p:sp>
          <p:nvSpPr>
            <p:cNvPr id="5" name="object 5"/>
            <p:cNvSpPr/>
            <p:nvPr/>
          </p:nvSpPr>
          <p:spPr>
            <a:xfrm>
              <a:off x="2042160" y="2080076"/>
              <a:ext cx="5618480" cy="2316480"/>
            </a:xfrm>
            <a:custGeom>
              <a:avLst/>
              <a:gdLst/>
              <a:ahLst/>
              <a:cxnLst/>
              <a:rect l="l" t="t" r="r" b="b"/>
              <a:pathLst>
                <a:path w="5618480" h="2316479">
                  <a:moveTo>
                    <a:pt x="0" y="2316480"/>
                  </a:moveTo>
                  <a:lnTo>
                    <a:pt x="5618480" y="2316480"/>
                  </a:lnTo>
                  <a:lnTo>
                    <a:pt x="5618480" y="0"/>
                  </a:lnTo>
                  <a:lnTo>
                    <a:pt x="0" y="0"/>
                  </a:lnTo>
                  <a:lnTo>
                    <a:pt x="0" y="2316480"/>
                  </a:lnTo>
                  <a:close/>
                </a:path>
              </a:pathLst>
            </a:custGeom>
            <a:solidFill>
              <a:srgbClr val="F8F8F8"/>
            </a:solidFill>
          </p:spPr>
          <p:txBody>
            <a:bodyPr wrap="square" lIns="0" tIns="0" rIns="0" bIns="0" rtlCol="0"/>
            <a:lstStyle/>
            <a:p>
              <a:pPr defTabSz="1219170"/>
              <a:endParaRPr sz="2400" dirty="0">
                <a:solidFill>
                  <a:prstClr val="black"/>
                </a:solidFill>
                <a:latin typeface="Calibri"/>
              </a:endParaRPr>
            </a:p>
          </p:txBody>
        </p:sp>
        <p:sp>
          <p:nvSpPr>
            <p:cNvPr id="6" name="object 6"/>
            <p:cNvSpPr/>
            <p:nvPr/>
          </p:nvSpPr>
          <p:spPr>
            <a:xfrm>
              <a:off x="2037079" y="4414519"/>
              <a:ext cx="5618480" cy="0"/>
            </a:xfrm>
            <a:custGeom>
              <a:avLst/>
              <a:gdLst/>
              <a:ahLst/>
              <a:cxnLst/>
              <a:rect l="l" t="t" r="r" b="b"/>
              <a:pathLst>
                <a:path w="5618480">
                  <a:moveTo>
                    <a:pt x="0" y="0"/>
                  </a:moveTo>
                  <a:lnTo>
                    <a:pt x="5618480" y="0"/>
                  </a:lnTo>
                </a:path>
              </a:pathLst>
            </a:custGeom>
            <a:ln w="10160">
              <a:solidFill>
                <a:srgbClr val="D9D9D9"/>
              </a:solidFill>
            </a:ln>
          </p:spPr>
          <p:txBody>
            <a:bodyPr wrap="square" lIns="0" tIns="0" rIns="0" bIns="0" rtlCol="0"/>
            <a:lstStyle/>
            <a:p>
              <a:pPr defTabSz="1219170"/>
              <a:endParaRPr sz="2400" dirty="0">
                <a:solidFill>
                  <a:prstClr val="black"/>
                </a:solidFill>
                <a:latin typeface="Calibri"/>
              </a:endParaRPr>
            </a:p>
          </p:txBody>
        </p:sp>
        <p:sp>
          <p:nvSpPr>
            <p:cNvPr id="7" name="object 7"/>
            <p:cNvSpPr/>
            <p:nvPr/>
          </p:nvSpPr>
          <p:spPr>
            <a:xfrm>
              <a:off x="2509520" y="2560319"/>
              <a:ext cx="4683760" cy="680720"/>
            </a:xfrm>
            <a:custGeom>
              <a:avLst/>
              <a:gdLst/>
              <a:ahLst/>
              <a:cxnLst/>
              <a:rect l="l" t="t" r="r" b="b"/>
              <a:pathLst>
                <a:path w="4683759" h="680719">
                  <a:moveTo>
                    <a:pt x="0" y="0"/>
                  </a:moveTo>
                  <a:lnTo>
                    <a:pt x="934719" y="91439"/>
                  </a:lnTo>
                  <a:lnTo>
                    <a:pt x="1869440" y="182879"/>
                  </a:lnTo>
                  <a:lnTo>
                    <a:pt x="2804160" y="274319"/>
                  </a:lnTo>
                  <a:lnTo>
                    <a:pt x="3749040" y="457200"/>
                  </a:lnTo>
                  <a:lnTo>
                    <a:pt x="4683759" y="680719"/>
                  </a:lnTo>
                </a:path>
              </a:pathLst>
            </a:custGeom>
            <a:ln w="40640">
              <a:solidFill>
                <a:srgbClr val="005F85"/>
              </a:solidFill>
            </a:ln>
          </p:spPr>
          <p:txBody>
            <a:bodyPr wrap="square" lIns="0" tIns="0" rIns="0" bIns="0" rtlCol="0"/>
            <a:lstStyle/>
            <a:p>
              <a:pPr defTabSz="1219170"/>
              <a:endParaRPr sz="2400" dirty="0">
                <a:solidFill>
                  <a:prstClr val="black"/>
                </a:solidFill>
                <a:latin typeface="Calibri"/>
              </a:endParaRPr>
            </a:p>
          </p:txBody>
        </p:sp>
        <p:sp>
          <p:nvSpPr>
            <p:cNvPr id="8" name="object 8"/>
            <p:cNvSpPr/>
            <p:nvPr/>
          </p:nvSpPr>
          <p:spPr>
            <a:xfrm>
              <a:off x="2461260" y="2506598"/>
              <a:ext cx="91440"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9" name="object 9"/>
            <p:cNvSpPr/>
            <p:nvPr/>
          </p:nvSpPr>
          <p:spPr>
            <a:xfrm>
              <a:off x="3395979" y="2598038"/>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0" name="object 10"/>
            <p:cNvSpPr/>
            <p:nvPr/>
          </p:nvSpPr>
          <p:spPr>
            <a:xfrm>
              <a:off x="4340859" y="2689478"/>
              <a:ext cx="91439" cy="9144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1" name="object 11"/>
            <p:cNvSpPr/>
            <p:nvPr/>
          </p:nvSpPr>
          <p:spPr>
            <a:xfrm>
              <a:off x="5275579" y="2791078"/>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2" name="object 12"/>
            <p:cNvSpPr/>
            <p:nvPr/>
          </p:nvSpPr>
          <p:spPr>
            <a:xfrm>
              <a:off x="6210300" y="2973958"/>
              <a:ext cx="91439" cy="91439"/>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3" name="object 13"/>
            <p:cNvSpPr/>
            <p:nvPr/>
          </p:nvSpPr>
          <p:spPr>
            <a:xfrm>
              <a:off x="7145019" y="3187318"/>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4" name="object 14"/>
            <p:cNvSpPr txBox="1"/>
            <p:nvPr/>
          </p:nvSpPr>
          <p:spPr>
            <a:xfrm>
              <a:off x="2344420" y="2262187"/>
              <a:ext cx="321310"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20%</a:t>
              </a:r>
              <a:endParaRPr sz="1600" dirty="0">
                <a:solidFill>
                  <a:prstClr val="black"/>
                </a:solidFill>
                <a:latin typeface="Arial"/>
                <a:cs typeface="Arial"/>
              </a:endParaRPr>
            </a:p>
          </p:txBody>
        </p:sp>
        <p:sp>
          <p:nvSpPr>
            <p:cNvPr id="15" name="object 15"/>
            <p:cNvSpPr txBox="1"/>
            <p:nvPr/>
          </p:nvSpPr>
          <p:spPr>
            <a:xfrm>
              <a:off x="3282315" y="2355278"/>
              <a:ext cx="320675"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19%</a:t>
              </a:r>
              <a:endParaRPr sz="1600" dirty="0">
                <a:solidFill>
                  <a:prstClr val="black"/>
                </a:solidFill>
                <a:latin typeface="Arial"/>
                <a:cs typeface="Arial"/>
              </a:endParaRPr>
            </a:p>
          </p:txBody>
        </p:sp>
        <p:sp>
          <p:nvSpPr>
            <p:cNvPr id="16" name="object 16"/>
            <p:cNvSpPr txBox="1"/>
            <p:nvPr/>
          </p:nvSpPr>
          <p:spPr>
            <a:xfrm>
              <a:off x="4220209" y="2448242"/>
              <a:ext cx="320675"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18%</a:t>
              </a:r>
              <a:endParaRPr sz="1600" dirty="0">
                <a:solidFill>
                  <a:prstClr val="black"/>
                </a:solidFill>
                <a:latin typeface="Arial"/>
                <a:cs typeface="Arial"/>
              </a:endParaRPr>
            </a:p>
          </p:txBody>
        </p:sp>
        <p:sp>
          <p:nvSpPr>
            <p:cNvPr id="17" name="object 17"/>
            <p:cNvSpPr txBox="1"/>
            <p:nvPr/>
          </p:nvSpPr>
          <p:spPr>
            <a:xfrm>
              <a:off x="5158104" y="2540952"/>
              <a:ext cx="320675"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17%</a:t>
              </a:r>
              <a:endParaRPr sz="1600" dirty="0">
                <a:solidFill>
                  <a:prstClr val="black"/>
                </a:solidFill>
                <a:latin typeface="Arial"/>
                <a:cs typeface="Arial"/>
              </a:endParaRPr>
            </a:p>
          </p:txBody>
        </p:sp>
        <p:sp>
          <p:nvSpPr>
            <p:cNvPr id="18" name="object 18"/>
            <p:cNvSpPr txBox="1"/>
            <p:nvPr/>
          </p:nvSpPr>
          <p:spPr>
            <a:xfrm>
              <a:off x="6096000" y="2727007"/>
              <a:ext cx="320675"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15%</a:t>
              </a:r>
              <a:endParaRPr sz="1600" dirty="0">
                <a:solidFill>
                  <a:prstClr val="black"/>
                </a:solidFill>
                <a:latin typeface="Arial"/>
                <a:cs typeface="Arial"/>
              </a:endParaRPr>
            </a:p>
          </p:txBody>
        </p:sp>
        <p:sp>
          <p:nvSpPr>
            <p:cNvPr id="19" name="object 19"/>
            <p:cNvSpPr txBox="1"/>
            <p:nvPr/>
          </p:nvSpPr>
          <p:spPr>
            <a:xfrm>
              <a:off x="7033641" y="2942653"/>
              <a:ext cx="321310" cy="197490"/>
            </a:xfrm>
            <a:prstGeom prst="rect">
              <a:avLst/>
            </a:prstGeom>
          </p:spPr>
          <p:txBody>
            <a:bodyPr vert="horz" wrap="square" lIns="0" tIns="16933" rIns="0" bIns="0" rtlCol="0">
              <a:spAutoFit/>
            </a:bodyPr>
            <a:lstStyle/>
            <a:p>
              <a:pPr marL="16933" defTabSz="1219170">
                <a:spcBef>
                  <a:spcPts val="133"/>
                </a:spcBef>
              </a:pPr>
              <a:r>
                <a:rPr sz="1600" b="1" spc="-40" dirty="0">
                  <a:solidFill>
                    <a:srgbClr val="404040"/>
                  </a:solidFill>
                  <a:latin typeface="Arial"/>
                  <a:cs typeface="Arial"/>
                </a:rPr>
                <a:t>13%</a:t>
              </a:r>
              <a:endParaRPr sz="1600" dirty="0">
                <a:solidFill>
                  <a:prstClr val="black"/>
                </a:solidFill>
                <a:latin typeface="Arial"/>
                <a:cs typeface="Arial"/>
              </a:endParaRPr>
            </a:p>
          </p:txBody>
        </p:sp>
        <p:sp>
          <p:nvSpPr>
            <p:cNvPr id="20" name="object 20"/>
            <p:cNvSpPr txBox="1"/>
            <p:nvPr/>
          </p:nvSpPr>
          <p:spPr>
            <a:xfrm>
              <a:off x="1627885" y="3376612"/>
              <a:ext cx="313690" cy="1142765"/>
            </a:xfrm>
            <a:prstGeom prst="rect">
              <a:avLst/>
            </a:prstGeom>
          </p:spPr>
          <p:txBody>
            <a:bodyPr vert="horz" wrap="square" lIns="0" tIns="20320" rIns="0" bIns="0" rtlCol="0">
              <a:spAutoFit/>
            </a:bodyPr>
            <a:lstStyle/>
            <a:p>
              <a:pPr marR="847" algn="ctr" defTabSz="1219170">
                <a:spcBef>
                  <a:spcPts val="160"/>
                </a:spcBef>
              </a:pPr>
              <a:r>
                <a:rPr sz="1467" spc="27" dirty="0">
                  <a:solidFill>
                    <a:srgbClr val="585858"/>
                  </a:solidFill>
                  <a:latin typeface="Arial"/>
                  <a:cs typeface="Arial"/>
                </a:rPr>
                <a:t>1</a:t>
              </a:r>
              <a:r>
                <a:rPr sz="1467" spc="-73" dirty="0">
                  <a:solidFill>
                    <a:srgbClr val="585858"/>
                  </a:solidFill>
                  <a:latin typeface="Arial"/>
                  <a:cs typeface="Arial"/>
                </a:rPr>
                <a:t>0</a:t>
              </a:r>
              <a:r>
                <a:rPr sz="1467" spc="20" dirty="0">
                  <a:solidFill>
                    <a:srgbClr val="585858"/>
                  </a:solidFill>
                  <a:latin typeface="Arial"/>
                  <a:cs typeface="Arial"/>
                </a:rPr>
                <a:t>%</a:t>
              </a:r>
              <a:endParaRPr sz="1467" dirty="0">
                <a:solidFill>
                  <a:prstClr val="black"/>
                </a:solidFill>
                <a:latin typeface="Arial"/>
                <a:cs typeface="Arial"/>
              </a:endParaRPr>
            </a:p>
            <a:p>
              <a:pPr defTabSz="1219170"/>
              <a:endParaRPr sz="1600" dirty="0">
                <a:solidFill>
                  <a:prstClr val="black"/>
                </a:solidFill>
                <a:latin typeface="Times New Roman"/>
                <a:cs typeface="Times New Roman"/>
              </a:endParaRPr>
            </a:p>
            <a:p>
              <a:pPr marL="103291" algn="ctr" defTabSz="1219170">
                <a:spcBef>
                  <a:spcPts val="1280"/>
                </a:spcBef>
              </a:pPr>
              <a:r>
                <a:rPr sz="1467" spc="40" dirty="0">
                  <a:solidFill>
                    <a:srgbClr val="585858"/>
                  </a:solidFill>
                  <a:latin typeface="Arial"/>
                  <a:cs typeface="Arial"/>
                </a:rPr>
                <a:t>5%</a:t>
              </a:r>
              <a:endParaRPr sz="1467" dirty="0">
                <a:solidFill>
                  <a:prstClr val="black"/>
                </a:solidFill>
                <a:latin typeface="Arial"/>
                <a:cs typeface="Arial"/>
              </a:endParaRPr>
            </a:p>
            <a:p>
              <a:pPr defTabSz="1219170"/>
              <a:endParaRPr sz="1600" dirty="0">
                <a:solidFill>
                  <a:prstClr val="black"/>
                </a:solidFill>
                <a:latin typeface="Times New Roman"/>
                <a:cs typeface="Times New Roman"/>
              </a:endParaRPr>
            </a:p>
            <a:p>
              <a:pPr marL="103291" algn="ctr" defTabSz="1219170">
                <a:spcBef>
                  <a:spcPts val="1280"/>
                </a:spcBef>
              </a:pPr>
              <a:r>
                <a:rPr sz="1467" spc="40" dirty="0">
                  <a:solidFill>
                    <a:srgbClr val="585858"/>
                  </a:solidFill>
                  <a:latin typeface="Arial"/>
                  <a:cs typeface="Arial"/>
                </a:rPr>
                <a:t>0%</a:t>
              </a:r>
              <a:endParaRPr sz="1467" dirty="0">
                <a:solidFill>
                  <a:prstClr val="black"/>
                </a:solidFill>
                <a:latin typeface="Arial"/>
                <a:cs typeface="Arial"/>
              </a:endParaRPr>
            </a:p>
          </p:txBody>
        </p:sp>
        <p:sp>
          <p:nvSpPr>
            <p:cNvPr id="21" name="object 21"/>
            <p:cNvSpPr txBox="1"/>
            <p:nvPr/>
          </p:nvSpPr>
          <p:spPr>
            <a:xfrm>
              <a:off x="1627885" y="2911792"/>
              <a:ext cx="304800"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1</a:t>
              </a:r>
              <a:r>
                <a:rPr sz="1467" spc="-73" dirty="0">
                  <a:solidFill>
                    <a:srgbClr val="585858"/>
                  </a:solidFill>
                  <a:latin typeface="Arial"/>
                  <a:cs typeface="Arial"/>
                </a:rPr>
                <a:t>5</a:t>
              </a:r>
              <a:r>
                <a:rPr sz="1467" spc="20" dirty="0">
                  <a:solidFill>
                    <a:srgbClr val="585858"/>
                  </a:solidFill>
                  <a:latin typeface="Arial"/>
                  <a:cs typeface="Arial"/>
                </a:rPr>
                <a:t>%</a:t>
              </a:r>
              <a:endParaRPr sz="1467" dirty="0">
                <a:solidFill>
                  <a:prstClr val="black"/>
                </a:solidFill>
                <a:latin typeface="Arial"/>
                <a:cs typeface="Arial"/>
              </a:endParaRPr>
            </a:p>
          </p:txBody>
        </p:sp>
        <p:sp>
          <p:nvSpPr>
            <p:cNvPr id="22" name="object 22"/>
            <p:cNvSpPr txBox="1"/>
            <p:nvPr/>
          </p:nvSpPr>
          <p:spPr>
            <a:xfrm>
              <a:off x="1627885" y="2447226"/>
              <a:ext cx="304800"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0" dirty="0">
                  <a:solidFill>
                    <a:srgbClr val="585858"/>
                  </a:solidFill>
                  <a:latin typeface="Arial"/>
                  <a:cs typeface="Arial"/>
                </a:rPr>
                <a:t>%</a:t>
              </a:r>
              <a:endParaRPr sz="1467" dirty="0">
                <a:solidFill>
                  <a:prstClr val="black"/>
                </a:solidFill>
                <a:latin typeface="Arial"/>
                <a:cs typeface="Arial"/>
              </a:endParaRPr>
            </a:p>
          </p:txBody>
        </p:sp>
        <p:sp>
          <p:nvSpPr>
            <p:cNvPr id="23" name="object 23"/>
            <p:cNvSpPr txBox="1"/>
            <p:nvPr/>
          </p:nvSpPr>
          <p:spPr>
            <a:xfrm>
              <a:off x="998706" y="1762421"/>
              <a:ext cx="7477926" cy="371841"/>
            </a:xfrm>
            <a:prstGeom prst="rect">
              <a:avLst/>
            </a:prstGeom>
          </p:spPr>
          <p:txBody>
            <a:bodyPr vert="horz" wrap="square" lIns="0" tIns="15240" rIns="0" bIns="0" rtlCol="0">
              <a:spAutoFit/>
            </a:bodyPr>
            <a:lstStyle/>
            <a:p>
              <a:pPr marL="16933" defTabSz="1219170">
                <a:spcBef>
                  <a:spcPts val="120"/>
                </a:spcBef>
              </a:pPr>
              <a:r>
                <a:rPr sz="1933" b="1" dirty="0">
                  <a:solidFill>
                    <a:srgbClr val="AF892C"/>
                  </a:solidFill>
                  <a:latin typeface="Arial"/>
                  <a:cs typeface="Arial"/>
                </a:rPr>
                <a:t>Percent</a:t>
              </a:r>
              <a:r>
                <a:rPr sz="1933" b="1" spc="-213" dirty="0">
                  <a:solidFill>
                    <a:srgbClr val="AF892C"/>
                  </a:solidFill>
                  <a:latin typeface="Arial"/>
                  <a:cs typeface="Arial"/>
                </a:rPr>
                <a:t> </a:t>
              </a:r>
              <a:r>
                <a:rPr sz="1933" b="1" spc="-7" dirty="0">
                  <a:solidFill>
                    <a:srgbClr val="AF892C"/>
                  </a:solidFill>
                  <a:latin typeface="Arial"/>
                  <a:cs typeface="Arial"/>
                </a:rPr>
                <a:t>of</a:t>
              </a:r>
              <a:r>
                <a:rPr sz="1933" b="1" spc="-207" dirty="0">
                  <a:solidFill>
                    <a:srgbClr val="AF892C"/>
                  </a:solidFill>
                  <a:latin typeface="Arial"/>
                  <a:cs typeface="Arial"/>
                </a:rPr>
                <a:t> </a:t>
              </a:r>
              <a:r>
                <a:rPr sz="1933" b="1" spc="-13" dirty="0">
                  <a:solidFill>
                    <a:srgbClr val="AF892C"/>
                  </a:solidFill>
                  <a:latin typeface="Arial"/>
                  <a:cs typeface="Arial"/>
                </a:rPr>
                <a:t>BCBS</a:t>
              </a:r>
              <a:r>
                <a:rPr sz="1933" b="1" spc="-107" dirty="0">
                  <a:solidFill>
                    <a:srgbClr val="AF892C"/>
                  </a:solidFill>
                  <a:latin typeface="Arial"/>
                  <a:cs typeface="Arial"/>
                </a:rPr>
                <a:t> </a:t>
              </a:r>
              <a:r>
                <a:rPr sz="1933" b="1" dirty="0">
                  <a:solidFill>
                    <a:srgbClr val="AF892C"/>
                  </a:solidFill>
                  <a:latin typeface="Arial"/>
                  <a:cs typeface="Arial"/>
                </a:rPr>
                <a:t>Members</a:t>
              </a:r>
              <a:r>
                <a:rPr sz="1933" b="1" spc="-327" dirty="0">
                  <a:solidFill>
                    <a:srgbClr val="AF892C"/>
                  </a:solidFill>
                  <a:latin typeface="Arial"/>
                  <a:cs typeface="Arial"/>
                </a:rPr>
                <a:t> </a:t>
              </a:r>
              <a:r>
                <a:rPr sz="1933" b="1" spc="-13" dirty="0">
                  <a:solidFill>
                    <a:srgbClr val="AF892C"/>
                  </a:solidFill>
                  <a:latin typeface="Arial"/>
                  <a:cs typeface="Arial"/>
                </a:rPr>
                <a:t>Who</a:t>
              </a:r>
              <a:r>
                <a:rPr sz="1933" b="1" spc="-213" dirty="0">
                  <a:solidFill>
                    <a:srgbClr val="AF892C"/>
                  </a:solidFill>
                  <a:latin typeface="Arial"/>
                  <a:cs typeface="Arial"/>
                </a:rPr>
                <a:t> </a:t>
              </a:r>
              <a:r>
                <a:rPr sz="1933" b="1" spc="7" dirty="0">
                  <a:solidFill>
                    <a:srgbClr val="AF892C"/>
                  </a:solidFill>
                  <a:latin typeface="Arial"/>
                  <a:cs typeface="Arial"/>
                </a:rPr>
                <a:t>Filled</a:t>
              </a:r>
              <a:r>
                <a:rPr sz="1933" b="1" spc="-207" dirty="0">
                  <a:solidFill>
                    <a:srgbClr val="AF892C"/>
                  </a:solidFill>
                  <a:latin typeface="Arial"/>
                  <a:cs typeface="Arial"/>
                </a:rPr>
                <a:t> </a:t>
              </a:r>
              <a:r>
                <a:rPr sz="1933" b="1" spc="-7" dirty="0">
                  <a:solidFill>
                    <a:srgbClr val="AF892C"/>
                  </a:solidFill>
                  <a:latin typeface="Arial"/>
                  <a:cs typeface="Arial"/>
                </a:rPr>
                <a:t>at</a:t>
              </a:r>
              <a:r>
                <a:rPr sz="1933" b="1" spc="-107" dirty="0">
                  <a:solidFill>
                    <a:srgbClr val="AF892C"/>
                  </a:solidFill>
                  <a:latin typeface="Arial"/>
                  <a:cs typeface="Arial"/>
                </a:rPr>
                <a:t> </a:t>
              </a:r>
              <a:r>
                <a:rPr sz="1933" b="1" spc="13" dirty="0">
                  <a:solidFill>
                    <a:srgbClr val="AF892C"/>
                  </a:solidFill>
                  <a:latin typeface="Arial"/>
                  <a:cs typeface="Arial"/>
                </a:rPr>
                <a:t>Least</a:t>
              </a:r>
              <a:r>
                <a:rPr sz="1933" b="1" spc="-220" dirty="0">
                  <a:solidFill>
                    <a:srgbClr val="AF892C"/>
                  </a:solidFill>
                  <a:latin typeface="Arial"/>
                  <a:cs typeface="Arial"/>
                </a:rPr>
                <a:t> </a:t>
              </a:r>
              <a:r>
                <a:rPr sz="1933" b="1" spc="-7" dirty="0">
                  <a:solidFill>
                    <a:srgbClr val="AF892C"/>
                  </a:solidFill>
                  <a:latin typeface="Arial"/>
                  <a:cs typeface="Arial"/>
                </a:rPr>
                <a:t>One</a:t>
              </a:r>
              <a:r>
                <a:rPr sz="1933" b="1" spc="-100" dirty="0">
                  <a:solidFill>
                    <a:srgbClr val="AF892C"/>
                  </a:solidFill>
                  <a:latin typeface="Arial"/>
                  <a:cs typeface="Arial"/>
                </a:rPr>
                <a:t> </a:t>
              </a:r>
              <a:r>
                <a:rPr sz="1933" b="1" spc="-7" dirty="0">
                  <a:solidFill>
                    <a:srgbClr val="AF892C"/>
                  </a:solidFill>
                  <a:latin typeface="Arial"/>
                  <a:cs typeface="Arial"/>
                </a:rPr>
                <a:t>Opioid</a:t>
              </a:r>
              <a:r>
                <a:rPr sz="1933" b="1" spc="-220" dirty="0">
                  <a:solidFill>
                    <a:srgbClr val="AF892C"/>
                  </a:solidFill>
                  <a:latin typeface="Arial"/>
                  <a:cs typeface="Arial"/>
                </a:rPr>
                <a:t> </a:t>
              </a:r>
              <a:r>
                <a:rPr sz="1933" b="1" spc="-20" dirty="0">
                  <a:solidFill>
                    <a:srgbClr val="AF892C"/>
                  </a:solidFill>
                  <a:latin typeface="Arial"/>
                  <a:cs typeface="Arial"/>
                </a:rPr>
                <a:t>Prescription</a:t>
              </a:r>
              <a:r>
                <a:rPr sz="1933" b="1" spc="-327" dirty="0">
                  <a:solidFill>
                    <a:srgbClr val="AF892C"/>
                  </a:solidFill>
                  <a:latin typeface="Arial"/>
                  <a:cs typeface="Arial"/>
                </a:rPr>
                <a:t> </a:t>
              </a:r>
              <a:r>
                <a:rPr sz="1933" b="1" spc="-13" dirty="0">
                  <a:solidFill>
                    <a:srgbClr val="AF892C"/>
                  </a:solidFill>
                  <a:latin typeface="Arial"/>
                  <a:cs typeface="Arial"/>
                </a:rPr>
                <a:t>(2013-2018)</a:t>
              </a:r>
              <a:endParaRPr sz="1867" dirty="0">
                <a:solidFill>
                  <a:prstClr val="black"/>
                </a:solidFill>
                <a:latin typeface="Times New Roman"/>
                <a:cs typeface="Times New Roman"/>
              </a:endParaRPr>
            </a:p>
            <a:p>
              <a:pPr marL="807700" defTabSz="1219170"/>
              <a:r>
                <a:rPr sz="1467" spc="-7" dirty="0">
                  <a:solidFill>
                    <a:srgbClr val="585858"/>
                  </a:solidFill>
                  <a:latin typeface="Arial"/>
                  <a:cs typeface="Arial"/>
                </a:rPr>
                <a:t>25%</a:t>
              </a:r>
              <a:endParaRPr sz="1467" dirty="0">
                <a:solidFill>
                  <a:prstClr val="black"/>
                </a:solidFill>
                <a:latin typeface="Arial"/>
                <a:cs typeface="Arial"/>
              </a:endParaRPr>
            </a:p>
          </p:txBody>
        </p:sp>
        <p:sp>
          <p:nvSpPr>
            <p:cNvPr id="24" name="object 24"/>
            <p:cNvSpPr txBox="1"/>
            <p:nvPr/>
          </p:nvSpPr>
          <p:spPr>
            <a:xfrm>
              <a:off x="2341245" y="4472939"/>
              <a:ext cx="338455"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3</a:t>
              </a:r>
              <a:endParaRPr sz="1467" dirty="0">
                <a:solidFill>
                  <a:prstClr val="black"/>
                </a:solidFill>
                <a:latin typeface="Arial"/>
                <a:cs typeface="Arial"/>
              </a:endParaRPr>
            </a:p>
          </p:txBody>
        </p:sp>
        <p:sp>
          <p:nvSpPr>
            <p:cNvPr id="25" name="object 25"/>
            <p:cNvSpPr txBox="1"/>
            <p:nvPr/>
          </p:nvSpPr>
          <p:spPr>
            <a:xfrm>
              <a:off x="3279140" y="4472939"/>
              <a:ext cx="338455"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4</a:t>
              </a:r>
              <a:endParaRPr sz="1467" dirty="0">
                <a:solidFill>
                  <a:prstClr val="black"/>
                </a:solidFill>
                <a:latin typeface="Arial"/>
                <a:cs typeface="Arial"/>
              </a:endParaRPr>
            </a:p>
          </p:txBody>
        </p:sp>
        <p:sp>
          <p:nvSpPr>
            <p:cNvPr id="26" name="object 26"/>
            <p:cNvSpPr txBox="1"/>
            <p:nvPr/>
          </p:nvSpPr>
          <p:spPr>
            <a:xfrm>
              <a:off x="4217034" y="4472939"/>
              <a:ext cx="338455"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5</a:t>
              </a:r>
              <a:endParaRPr sz="1467" dirty="0">
                <a:solidFill>
                  <a:prstClr val="black"/>
                </a:solidFill>
                <a:latin typeface="Arial"/>
                <a:cs typeface="Arial"/>
              </a:endParaRPr>
            </a:p>
          </p:txBody>
        </p:sp>
        <p:sp>
          <p:nvSpPr>
            <p:cNvPr id="27" name="object 27"/>
            <p:cNvSpPr txBox="1"/>
            <p:nvPr/>
          </p:nvSpPr>
          <p:spPr>
            <a:xfrm>
              <a:off x="5154929" y="4472939"/>
              <a:ext cx="338455" cy="184715"/>
            </a:xfrm>
            <a:prstGeom prst="rect">
              <a:avLst/>
            </a:prstGeom>
          </p:spPr>
          <p:txBody>
            <a:bodyPr vert="horz" wrap="square" lIns="0" tIns="20320" rIns="0" bIns="0" rtlCol="0">
              <a:spAutoFit/>
            </a:bodyPr>
            <a:lstStyle/>
            <a:p>
              <a:pPr marL="16933" defTabSz="1219170">
                <a:spcBef>
                  <a:spcPts val="160"/>
                </a:spcBef>
              </a:pPr>
              <a:r>
                <a:rPr sz="1467" spc="27" dirty="0">
                  <a:solidFill>
                    <a:srgbClr val="585858"/>
                  </a:solidFill>
                  <a:latin typeface="Arial"/>
                  <a:cs typeface="Arial"/>
                </a:rPr>
                <a:t>2</a:t>
              </a:r>
              <a:r>
                <a:rPr sz="1467" spc="-73" dirty="0">
                  <a:solidFill>
                    <a:srgbClr val="585858"/>
                  </a:solidFill>
                  <a:latin typeface="Arial"/>
                  <a:cs typeface="Arial"/>
                </a:rPr>
                <a:t>0</a:t>
              </a:r>
              <a:r>
                <a:rPr sz="1467" spc="27" dirty="0">
                  <a:solidFill>
                    <a:srgbClr val="585858"/>
                  </a:solidFill>
                  <a:latin typeface="Arial"/>
                  <a:cs typeface="Arial"/>
                </a:rPr>
                <a:t>1</a:t>
              </a:r>
              <a:r>
                <a:rPr sz="1467" spc="13" dirty="0">
                  <a:solidFill>
                    <a:srgbClr val="585858"/>
                  </a:solidFill>
                  <a:latin typeface="Arial"/>
                  <a:cs typeface="Arial"/>
                </a:rPr>
                <a:t>6</a:t>
              </a:r>
              <a:endParaRPr sz="1467" dirty="0">
                <a:solidFill>
                  <a:prstClr val="black"/>
                </a:solidFill>
                <a:latin typeface="Arial"/>
                <a:cs typeface="Arial"/>
              </a:endParaRPr>
            </a:p>
          </p:txBody>
        </p:sp>
        <p:sp>
          <p:nvSpPr>
            <p:cNvPr id="28" name="object 28"/>
            <p:cNvSpPr txBox="1"/>
            <p:nvPr/>
          </p:nvSpPr>
          <p:spPr>
            <a:xfrm>
              <a:off x="6092444" y="4472939"/>
              <a:ext cx="339090" cy="184715"/>
            </a:xfrm>
            <a:prstGeom prst="rect">
              <a:avLst/>
            </a:prstGeom>
          </p:spPr>
          <p:txBody>
            <a:bodyPr vert="horz" wrap="square" lIns="0" tIns="20320" rIns="0" bIns="0" rtlCol="0">
              <a:spAutoFit/>
            </a:bodyPr>
            <a:lstStyle/>
            <a:p>
              <a:pPr marL="16933" defTabSz="1219170">
                <a:spcBef>
                  <a:spcPts val="160"/>
                </a:spcBef>
              </a:pPr>
              <a:r>
                <a:rPr sz="1467" spc="33" dirty="0">
                  <a:solidFill>
                    <a:srgbClr val="585858"/>
                  </a:solidFill>
                  <a:latin typeface="Arial"/>
                  <a:cs typeface="Arial"/>
                </a:rPr>
                <a:t>2</a:t>
              </a:r>
              <a:r>
                <a:rPr sz="1467" spc="-73" dirty="0">
                  <a:solidFill>
                    <a:srgbClr val="585858"/>
                  </a:solidFill>
                  <a:latin typeface="Arial"/>
                  <a:cs typeface="Arial"/>
                </a:rPr>
                <a:t>0</a:t>
              </a:r>
              <a:r>
                <a:rPr sz="1467" spc="33" dirty="0">
                  <a:solidFill>
                    <a:srgbClr val="585858"/>
                  </a:solidFill>
                  <a:latin typeface="Arial"/>
                  <a:cs typeface="Arial"/>
                </a:rPr>
                <a:t>1</a:t>
              </a:r>
              <a:r>
                <a:rPr sz="1467" spc="13" dirty="0">
                  <a:solidFill>
                    <a:srgbClr val="585858"/>
                  </a:solidFill>
                  <a:latin typeface="Arial"/>
                  <a:cs typeface="Arial"/>
                </a:rPr>
                <a:t>7</a:t>
              </a:r>
              <a:endParaRPr sz="1467" dirty="0">
                <a:solidFill>
                  <a:prstClr val="black"/>
                </a:solidFill>
                <a:latin typeface="Arial"/>
                <a:cs typeface="Arial"/>
              </a:endParaRPr>
            </a:p>
          </p:txBody>
        </p:sp>
        <p:sp>
          <p:nvSpPr>
            <p:cNvPr id="29" name="object 29"/>
            <p:cNvSpPr txBox="1"/>
            <p:nvPr/>
          </p:nvSpPr>
          <p:spPr>
            <a:xfrm>
              <a:off x="7030466" y="4472939"/>
              <a:ext cx="339090" cy="184715"/>
            </a:xfrm>
            <a:prstGeom prst="rect">
              <a:avLst/>
            </a:prstGeom>
          </p:spPr>
          <p:txBody>
            <a:bodyPr vert="horz" wrap="square" lIns="0" tIns="20320" rIns="0" bIns="0" rtlCol="0">
              <a:spAutoFit/>
            </a:bodyPr>
            <a:lstStyle/>
            <a:p>
              <a:pPr marL="16933" defTabSz="1219170">
                <a:spcBef>
                  <a:spcPts val="160"/>
                </a:spcBef>
              </a:pPr>
              <a:r>
                <a:rPr sz="1467" spc="33" dirty="0">
                  <a:solidFill>
                    <a:srgbClr val="585858"/>
                  </a:solidFill>
                  <a:latin typeface="Arial"/>
                  <a:cs typeface="Arial"/>
                </a:rPr>
                <a:t>2</a:t>
              </a:r>
              <a:r>
                <a:rPr sz="1467" spc="-73" dirty="0">
                  <a:solidFill>
                    <a:srgbClr val="585858"/>
                  </a:solidFill>
                  <a:latin typeface="Arial"/>
                  <a:cs typeface="Arial"/>
                </a:rPr>
                <a:t>0</a:t>
              </a:r>
              <a:r>
                <a:rPr sz="1467" spc="33" dirty="0">
                  <a:solidFill>
                    <a:srgbClr val="585858"/>
                  </a:solidFill>
                  <a:latin typeface="Arial"/>
                  <a:cs typeface="Arial"/>
                </a:rPr>
                <a:t>1</a:t>
              </a:r>
              <a:r>
                <a:rPr sz="1467" spc="13" dirty="0">
                  <a:solidFill>
                    <a:srgbClr val="585858"/>
                  </a:solidFill>
                  <a:latin typeface="Arial"/>
                  <a:cs typeface="Arial"/>
                </a:rPr>
                <a:t>8</a:t>
              </a:r>
              <a:endParaRPr sz="1467" dirty="0">
                <a:solidFill>
                  <a:prstClr val="black"/>
                </a:solidFill>
                <a:latin typeface="Arial"/>
                <a:cs typeface="Arial"/>
              </a:endParaRPr>
            </a:p>
          </p:txBody>
        </p:sp>
        <p:sp>
          <p:nvSpPr>
            <p:cNvPr id="30" name="object 30"/>
            <p:cNvSpPr txBox="1"/>
            <p:nvPr/>
          </p:nvSpPr>
          <p:spPr>
            <a:xfrm>
              <a:off x="998706" y="2192112"/>
              <a:ext cx="327013" cy="1842135"/>
            </a:xfrm>
            <a:prstGeom prst="rect">
              <a:avLst/>
            </a:prstGeom>
          </p:spPr>
          <p:txBody>
            <a:bodyPr vert="vert270" wrap="square" lIns="0" tIns="2540" rIns="0" bIns="0" rtlCol="0">
              <a:spAutoFit/>
            </a:bodyPr>
            <a:lstStyle/>
            <a:p>
              <a:pPr algn="ctr" defTabSz="1219170">
                <a:lnSpc>
                  <a:spcPts val="1733"/>
                </a:lnSpc>
                <a:spcBef>
                  <a:spcPts val="20"/>
                </a:spcBef>
              </a:pPr>
              <a:r>
                <a:rPr sz="1467" b="1" spc="20" dirty="0">
                  <a:solidFill>
                    <a:srgbClr val="0073A1"/>
                  </a:solidFill>
                  <a:latin typeface="Arial"/>
                  <a:cs typeface="Arial"/>
                </a:rPr>
                <a:t>% </a:t>
              </a:r>
              <a:r>
                <a:rPr sz="1467" b="1" spc="33" dirty="0">
                  <a:solidFill>
                    <a:srgbClr val="0073A1"/>
                  </a:solidFill>
                  <a:latin typeface="Arial"/>
                  <a:cs typeface="Arial"/>
                </a:rPr>
                <a:t>of members</a:t>
              </a:r>
              <a:r>
                <a:rPr sz="1467" b="1" spc="-287" dirty="0">
                  <a:solidFill>
                    <a:srgbClr val="0073A1"/>
                  </a:solidFill>
                  <a:latin typeface="Arial"/>
                  <a:cs typeface="Arial"/>
                </a:rPr>
                <a:t> </a:t>
              </a:r>
              <a:r>
                <a:rPr sz="1467" b="1" dirty="0">
                  <a:solidFill>
                    <a:srgbClr val="0073A1"/>
                  </a:solidFill>
                  <a:latin typeface="Arial"/>
                  <a:cs typeface="Arial"/>
                </a:rPr>
                <a:t>filled </a:t>
              </a:r>
              <a:r>
                <a:rPr sz="1467" b="1" spc="20" dirty="0">
                  <a:solidFill>
                    <a:srgbClr val="0073A1"/>
                  </a:solidFill>
                  <a:latin typeface="Arial"/>
                  <a:cs typeface="Arial"/>
                </a:rPr>
                <a:t>opioid</a:t>
              </a:r>
              <a:endParaRPr sz="1467" dirty="0">
                <a:solidFill>
                  <a:prstClr val="black"/>
                </a:solidFill>
                <a:latin typeface="Arial"/>
                <a:cs typeface="Arial"/>
              </a:endParaRPr>
            </a:p>
            <a:p>
              <a:pPr marR="1693" algn="ctr" defTabSz="1219170">
                <a:lnSpc>
                  <a:spcPts val="1733"/>
                </a:lnSpc>
              </a:pPr>
              <a:r>
                <a:rPr sz="1467" b="1" spc="13" dirty="0">
                  <a:solidFill>
                    <a:srgbClr val="0073A1"/>
                  </a:solidFill>
                  <a:latin typeface="Arial"/>
                  <a:cs typeface="Arial"/>
                </a:rPr>
                <a:t>prescriptions</a:t>
              </a:r>
              <a:endParaRPr sz="1467" dirty="0">
                <a:solidFill>
                  <a:prstClr val="black"/>
                </a:solidFill>
                <a:latin typeface="Arial"/>
                <a:cs typeface="Arial"/>
              </a:endParaRPr>
            </a:p>
          </p:txBody>
        </p:sp>
        <p:sp>
          <p:nvSpPr>
            <p:cNvPr id="31" name="object 31"/>
            <p:cNvSpPr/>
            <p:nvPr/>
          </p:nvSpPr>
          <p:spPr>
            <a:xfrm>
              <a:off x="7208519" y="2260599"/>
              <a:ext cx="152400" cy="233680"/>
            </a:xfrm>
            <a:prstGeom prst="rect">
              <a:avLst/>
            </a:prstGeom>
            <a:blipFill>
              <a:blip r:embed="rId4"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32" name="object 32"/>
            <p:cNvSpPr/>
            <p:nvPr/>
          </p:nvSpPr>
          <p:spPr>
            <a:xfrm>
              <a:off x="7208519" y="2260599"/>
              <a:ext cx="152400" cy="233679"/>
            </a:xfrm>
            <a:custGeom>
              <a:avLst/>
              <a:gdLst/>
              <a:ahLst/>
              <a:cxnLst/>
              <a:rect l="l" t="t" r="r" b="b"/>
              <a:pathLst>
                <a:path w="152400" h="233680">
                  <a:moveTo>
                    <a:pt x="0" y="157480"/>
                  </a:moveTo>
                  <a:lnTo>
                    <a:pt x="38100" y="157480"/>
                  </a:lnTo>
                  <a:lnTo>
                    <a:pt x="38100" y="0"/>
                  </a:lnTo>
                  <a:lnTo>
                    <a:pt x="114300" y="0"/>
                  </a:lnTo>
                  <a:lnTo>
                    <a:pt x="114300" y="157480"/>
                  </a:lnTo>
                  <a:lnTo>
                    <a:pt x="152400" y="157480"/>
                  </a:lnTo>
                  <a:lnTo>
                    <a:pt x="76200" y="233680"/>
                  </a:lnTo>
                  <a:lnTo>
                    <a:pt x="0" y="157480"/>
                  </a:lnTo>
                  <a:close/>
                </a:path>
              </a:pathLst>
            </a:custGeom>
            <a:ln w="30480">
              <a:solidFill>
                <a:srgbClr val="005F85"/>
              </a:solidFill>
            </a:ln>
          </p:spPr>
          <p:txBody>
            <a:bodyPr wrap="square" lIns="0" tIns="0" rIns="0" bIns="0" rtlCol="0"/>
            <a:lstStyle/>
            <a:p>
              <a:pPr defTabSz="1219170"/>
              <a:endParaRPr sz="2400" dirty="0">
                <a:solidFill>
                  <a:prstClr val="black"/>
                </a:solidFill>
                <a:latin typeface="Calibri"/>
              </a:endParaRPr>
            </a:p>
          </p:txBody>
        </p:sp>
        <p:sp>
          <p:nvSpPr>
            <p:cNvPr id="33" name="object 33"/>
            <p:cNvSpPr txBox="1"/>
            <p:nvPr/>
          </p:nvSpPr>
          <p:spPr>
            <a:xfrm>
              <a:off x="6588506" y="2208162"/>
              <a:ext cx="828675" cy="532887"/>
            </a:xfrm>
            <a:prstGeom prst="rect">
              <a:avLst/>
            </a:prstGeom>
          </p:spPr>
          <p:txBody>
            <a:bodyPr vert="horz" wrap="square" lIns="0" tIns="40640" rIns="0" bIns="0" rtlCol="0">
              <a:spAutoFit/>
            </a:bodyPr>
            <a:lstStyle/>
            <a:p>
              <a:pPr marL="16933" defTabSz="1219170">
                <a:spcBef>
                  <a:spcPts val="320"/>
                </a:spcBef>
              </a:pPr>
              <a:r>
                <a:rPr sz="2667" b="1" spc="-13" dirty="0">
                  <a:solidFill>
                    <a:srgbClr val="0073A1"/>
                  </a:solidFill>
                  <a:latin typeface="Arial"/>
                  <a:cs typeface="Arial"/>
                </a:rPr>
                <a:t>2pts</a:t>
              </a:r>
              <a:endParaRPr sz="2667" dirty="0">
                <a:solidFill>
                  <a:prstClr val="black"/>
                </a:solidFill>
                <a:latin typeface="Arial"/>
                <a:cs typeface="Arial"/>
              </a:endParaRPr>
            </a:p>
            <a:p>
              <a:pPr marL="16933" defTabSz="1219170">
                <a:spcBef>
                  <a:spcPts val="113"/>
                </a:spcBef>
              </a:pPr>
              <a:r>
                <a:rPr sz="1600" spc="-33" dirty="0">
                  <a:solidFill>
                    <a:prstClr val="black"/>
                  </a:solidFill>
                  <a:latin typeface="Arial"/>
                  <a:cs typeface="Arial"/>
                </a:rPr>
                <a:t>2017 </a:t>
              </a:r>
              <a:r>
                <a:rPr sz="1600" dirty="0">
                  <a:solidFill>
                    <a:prstClr val="black"/>
                  </a:solidFill>
                  <a:latin typeface="Arial"/>
                  <a:cs typeface="Arial"/>
                </a:rPr>
                <a:t>-</a:t>
              </a:r>
              <a:r>
                <a:rPr sz="1600" spc="67" dirty="0">
                  <a:solidFill>
                    <a:prstClr val="black"/>
                  </a:solidFill>
                  <a:latin typeface="Arial"/>
                  <a:cs typeface="Arial"/>
                </a:rPr>
                <a:t> </a:t>
              </a:r>
              <a:r>
                <a:rPr sz="1600" spc="-40" dirty="0">
                  <a:solidFill>
                    <a:prstClr val="black"/>
                  </a:solidFill>
                  <a:latin typeface="Arial"/>
                  <a:cs typeface="Arial"/>
                </a:rPr>
                <a:t>2018</a:t>
              </a:r>
              <a:endParaRPr sz="1600" dirty="0">
                <a:solidFill>
                  <a:prstClr val="black"/>
                </a:solidFill>
                <a:latin typeface="Arial"/>
                <a:cs typeface="Arial"/>
              </a:endParaRPr>
            </a:p>
          </p:txBody>
        </p:sp>
      </p:grpSp>
    </p:spTree>
    <p:extLst>
      <p:ext uri="{BB962C8B-B14F-4D97-AF65-F5344CB8AC3E}">
        <p14:creationId xmlns:p14="http://schemas.microsoft.com/office/powerpoint/2010/main" val="30906679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63</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609600" y="279401"/>
            <a:ext cx="10998200" cy="1002839"/>
          </a:xfrm>
          <a:prstGeom prst="rect">
            <a:avLst/>
          </a:prstGeom>
        </p:spPr>
        <p:txBody>
          <a:bodyPr vert="horz" wrap="square" lIns="0" tIns="17780" rIns="0" bIns="0" rtlCol="0">
            <a:spAutoFit/>
          </a:bodyPr>
          <a:lstStyle/>
          <a:p>
            <a:pPr marL="16933" marR="6773" algn="ctr">
              <a:spcBef>
                <a:spcPts val="140"/>
              </a:spcBef>
            </a:pPr>
            <a:r>
              <a:rPr lang="en-US" sz="3200" b="1" dirty="0">
                <a:solidFill>
                  <a:srgbClr val="0E4977"/>
                </a:solidFill>
                <a:latin typeface="Segoe UI" panose="020B0502040204020203" pitchFamily="34" charset="0"/>
                <a:cs typeface="Segoe UI" panose="020B0502040204020203" pitchFamily="34" charset="0"/>
              </a:rPr>
              <a:t>The states with the largest portion of scripts meeting CDC guidelines are</a:t>
            </a:r>
            <a:r>
              <a:rPr sz="3200" b="1" spc="7" dirty="0">
                <a:solidFill>
                  <a:srgbClr val="0E4977"/>
                </a:solidFill>
                <a:latin typeface="Segoe UI" panose="020B0502040204020203" pitchFamily="34" charset="0"/>
                <a:cs typeface="Segoe UI" panose="020B0502040204020203" pitchFamily="34" charset="0"/>
              </a:rPr>
              <a:t> </a:t>
            </a:r>
            <a:r>
              <a:rPr sz="3200" b="1" dirty="0">
                <a:solidFill>
                  <a:srgbClr val="0E4977"/>
                </a:solidFill>
                <a:latin typeface="Segoe UI" panose="020B0502040204020203" pitchFamily="34" charset="0"/>
                <a:cs typeface="Segoe UI" panose="020B0502040204020203" pitchFamily="34" charset="0"/>
              </a:rPr>
              <a:t>in </a:t>
            </a:r>
            <a:r>
              <a:rPr lang="en-US" sz="3200" b="1" dirty="0">
                <a:solidFill>
                  <a:srgbClr val="0E4977"/>
                </a:solidFill>
                <a:latin typeface="Segoe UI" panose="020B0502040204020203" pitchFamily="34" charset="0"/>
                <a:cs typeface="Segoe UI" panose="020B0502040204020203" pitchFamily="34" charset="0"/>
              </a:rPr>
              <a:t>the </a:t>
            </a:r>
            <a:r>
              <a:rPr sz="3200" b="1" spc="-7" dirty="0">
                <a:solidFill>
                  <a:srgbClr val="0E4977"/>
                </a:solidFill>
                <a:latin typeface="Segoe UI" panose="020B0502040204020203" pitchFamily="34" charset="0"/>
                <a:cs typeface="Segoe UI" panose="020B0502040204020203" pitchFamily="34" charset="0"/>
              </a:rPr>
              <a:t>Northeast</a:t>
            </a:r>
            <a:endParaRPr sz="3200" b="1" dirty="0">
              <a:latin typeface="Segoe UI" panose="020B0502040204020203" pitchFamily="34" charset="0"/>
              <a:cs typeface="Segoe UI" panose="020B0502040204020203" pitchFamily="34" charset="0"/>
            </a:endParaRPr>
          </a:p>
        </p:txBody>
      </p:sp>
      <p:grpSp>
        <p:nvGrpSpPr>
          <p:cNvPr id="9" name="Group 8"/>
          <p:cNvGrpSpPr/>
          <p:nvPr/>
        </p:nvGrpSpPr>
        <p:grpSpPr>
          <a:xfrm>
            <a:off x="1460500" y="1678941"/>
            <a:ext cx="9271000" cy="4290060"/>
            <a:chOff x="1171575" y="1559856"/>
            <a:chExt cx="6953250" cy="3217545"/>
          </a:xfrm>
        </p:grpSpPr>
        <p:sp>
          <p:nvSpPr>
            <p:cNvPr id="5" name="object 5"/>
            <p:cNvSpPr/>
            <p:nvPr/>
          </p:nvSpPr>
          <p:spPr>
            <a:xfrm>
              <a:off x="1676400" y="1749369"/>
              <a:ext cx="4323080" cy="3028032"/>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6" name="object 6"/>
            <p:cNvSpPr/>
            <p:nvPr/>
          </p:nvSpPr>
          <p:spPr>
            <a:xfrm>
              <a:off x="6807200" y="2844799"/>
              <a:ext cx="965200" cy="91440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7" name="object 7"/>
            <p:cNvSpPr txBox="1"/>
            <p:nvPr/>
          </p:nvSpPr>
          <p:spPr>
            <a:xfrm>
              <a:off x="6400800" y="2158999"/>
              <a:ext cx="1717039" cy="503984"/>
            </a:xfrm>
            <a:prstGeom prst="rect">
              <a:avLst/>
            </a:prstGeom>
            <a:solidFill>
              <a:srgbClr val="F1F1F1"/>
            </a:solidFill>
            <a:ln w="10159">
              <a:solidFill>
                <a:srgbClr val="005F85"/>
              </a:solidFill>
            </a:ln>
          </p:spPr>
          <p:txBody>
            <a:bodyPr vert="horz" wrap="square" lIns="0" tIns="55880" rIns="0" bIns="0" rtlCol="0">
              <a:spAutoFit/>
            </a:bodyPr>
            <a:lstStyle/>
            <a:p>
              <a:pPr marL="126997" marR="145623" defTabSz="1219170">
                <a:lnSpc>
                  <a:spcPts val="1600"/>
                </a:lnSpc>
                <a:spcBef>
                  <a:spcPts val="440"/>
                </a:spcBef>
              </a:pPr>
              <a:r>
                <a:rPr sz="1400" spc="-13" dirty="0">
                  <a:solidFill>
                    <a:prstClr val="black"/>
                  </a:solidFill>
                  <a:latin typeface="Arial"/>
                  <a:cs typeface="Arial"/>
                </a:rPr>
                <a:t>Percent </a:t>
              </a:r>
              <a:r>
                <a:rPr sz="1400" spc="-20" dirty="0">
                  <a:solidFill>
                    <a:prstClr val="black"/>
                  </a:solidFill>
                  <a:latin typeface="Arial"/>
                  <a:cs typeface="Arial"/>
                </a:rPr>
                <a:t>of Members </a:t>
              </a:r>
              <a:r>
                <a:rPr sz="1400" spc="-7" dirty="0">
                  <a:solidFill>
                    <a:prstClr val="black"/>
                  </a:solidFill>
                  <a:latin typeface="Arial"/>
                  <a:cs typeface="Arial"/>
                </a:rPr>
                <a:t>with  </a:t>
              </a:r>
              <a:r>
                <a:rPr sz="1400" spc="-20" dirty="0">
                  <a:solidFill>
                    <a:prstClr val="black"/>
                  </a:solidFill>
                  <a:latin typeface="Arial"/>
                  <a:cs typeface="Arial"/>
                </a:rPr>
                <a:t>Opioid Prescriptions</a:t>
              </a:r>
              <a:r>
                <a:rPr sz="1400" spc="-220" dirty="0">
                  <a:solidFill>
                    <a:prstClr val="black"/>
                  </a:solidFill>
                  <a:latin typeface="Arial"/>
                  <a:cs typeface="Arial"/>
                </a:rPr>
                <a:t> </a:t>
              </a:r>
              <a:r>
                <a:rPr sz="1400" spc="-7" dirty="0">
                  <a:solidFill>
                    <a:prstClr val="black"/>
                  </a:solidFill>
                  <a:latin typeface="Arial"/>
                  <a:cs typeface="Arial"/>
                </a:rPr>
                <a:t>Filled  </a:t>
              </a:r>
              <a:r>
                <a:rPr sz="1400" spc="-13" dirty="0">
                  <a:solidFill>
                    <a:prstClr val="black"/>
                  </a:solidFill>
                  <a:latin typeface="Arial"/>
                  <a:cs typeface="Arial"/>
                </a:rPr>
                <a:t>Met </a:t>
              </a:r>
              <a:r>
                <a:rPr sz="1400" spc="-40" dirty="0">
                  <a:solidFill>
                    <a:prstClr val="black"/>
                  </a:solidFill>
                  <a:latin typeface="Arial"/>
                  <a:cs typeface="Arial"/>
                </a:rPr>
                <a:t>CDC</a:t>
              </a:r>
              <a:r>
                <a:rPr sz="1400" spc="-147" dirty="0">
                  <a:solidFill>
                    <a:prstClr val="black"/>
                  </a:solidFill>
                  <a:latin typeface="Arial"/>
                  <a:cs typeface="Arial"/>
                </a:rPr>
                <a:t> </a:t>
              </a:r>
              <a:r>
                <a:rPr sz="1400" spc="-20" dirty="0">
                  <a:solidFill>
                    <a:prstClr val="black"/>
                  </a:solidFill>
                  <a:latin typeface="Arial"/>
                  <a:cs typeface="Arial"/>
                </a:rPr>
                <a:t>guideline</a:t>
              </a:r>
              <a:endParaRPr sz="1400" dirty="0">
                <a:solidFill>
                  <a:prstClr val="black"/>
                </a:solidFill>
                <a:latin typeface="Arial"/>
                <a:cs typeface="Arial"/>
              </a:endParaRPr>
            </a:p>
          </p:txBody>
        </p:sp>
        <p:sp>
          <p:nvSpPr>
            <p:cNvPr id="8" name="object 8"/>
            <p:cNvSpPr txBox="1"/>
            <p:nvPr/>
          </p:nvSpPr>
          <p:spPr>
            <a:xfrm>
              <a:off x="1171575" y="1559856"/>
              <a:ext cx="6953250" cy="234632"/>
            </a:xfrm>
            <a:prstGeom prst="rect">
              <a:avLst/>
            </a:prstGeom>
          </p:spPr>
          <p:txBody>
            <a:bodyPr vert="horz" wrap="square" lIns="0" tIns="15240" rIns="0" bIns="0" rtlCol="0">
              <a:spAutoFit/>
            </a:bodyPr>
            <a:lstStyle/>
            <a:p>
              <a:pPr marL="16933" defTabSz="1219170">
                <a:spcBef>
                  <a:spcPts val="120"/>
                </a:spcBef>
              </a:pPr>
              <a:r>
                <a:rPr sz="1933" b="1" dirty="0">
                  <a:solidFill>
                    <a:srgbClr val="AF892C"/>
                  </a:solidFill>
                  <a:latin typeface="Arial"/>
                  <a:cs typeface="Arial"/>
                </a:rPr>
                <a:t>Percent</a:t>
              </a:r>
              <a:r>
                <a:rPr sz="1933" b="1" spc="-213" dirty="0">
                  <a:solidFill>
                    <a:srgbClr val="AF892C"/>
                  </a:solidFill>
                  <a:latin typeface="Arial"/>
                  <a:cs typeface="Arial"/>
                </a:rPr>
                <a:t> </a:t>
              </a:r>
              <a:r>
                <a:rPr sz="1933" b="1" spc="-7" dirty="0">
                  <a:solidFill>
                    <a:srgbClr val="AF892C"/>
                  </a:solidFill>
                  <a:latin typeface="Arial"/>
                  <a:cs typeface="Arial"/>
                </a:rPr>
                <a:t>of</a:t>
              </a:r>
              <a:r>
                <a:rPr sz="1933" b="1" spc="-213" dirty="0">
                  <a:solidFill>
                    <a:srgbClr val="AF892C"/>
                  </a:solidFill>
                  <a:latin typeface="Arial"/>
                  <a:cs typeface="Arial"/>
                </a:rPr>
                <a:t> </a:t>
              </a:r>
              <a:r>
                <a:rPr sz="1933" b="1" dirty="0">
                  <a:solidFill>
                    <a:srgbClr val="AF892C"/>
                  </a:solidFill>
                  <a:latin typeface="Arial"/>
                  <a:cs typeface="Arial"/>
                </a:rPr>
                <a:t>Members</a:t>
              </a:r>
              <a:r>
                <a:rPr sz="1933" b="1" spc="-220" dirty="0">
                  <a:solidFill>
                    <a:srgbClr val="AF892C"/>
                  </a:solidFill>
                  <a:latin typeface="Arial"/>
                  <a:cs typeface="Arial"/>
                </a:rPr>
                <a:t> </a:t>
              </a:r>
              <a:r>
                <a:rPr sz="1933" b="1" spc="20" dirty="0">
                  <a:solidFill>
                    <a:srgbClr val="AF892C"/>
                  </a:solidFill>
                  <a:latin typeface="Arial"/>
                  <a:cs typeface="Arial"/>
                </a:rPr>
                <a:t>with</a:t>
              </a:r>
              <a:r>
                <a:rPr sz="1933" b="1" spc="-213" dirty="0">
                  <a:solidFill>
                    <a:srgbClr val="AF892C"/>
                  </a:solidFill>
                  <a:latin typeface="Arial"/>
                  <a:cs typeface="Arial"/>
                </a:rPr>
                <a:t> </a:t>
              </a:r>
              <a:r>
                <a:rPr sz="1933" b="1" spc="-7" dirty="0">
                  <a:solidFill>
                    <a:srgbClr val="AF892C"/>
                  </a:solidFill>
                  <a:latin typeface="Arial"/>
                  <a:cs typeface="Arial"/>
                </a:rPr>
                <a:t>Opioid</a:t>
              </a:r>
              <a:r>
                <a:rPr sz="1933" b="1" spc="-220" dirty="0">
                  <a:solidFill>
                    <a:srgbClr val="AF892C"/>
                  </a:solidFill>
                  <a:latin typeface="Arial"/>
                  <a:cs typeface="Arial"/>
                </a:rPr>
                <a:t> </a:t>
              </a:r>
              <a:r>
                <a:rPr sz="1933" b="1" spc="-27" dirty="0">
                  <a:solidFill>
                    <a:srgbClr val="AF892C"/>
                  </a:solidFill>
                  <a:latin typeface="Arial"/>
                  <a:cs typeface="Arial"/>
                </a:rPr>
                <a:t>Prescriptions</a:t>
              </a:r>
              <a:r>
                <a:rPr sz="1933" b="1" spc="-213" dirty="0">
                  <a:solidFill>
                    <a:srgbClr val="AF892C"/>
                  </a:solidFill>
                  <a:latin typeface="Arial"/>
                  <a:cs typeface="Arial"/>
                </a:rPr>
                <a:t> </a:t>
              </a:r>
              <a:r>
                <a:rPr sz="1933" b="1" spc="7" dirty="0">
                  <a:solidFill>
                    <a:srgbClr val="AF892C"/>
                  </a:solidFill>
                  <a:latin typeface="Arial"/>
                  <a:cs typeface="Arial"/>
                </a:rPr>
                <a:t>Filled</a:t>
              </a:r>
              <a:r>
                <a:rPr sz="1933" b="1" spc="-320" dirty="0">
                  <a:solidFill>
                    <a:srgbClr val="AF892C"/>
                  </a:solidFill>
                  <a:latin typeface="Arial"/>
                  <a:cs typeface="Arial"/>
                </a:rPr>
                <a:t> </a:t>
              </a:r>
              <a:r>
                <a:rPr sz="1933" b="1" spc="-13" dirty="0">
                  <a:solidFill>
                    <a:srgbClr val="AF892C"/>
                  </a:solidFill>
                  <a:latin typeface="Arial"/>
                  <a:cs typeface="Arial"/>
                </a:rPr>
                <a:t>Meeting</a:t>
              </a:r>
              <a:r>
                <a:rPr sz="1933" b="1" spc="-213" dirty="0">
                  <a:solidFill>
                    <a:srgbClr val="AF892C"/>
                  </a:solidFill>
                  <a:latin typeface="Arial"/>
                  <a:cs typeface="Arial"/>
                </a:rPr>
                <a:t> </a:t>
              </a:r>
              <a:r>
                <a:rPr sz="1933" b="1" spc="-13" dirty="0">
                  <a:solidFill>
                    <a:srgbClr val="AF892C"/>
                  </a:solidFill>
                  <a:latin typeface="Arial"/>
                  <a:cs typeface="Arial"/>
                </a:rPr>
                <a:t>CDC</a:t>
              </a:r>
              <a:r>
                <a:rPr sz="1933" b="1" spc="-220" dirty="0">
                  <a:solidFill>
                    <a:srgbClr val="AF892C"/>
                  </a:solidFill>
                  <a:latin typeface="Arial"/>
                  <a:cs typeface="Arial"/>
                </a:rPr>
                <a:t> </a:t>
              </a:r>
              <a:r>
                <a:rPr sz="1933" b="1" spc="-7" dirty="0">
                  <a:solidFill>
                    <a:srgbClr val="AF892C"/>
                  </a:solidFill>
                  <a:latin typeface="Arial"/>
                  <a:cs typeface="Arial"/>
                </a:rPr>
                <a:t>Guideline,</a:t>
              </a:r>
              <a:r>
                <a:rPr sz="1933" b="1" spc="-213" dirty="0">
                  <a:solidFill>
                    <a:srgbClr val="AF892C"/>
                  </a:solidFill>
                  <a:latin typeface="Arial"/>
                  <a:cs typeface="Arial"/>
                </a:rPr>
                <a:t> </a:t>
              </a:r>
              <a:r>
                <a:rPr sz="1933" b="1" spc="-13" dirty="0">
                  <a:solidFill>
                    <a:srgbClr val="AF892C"/>
                  </a:solidFill>
                  <a:latin typeface="Arial"/>
                  <a:cs typeface="Arial"/>
                </a:rPr>
                <a:t>2018</a:t>
              </a:r>
              <a:endParaRPr sz="1933" dirty="0">
                <a:solidFill>
                  <a:prstClr val="black"/>
                </a:solidFill>
                <a:latin typeface="Arial"/>
                <a:cs typeface="Arial"/>
              </a:endParaRPr>
            </a:p>
          </p:txBody>
        </p:sp>
      </p:grpSp>
    </p:spTree>
    <p:extLst>
      <p:ext uri="{BB962C8B-B14F-4D97-AF65-F5344CB8AC3E}">
        <p14:creationId xmlns:p14="http://schemas.microsoft.com/office/powerpoint/2010/main" val="67112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64</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304800" y="239687"/>
            <a:ext cx="10887288" cy="1002839"/>
          </a:xfrm>
          <a:prstGeom prst="rect">
            <a:avLst/>
          </a:prstGeom>
        </p:spPr>
        <p:txBody>
          <a:bodyPr vert="horz" wrap="square" lIns="0" tIns="17780" rIns="0" bIns="0" rtlCol="0">
            <a:spAutoFit/>
          </a:bodyPr>
          <a:lstStyle/>
          <a:p>
            <a:pPr marL="16933" marR="6773" algn="ctr">
              <a:spcBef>
                <a:spcPts val="140"/>
              </a:spcBef>
            </a:pPr>
            <a:r>
              <a:rPr sz="3200" b="1" dirty="0">
                <a:solidFill>
                  <a:srgbClr val="0E4977"/>
                </a:solidFill>
                <a:latin typeface="Segoe UI" panose="020B0502040204020203" pitchFamily="34" charset="0"/>
                <a:cs typeface="Segoe UI" panose="020B0502040204020203" pitchFamily="34" charset="0"/>
              </a:rPr>
              <a:t>OUD </a:t>
            </a:r>
            <a:r>
              <a:rPr sz="3200" b="1" spc="-7" dirty="0">
                <a:solidFill>
                  <a:srgbClr val="0E4977"/>
                </a:solidFill>
                <a:latin typeface="Segoe UI" panose="020B0502040204020203" pitchFamily="34" charset="0"/>
                <a:cs typeface="Segoe UI" panose="020B0502040204020203" pitchFamily="34" charset="0"/>
              </a:rPr>
              <a:t>diagnosis </a:t>
            </a:r>
            <a:r>
              <a:rPr lang="en-US" sz="3200" b="1" spc="-7" dirty="0">
                <a:solidFill>
                  <a:srgbClr val="0E4977"/>
                </a:solidFill>
                <a:latin typeface="Segoe UI" panose="020B0502040204020203" pitchFamily="34" charset="0"/>
                <a:cs typeface="Segoe UI" panose="020B0502040204020203" pitchFamily="34" charset="0"/>
              </a:rPr>
              <a:t>rates among BCBS members </a:t>
            </a:r>
            <a:r>
              <a:rPr sz="3200" b="1" spc="-7" dirty="0">
                <a:solidFill>
                  <a:srgbClr val="0E4977"/>
                </a:solidFill>
                <a:latin typeface="Segoe UI" panose="020B0502040204020203" pitchFamily="34" charset="0"/>
                <a:cs typeface="Segoe UI" panose="020B0502040204020203" pitchFamily="34" charset="0"/>
              </a:rPr>
              <a:t>continue </a:t>
            </a:r>
            <a:r>
              <a:rPr sz="3200" b="1" spc="-20" dirty="0">
                <a:solidFill>
                  <a:srgbClr val="0E4977"/>
                </a:solidFill>
                <a:latin typeface="Segoe UI" panose="020B0502040204020203" pitchFamily="34" charset="0"/>
                <a:cs typeface="Segoe UI" panose="020B0502040204020203" pitchFamily="34" charset="0"/>
              </a:rPr>
              <a:t>to decline </a:t>
            </a:r>
            <a:r>
              <a:rPr sz="3200" b="1" dirty="0">
                <a:solidFill>
                  <a:srgbClr val="0E4977"/>
                </a:solidFill>
                <a:latin typeface="Segoe UI" panose="020B0502040204020203" pitchFamily="34" charset="0"/>
                <a:cs typeface="Segoe UI" panose="020B0502040204020203" pitchFamily="34" charset="0"/>
              </a:rPr>
              <a:t>in </a:t>
            </a:r>
            <a:r>
              <a:rPr sz="3200" b="1" spc="-7" dirty="0">
                <a:solidFill>
                  <a:srgbClr val="0E4977"/>
                </a:solidFill>
                <a:latin typeface="Segoe UI" panose="020B0502040204020203" pitchFamily="34" charset="0"/>
                <a:cs typeface="Segoe UI" panose="020B0502040204020203" pitchFamily="34" charset="0"/>
              </a:rPr>
              <a:t>2018</a:t>
            </a:r>
            <a:endParaRPr sz="3200" b="1" dirty="0">
              <a:latin typeface="Segoe UI" panose="020B0502040204020203" pitchFamily="34" charset="0"/>
              <a:cs typeface="Segoe UI" panose="020B0502040204020203" pitchFamily="34" charset="0"/>
            </a:endParaRPr>
          </a:p>
        </p:txBody>
      </p:sp>
      <p:grpSp>
        <p:nvGrpSpPr>
          <p:cNvPr id="37" name="Group 36"/>
          <p:cNvGrpSpPr/>
          <p:nvPr/>
        </p:nvGrpSpPr>
        <p:grpSpPr>
          <a:xfrm>
            <a:off x="1625601" y="1498600"/>
            <a:ext cx="9150111" cy="4134050"/>
            <a:chOff x="1457523" y="1492711"/>
            <a:chExt cx="7022381" cy="3221690"/>
          </a:xfrm>
        </p:grpSpPr>
        <p:sp>
          <p:nvSpPr>
            <p:cNvPr id="5" name="object 5"/>
            <p:cNvSpPr/>
            <p:nvPr/>
          </p:nvSpPr>
          <p:spPr>
            <a:xfrm>
              <a:off x="2032774" y="1770411"/>
              <a:ext cx="5415280" cy="2590800"/>
            </a:xfrm>
            <a:custGeom>
              <a:avLst/>
              <a:gdLst/>
              <a:ahLst/>
              <a:cxnLst/>
              <a:rect l="l" t="t" r="r" b="b"/>
              <a:pathLst>
                <a:path w="5415280" h="2590800">
                  <a:moveTo>
                    <a:pt x="0" y="2590800"/>
                  </a:moveTo>
                  <a:lnTo>
                    <a:pt x="5415280" y="2590800"/>
                  </a:lnTo>
                  <a:lnTo>
                    <a:pt x="5415280" y="0"/>
                  </a:lnTo>
                  <a:lnTo>
                    <a:pt x="0" y="0"/>
                  </a:lnTo>
                  <a:lnTo>
                    <a:pt x="0" y="2590800"/>
                  </a:lnTo>
                  <a:close/>
                </a:path>
              </a:pathLst>
            </a:custGeom>
            <a:solidFill>
              <a:srgbClr val="F8F8F8"/>
            </a:solidFill>
          </p:spPr>
          <p:txBody>
            <a:bodyPr wrap="square" lIns="0" tIns="0" rIns="0" bIns="0" rtlCol="0"/>
            <a:lstStyle/>
            <a:p>
              <a:pPr defTabSz="1219170"/>
              <a:endParaRPr sz="2400" dirty="0">
                <a:solidFill>
                  <a:prstClr val="black"/>
                </a:solidFill>
                <a:latin typeface="Calibri"/>
              </a:endParaRPr>
            </a:p>
          </p:txBody>
        </p:sp>
        <p:sp>
          <p:nvSpPr>
            <p:cNvPr id="6" name="object 6"/>
            <p:cNvSpPr/>
            <p:nvPr/>
          </p:nvSpPr>
          <p:spPr>
            <a:xfrm>
              <a:off x="2057400" y="4465319"/>
              <a:ext cx="5415280" cy="0"/>
            </a:xfrm>
            <a:custGeom>
              <a:avLst/>
              <a:gdLst/>
              <a:ahLst/>
              <a:cxnLst/>
              <a:rect l="l" t="t" r="r" b="b"/>
              <a:pathLst>
                <a:path w="5415280">
                  <a:moveTo>
                    <a:pt x="0" y="0"/>
                  </a:moveTo>
                  <a:lnTo>
                    <a:pt x="5415280" y="0"/>
                  </a:lnTo>
                </a:path>
              </a:pathLst>
            </a:custGeom>
            <a:ln w="10160">
              <a:solidFill>
                <a:srgbClr val="D9D9D9"/>
              </a:solidFill>
            </a:ln>
          </p:spPr>
          <p:txBody>
            <a:bodyPr wrap="square" lIns="0" tIns="0" rIns="0" bIns="0" rtlCol="0"/>
            <a:lstStyle/>
            <a:p>
              <a:pPr defTabSz="1219170"/>
              <a:endParaRPr sz="2400" dirty="0">
                <a:solidFill>
                  <a:prstClr val="black"/>
                </a:solidFill>
                <a:latin typeface="Calibri"/>
              </a:endParaRPr>
            </a:p>
          </p:txBody>
        </p:sp>
        <p:sp>
          <p:nvSpPr>
            <p:cNvPr id="7" name="object 7"/>
            <p:cNvSpPr/>
            <p:nvPr/>
          </p:nvSpPr>
          <p:spPr>
            <a:xfrm>
              <a:off x="2504439" y="2169159"/>
              <a:ext cx="4521200" cy="1036319"/>
            </a:xfrm>
            <a:custGeom>
              <a:avLst/>
              <a:gdLst/>
              <a:ahLst/>
              <a:cxnLst/>
              <a:rect l="l" t="t" r="r" b="b"/>
              <a:pathLst>
                <a:path w="4521200" h="1036319">
                  <a:moveTo>
                    <a:pt x="0" y="1036319"/>
                  </a:moveTo>
                  <a:lnTo>
                    <a:pt x="904239" y="812800"/>
                  </a:lnTo>
                  <a:lnTo>
                    <a:pt x="1808480" y="406400"/>
                  </a:lnTo>
                  <a:lnTo>
                    <a:pt x="2712720" y="0"/>
                  </a:lnTo>
                  <a:lnTo>
                    <a:pt x="3616960" y="111760"/>
                  </a:lnTo>
                  <a:lnTo>
                    <a:pt x="4521200" y="223519"/>
                  </a:lnTo>
                </a:path>
              </a:pathLst>
            </a:custGeom>
            <a:ln w="30479">
              <a:solidFill>
                <a:srgbClr val="0073A1"/>
              </a:solidFill>
            </a:ln>
          </p:spPr>
          <p:txBody>
            <a:bodyPr wrap="square" lIns="0" tIns="0" rIns="0" bIns="0" rtlCol="0"/>
            <a:lstStyle/>
            <a:p>
              <a:pPr defTabSz="1219170"/>
              <a:endParaRPr sz="2400" dirty="0">
                <a:solidFill>
                  <a:prstClr val="black"/>
                </a:solidFill>
                <a:latin typeface="Calibri"/>
              </a:endParaRPr>
            </a:p>
          </p:txBody>
        </p:sp>
        <p:sp>
          <p:nvSpPr>
            <p:cNvPr id="8" name="object 8"/>
            <p:cNvSpPr/>
            <p:nvPr/>
          </p:nvSpPr>
          <p:spPr>
            <a:xfrm>
              <a:off x="2462148" y="3161283"/>
              <a:ext cx="91439" cy="91439"/>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9" name="object 9"/>
            <p:cNvSpPr/>
            <p:nvPr/>
          </p:nvSpPr>
          <p:spPr>
            <a:xfrm>
              <a:off x="3366389" y="2937763"/>
              <a:ext cx="91439" cy="9144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0" name="object 10"/>
            <p:cNvSpPr/>
            <p:nvPr/>
          </p:nvSpPr>
          <p:spPr>
            <a:xfrm>
              <a:off x="4270628" y="2531363"/>
              <a:ext cx="91439" cy="9144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1" name="object 11"/>
            <p:cNvSpPr/>
            <p:nvPr/>
          </p:nvSpPr>
          <p:spPr>
            <a:xfrm>
              <a:off x="5174869" y="2124963"/>
              <a:ext cx="91439" cy="9144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2" name="object 12"/>
            <p:cNvSpPr/>
            <p:nvPr/>
          </p:nvSpPr>
          <p:spPr>
            <a:xfrm>
              <a:off x="6079109" y="2236723"/>
              <a:ext cx="91439" cy="91440"/>
            </a:xfrm>
            <a:prstGeom prst="rect">
              <a:avLst/>
            </a:prstGeom>
            <a:blipFill>
              <a:blip r:embed="rId4"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3" name="object 13"/>
            <p:cNvSpPr/>
            <p:nvPr/>
          </p:nvSpPr>
          <p:spPr>
            <a:xfrm>
              <a:off x="6983348" y="2348483"/>
              <a:ext cx="91439" cy="91439"/>
            </a:xfrm>
            <a:prstGeom prst="rect">
              <a:avLst/>
            </a:prstGeom>
            <a:blipFill>
              <a:blip r:embed="rId4"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14" name="object 14"/>
            <p:cNvSpPr txBox="1"/>
            <p:nvPr/>
          </p:nvSpPr>
          <p:spPr>
            <a:xfrm>
              <a:off x="2400045" y="2925508"/>
              <a:ext cx="226695" cy="191932"/>
            </a:xfrm>
            <a:prstGeom prst="rect">
              <a:avLst/>
            </a:prstGeom>
          </p:spPr>
          <p:txBody>
            <a:bodyPr vert="horz" wrap="square" lIns="0" tIns="20320" rIns="0" bIns="0" rtlCol="0">
              <a:spAutoFit/>
            </a:bodyPr>
            <a:lstStyle/>
            <a:p>
              <a:pPr marL="16933" defTabSz="1219170">
                <a:spcBef>
                  <a:spcPts val="160"/>
                </a:spcBef>
              </a:pPr>
              <a:r>
                <a:rPr sz="1467" b="1" spc="27" dirty="0">
                  <a:solidFill>
                    <a:srgbClr val="585858"/>
                  </a:solidFill>
                  <a:latin typeface="Arial"/>
                  <a:cs typeface="Arial"/>
                </a:rPr>
                <a:t>3</a:t>
              </a:r>
              <a:r>
                <a:rPr sz="1467" b="1" spc="13" dirty="0">
                  <a:solidFill>
                    <a:srgbClr val="585858"/>
                  </a:solidFill>
                  <a:latin typeface="Arial"/>
                  <a:cs typeface="Arial"/>
                </a:rPr>
                <a:t>.4</a:t>
              </a:r>
              <a:endParaRPr sz="1467" dirty="0">
                <a:solidFill>
                  <a:prstClr val="black"/>
                </a:solidFill>
                <a:latin typeface="Arial"/>
                <a:cs typeface="Arial"/>
              </a:endParaRPr>
            </a:p>
          </p:txBody>
        </p:sp>
        <p:sp>
          <p:nvSpPr>
            <p:cNvPr id="15" name="object 15"/>
            <p:cNvSpPr txBox="1"/>
            <p:nvPr/>
          </p:nvSpPr>
          <p:spPr>
            <a:xfrm>
              <a:off x="3364484" y="2703258"/>
              <a:ext cx="104775" cy="191932"/>
            </a:xfrm>
            <a:prstGeom prst="rect">
              <a:avLst/>
            </a:prstGeom>
          </p:spPr>
          <p:txBody>
            <a:bodyPr vert="horz" wrap="square" lIns="0" tIns="20320" rIns="0" bIns="0" rtlCol="0">
              <a:spAutoFit/>
            </a:bodyPr>
            <a:lstStyle/>
            <a:p>
              <a:pPr marL="16933" defTabSz="1219170">
                <a:spcBef>
                  <a:spcPts val="160"/>
                </a:spcBef>
              </a:pPr>
              <a:r>
                <a:rPr sz="1467" b="1" spc="13" dirty="0">
                  <a:solidFill>
                    <a:srgbClr val="585858"/>
                  </a:solidFill>
                  <a:latin typeface="Arial"/>
                  <a:cs typeface="Arial"/>
                </a:rPr>
                <a:t>4</a:t>
              </a:r>
              <a:endParaRPr sz="1467" dirty="0">
                <a:solidFill>
                  <a:prstClr val="black"/>
                </a:solidFill>
                <a:latin typeface="Arial"/>
                <a:cs typeface="Arial"/>
              </a:endParaRPr>
            </a:p>
          </p:txBody>
        </p:sp>
        <p:sp>
          <p:nvSpPr>
            <p:cNvPr id="16" name="object 16"/>
            <p:cNvSpPr txBox="1"/>
            <p:nvPr/>
          </p:nvSpPr>
          <p:spPr>
            <a:xfrm>
              <a:off x="4207128" y="2295842"/>
              <a:ext cx="226695" cy="191932"/>
            </a:xfrm>
            <a:prstGeom prst="rect">
              <a:avLst/>
            </a:prstGeom>
          </p:spPr>
          <p:txBody>
            <a:bodyPr vert="horz" wrap="square" lIns="0" tIns="20320" rIns="0" bIns="0" rtlCol="0">
              <a:spAutoFit/>
            </a:bodyPr>
            <a:lstStyle/>
            <a:p>
              <a:pPr marL="16933" defTabSz="1219170">
                <a:spcBef>
                  <a:spcPts val="160"/>
                </a:spcBef>
              </a:pPr>
              <a:r>
                <a:rPr sz="1467" b="1" spc="33" dirty="0">
                  <a:solidFill>
                    <a:srgbClr val="585858"/>
                  </a:solidFill>
                  <a:latin typeface="Arial"/>
                  <a:cs typeface="Arial"/>
                </a:rPr>
                <a:t>5</a:t>
              </a:r>
              <a:r>
                <a:rPr sz="1467" b="1" spc="13" dirty="0">
                  <a:solidFill>
                    <a:srgbClr val="585858"/>
                  </a:solidFill>
                  <a:latin typeface="Arial"/>
                  <a:cs typeface="Arial"/>
                </a:rPr>
                <a:t>.1</a:t>
              </a:r>
              <a:endParaRPr sz="1467" dirty="0">
                <a:solidFill>
                  <a:prstClr val="black"/>
                </a:solidFill>
                <a:latin typeface="Arial"/>
                <a:cs typeface="Arial"/>
              </a:endParaRPr>
            </a:p>
          </p:txBody>
        </p:sp>
        <p:sp>
          <p:nvSpPr>
            <p:cNvPr id="17" name="object 17"/>
            <p:cNvSpPr txBox="1"/>
            <p:nvPr/>
          </p:nvSpPr>
          <p:spPr>
            <a:xfrm>
              <a:off x="5111115" y="1888870"/>
              <a:ext cx="226695" cy="191932"/>
            </a:xfrm>
            <a:prstGeom prst="rect">
              <a:avLst/>
            </a:prstGeom>
          </p:spPr>
          <p:txBody>
            <a:bodyPr vert="horz" wrap="square" lIns="0" tIns="20320" rIns="0" bIns="0" rtlCol="0">
              <a:spAutoFit/>
            </a:bodyPr>
            <a:lstStyle/>
            <a:p>
              <a:pPr marL="16933" defTabSz="1219170">
                <a:spcBef>
                  <a:spcPts val="160"/>
                </a:spcBef>
              </a:pPr>
              <a:r>
                <a:rPr sz="1467" b="1" spc="33" dirty="0">
                  <a:solidFill>
                    <a:srgbClr val="585858"/>
                  </a:solidFill>
                  <a:latin typeface="Arial"/>
                  <a:cs typeface="Arial"/>
                </a:rPr>
                <a:t>6</a:t>
              </a:r>
              <a:r>
                <a:rPr sz="1467" b="1" spc="13" dirty="0">
                  <a:solidFill>
                    <a:srgbClr val="585858"/>
                  </a:solidFill>
                  <a:latin typeface="Arial"/>
                  <a:cs typeface="Arial"/>
                </a:rPr>
                <a:t>.2</a:t>
              </a:r>
              <a:endParaRPr sz="1467" dirty="0">
                <a:solidFill>
                  <a:prstClr val="black"/>
                </a:solidFill>
                <a:latin typeface="Arial"/>
                <a:cs typeface="Arial"/>
              </a:endParaRPr>
            </a:p>
          </p:txBody>
        </p:sp>
        <p:sp>
          <p:nvSpPr>
            <p:cNvPr id="18" name="object 18"/>
            <p:cNvSpPr txBox="1"/>
            <p:nvPr/>
          </p:nvSpPr>
          <p:spPr>
            <a:xfrm>
              <a:off x="6014720" y="1999995"/>
              <a:ext cx="226695" cy="191932"/>
            </a:xfrm>
            <a:prstGeom prst="rect">
              <a:avLst/>
            </a:prstGeom>
          </p:spPr>
          <p:txBody>
            <a:bodyPr vert="horz" wrap="square" lIns="0" tIns="20320" rIns="0" bIns="0" rtlCol="0">
              <a:spAutoFit/>
            </a:bodyPr>
            <a:lstStyle/>
            <a:p>
              <a:pPr marL="16933" defTabSz="1219170">
                <a:spcBef>
                  <a:spcPts val="160"/>
                </a:spcBef>
              </a:pPr>
              <a:r>
                <a:rPr sz="1467" b="1" spc="33" dirty="0">
                  <a:solidFill>
                    <a:srgbClr val="585858"/>
                  </a:solidFill>
                  <a:latin typeface="Arial"/>
                  <a:cs typeface="Arial"/>
                </a:rPr>
                <a:t>5</a:t>
              </a:r>
              <a:r>
                <a:rPr sz="1467" b="1" spc="13" dirty="0">
                  <a:solidFill>
                    <a:srgbClr val="585858"/>
                  </a:solidFill>
                  <a:latin typeface="Arial"/>
                  <a:cs typeface="Arial"/>
                </a:rPr>
                <a:t>.9</a:t>
              </a:r>
              <a:endParaRPr sz="1467" dirty="0">
                <a:solidFill>
                  <a:prstClr val="black"/>
                </a:solidFill>
                <a:latin typeface="Arial"/>
                <a:cs typeface="Arial"/>
              </a:endParaRPr>
            </a:p>
          </p:txBody>
        </p:sp>
        <p:sp>
          <p:nvSpPr>
            <p:cNvPr id="19" name="object 19"/>
            <p:cNvSpPr txBox="1"/>
            <p:nvPr/>
          </p:nvSpPr>
          <p:spPr>
            <a:xfrm>
              <a:off x="6918325" y="2111119"/>
              <a:ext cx="226695" cy="191932"/>
            </a:xfrm>
            <a:prstGeom prst="rect">
              <a:avLst/>
            </a:prstGeom>
          </p:spPr>
          <p:txBody>
            <a:bodyPr vert="horz" wrap="square" lIns="0" tIns="20320" rIns="0" bIns="0" rtlCol="0">
              <a:spAutoFit/>
            </a:bodyPr>
            <a:lstStyle/>
            <a:p>
              <a:pPr marL="16933" defTabSz="1219170">
                <a:spcBef>
                  <a:spcPts val="160"/>
                </a:spcBef>
              </a:pPr>
              <a:r>
                <a:rPr sz="1467" b="1" spc="33" dirty="0">
                  <a:solidFill>
                    <a:srgbClr val="585858"/>
                  </a:solidFill>
                  <a:latin typeface="Arial"/>
                  <a:cs typeface="Arial"/>
                </a:rPr>
                <a:t>5</a:t>
              </a:r>
              <a:r>
                <a:rPr sz="1467" b="1" spc="13" dirty="0">
                  <a:solidFill>
                    <a:srgbClr val="585858"/>
                  </a:solidFill>
                  <a:latin typeface="Arial"/>
                  <a:cs typeface="Arial"/>
                </a:rPr>
                <a:t>.6</a:t>
              </a:r>
              <a:endParaRPr sz="1467" dirty="0">
                <a:solidFill>
                  <a:prstClr val="black"/>
                </a:solidFill>
                <a:latin typeface="Arial"/>
                <a:cs typeface="Arial"/>
              </a:endParaRPr>
            </a:p>
          </p:txBody>
        </p:sp>
        <p:sp>
          <p:nvSpPr>
            <p:cNvPr id="20" name="object 20"/>
            <p:cNvSpPr txBox="1"/>
            <p:nvPr/>
          </p:nvSpPr>
          <p:spPr>
            <a:xfrm>
              <a:off x="1849120" y="3614483"/>
              <a:ext cx="104775" cy="995537"/>
            </a:xfrm>
            <a:prstGeom prst="rect">
              <a:avLst/>
            </a:prstGeom>
          </p:spPr>
          <p:txBody>
            <a:bodyPr vert="horz" wrap="square" lIns="0" tIns="20320" rIns="0" bIns="0" rtlCol="0">
              <a:spAutoFit/>
            </a:bodyPr>
            <a:lstStyle/>
            <a:p>
              <a:pPr marL="16933" defTabSz="1219170">
                <a:spcBef>
                  <a:spcPts val="160"/>
                </a:spcBef>
              </a:pPr>
              <a:r>
                <a:rPr sz="1467" spc="13" dirty="0">
                  <a:solidFill>
                    <a:srgbClr val="7E7E7E"/>
                  </a:solidFill>
                  <a:latin typeface="Arial"/>
                  <a:cs typeface="Arial"/>
                </a:rPr>
                <a:t>2</a:t>
              </a:r>
              <a:endParaRPr sz="1467" dirty="0">
                <a:solidFill>
                  <a:prstClr val="black"/>
                </a:solidFill>
                <a:latin typeface="Arial"/>
                <a:cs typeface="Arial"/>
              </a:endParaRPr>
            </a:p>
            <a:p>
              <a:pPr defTabSz="1219170">
                <a:spcBef>
                  <a:spcPts val="60"/>
                </a:spcBef>
              </a:pPr>
              <a:endParaRPr dirty="0">
                <a:solidFill>
                  <a:prstClr val="black"/>
                </a:solidFill>
                <a:latin typeface="Times New Roman"/>
                <a:cs typeface="Times New Roman"/>
              </a:endParaRPr>
            </a:p>
            <a:p>
              <a:pPr marL="16933" defTabSz="1219170"/>
              <a:r>
                <a:rPr sz="1467" spc="13" dirty="0">
                  <a:solidFill>
                    <a:srgbClr val="7E7E7E"/>
                  </a:solidFill>
                  <a:latin typeface="Arial"/>
                  <a:cs typeface="Arial"/>
                </a:rPr>
                <a:t>1</a:t>
              </a:r>
              <a:endParaRPr sz="1467" dirty="0">
                <a:solidFill>
                  <a:prstClr val="black"/>
                </a:solidFill>
                <a:latin typeface="Arial"/>
                <a:cs typeface="Arial"/>
              </a:endParaRPr>
            </a:p>
            <a:p>
              <a:pPr defTabSz="1219170">
                <a:spcBef>
                  <a:spcPts val="53"/>
                </a:spcBef>
              </a:pPr>
              <a:endParaRPr dirty="0">
                <a:solidFill>
                  <a:prstClr val="black"/>
                </a:solidFill>
                <a:latin typeface="Times New Roman"/>
                <a:cs typeface="Times New Roman"/>
              </a:endParaRPr>
            </a:p>
            <a:p>
              <a:pPr marL="16933" defTabSz="1219170">
                <a:spcBef>
                  <a:spcPts val="7"/>
                </a:spcBef>
              </a:pPr>
              <a:r>
                <a:rPr sz="1467" spc="13" dirty="0">
                  <a:solidFill>
                    <a:srgbClr val="7E7E7E"/>
                  </a:solidFill>
                  <a:latin typeface="Arial"/>
                  <a:cs typeface="Arial"/>
                </a:rPr>
                <a:t>0</a:t>
              </a:r>
              <a:endParaRPr sz="1467" dirty="0">
                <a:solidFill>
                  <a:prstClr val="black"/>
                </a:solidFill>
                <a:latin typeface="Arial"/>
                <a:cs typeface="Arial"/>
              </a:endParaRPr>
            </a:p>
          </p:txBody>
        </p:sp>
        <p:sp>
          <p:nvSpPr>
            <p:cNvPr id="21" name="object 21"/>
            <p:cNvSpPr txBox="1"/>
            <p:nvPr/>
          </p:nvSpPr>
          <p:spPr>
            <a:xfrm>
              <a:off x="1849120" y="3243897"/>
              <a:ext cx="104775" cy="191932"/>
            </a:xfrm>
            <a:prstGeom prst="rect">
              <a:avLst/>
            </a:prstGeom>
          </p:spPr>
          <p:txBody>
            <a:bodyPr vert="horz" wrap="square" lIns="0" tIns="20320" rIns="0" bIns="0" rtlCol="0">
              <a:spAutoFit/>
            </a:bodyPr>
            <a:lstStyle/>
            <a:p>
              <a:pPr marL="16933" defTabSz="1219170">
                <a:spcBef>
                  <a:spcPts val="160"/>
                </a:spcBef>
              </a:pPr>
              <a:r>
                <a:rPr sz="1467" spc="13" dirty="0">
                  <a:solidFill>
                    <a:srgbClr val="7E7E7E"/>
                  </a:solidFill>
                  <a:latin typeface="Arial"/>
                  <a:cs typeface="Arial"/>
                </a:rPr>
                <a:t>3</a:t>
              </a:r>
              <a:endParaRPr sz="1467" dirty="0">
                <a:solidFill>
                  <a:prstClr val="black"/>
                </a:solidFill>
                <a:latin typeface="Arial"/>
                <a:cs typeface="Arial"/>
              </a:endParaRPr>
            </a:p>
          </p:txBody>
        </p:sp>
        <p:sp>
          <p:nvSpPr>
            <p:cNvPr id="22" name="object 22"/>
            <p:cNvSpPr txBox="1"/>
            <p:nvPr/>
          </p:nvSpPr>
          <p:spPr>
            <a:xfrm>
              <a:off x="1849120" y="2874009"/>
              <a:ext cx="104775" cy="191932"/>
            </a:xfrm>
            <a:prstGeom prst="rect">
              <a:avLst/>
            </a:prstGeom>
          </p:spPr>
          <p:txBody>
            <a:bodyPr vert="horz" wrap="square" lIns="0" tIns="20320" rIns="0" bIns="0" rtlCol="0">
              <a:spAutoFit/>
            </a:bodyPr>
            <a:lstStyle/>
            <a:p>
              <a:pPr marL="16933" defTabSz="1219170">
                <a:spcBef>
                  <a:spcPts val="160"/>
                </a:spcBef>
              </a:pPr>
              <a:r>
                <a:rPr sz="1467" spc="13" dirty="0">
                  <a:solidFill>
                    <a:srgbClr val="7E7E7E"/>
                  </a:solidFill>
                  <a:latin typeface="Arial"/>
                  <a:cs typeface="Arial"/>
                </a:rPr>
                <a:t>4</a:t>
              </a:r>
              <a:endParaRPr sz="1467" dirty="0">
                <a:solidFill>
                  <a:prstClr val="black"/>
                </a:solidFill>
                <a:latin typeface="Arial"/>
                <a:cs typeface="Arial"/>
              </a:endParaRPr>
            </a:p>
          </p:txBody>
        </p:sp>
        <p:sp>
          <p:nvSpPr>
            <p:cNvPr id="23" name="object 23"/>
            <p:cNvSpPr txBox="1"/>
            <p:nvPr/>
          </p:nvSpPr>
          <p:spPr>
            <a:xfrm>
              <a:off x="1849120" y="2503233"/>
              <a:ext cx="104775" cy="191932"/>
            </a:xfrm>
            <a:prstGeom prst="rect">
              <a:avLst/>
            </a:prstGeom>
          </p:spPr>
          <p:txBody>
            <a:bodyPr vert="horz" wrap="square" lIns="0" tIns="20320" rIns="0" bIns="0" rtlCol="0">
              <a:spAutoFit/>
            </a:bodyPr>
            <a:lstStyle/>
            <a:p>
              <a:pPr marL="16933" defTabSz="1219170">
                <a:spcBef>
                  <a:spcPts val="160"/>
                </a:spcBef>
              </a:pPr>
              <a:r>
                <a:rPr sz="1467" spc="13" dirty="0">
                  <a:solidFill>
                    <a:srgbClr val="7E7E7E"/>
                  </a:solidFill>
                  <a:latin typeface="Arial"/>
                  <a:cs typeface="Arial"/>
                </a:rPr>
                <a:t>5</a:t>
              </a:r>
              <a:endParaRPr sz="1467" dirty="0">
                <a:solidFill>
                  <a:prstClr val="black"/>
                </a:solidFill>
                <a:latin typeface="Arial"/>
                <a:cs typeface="Arial"/>
              </a:endParaRPr>
            </a:p>
          </p:txBody>
        </p:sp>
        <p:sp>
          <p:nvSpPr>
            <p:cNvPr id="24" name="object 24"/>
            <p:cNvSpPr txBox="1"/>
            <p:nvPr/>
          </p:nvSpPr>
          <p:spPr>
            <a:xfrm>
              <a:off x="1849120" y="2132647"/>
              <a:ext cx="104775" cy="191932"/>
            </a:xfrm>
            <a:prstGeom prst="rect">
              <a:avLst/>
            </a:prstGeom>
          </p:spPr>
          <p:txBody>
            <a:bodyPr vert="horz" wrap="square" lIns="0" tIns="20320" rIns="0" bIns="0" rtlCol="0">
              <a:spAutoFit/>
            </a:bodyPr>
            <a:lstStyle/>
            <a:p>
              <a:pPr marL="16933" defTabSz="1219170">
                <a:spcBef>
                  <a:spcPts val="160"/>
                </a:spcBef>
              </a:pPr>
              <a:r>
                <a:rPr sz="1467" spc="13" dirty="0">
                  <a:solidFill>
                    <a:srgbClr val="7E7E7E"/>
                  </a:solidFill>
                  <a:latin typeface="Arial"/>
                  <a:cs typeface="Arial"/>
                </a:rPr>
                <a:t>6</a:t>
              </a:r>
              <a:endParaRPr sz="1467" dirty="0">
                <a:solidFill>
                  <a:prstClr val="black"/>
                </a:solidFill>
                <a:latin typeface="Arial"/>
                <a:cs typeface="Arial"/>
              </a:endParaRPr>
            </a:p>
          </p:txBody>
        </p:sp>
        <p:sp>
          <p:nvSpPr>
            <p:cNvPr id="25" name="object 25"/>
            <p:cNvSpPr txBox="1"/>
            <p:nvPr/>
          </p:nvSpPr>
          <p:spPr>
            <a:xfrm>
              <a:off x="1849120" y="1492711"/>
              <a:ext cx="5598935" cy="429735"/>
            </a:xfrm>
            <a:prstGeom prst="rect">
              <a:avLst/>
            </a:prstGeom>
          </p:spPr>
          <p:txBody>
            <a:bodyPr vert="horz" wrap="square" lIns="0" tIns="15240" rIns="0" bIns="0" rtlCol="0">
              <a:spAutoFit/>
            </a:bodyPr>
            <a:lstStyle/>
            <a:p>
              <a:pPr marL="150703" defTabSz="1219170">
                <a:spcBef>
                  <a:spcPts val="120"/>
                </a:spcBef>
              </a:pPr>
              <a:r>
                <a:rPr sz="1933" b="1" spc="-13" dirty="0">
                  <a:solidFill>
                    <a:srgbClr val="AF892C"/>
                  </a:solidFill>
                  <a:latin typeface="Arial"/>
                  <a:cs typeface="Arial"/>
                </a:rPr>
                <a:t>OUD</a:t>
              </a:r>
              <a:r>
                <a:rPr sz="1933" b="1" spc="-107" dirty="0">
                  <a:solidFill>
                    <a:srgbClr val="AF892C"/>
                  </a:solidFill>
                  <a:latin typeface="Arial"/>
                  <a:cs typeface="Arial"/>
                </a:rPr>
                <a:t> </a:t>
              </a:r>
              <a:r>
                <a:rPr sz="1933" b="1" spc="-7" dirty="0">
                  <a:solidFill>
                    <a:srgbClr val="AF892C"/>
                  </a:solidFill>
                  <a:latin typeface="Arial"/>
                  <a:cs typeface="Arial"/>
                </a:rPr>
                <a:t>diagnosed</a:t>
              </a:r>
              <a:r>
                <a:rPr sz="1933" b="1" spc="-213" dirty="0">
                  <a:solidFill>
                    <a:srgbClr val="AF892C"/>
                  </a:solidFill>
                  <a:latin typeface="Arial"/>
                  <a:cs typeface="Arial"/>
                </a:rPr>
                <a:t> </a:t>
              </a:r>
              <a:r>
                <a:rPr sz="1933" b="1" spc="-7" dirty="0">
                  <a:solidFill>
                    <a:srgbClr val="AF892C"/>
                  </a:solidFill>
                  <a:latin typeface="Arial"/>
                  <a:cs typeface="Arial"/>
                </a:rPr>
                <a:t>patients</a:t>
              </a:r>
              <a:r>
                <a:rPr sz="1933" b="1" spc="-320" dirty="0">
                  <a:solidFill>
                    <a:srgbClr val="AF892C"/>
                  </a:solidFill>
                  <a:latin typeface="Arial"/>
                  <a:cs typeface="Arial"/>
                </a:rPr>
                <a:t> </a:t>
              </a:r>
              <a:r>
                <a:rPr sz="1933" b="1" spc="27" dirty="0">
                  <a:solidFill>
                    <a:srgbClr val="AF892C"/>
                  </a:solidFill>
                  <a:latin typeface="Arial"/>
                  <a:cs typeface="Arial"/>
                </a:rPr>
                <a:t>per</a:t>
              </a:r>
              <a:r>
                <a:rPr sz="1933" b="1" spc="-213" dirty="0">
                  <a:solidFill>
                    <a:srgbClr val="AF892C"/>
                  </a:solidFill>
                  <a:latin typeface="Arial"/>
                  <a:cs typeface="Arial"/>
                </a:rPr>
                <a:t> </a:t>
              </a:r>
              <a:r>
                <a:rPr sz="1933" b="1" spc="-7" dirty="0">
                  <a:solidFill>
                    <a:srgbClr val="AF892C"/>
                  </a:solidFill>
                  <a:latin typeface="Arial"/>
                  <a:cs typeface="Arial"/>
                </a:rPr>
                <a:t>1,000</a:t>
              </a:r>
              <a:r>
                <a:rPr sz="1933" b="1" spc="-213" dirty="0">
                  <a:solidFill>
                    <a:srgbClr val="AF892C"/>
                  </a:solidFill>
                  <a:latin typeface="Arial"/>
                  <a:cs typeface="Arial"/>
                </a:rPr>
                <a:t> </a:t>
              </a:r>
              <a:r>
                <a:rPr sz="1933" b="1" spc="-13" dirty="0">
                  <a:solidFill>
                    <a:srgbClr val="AF892C"/>
                  </a:solidFill>
                  <a:latin typeface="Arial"/>
                  <a:cs typeface="Arial"/>
                </a:rPr>
                <a:t>BCBS</a:t>
              </a:r>
              <a:r>
                <a:rPr sz="1933" b="1" spc="-207" dirty="0">
                  <a:solidFill>
                    <a:srgbClr val="AF892C"/>
                  </a:solidFill>
                  <a:latin typeface="Arial"/>
                  <a:cs typeface="Arial"/>
                </a:rPr>
                <a:t> </a:t>
              </a:r>
              <a:r>
                <a:rPr sz="1933" b="1" dirty="0">
                  <a:solidFill>
                    <a:srgbClr val="AF892C"/>
                  </a:solidFill>
                  <a:latin typeface="Arial"/>
                  <a:cs typeface="Arial"/>
                </a:rPr>
                <a:t>members,</a:t>
              </a:r>
              <a:r>
                <a:rPr sz="1933" b="1" spc="-213" dirty="0">
                  <a:solidFill>
                    <a:srgbClr val="AF892C"/>
                  </a:solidFill>
                  <a:latin typeface="Arial"/>
                  <a:cs typeface="Arial"/>
                </a:rPr>
                <a:t> </a:t>
              </a:r>
              <a:r>
                <a:rPr sz="1933" b="1" spc="-33" dirty="0">
                  <a:solidFill>
                    <a:srgbClr val="AF892C"/>
                  </a:solidFill>
                  <a:latin typeface="Arial"/>
                  <a:cs typeface="Arial"/>
                </a:rPr>
                <a:t>2013-2018</a:t>
              </a:r>
              <a:endParaRPr sz="1933" dirty="0">
                <a:solidFill>
                  <a:prstClr val="black"/>
                </a:solidFill>
                <a:latin typeface="Arial"/>
                <a:cs typeface="Arial"/>
              </a:endParaRPr>
            </a:p>
            <a:p>
              <a:pPr marL="16933" defTabSz="1219170">
                <a:spcBef>
                  <a:spcPts val="73"/>
                </a:spcBef>
              </a:pPr>
              <a:r>
                <a:rPr sz="1467" spc="13" dirty="0">
                  <a:solidFill>
                    <a:srgbClr val="7E7E7E"/>
                  </a:solidFill>
                  <a:latin typeface="Arial"/>
                  <a:cs typeface="Arial"/>
                </a:rPr>
                <a:t>7</a:t>
              </a:r>
              <a:endParaRPr sz="1467" dirty="0">
                <a:solidFill>
                  <a:prstClr val="black"/>
                </a:solidFill>
                <a:latin typeface="Arial"/>
                <a:cs typeface="Arial"/>
              </a:endParaRPr>
            </a:p>
          </p:txBody>
        </p:sp>
        <p:sp>
          <p:nvSpPr>
            <p:cNvPr id="26" name="object 26"/>
            <p:cNvSpPr txBox="1"/>
            <p:nvPr/>
          </p:nvSpPr>
          <p:spPr>
            <a:xfrm>
              <a:off x="2343530" y="4522469"/>
              <a:ext cx="33782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3</a:t>
              </a:r>
              <a:endParaRPr sz="1467" dirty="0">
                <a:solidFill>
                  <a:prstClr val="black"/>
                </a:solidFill>
                <a:latin typeface="Arial"/>
                <a:cs typeface="Arial"/>
              </a:endParaRPr>
            </a:p>
          </p:txBody>
        </p:sp>
        <p:sp>
          <p:nvSpPr>
            <p:cNvPr id="27" name="object 27"/>
            <p:cNvSpPr txBox="1"/>
            <p:nvPr/>
          </p:nvSpPr>
          <p:spPr>
            <a:xfrm>
              <a:off x="3247008" y="4522469"/>
              <a:ext cx="33909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4</a:t>
              </a:r>
              <a:endParaRPr sz="1467" dirty="0">
                <a:solidFill>
                  <a:prstClr val="black"/>
                </a:solidFill>
                <a:latin typeface="Arial"/>
                <a:cs typeface="Arial"/>
              </a:endParaRPr>
            </a:p>
          </p:txBody>
        </p:sp>
        <p:sp>
          <p:nvSpPr>
            <p:cNvPr id="28" name="object 28"/>
            <p:cNvSpPr txBox="1"/>
            <p:nvPr/>
          </p:nvSpPr>
          <p:spPr>
            <a:xfrm>
              <a:off x="4150614" y="4522469"/>
              <a:ext cx="33909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5</a:t>
              </a:r>
              <a:endParaRPr sz="1467" dirty="0">
                <a:solidFill>
                  <a:prstClr val="black"/>
                </a:solidFill>
                <a:latin typeface="Arial"/>
                <a:cs typeface="Arial"/>
              </a:endParaRPr>
            </a:p>
          </p:txBody>
        </p:sp>
        <p:sp>
          <p:nvSpPr>
            <p:cNvPr id="29" name="object 29"/>
            <p:cNvSpPr txBox="1"/>
            <p:nvPr/>
          </p:nvSpPr>
          <p:spPr>
            <a:xfrm>
              <a:off x="5054600" y="4522469"/>
              <a:ext cx="33782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6</a:t>
              </a:r>
              <a:endParaRPr sz="1467" dirty="0">
                <a:solidFill>
                  <a:prstClr val="black"/>
                </a:solidFill>
                <a:latin typeface="Arial"/>
                <a:cs typeface="Arial"/>
              </a:endParaRPr>
            </a:p>
          </p:txBody>
        </p:sp>
        <p:sp>
          <p:nvSpPr>
            <p:cNvPr id="30" name="object 30"/>
            <p:cNvSpPr txBox="1"/>
            <p:nvPr/>
          </p:nvSpPr>
          <p:spPr>
            <a:xfrm>
              <a:off x="5958204" y="4522469"/>
              <a:ext cx="33782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7</a:t>
              </a:r>
              <a:endParaRPr sz="1467" dirty="0">
                <a:solidFill>
                  <a:prstClr val="black"/>
                </a:solidFill>
                <a:latin typeface="Arial"/>
                <a:cs typeface="Arial"/>
              </a:endParaRPr>
            </a:p>
          </p:txBody>
        </p:sp>
        <p:sp>
          <p:nvSpPr>
            <p:cNvPr id="31" name="object 31"/>
            <p:cNvSpPr txBox="1"/>
            <p:nvPr/>
          </p:nvSpPr>
          <p:spPr>
            <a:xfrm>
              <a:off x="6861809" y="4522469"/>
              <a:ext cx="337820" cy="191932"/>
            </a:xfrm>
            <a:prstGeom prst="rect">
              <a:avLst/>
            </a:prstGeom>
          </p:spPr>
          <p:txBody>
            <a:bodyPr vert="horz" wrap="square" lIns="0" tIns="20320" rIns="0" bIns="0" rtlCol="0">
              <a:spAutoFit/>
            </a:bodyPr>
            <a:lstStyle/>
            <a:p>
              <a:pPr marL="16933" defTabSz="1219170">
                <a:spcBef>
                  <a:spcPts val="160"/>
                </a:spcBef>
              </a:pPr>
              <a:r>
                <a:rPr sz="1467" spc="33" dirty="0">
                  <a:solidFill>
                    <a:srgbClr val="7E7E7E"/>
                  </a:solidFill>
                  <a:latin typeface="Arial"/>
                  <a:cs typeface="Arial"/>
                </a:rPr>
                <a:t>2</a:t>
              </a:r>
              <a:r>
                <a:rPr sz="1467" spc="-73" dirty="0">
                  <a:solidFill>
                    <a:srgbClr val="7E7E7E"/>
                  </a:solidFill>
                  <a:latin typeface="Arial"/>
                  <a:cs typeface="Arial"/>
                </a:rPr>
                <a:t>0</a:t>
              </a:r>
              <a:r>
                <a:rPr sz="1467" spc="33" dirty="0">
                  <a:solidFill>
                    <a:srgbClr val="7E7E7E"/>
                  </a:solidFill>
                  <a:latin typeface="Arial"/>
                  <a:cs typeface="Arial"/>
                </a:rPr>
                <a:t>1</a:t>
              </a:r>
              <a:r>
                <a:rPr sz="1467" spc="13" dirty="0">
                  <a:solidFill>
                    <a:srgbClr val="7E7E7E"/>
                  </a:solidFill>
                  <a:latin typeface="Arial"/>
                  <a:cs typeface="Arial"/>
                </a:rPr>
                <a:t>8</a:t>
              </a:r>
              <a:endParaRPr sz="1467" dirty="0">
                <a:solidFill>
                  <a:prstClr val="black"/>
                </a:solidFill>
                <a:latin typeface="Arial"/>
                <a:cs typeface="Arial"/>
              </a:endParaRPr>
            </a:p>
          </p:txBody>
        </p:sp>
        <p:sp>
          <p:nvSpPr>
            <p:cNvPr id="32" name="object 32"/>
            <p:cNvSpPr txBox="1"/>
            <p:nvPr/>
          </p:nvSpPr>
          <p:spPr>
            <a:xfrm>
              <a:off x="1457523" y="2236724"/>
              <a:ext cx="173268" cy="1899996"/>
            </a:xfrm>
            <a:prstGeom prst="rect">
              <a:avLst/>
            </a:prstGeom>
          </p:spPr>
          <p:txBody>
            <a:bodyPr vert="vert270" wrap="square" lIns="0" tIns="1693" rIns="0" bIns="0" rtlCol="0">
              <a:spAutoFit/>
            </a:bodyPr>
            <a:lstStyle/>
            <a:p>
              <a:pPr marL="16933" defTabSz="1219170">
                <a:spcBef>
                  <a:spcPts val="13"/>
                </a:spcBef>
              </a:pPr>
              <a:r>
                <a:rPr sz="1467" b="1" spc="13" dirty="0">
                  <a:solidFill>
                    <a:srgbClr val="0073A1"/>
                  </a:solidFill>
                  <a:latin typeface="Arial"/>
                  <a:cs typeface="Arial"/>
                </a:rPr>
                <a:t>OUD</a:t>
              </a:r>
              <a:r>
                <a:rPr sz="1467" b="1" spc="-113" dirty="0">
                  <a:solidFill>
                    <a:srgbClr val="0073A1"/>
                  </a:solidFill>
                  <a:latin typeface="Arial"/>
                  <a:cs typeface="Arial"/>
                </a:rPr>
                <a:t> </a:t>
              </a:r>
              <a:r>
                <a:rPr sz="1467" b="1" spc="27" dirty="0">
                  <a:solidFill>
                    <a:srgbClr val="0073A1"/>
                  </a:solidFill>
                  <a:latin typeface="Arial"/>
                  <a:cs typeface="Arial"/>
                </a:rPr>
                <a:t>Diagnosis</a:t>
              </a:r>
              <a:r>
                <a:rPr sz="1467" b="1" spc="-87" dirty="0">
                  <a:solidFill>
                    <a:srgbClr val="0073A1"/>
                  </a:solidFill>
                  <a:latin typeface="Arial"/>
                  <a:cs typeface="Arial"/>
                </a:rPr>
                <a:t> </a:t>
              </a:r>
              <a:r>
                <a:rPr sz="1467" b="1" spc="33" dirty="0">
                  <a:solidFill>
                    <a:srgbClr val="0073A1"/>
                  </a:solidFill>
                  <a:latin typeface="Arial"/>
                  <a:cs typeface="Arial"/>
                </a:rPr>
                <a:t>per</a:t>
              </a:r>
              <a:r>
                <a:rPr sz="1467" b="1" spc="-147" dirty="0">
                  <a:solidFill>
                    <a:srgbClr val="0073A1"/>
                  </a:solidFill>
                  <a:latin typeface="Arial"/>
                  <a:cs typeface="Arial"/>
                </a:rPr>
                <a:t> </a:t>
              </a:r>
              <a:r>
                <a:rPr sz="1467" b="1" spc="20" dirty="0">
                  <a:solidFill>
                    <a:srgbClr val="0073A1"/>
                  </a:solidFill>
                  <a:latin typeface="Arial"/>
                  <a:cs typeface="Arial"/>
                </a:rPr>
                <a:t>1,000</a:t>
              </a:r>
              <a:endParaRPr sz="1467" dirty="0">
                <a:solidFill>
                  <a:prstClr val="black"/>
                </a:solidFill>
                <a:latin typeface="Arial"/>
                <a:cs typeface="Arial"/>
              </a:endParaRPr>
            </a:p>
          </p:txBody>
        </p:sp>
        <p:sp>
          <p:nvSpPr>
            <p:cNvPr id="33" name="object 33"/>
            <p:cNvSpPr/>
            <p:nvPr/>
          </p:nvSpPr>
          <p:spPr>
            <a:xfrm>
              <a:off x="6421120" y="2987039"/>
              <a:ext cx="213360" cy="264160"/>
            </a:xfrm>
            <a:custGeom>
              <a:avLst/>
              <a:gdLst/>
              <a:ahLst/>
              <a:cxnLst/>
              <a:rect l="l" t="t" r="r" b="b"/>
              <a:pathLst>
                <a:path w="213359" h="264160">
                  <a:moveTo>
                    <a:pt x="213359" y="157480"/>
                  </a:moveTo>
                  <a:lnTo>
                    <a:pt x="0" y="157480"/>
                  </a:lnTo>
                  <a:lnTo>
                    <a:pt x="106679" y="264159"/>
                  </a:lnTo>
                  <a:lnTo>
                    <a:pt x="213359" y="157480"/>
                  </a:lnTo>
                  <a:close/>
                </a:path>
                <a:path w="213359" h="264160">
                  <a:moveTo>
                    <a:pt x="160020" y="0"/>
                  </a:moveTo>
                  <a:lnTo>
                    <a:pt x="53339" y="0"/>
                  </a:lnTo>
                  <a:lnTo>
                    <a:pt x="53339" y="157480"/>
                  </a:lnTo>
                  <a:lnTo>
                    <a:pt x="160020" y="157480"/>
                  </a:lnTo>
                  <a:lnTo>
                    <a:pt x="160020" y="0"/>
                  </a:lnTo>
                  <a:close/>
                </a:path>
              </a:pathLst>
            </a:custGeom>
            <a:solidFill>
              <a:srgbClr val="0073A1"/>
            </a:solidFill>
          </p:spPr>
          <p:txBody>
            <a:bodyPr wrap="square" lIns="0" tIns="0" rIns="0" bIns="0" rtlCol="0"/>
            <a:lstStyle/>
            <a:p>
              <a:pPr defTabSz="1219170"/>
              <a:endParaRPr sz="2400" dirty="0">
                <a:solidFill>
                  <a:prstClr val="black"/>
                </a:solidFill>
                <a:latin typeface="Calibri"/>
              </a:endParaRPr>
            </a:p>
          </p:txBody>
        </p:sp>
        <p:sp>
          <p:nvSpPr>
            <p:cNvPr id="34" name="object 34"/>
            <p:cNvSpPr txBox="1"/>
            <p:nvPr/>
          </p:nvSpPr>
          <p:spPr>
            <a:xfrm>
              <a:off x="6020689" y="2946081"/>
              <a:ext cx="394970" cy="333178"/>
            </a:xfrm>
            <a:prstGeom prst="rect">
              <a:avLst/>
            </a:prstGeom>
          </p:spPr>
          <p:txBody>
            <a:bodyPr vert="horz" wrap="square" lIns="0" tIns="16933" rIns="0" bIns="0" rtlCol="0">
              <a:spAutoFit/>
            </a:bodyPr>
            <a:lstStyle/>
            <a:p>
              <a:pPr marL="16933" defTabSz="1219170">
                <a:spcBef>
                  <a:spcPts val="133"/>
                </a:spcBef>
              </a:pPr>
              <a:r>
                <a:rPr sz="2667" b="1" spc="7" dirty="0">
                  <a:solidFill>
                    <a:srgbClr val="0073A1"/>
                  </a:solidFill>
                  <a:latin typeface="Arial"/>
                  <a:cs typeface="Arial"/>
                </a:rPr>
                <a:t>5%</a:t>
              </a:r>
              <a:endParaRPr sz="2667" dirty="0">
                <a:solidFill>
                  <a:prstClr val="black"/>
                </a:solidFill>
                <a:latin typeface="Arial"/>
                <a:cs typeface="Arial"/>
              </a:endParaRPr>
            </a:p>
          </p:txBody>
        </p:sp>
        <p:sp>
          <p:nvSpPr>
            <p:cNvPr id="35" name="object 35"/>
            <p:cNvSpPr txBox="1"/>
            <p:nvPr/>
          </p:nvSpPr>
          <p:spPr>
            <a:xfrm>
              <a:off x="6020689" y="3353434"/>
              <a:ext cx="829944" cy="205207"/>
            </a:xfrm>
            <a:prstGeom prst="rect">
              <a:avLst/>
            </a:prstGeom>
          </p:spPr>
          <p:txBody>
            <a:bodyPr vert="horz" wrap="square" lIns="0" tIns="16933" rIns="0" bIns="0" rtlCol="0">
              <a:spAutoFit/>
            </a:bodyPr>
            <a:lstStyle/>
            <a:p>
              <a:pPr marL="16933" defTabSz="1219170">
                <a:spcBef>
                  <a:spcPts val="133"/>
                </a:spcBef>
              </a:pPr>
              <a:r>
                <a:rPr sz="1600" spc="-33" dirty="0">
                  <a:solidFill>
                    <a:prstClr val="black"/>
                  </a:solidFill>
                  <a:latin typeface="Arial"/>
                  <a:cs typeface="Arial"/>
                </a:rPr>
                <a:t>2017 </a:t>
              </a:r>
              <a:r>
                <a:rPr sz="1600" dirty="0">
                  <a:solidFill>
                    <a:prstClr val="black"/>
                  </a:solidFill>
                  <a:latin typeface="Arial"/>
                  <a:cs typeface="Arial"/>
                </a:rPr>
                <a:t>-</a:t>
              </a:r>
              <a:r>
                <a:rPr sz="1600" spc="87" dirty="0">
                  <a:solidFill>
                    <a:prstClr val="black"/>
                  </a:solidFill>
                  <a:latin typeface="Arial"/>
                  <a:cs typeface="Arial"/>
                </a:rPr>
                <a:t> </a:t>
              </a:r>
              <a:r>
                <a:rPr sz="1600" spc="-40" dirty="0">
                  <a:solidFill>
                    <a:prstClr val="black"/>
                  </a:solidFill>
                  <a:latin typeface="Arial"/>
                  <a:cs typeface="Arial"/>
                </a:rPr>
                <a:t>2018</a:t>
              </a:r>
              <a:endParaRPr sz="1600" dirty="0">
                <a:solidFill>
                  <a:prstClr val="black"/>
                </a:solidFill>
                <a:latin typeface="Arial"/>
                <a:cs typeface="Arial"/>
              </a:endParaRPr>
            </a:p>
          </p:txBody>
        </p:sp>
        <p:sp>
          <p:nvSpPr>
            <p:cNvPr id="36" name="object 36"/>
            <p:cNvSpPr txBox="1"/>
            <p:nvPr/>
          </p:nvSpPr>
          <p:spPr>
            <a:xfrm>
              <a:off x="7558405" y="2072702"/>
              <a:ext cx="921499" cy="711561"/>
            </a:xfrm>
            <a:prstGeom prst="rect">
              <a:avLst/>
            </a:prstGeom>
          </p:spPr>
          <p:txBody>
            <a:bodyPr vert="horz" wrap="square" lIns="0" tIns="15240" rIns="0" bIns="0" rtlCol="0">
              <a:spAutoFit/>
            </a:bodyPr>
            <a:lstStyle/>
            <a:p>
              <a:pPr marL="16933" defTabSz="1219170">
                <a:lnSpc>
                  <a:spcPts val="2280"/>
                </a:lnSpc>
                <a:spcBef>
                  <a:spcPts val="120"/>
                </a:spcBef>
              </a:pPr>
              <a:r>
                <a:rPr sz="1933" b="1" spc="-13" dirty="0">
                  <a:solidFill>
                    <a:srgbClr val="0073A1"/>
                  </a:solidFill>
                  <a:latin typeface="Arial"/>
                  <a:cs typeface="Arial"/>
                </a:rPr>
                <a:t>229,600</a:t>
              </a:r>
              <a:endParaRPr sz="1933" dirty="0">
                <a:solidFill>
                  <a:prstClr val="black"/>
                </a:solidFill>
                <a:latin typeface="Arial"/>
                <a:cs typeface="Arial"/>
              </a:endParaRPr>
            </a:p>
            <a:p>
              <a:pPr marL="16933" marR="6773" defTabSz="1219170">
                <a:lnSpc>
                  <a:spcPts val="2252"/>
                </a:lnSpc>
                <a:spcBef>
                  <a:spcPts val="93"/>
                </a:spcBef>
              </a:pPr>
              <a:r>
                <a:rPr sz="1933" b="1" spc="-13" dirty="0">
                  <a:solidFill>
                    <a:srgbClr val="0073A1"/>
                  </a:solidFill>
                  <a:latin typeface="Arial"/>
                  <a:cs typeface="Arial"/>
                </a:rPr>
                <a:t>M</a:t>
              </a:r>
              <a:r>
                <a:rPr sz="1933" b="1" spc="87" dirty="0">
                  <a:solidFill>
                    <a:srgbClr val="0073A1"/>
                  </a:solidFill>
                  <a:latin typeface="Arial"/>
                  <a:cs typeface="Arial"/>
                </a:rPr>
                <a:t>e</a:t>
              </a:r>
              <a:r>
                <a:rPr lang="en-US" sz="1933" b="1" spc="87" dirty="0">
                  <a:solidFill>
                    <a:srgbClr val="0073A1"/>
                  </a:solidFill>
                  <a:latin typeface="Arial"/>
                  <a:cs typeface="Arial"/>
                </a:rPr>
                <a:t>m</a:t>
              </a:r>
              <a:r>
                <a:rPr sz="1933" b="1" spc="-120" dirty="0">
                  <a:solidFill>
                    <a:srgbClr val="0073A1"/>
                  </a:solidFill>
                  <a:latin typeface="Arial"/>
                  <a:cs typeface="Arial"/>
                </a:rPr>
                <a:t>b</a:t>
              </a:r>
              <a:r>
                <a:rPr sz="1933" b="1" spc="-7" dirty="0">
                  <a:solidFill>
                    <a:srgbClr val="0073A1"/>
                  </a:solidFill>
                  <a:latin typeface="Arial"/>
                  <a:cs typeface="Arial"/>
                </a:rPr>
                <a:t>ers  </a:t>
              </a:r>
              <a:r>
                <a:rPr sz="1933" b="1" spc="20" dirty="0">
                  <a:solidFill>
                    <a:srgbClr val="0073A1"/>
                  </a:solidFill>
                  <a:latin typeface="Arial"/>
                  <a:cs typeface="Arial"/>
                </a:rPr>
                <a:t>with</a:t>
              </a:r>
              <a:r>
                <a:rPr sz="1933" b="1" spc="-339" dirty="0">
                  <a:solidFill>
                    <a:srgbClr val="0073A1"/>
                  </a:solidFill>
                  <a:latin typeface="Arial"/>
                  <a:cs typeface="Arial"/>
                </a:rPr>
                <a:t> </a:t>
              </a:r>
              <a:r>
                <a:rPr sz="1933" b="1" spc="-13" dirty="0">
                  <a:solidFill>
                    <a:srgbClr val="0073A1"/>
                  </a:solidFill>
                  <a:latin typeface="Arial"/>
                  <a:cs typeface="Arial"/>
                </a:rPr>
                <a:t>OUD</a:t>
              </a:r>
              <a:endParaRPr sz="1933" dirty="0">
                <a:solidFill>
                  <a:prstClr val="black"/>
                </a:solidFill>
                <a:latin typeface="Arial"/>
                <a:cs typeface="Arial"/>
              </a:endParaRPr>
            </a:p>
          </p:txBody>
        </p:sp>
      </p:grpSp>
    </p:spTree>
    <p:extLst>
      <p:ext uri="{BB962C8B-B14F-4D97-AF65-F5344CB8AC3E}">
        <p14:creationId xmlns:p14="http://schemas.microsoft.com/office/powerpoint/2010/main" val="611444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65</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304801" y="177801"/>
            <a:ext cx="10845377" cy="1002839"/>
          </a:xfrm>
          <a:prstGeom prst="rect">
            <a:avLst/>
          </a:prstGeom>
        </p:spPr>
        <p:txBody>
          <a:bodyPr vert="horz" wrap="square" lIns="0" tIns="17780" rIns="0" bIns="0" rtlCol="0">
            <a:spAutoFit/>
          </a:bodyPr>
          <a:lstStyle/>
          <a:p>
            <a:pPr marL="16933" marR="6773" algn="ctr">
              <a:spcBef>
                <a:spcPts val="140"/>
              </a:spcBef>
              <a:tabLst>
                <a:tab pos="3471247" algn="l"/>
              </a:tabLst>
            </a:pPr>
            <a:r>
              <a:rPr sz="3200" b="1" dirty="0">
                <a:solidFill>
                  <a:srgbClr val="0E4977"/>
                </a:solidFill>
                <a:latin typeface="Segoe UI" panose="020B0502040204020203" pitchFamily="34" charset="0"/>
                <a:cs typeface="Segoe UI" panose="020B0502040204020203" pitchFamily="34" charset="0"/>
              </a:rPr>
              <a:t>Opioid </a:t>
            </a:r>
            <a:r>
              <a:rPr sz="3200" b="1" spc="-20" dirty="0">
                <a:solidFill>
                  <a:srgbClr val="0E4977"/>
                </a:solidFill>
                <a:latin typeface="Segoe UI" panose="020B0502040204020203" pitchFamily="34" charset="0"/>
                <a:cs typeface="Segoe UI" panose="020B0502040204020203" pitchFamily="34" charset="0"/>
              </a:rPr>
              <a:t>use </a:t>
            </a:r>
            <a:r>
              <a:rPr sz="3200" b="1" dirty="0">
                <a:solidFill>
                  <a:srgbClr val="0E4977"/>
                </a:solidFill>
                <a:latin typeface="Segoe UI" panose="020B0502040204020203" pitchFamily="34" charset="0"/>
                <a:cs typeface="Segoe UI" panose="020B0502040204020203" pitchFamily="34" charset="0"/>
              </a:rPr>
              <a:t>disorder </a:t>
            </a:r>
            <a:r>
              <a:rPr sz="3200" b="1" spc="-20" dirty="0">
                <a:solidFill>
                  <a:srgbClr val="0E4977"/>
                </a:solidFill>
                <a:latin typeface="Segoe UI" panose="020B0502040204020203" pitchFamily="34" charset="0"/>
                <a:cs typeface="Segoe UI" panose="020B0502040204020203" pitchFamily="34" charset="0"/>
              </a:rPr>
              <a:t>rates </a:t>
            </a:r>
            <a:r>
              <a:rPr lang="en-US" sz="3200" b="1" spc="-20" dirty="0">
                <a:solidFill>
                  <a:srgbClr val="0E4977"/>
                </a:solidFill>
                <a:latin typeface="Segoe UI" panose="020B0502040204020203" pitchFamily="34" charset="0"/>
                <a:cs typeface="Segoe UI" panose="020B0502040204020203" pitchFamily="34" charset="0"/>
              </a:rPr>
              <a:t>among BCBS members </a:t>
            </a:r>
            <a:r>
              <a:rPr sz="3200" b="1" spc="-13" dirty="0">
                <a:solidFill>
                  <a:srgbClr val="0E4977"/>
                </a:solidFill>
                <a:latin typeface="Segoe UI" panose="020B0502040204020203" pitchFamily="34" charset="0"/>
                <a:cs typeface="Segoe UI" panose="020B0502040204020203" pitchFamily="34" charset="0"/>
              </a:rPr>
              <a:t>are </a:t>
            </a:r>
            <a:r>
              <a:rPr sz="3200" b="1" spc="-7" dirty="0">
                <a:solidFill>
                  <a:srgbClr val="0E4977"/>
                </a:solidFill>
                <a:latin typeface="Segoe UI" panose="020B0502040204020203" pitchFamily="34" charset="0"/>
                <a:cs typeface="Segoe UI" panose="020B0502040204020203" pitchFamily="34" charset="0"/>
              </a:rPr>
              <a:t>highest </a:t>
            </a:r>
            <a:r>
              <a:rPr sz="3200" b="1" dirty="0">
                <a:solidFill>
                  <a:srgbClr val="0E4977"/>
                </a:solidFill>
                <a:latin typeface="Segoe UI" panose="020B0502040204020203" pitchFamily="34" charset="0"/>
                <a:cs typeface="Segoe UI" panose="020B0502040204020203" pitchFamily="34" charset="0"/>
              </a:rPr>
              <a:t>in</a:t>
            </a:r>
            <a:r>
              <a:rPr lang="en-US" sz="3200" b="1" dirty="0">
                <a:solidFill>
                  <a:srgbClr val="0E4977"/>
                </a:solidFill>
                <a:latin typeface="Segoe UI" panose="020B0502040204020203" pitchFamily="34" charset="0"/>
                <a:cs typeface="Segoe UI" panose="020B0502040204020203" pitchFamily="34" charset="0"/>
              </a:rPr>
              <a:t> </a:t>
            </a:r>
            <a:r>
              <a:rPr sz="3200" b="1" spc="-7" dirty="0">
                <a:solidFill>
                  <a:srgbClr val="0E4977"/>
                </a:solidFill>
                <a:latin typeface="Segoe UI" panose="020B0502040204020203" pitchFamily="34" charset="0"/>
                <a:cs typeface="Segoe UI" panose="020B0502040204020203" pitchFamily="34" charset="0"/>
              </a:rPr>
              <a:t>Northeast</a:t>
            </a:r>
            <a:r>
              <a:rPr sz="3200" b="1" spc="187" dirty="0">
                <a:solidFill>
                  <a:srgbClr val="0E4977"/>
                </a:solidFill>
                <a:latin typeface="Segoe UI" panose="020B0502040204020203" pitchFamily="34" charset="0"/>
                <a:cs typeface="Segoe UI" panose="020B0502040204020203" pitchFamily="34" charset="0"/>
              </a:rPr>
              <a:t> </a:t>
            </a:r>
            <a:r>
              <a:rPr sz="3200" b="1" dirty="0">
                <a:solidFill>
                  <a:srgbClr val="0E4977"/>
                </a:solidFill>
                <a:latin typeface="Segoe UI" panose="020B0502040204020203" pitchFamily="34" charset="0"/>
                <a:cs typeface="Segoe UI" panose="020B0502040204020203" pitchFamily="34" charset="0"/>
              </a:rPr>
              <a:t>and</a:t>
            </a:r>
            <a:r>
              <a:rPr lang="en-US" sz="3200" b="1" dirty="0">
                <a:solidFill>
                  <a:srgbClr val="0E4977"/>
                </a:solidFill>
                <a:latin typeface="Segoe UI" panose="020B0502040204020203" pitchFamily="34" charset="0"/>
                <a:cs typeface="Segoe UI" panose="020B0502040204020203" pitchFamily="34" charset="0"/>
              </a:rPr>
              <a:t> </a:t>
            </a:r>
            <a:r>
              <a:rPr lang="en-US" sz="3200" b="1" spc="-13" dirty="0">
                <a:solidFill>
                  <a:srgbClr val="0E4977"/>
                </a:solidFill>
                <a:latin typeface="Segoe UI" panose="020B0502040204020203" pitchFamily="34" charset="0"/>
                <a:cs typeface="Segoe UI" panose="020B0502040204020203" pitchFamily="34" charset="0"/>
              </a:rPr>
              <a:t>parts of the South</a:t>
            </a:r>
            <a:endParaRPr sz="3200" b="1" dirty="0">
              <a:latin typeface="Segoe UI" panose="020B0502040204020203" pitchFamily="34" charset="0"/>
              <a:cs typeface="Segoe UI" panose="020B0502040204020203" pitchFamily="34" charset="0"/>
            </a:endParaRPr>
          </a:p>
        </p:txBody>
      </p:sp>
      <p:sp>
        <p:nvSpPr>
          <p:cNvPr id="5" name="object 5"/>
          <p:cNvSpPr txBox="1"/>
          <p:nvPr/>
        </p:nvSpPr>
        <p:spPr>
          <a:xfrm>
            <a:off x="1819488" y="1397001"/>
            <a:ext cx="8137313" cy="313698"/>
          </a:xfrm>
          <a:prstGeom prst="rect">
            <a:avLst/>
          </a:prstGeom>
        </p:spPr>
        <p:txBody>
          <a:bodyPr vert="horz" wrap="square" lIns="0" tIns="16087" rIns="0" bIns="0" rtlCol="0">
            <a:spAutoFit/>
          </a:bodyPr>
          <a:lstStyle/>
          <a:p>
            <a:pPr marL="16933" defTabSz="1219170">
              <a:spcBef>
                <a:spcPts val="127"/>
              </a:spcBef>
            </a:pPr>
            <a:r>
              <a:rPr sz="1933" b="1" spc="-7" dirty="0">
                <a:solidFill>
                  <a:srgbClr val="AF892C"/>
                </a:solidFill>
                <a:latin typeface="Arial"/>
                <a:cs typeface="Arial"/>
              </a:rPr>
              <a:t>Opioid</a:t>
            </a:r>
            <a:r>
              <a:rPr sz="1933" b="1" spc="-220" dirty="0">
                <a:solidFill>
                  <a:srgbClr val="AF892C"/>
                </a:solidFill>
                <a:latin typeface="Arial"/>
                <a:cs typeface="Arial"/>
              </a:rPr>
              <a:t> </a:t>
            </a:r>
            <a:r>
              <a:rPr sz="1933" b="1" spc="-7" dirty="0">
                <a:solidFill>
                  <a:srgbClr val="AF892C"/>
                </a:solidFill>
                <a:latin typeface="Arial"/>
                <a:cs typeface="Arial"/>
              </a:rPr>
              <a:t>use</a:t>
            </a:r>
            <a:r>
              <a:rPr sz="1933" b="1" spc="-107" dirty="0">
                <a:solidFill>
                  <a:srgbClr val="AF892C"/>
                </a:solidFill>
                <a:latin typeface="Arial"/>
                <a:cs typeface="Arial"/>
              </a:rPr>
              <a:t> </a:t>
            </a:r>
            <a:r>
              <a:rPr sz="1933" b="1" spc="7" dirty="0">
                <a:solidFill>
                  <a:srgbClr val="AF892C"/>
                </a:solidFill>
                <a:latin typeface="Arial"/>
                <a:cs typeface="Arial"/>
              </a:rPr>
              <a:t>disorder</a:t>
            </a:r>
            <a:r>
              <a:rPr sz="1933" b="1" spc="-213" dirty="0">
                <a:solidFill>
                  <a:srgbClr val="AF892C"/>
                </a:solidFill>
                <a:latin typeface="Arial"/>
                <a:cs typeface="Arial"/>
              </a:rPr>
              <a:t> </a:t>
            </a:r>
            <a:r>
              <a:rPr sz="1933" b="1" spc="-20" dirty="0">
                <a:solidFill>
                  <a:srgbClr val="AF892C"/>
                </a:solidFill>
                <a:latin typeface="Arial"/>
                <a:cs typeface="Arial"/>
              </a:rPr>
              <a:t>prevalence</a:t>
            </a:r>
            <a:r>
              <a:rPr sz="1933" b="1" spc="-220" dirty="0">
                <a:solidFill>
                  <a:srgbClr val="AF892C"/>
                </a:solidFill>
                <a:latin typeface="Arial"/>
                <a:cs typeface="Arial"/>
              </a:rPr>
              <a:t> </a:t>
            </a:r>
            <a:r>
              <a:rPr sz="1933" b="1" spc="-7" dirty="0">
                <a:solidFill>
                  <a:srgbClr val="AF892C"/>
                </a:solidFill>
                <a:latin typeface="Arial"/>
                <a:cs typeface="Arial"/>
              </a:rPr>
              <a:t>rate</a:t>
            </a:r>
            <a:r>
              <a:rPr sz="1933" b="1" spc="-213" dirty="0">
                <a:solidFill>
                  <a:srgbClr val="AF892C"/>
                </a:solidFill>
                <a:latin typeface="Arial"/>
                <a:cs typeface="Arial"/>
              </a:rPr>
              <a:t> </a:t>
            </a:r>
            <a:r>
              <a:rPr sz="1933" b="1" spc="27" dirty="0">
                <a:solidFill>
                  <a:srgbClr val="AF892C"/>
                </a:solidFill>
                <a:latin typeface="Arial"/>
                <a:cs typeface="Arial"/>
              </a:rPr>
              <a:t>per</a:t>
            </a:r>
            <a:r>
              <a:rPr sz="1933" b="1" spc="-213" dirty="0">
                <a:solidFill>
                  <a:srgbClr val="AF892C"/>
                </a:solidFill>
                <a:latin typeface="Arial"/>
                <a:cs typeface="Arial"/>
              </a:rPr>
              <a:t> </a:t>
            </a:r>
            <a:r>
              <a:rPr sz="1933" b="1" spc="-7" dirty="0">
                <a:solidFill>
                  <a:srgbClr val="AF892C"/>
                </a:solidFill>
                <a:latin typeface="Arial"/>
                <a:cs typeface="Arial"/>
              </a:rPr>
              <a:t>1,000</a:t>
            </a:r>
            <a:r>
              <a:rPr sz="1933" b="1" spc="-220" dirty="0">
                <a:solidFill>
                  <a:srgbClr val="AF892C"/>
                </a:solidFill>
                <a:latin typeface="Arial"/>
                <a:cs typeface="Arial"/>
              </a:rPr>
              <a:t> </a:t>
            </a:r>
            <a:r>
              <a:rPr sz="1933" b="1" spc="7" dirty="0">
                <a:solidFill>
                  <a:srgbClr val="AF892C"/>
                </a:solidFill>
                <a:latin typeface="Arial"/>
                <a:cs typeface="Arial"/>
              </a:rPr>
              <a:t>members</a:t>
            </a:r>
            <a:r>
              <a:rPr sz="1933" b="1" spc="-213" dirty="0">
                <a:solidFill>
                  <a:srgbClr val="AF892C"/>
                </a:solidFill>
                <a:latin typeface="Arial"/>
                <a:cs typeface="Arial"/>
              </a:rPr>
              <a:t> </a:t>
            </a:r>
            <a:r>
              <a:rPr sz="1933" b="1" spc="-7" dirty="0">
                <a:solidFill>
                  <a:srgbClr val="AF892C"/>
                </a:solidFill>
                <a:latin typeface="Arial"/>
                <a:cs typeface="Arial"/>
              </a:rPr>
              <a:t>by</a:t>
            </a:r>
            <a:r>
              <a:rPr sz="1933" b="1" spc="-107" dirty="0">
                <a:solidFill>
                  <a:srgbClr val="AF892C"/>
                </a:solidFill>
                <a:latin typeface="Arial"/>
                <a:cs typeface="Arial"/>
              </a:rPr>
              <a:t> </a:t>
            </a:r>
            <a:r>
              <a:rPr sz="1933" b="1" spc="-7" dirty="0">
                <a:solidFill>
                  <a:srgbClr val="AF892C"/>
                </a:solidFill>
                <a:latin typeface="Arial"/>
                <a:cs typeface="Arial"/>
              </a:rPr>
              <a:t>state</a:t>
            </a:r>
            <a:r>
              <a:rPr sz="1933" b="1" spc="-213" dirty="0">
                <a:solidFill>
                  <a:srgbClr val="AF892C"/>
                </a:solidFill>
                <a:latin typeface="Arial"/>
                <a:cs typeface="Arial"/>
              </a:rPr>
              <a:t> </a:t>
            </a:r>
            <a:r>
              <a:rPr sz="1933" b="1" spc="-7" dirty="0">
                <a:solidFill>
                  <a:srgbClr val="AF892C"/>
                </a:solidFill>
                <a:latin typeface="Arial"/>
                <a:cs typeface="Arial"/>
              </a:rPr>
              <a:t>in</a:t>
            </a:r>
            <a:r>
              <a:rPr sz="1933" b="1" spc="-220" dirty="0">
                <a:solidFill>
                  <a:srgbClr val="AF892C"/>
                </a:solidFill>
                <a:latin typeface="Arial"/>
                <a:cs typeface="Arial"/>
              </a:rPr>
              <a:t> </a:t>
            </a:r>
            <a:r>
              <a:rPr sz="1933" b="1" spc="-7" dirty="0">
                <a:solidFill>
                  <a:srgbClr val="AF892C"/>
                </a:solidFill>
                <a:latin typeface="Arial"/>
                <a:cs typeface="Arial"/>
              </a:rPr>
              <a:t>2018</a:t>
            </a:r>
            <a:endParaRPr sz="1933" dirty="0">
              <a:solidFill>
                <a:prstClr val="black"/>
              </a:solidFill>
              <a:latin typeface="Arial"/>
              <a:cs typeface="Arial"/>
            </a:endParaRPr>
          </a:p>
        </p:txBody>
      </p:sp>
      <p:sp>
        <p:nvSpPr>
          <p:cNvPr id="6" name="object 6"/>
          <p:cNvSpPr txBox="1"/>
          <p:nvPr/>
        </p:nvSpPr>
        <p:spPr>
          <a:xfrm>
            <a:off x="9753600" y="2541694"/>
            <a:ext cx="1842347" cy="670269"/>
          </a:xfrm>
          <a:prstGeom prst="rect">
            <a:avLst/>
          </a:prstGeom>
          <a:solidFill>
            <a:srgbClr val="F1F1F1"/>
          </a:solidFill>
          <a:ln w="10159">
            <a:solidFill>
              <a:srgbClr val="005F85"/>
            </a:solidFill>
          </a:ln>
        </p:spPr>
        <p:txBody>
          <a:bodyPr vert="horz" wrap="square" lIns="0" tIns="54187" rIns="0" bIns="0" rtlCol="0">
            <a:spAutoFit/>
          </a:bodyPr>
          <a:lstStyle/>
          <a:p>
            <a:pPr marL="128690" marR="160863" defTabSz="1219170">
              <a:lnSpc>
                <a:spcPts val="1600"/>
              </a:lnSpc>
              <a:spcBef>
                <a:spcPts val="427"/>
              </a:spcBef>
            </a:pPr>
            <a:r>
              <a:rPr sz="1400" spc="-20" dirty="0">
                <a:solidFill>
                  <a:prstClr val="black"/>
                </a:solidFill>
                <a:latin typeface="Arial"/>
                <a:cs typeface="Arial"/>
              </a:rPr>
              <a:t>Rates of </a:t>
            </a:r>
            <a:r>
              <a:rPr sz="1400" spc="-13" dirty="0">
                <a:solidFill>
                  <a:prstClr val="black"/>
                </a:solidFill>
                <a:latin typeface="Arial"/>
                <a:cs typeface="Arial"/>
              </a:rPr>
              <a:t>Opioid</a:t>
            </a:r>
            <a:r>
              <a:rPr sz="1400" spc="-293" dirty="0">
                <a:solidFill>
                  <a:prstClr val="black"/>
                </a:solidFill>
                <a:latin typeface="Arial"/>
                <a:cs typeface="Arial"/>
              </a:rPr>
              <a:t> </a:t>
            </a:r>
            <a:r>
              <a:rPr sz="1400" spc="-7" dirty="0">
                <a:solidFill>
                  <a:prstClr val="black"/>
                </a:solidFill>
                <a:latin typeface="Arial"/>
                <a:cs typeface="Arial"/>
              </a:rPr>
              <a:t>Use  </a:t>
            </a:r>
            <a:r>
              <a:rPr sz="1400" spc="-20" dirty="0">
                <a:solidFill>
                  <a:prstClr val="black"/>
                </a:solidFill>
                <a:latin typeface="Arial"/>
                <a:cs typeface="Arial"/>
              </a:rPr>
              <a:t>Disorder </a:t>
            </a:r>
            <a:r>
              <a:rPr sz="1400" spc="-27" dirty="0">
                <a:solidFill>
                  <a:prstClr val="black"/>
                </a:solidFill>
                <a:latin typeface="Arial"/>
                <a:cs typeface="Arial"/>
              </a:rPr>
              <a:t>per </a:t>
            </a:r>
            <a:r>
              <a:rPr sz="1400" spc="-13" dirty="0">
                <a:solidFill>
                  <a:prstClr val="black"/>
                </a:solidFill>
                <a:latin typeface="Arial"/>
                <a:cs typeface="Arial"/>
              </a:rPr>
              <a:t>1,000  </a:t>
            </a:r>
            <a:r>
              <a:rPr sz="1400" spc="-20" dirty="0">
                <a:solidFill>
                  <a:prstClr val="black"/>
                </a:solidFill>
                <a:latin typeface="Arial"/>
                <a:cs typeface="Arial"/>
              </a:rPr>
              <a:t>Members</a:t>
            </a:r>
            <a:endParaRPr sz="1400" dirty="0">
              <a:solidFill>
                <a:prstClr val="black"/>
              </a:solidFill>
              <a:latin typeface="Arial"/>
              <a:cs typeface="Arial"/>
            </a:endParaRPr>
          </a:p>
        </p:txBody>
      </p:sp>
      <p:sp>
        <p:nvSpPr>
          <p:cNvPr id="7" name="object 7"/>
          <p:cNvSpPr/>
          <p:nvPr/>
        </p:nvSpPr>
        <p:spPr>
          <a:xfrm>
            <a:off x="2335638" y="1600200"/>
            <a:ext cx="6420375" cy="4267200"/>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8" name="object 8"/>
          <p:cNvSpPr/>
          <p:nvPr/>
        </p:nvSpPr>
        <p:spPr>
          <a:xfrm>
            <a:off x="9983893" y="3440852"/>
            <a:ext cx="1463039" cy="1435947"/>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Tree>
    <p:extLst>
      <p:ext uri="{BB962C8B-B14F-4D97-AF65-F5344CB8AC3E}">
        <p14:creationId xmlns:p14="http://schemas.microsoft.com/office/powerpoint/2010/main" val="557041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14004"/>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Join the Conversation</a:t>
            </a:r>
          </a:p>
        </p:txBody>
      </p:sp>
      <p:sp>
        <p:nvSpPr>
          <p:cNvPr id="6" name="TextBox 5"/>
          <p:cNvSpPr txBox="1"/>
          <p:nvPr/>
        </p:nvSpPr>
        <p:spPr>
          <a:xfrm>
            <a:off x="1424473" y="1534230"/>
            <a:ext cx="9144000"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Tweet with 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theNAMedicine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asamorg</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#COVID19SUDTreatment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0"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OpioidCollaborative</a:t>
            </a: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 y="2279058"/>
            <a:ext cx="1783670" cy="1451122"/>
          </a:xfrm>
          <a:prstGeom prst="rect">
            <a:avLst/>
          </a:prstGeom>
        </p:spPr>
      </p:pic>
    </p:spTree>
    <p:extLst>
      <p:ext uri="{BB962C8B-B14F-4D97-AF65-F5344CB8AC3E}">
        <p14:creationId xmlns:p14="http://schemas.microsoft.com/office/powerpoint/2010/main" val="284455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66</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722417" y="190962"/>
            <a:ext cx="11383859" cy="1002839"/>
          </a:xfrm>
          <a:prstGeom prst="rect">
            <a:avLst/>
          </a:prstGeom>
        </p:spPr>
        <p:txBody>
          <a:bodyPr vert="horz" wrap="square" lIns="0" tIns="17780" rIns="0" bIns="0" rtlCol="0">
            <a:spAutoFit/>
          </a:bodyPr>
          <a:lstStyle/>
          <a:p>
            <a:pPr marL="16933" algn="ctr">
              <a:spcBef>
                <a:spcPts val="140"/>
              </a:spcBef>
            </a:pPr>
            <a:r>
              <a:rPr lang="en-US" sz="3200" b="1" spc="-27" dirty="0">
                <a:solidFill>
                  <a:srgbClr val="0E4977"/>
                </a:solidFill>
                <a:latin typeface="Segoe UI" panose="020B0502040204020203" pitchFamily="34" charset="0"/>
                <a:cs typeface="Segoe UI" panose="020B0502040204020203" pitchFamily="34" charset="0"/>
              </a:rPr>
              <a:t>The proportion of OUD patients receiving treatment</a:t>
            </a:r>
            <a:r>
              <a:rPr sz="3200" b="1" spc="-27" dirty="0">
                <a:solidFill>
                  <a:srgbClr val="0E4977"/>
                </a:solidFill>
                <a:latin typeface="Segoe UI" panose="020B0502040204020203" pitchFamily="34" charset="0"/>
                <a:cs typeface="Segoe UI" panose="020B0502040204020203" pitchFamily="34" charset="0"/>
              </a:rPr>
              <a:t> </a:t>
            </a:r>
            <a:r>
              <a:rPr sz="3200" b="1" spc="-7" dirty="0">
                <a:solidFill>
                  <a:srgbClr val="0E4977"/>
                </a:solidFill>
                <a:latin typeface="Segoe UI" panose="020B0502040204020203" pitchFamily="34" charset="0"/>
                <a:cs typeface="Segoe UI" panose="020B0502040204020203" pitchFamily="34" charset="0"/>
              </a:rPr>
              <a:t>increased since </a:t>
            </a:r>
            <a:r>
              <a:rPr sz="3200" b="1" dirty="0">
                <a:solidFill>
                  <a:srgbClr val="0E4977"/>
                </a:solidFill>
                <a:latin typeface="Segoe UI" panose="020B0502040204020203" pitchFamily="34" charset="0"/>
                <a:cs typeface="Segoe UI" panose="020B0502040204020203" pitchFamily="34" charset="0"/>
              </a:rPr>
              <a:t>2016</a:t>
            </a:r>
            <a:r>
              <a:rPr lang="en-US" sz="3200" b="1" dirty="0">
                <a:solidFill>
                  <a:srgbClr val="0E4977"/>
                </a:solidFill>
                <a:latin typeface="Segoe UI" panose="020B0502040204020203" pitchFamily="34" charset="0"/>
                <a:cs typeface="Segoe UI" panose="020B0502040204020203" pitchFamily="34" charset="0"/>
              </a:rPr>
              <a:t>; vast majority include MAT</a:t>
            </a:r>
            <a:endParaRPr sz="3200" b="1" dirty="0">
              <a:latin typeface="Segoe UI" panose="020B0502040204020203" pitchFamily="34" charset="0"/>
              <a:cs typeface="Segoe UI" panose="020B0502040204020203" pitchFamily="34" charset="0"/>
            </a:endParaRPr>
          </a:p>
        </p:txBody>
      </p:sp>
      <p:grpSp>
        <p:nvGrpSpPr>
          <p:cNvPr id="25" name="Group 24"/>
          <p:cNvGrpSpPr/>
          <p:nvPr/>
        </p:nvGrpSpPr>
        <p:grpSpPr>
          <a:xfrm>
            <a:off x="2647930" y="1475741"/>
            <a:ext cx="7532833" cy="4269557"/>
            <a:chOff x="2005299" y="1404280"/>
            <a:chExt cx="5649625" cy="3202168"/>
          </a:xfrm>
        </p:grpSpPr>
        <p:sp>
          <p:nvSpPr>
            <p:cNvPr id="5" name="object 5"/>
            <p:cNvSpPr txBox="1"/>
            <p:nvPr/>
          </p:nvSpPr>
          <p:spPr>
            <a:xfrm>
              <a:off x="2533952" y="1404280"/>
              <a:ext cx="3896360" cy="234632"/>
            </a:xfrm>
            <a:prstGeom prst="rect">
              <a:avLst/>
            </a:prstGeom>
          </p:spPr>
          <p:txBody>
            <a:bodyPr vert="horz" wrap="square" lIns="0" tIns="15240" rIns="0" bIns="0" rtlCol="0">
              <a:spAutoFit/>
            </a:bodyPr>
            <a:lstStyle/>
            <a:p>
              <a:pPr marL="16933" defTabSz="1219170">
                <a:spcBef>
                  <a:spcPts val="120"/>
                </a:spcBef>
              </a:pPr>
              <a:r>
                <a:rPr sz="1933" b="1" dirty="0">
                  <a:solidFill>
                    <a:srgbClr val="AF892C"/>
                  </a:solidFill>
                  <a:latin typeface="Arial"/>
                  <a:cs typeface="Arial"/>
                </a:rPr>
                <a:t>Percent</a:t>
              </a:r>
              <a:r>
                <a:rPr sz="1933" b="1" spc="-220" dirty="0">
                  <a:solidFill>
                    <a:srgbClr val="AF892C"/>
                  </a:solidFill>
                  <a:latin typeface="Arial"/>
                  <a:cs typeface="Arial"/>
                </a:rPr>
                <a:t> </a:t>
              </a:r>
              <a:r>
                <a:rPr sz="1933" b="1" spc="-7" dirty="0">
                  <a:solidFill>
                    <a:srgbClr val="AF892C"/>
                  </a:solidFill>
                  <a:latin typeface="Arial"/>
                  <a:cs typeface="Arial"/>
                </a:rPr>
                <a:t>of</a:t>
              </a:r>
              <a:r>
                <a:rPr sz="1933" b="1" spc="-220" dirty="0">
                  <a:solidFill>
                    <a:srgbClr val="AF892C"/>
                  </a:solidFill>
                  <a:latin typeface="Arial"/>
                  <a:cs typeface="Arial"/>
                </a:rPr>
                <a:t> </a:t>
              </a:r>
              <a:r>
                <a:rPr sz="1933" b="1" spc="-13" dirty="0">
                  <a:solidFill>
                    <a:srgbClr val="AF892C"/>
                  </a:solidFill>
                  <a:latin typeface="Arial"/>
                  <a:cs typeface="Arial"/>
                </a:rPr>
                <a:t>OUD</a:t>
              </a:r>
              <a:r>
                <a:rPr sz="1933" b="1" spc="-113" dirty="0">
                  <a:solidFill>
                    <a:srgbClr val="AF892C"/>
                  </a:solidFill>
                  <a:latin typeface="Arial"/>
                  <a:cs typeface="Arial"/>
                </a:rPr>
                <a:t> </a:t>
              </a:r>
              <a:r>
                <a:rPr sz="1933" b="1" spc="-13" dirty="0">
                  <a:solidFill>
                    <a:srgbClr val="AF892C"/>
                  </a:solidFill>
                  <a:latin typeface="Arial"/>
                  <a:cs typeface="Arial"/>
                </a:rPr>
                <a:t>diagnosed</a:t>
              </a:r>
              <a:r>
                <a:rPr sz="1933" b="1" spc="-227" dirty="0">
                  <a:solidFill>
                    <a:srgbClr val="AF892C"/>
                  </a:solidFill>
                  <a:latin typeface="Arial"/>
                  <a:cs typeface="Arial"/>
                </a:rPr>
                <a:t> </a:t>
              </a:r>
              <a:r>
                <a:rPr sz="1933" b="1" spc="-7" dirty="0">
                  <a:solidFill>
                    <a:srgbClr val="AF892C"/>
                  </a:solidFill>
                  <a:latin typeface="Arial"/>
                  <a:cs typeface="Arial"/>
                </a:rPr>
                <a:t>by</a:t>
              </a:r>
              <a:r>
                <a:rPr sz="1933" b="1" spc="-113" dirty="0">
                  <a:solidFill>
                    <a:srgbClr val="AF892C"/>
                  </a:solidFill>
                  <a:latin typeface="Arial"/>
                  <a:cs typeface="Arial"/>
                </a:rPr>
                <a:t> </a:t>
              </a:r>
              <a:r>
                <a:rPr sz="1933" b="1" spc="-20" dirty="0">
                  <a:solidFill>
                    <a:srgbClr val="AF892C"/>
                  </a:solidFill>
                  <a:latin typeface="Arial"/>
                  <a:cs typeface="Arial"/>
                </a:rPr>
                <a:t>treatment,</a:t>
              </a:r>
              <a:r>
                <a:rPr sz="1933" b="1" spc="-220" dirty="0">
                  <a:solidFill>
                    <a:srgbClr val="AF892C"/>
                  </a:solidFill>
                  <a:latin typeface="Arial"/>
                  <a:cs typeface="Arial"/>
                </a:rPr>
                <a:t> </a:t>
              </a:r>
              <a:r>
                <a:rPr sz="1933" b="1" spc="-13" dirty="0">
                  <a:solidFill>
                    <a:srgbClr val="AF892C"/>
                  </a:solidFill>
                  <a:latin typeface="Arial"/>
                  <a:cs typeface="Arial"/>
                </a:rPr>
                <a:t>2018</a:t>
              </a:r>
              <a:endParaRPr sz="1933" dirty="0">
                <a:solidFill>
                  <a:prstClr val="black"/>
                </a:solidFill>
                <a:latin typeface="Arial"/>
                <a:cs typeface="Arial"/>
              </a:endParaRPr>
            </a:p>
          </p:txBody>
        </p:sp>
        <p:sp>
          <p:nvSpPr>
            <p:cNvPr id="6" name="object 6"/>
            <p:cNvSpPr/>
            <p:nvPr/>
          </p:nvSpPr>
          <p:spPr>
            <a:xfrm>
              <a:off x="6690359" y="2169159"/>
              <a:ext cx="193040" cy="1828800"/>
            </a:xfrm>
            <a:custGeom>
              <a:avLst/>
              <a:gdLst/>
              <a:ahLst/>
              <a:cxnLst/>
              <a:rect l="l" t="t" r="r" b="b"/>
              <a:pathLst>
                <a:path w="193040" h="1828800">
                  <a:moveTo>
                    <a:pt x="0" y="0"/>
                  </a:moveTo>
                  <a:lnTo>
                    <a:pt x="37584" y="7689"/>
                  </a:lnTo>
                  <a:lnTo>
                    <a:pt x="68262" y="28654"/>
                  </a:lnTo>
                  <a:lnTo>
                    <a:pt x="88939" y="59739"/>
                  </a:lnTo>
                  <a:lnTo>
                    <a:pt x="96520" y="97789"/>
                  </a:lnTo>
                  <a:lnTo>
                    <a:pt x="96520" y="816610"/>
                  </a:lnTo>
                  <a:lnTo>
                    <a:pt x="104100" y="854660"/>
                  </a:lnTo>
                  <a:lnTo>
                    <a:pt x="124777" y="885745"/>
                  </a:lnTo>
                  <a:lnTo>
                    <a:pt x="155455" y="906710"/>
                  </a:lnTo>
                  <a:lnTo>
                    <a:pt x="193040" y="914400"/>
                  </a:lnTo>
                  <a:lnTo>
                    <a:pt x="155455" y="922089"/>
                  </a:lnTo>
                  <a:lnTo>
                    <a:pt x="124777" y="943054"/>
                  </a:lnTo>
                  <a:lnTo>
                    <a:pt x="104100" y="974139"/>
                  </a:lnTo>
                  <a:lnTo>
                    <a:pt x="96520" y="1012189"/>
                  </a:lnTo>
                  <a:lnTo>
                    <a:pt x="96520" y="1731035"/>
                  </a:lnTo>
                  <a:lnTo>
                    <a:pt x="88939" y="1769087"/>
                  </a:lnTo>
                  <a:lnTo>
                    <a:pt x="68262" y="1800163"/>
                  </a:lnTo>
                  <a:lnTo>
                    <a:pt x="37584" y="1821116"/>
                  </a:lnTo>
                  <a:lnTo>
                    <a:pt x="0" y="1828800"/>
                  </a:lnTo>
                </a:path>
              </a:pathLst>
            </a:custGeom>
            <a:ln w="10160">
              <a:solidFill>
                <a:srgbClr val="0073A1"/>
              </a:solidFill>
            </a:ln>
          </p:spPr>
          <p:txBody>
            <a:bodyPr wrap="square" lIns="0" tIns="0" rIns="0" bIns="0" rtlCol="0"/>
            <a:lstStyle/>
            <a:p>
              <a:pPr defTabSz="1219170"/>
              <a:endParaRPr sz="2400" dirty="0">
                <a:solidFill>
                  <a:prstClr val="black"/>
                </a:solidFill>
                <a:latin typeface="Calibri"/>
              </a:endParaRPr>
            </a:p>
          </p:txBody>
        </p:sp>
        <p:sp>
          <p:nvSpPr>
            <p:cNvPr id="7" name="object 7"/>
            <p:cNvSpPr txBox="1"/>
            <p:nvPr/>
          </p:nvSpPr>
          <p:spPr>
            <a:xfrm>
              <a:off x="7008494" y="2771838"/>
              <a:ext cx="646430" cy="561051"/>
            </a:xfrm>
            <a:prstGeom prst="rect">
              <a:avLst/>
            </a:prstGeom>
          </p:spPr>
          <p:txBody>
            <a:bodyPr vert="horz" wrap="square" lIns="0" tIns="16933" rIns="0" bIns="0" rtlCol="0">
              <a:spAutoFit/>
            </a:bodyPr>
            <a:lstStyle/>
            <a:p>
              <a:pPr marL="16933" defTabSz="1219170">
                <a:lnSpc>
                  <a:spcPts val="1867"/>
                </a:lnSpc>
                <a:spcBef>
                  <a:spcPts val="133"/>
                </a:spcBef>
              </a:pPr>
              <a:r>
                <a:rPr sz="1600" spc="-53" dirty="0">
                  <a:solidFill>
                    <a:prstClr val="black"/>
                  </a:solidFill>
                  <a:latin typeface="Arial"/>
                  <a:cs typeface="Arial"/>
                </a:rPr>
                <a:t>Any</a:t>
              </a:r>
              <a:r>
                <a:rPr sz="1600" spc="20" dirty="0">
                  <a:solidFill>
                    <a:prstClr val="black"/>
                  </a:solidFill>
                  <a:latin typeface="Arial"/>
                  <a:cs typeface="Arial"/>
                </a:rPr>
                <a:t> </a:t>
              </a:r>
              <a:r>
                <a:rPr sz="1600" spc="-152" dirty="0">
                  <a:solidFill>
                    <a:prstClr val="black"/>
                  </a:solidFill>
                  <a:latin typeface="Arial"/>
                  <a:cs typeface="Arial"/>
                </a:rPr>
                <a:t>MAT:</a:t>
              </a:r>
              <a:endParaRPr sz="1600" dirty="0">
                <a:solidFill>
                  <a:prstClr val="black"/>
                </a:solidFill>
                <a:latin typeface="Arial"/>
                <a:cs typeface="Arial"/>
              </a:endParaRPr>
            </a:p>
            <a:p>
              <a:pPr marL="16933" defTabSz="1219170">
                <a:lnSpc>
                  <a:spcPts val="3787"/>
                </a:lnSpc>
              </a:pPr>
              <a:r>
                <a:rPr sz="3200" b="1" spc="33" dirty="0">
                  <a:solidFill>
                    <a:srgbClr val="0073A1"/>
                  </a:solidFill>
                  <a:latin typeface="Arial"/>
                  <a:cs typeface="Arial"/>
                </a:rPr>
                <a:t>43%</a:t>
              </a:r>
              <a:endParaRPr sz="3200" dirty="0">
                <a:solidFill>
                  <a:prstClr val="black"/>
                </a:solidFill>
                <a:latin typeface="Arial"/>
                <a:cs typeface="Arial"/>
              </a:endParaRPr>
            </a:p>
          </p:txBody>
        </p:sp>
        <p:sp>
          <p:nvSpPr>
            <p:cNvPr id="8" name="object 8"/>
            <p:cNvSpPr/>
            <p:nvPr/>
          </p:nvSpPr>
          <p:spPr>
            <a:xfrm>
              <a:off x="5557520" y="2123439"/>
              <a:ext cx="1056640" cy="1452880"/>
            </a:xfrm>
            <a:custGeom>
              <a:avLst/>
              <a:gdLst/>
              <a:ahLst/>
              <a:cxnLst/>
              <a:rect l="l" t="t" r="r" b="b"/>
              <a:pathLst>
                <a:path w="1056640" h="1452879">
                  <a:moveTo>
                    <a:pt x="0" y="1452880"/>
                  </a:moveTo>
                  <a:lnTo>
                    <a:pt x="1056640" y="1452880"/>
                  </a:lnTo>
                  <a:lnTo>
                    <a:pt x="1056640" y="0"/>
                  </a:lnTo>
                  <a:lnTo>
                    <a:pt x="0" y="0"/>
                  </a:lnTo>
                  <a:lnTo>
                    <a:pt x="0" y="1452880"/>
                  </a:lnTo>
                  <a:close/>
                </a:path>
              </a:pathLst>
            </a:custGeom>
            <a:solidFill>
              <a:srgbClr val="0073A1"/>
            </a:solidFill>
          </p:spPr>
          <p:txBody>
            <a:bodyPr wrap="square" lIns="0" tIns="0" rIns="0" bIns="0" rtlCol="0"/>
            <a:lstStyle/>
            <a:p>
              <a:pPr defTabSz="1219170"/>
              <a:endParaRPr sz="2400" dirty="0">
                <a:solidFill>
                  <a:prstClr val="black"/>
                </a:solidFill>
                <a:latin typeface="Calibri"/>
              </a:endParaRPr>
            </a:p>
          </p:txBody>
        </p:sp>
        <p:sp>
          <p:nvSpPr>
            <p:cNvPr id="9" name="object 9"/>
            <p:cNvSpPr/>
            <p:nvPr/>
          </p:nvSpPr>
          <p:spPr>
            <a:xfrm>
              <a:off x="5557520" y="2123439"/>
              <a:ext cx="1056640" cy="1452880"/>
            </a:xfrm>
            <a:custGeom>
              <a:avLst/>
              <a:gdLst/>
              <a:ahLst/>
              <a:cxnLst/>
              <a:rect l="l" t="t" r="r" b="b"/>
              <a:pathLst>
                <a:path w="1056640" h="1452879">
                  <a:moveTo>
                    <a:pt x="0" y="1452880"/>
                  </a:moveTo>
                  <a:lnTo>
                    <a:pt x="1056640" y="1452880"/>
                  </a:lnTo>
                  <a:lnTo>
                    <a:pt x="1056640" y="0"/>
                  </a:lnTo>
                  <a:lnTo>
                    <a:pt x="0" y="0"/>
                  </a:lnTo>
                  <a:lnTo>
                    <a:pt x="0" y="1452880"/>
                  </a:lnTo>
                  <a:close/>
                </a:path>
              </a:pathLst>
            </a:custGeom>
            <a:ln w="20320">
              <a:solidFill>
                <a:srgbClr val="FFFFFF"/>
              </a:solidFill>
            </a:ln>
          </p:spPr>
          <p:txBody>
            <a:bodyPr wrap="square" lIns="0" tIns="0" rIns="0" bIns="0" rtlCol="0"/>
            <a:lstStyle/>
            <a:p>
              <a:pPr defTabSz="1219170"/>
              <a:endParaRPr sz="2400" dirty="0">
                <a:solidFill>
                  <a:prstClr val="black"/>
                </a:solidFill>
                <a:latin typeface="Calibri"/>
              </a:endParaRPr>
            </a:p>
          </p:txBody>
        </p:sp>
        <p:sp>
          <p:nvSpPr>
            <p:cNvPr id="10" name="object 10"/>
            <p:cNvSpPr/>
            <p:nvPr/>
          </p:nvSpPr>
          <p:spPr>
            <a:xfrm>
              <a:off x="5557520" y="3576319"/>
              <a:ext cx="1056640" cy="447040"/>
            </a:xfrm>
            <a:custGeom>
              <a:avLst/>
              <a:gdLst/>
              <a:ahLst/>
              <a:cxnLst/>
              <a:rect l="l" t="t" r="r" b="b"/>
              <a:pathLst>
                <a:path w="1056640" h="447039">
                  <a:moveTo>
                    <a:pt x="0" y="447039"/>
                  </a:moveTo>
                  <a:lnTo>
                    <a:pt x="1056640" y="447039"/>
                  </a:lnTo>
                  <a:lnTo>
                    <a:pt x="1056640" y="0"/>
                  </a:lnTo>
                  <a:lnTo>
                    <a:pt x="0" y="0"/>
                  </a:lnTo>
                  <a:lnTo>
                    <a:pt x="0" y="447039"/>
                  </a:lnTo>
                  <a:close/>
                </a:path>
              </a:pathLst>
            </a:custGeom>
            <a:solidFill>
              <a:srgbClr val="E8D4A3"/>
            </a:solidFill>
          </p:spPr>
          <p:txBody>
            <a:bodyPr wrap="square" lIns="0" tIns="0" rIns="0" bIns="0" rtlCol="0"/>
            <a:lstStyle/>
            <a:p>
              <a:pPr defTabSz="1219170"/>
              <a:endParaRPr sz="2400" dirty="0">
                <a:solidFill>
                  <a:prstClr val="black"/>
                </a:solidFill>
                <a:latin typeface="Calibri"/>
              </a:endParaRPr>
            </a:p>
          </p:txBody>
        </p:sp>
        <p:sp>
          <p:nvSpPr>
            <p:cNvPr id="11" name="object 11"/>
            <p:cNvSpPr/>
            <p:nvPr/>
          </p:nvSpPr>
          <p:spPr>
            <a:xfrm>
              <a:off x="5557520" y="3576319"/>
              <a:ext cx="1056640" cy="447040"/>
            </a:xfrm>
            <a:custGeom>
              <a:avLst/>
              <a:gdLst/>
              <a:ahLst/>
              <a:cxnLst/>
              <a:rect l="l" t="t" r="r" b="b"/>
              <a:pathLst>
                <a:path w="1056640" h="447039">
                  <a:moveTo>
                    <a:pt x="0" y="447039"/>
                  </a:moveTo>
                  <a:lnTo>
                    <a:pt x="1056640" y="447039"/>
                  </a:lnTo>
                  <a:lnTo>
                    <a:pt x="1056640" y="0"/>
                  </a:lnTo>
                  <a:lnTo>
                    <a:pt x="0" y="0"/>
                  </a:lnTo>
                  <a:lnTo>
                    <a:pt x="0" y="447039"/>
                  </a:lnTo>
                  <a:close/>
                </a:path>
              </a:pathLst>
            </a:custGeom>
            <a:ln w="20320">
              <a:solidFill>
                <a:srgbClr val="FFFFFF"/>
              </a:solidFill>
            </a:ln>
          </p:spPr>
          <p:txBody>
            <a:bodyPr wrap="square" lIns="0" tIns="0" rIns="0" bIns="0" rtlCol="0"/>
            <a:lstStyle/>
            <a:p>
              <a:pPr defTabSz="1219170"/>
              <a:endParaRPr sz="2400" dirty="0">
                <a:solidFill>
                  <a:prstClr val="black"/>
                </a:solidFill>
                <a:latin typeface="Calibri"/>
              </a:endParaRPr>
            </a:p>
          </p:txBody>
        </p:sp>
        <p:sp>
          <p:nvSpPr>
            <p:cNvPr id="12" name="object 12"/>
            <p:cNvSpPr/>
            <p:nvPr/>
          </p:nvSpPr>
          <p:spPr>
            <a:xfrm>
              <a:off x="5557520" y="4023359"/>
              <a:ext cx="1056640" cy="223520"/>
            </a:xfrm>
            <a:custGeom>
              <a:avLst/>
              <a:gdLst/>
              <a:ahLst/>
              <a:cxnLst/>
              <a:rect l="l" t="t" r="r" b="b"/>
              <a:pathLst>
                <a:path w="1056640" h="223520">
                  <a:moveTo>
                    <a:pt x="0" y="223519"/>
                  </a:moveTo>
                  <a:lnTo>
                    <a:pt x="1056640" y="223519"/>
                  </a:lnTo>
                  <a:lnTo>
                    <a:pt x="1056640" y="0"/>
                  </a:lnTo>
                  <a:lnTo>
                    <a:pt x="0" y="0"/>
                  </a:lnTo>
                  <a:lnTo>
                    <a:pt x="0" y="223519"/>
                  </a:lnTo>
                  <a:close/>
                </a:path>
              </a:pathLst>
            </a:custGeom>
            <a:solidFill>
              <a:srgbClr val="88DDFF"/>
            </a:solidFill>
          </p:spPr>
          <p:txBody>
            <a:bodyPr wrap="square" lIns="0" tIns="0" rIns="0" bIns="0" rtlCol="0"/>
            <a:lstStyle/>
            <a:p>
              <a:pPr defTabSz="1219170"/>
              <a:endParaRPr sz="2400" dirty="0">
                <a:solidFill>
                  <a:prstClr val="black"/>
                </a:solidFill>
                <a:latin typeface="Calibri"/>
              </a:endParaRPr>
            </a:p>
          </p:txBody>
        </p:sp>
        <p:sp>
          <p:nvSpPr>
            <p:cNvPr id="13" name="object 13"/>
            <p:cNvSpPr/>
            <p:nvPr/>
          </p:nvSpPr>
          <p:spPr>
            <a:xfrm>
              <a:off x="5557520" y="4023359"/>
              <a:ext cx="1056640" cy="223520"/>
            </a:xfrm>
            <a:custGeom>
              <a:avLst/>
              <a:gdLst/>
              <a:ahLst/>
              <a:cxnLst/>
              <a:rect l="l" t="t" r="r" b="b"/>
              <a:pathLst>
                <a:path w="1056640" h="223520">
                  <a:moveTo>
                    <a:pt x="0" y="223519"/>
                  </a:moveTo>
                  <a:lnTo>
                    <a:pt x="1056640" y="223519"/>
                  </a:lnTo>
                  <a:lnTo>
                    <a:pt x="1056640" y="0"/>
                  </a:lnTo>
                  <a:lnTo>
                    <a:pt x="0" y="0"/>
                  </a:lnTo>
                  <a:lnTo>
                    <a:pt x="0" y="223519"/>
                  </a:lnTo>
                  <a:close/>
                </a:path>
              </a:pathLst>
            </a:custGeom>
            <a:ln w="20320">
              <a:solidFill>
                <a:srgbClr val="FFFFFF"/>
              </a:solidFill>
            </a:ln>
          </p:spPr>
          <p:txBody>
            <a:bodyPr wrap="square" lIns="0" tIns="0" rIns="0" bIns="0" rtlCol="0"/>
            <a:lstStyle/>
            <a:p>
              <a:pPr defTabSz="1219170"/>
              <a:endParaRPr sz="2400" dirty="0">
                <a:solidFill>
                  <a:prstClr val="black"/>
                </a:solidFill>
                <a:latin typeface="Calibri"/>
              </a:endParaRPr>
            </a:p>
          </p:txBody>
        </p:sp>
        <p:sp>
          <p:nvSpPr>
            <p:cNvPr id="14" name="object 14"/>
            <p:cNvSpPr/>
            <p:nvPr/>
          </p:nvSpPr>
          <p:spPr>
            <a:xfrm>
              <a:off x="2005299" y="1767363"/>
              <a:ext cx="1495425" cy="2839085"/>
            </a:xfrm>
            <a:custGeom>
              <a:avLst/>
              <a:gdLst/>
              <a:ahLst/>
              <a:cxnLst/>
              <a:rect l="l" t="t" r="r" b="b"/>
              <a:pathLst>
                <a:path w="1495425" h="2839085">
                  <a:moveTo>
                    <a:pt x="1419382" y="0"/>
                  </a:moveTo>
                  <a:lnTo>
                    <a:pt x="1343817" y="2000"/>
                  </a:lnTo>
                  <a:lnTo>
                    <a:pt x="1296120" y="5336"/>
                  </a:lnTo>
                  <a:lnTo>
                    <a:pt x="1248902" y="10213"/>
                  </a:lnTo>
                  <a:lnTo>
                    <a:pt x="1202185" y="16603"/>
                  </a:lnTo>
                  <a:lnTo>
                    <a:pt x="1155993" y="24481"/>
                  </a:lnTo>
                  <a:lnTo>
                    <a:pt x="1110350" y="33820"/>
                  </a:lnTo>
                  <a:lnTo>
                    <a:pt x="1065280" y="44594"/>
                  </a:lnTo>
                  <a:lnTo>
                    <a:pt x="1020805" y="56778"/>
                  </a:lnTo>
                  <a:lnTo>
                    <a:pt x="976949" y="70344"/>
                  </a:lnTo>
                  <a:lnTo>
                    <a:pt x="933736" y="85268"/>
                  </a:lnTo>
                  <a:lnTo>
                    <a:pt x="891190" y="101522"/>
                  </a:lnTo>
                  <a:lnTo>
                    <a:pt x="849333" y="119081"/>
                  </a:lnTo>
                  <a:lnTo>
                    <a:pt x="808189" y="137919"/>
                  </a:lnTo>
                  <a:lnTo>
                    <a:pt x="767782" y="158009"/>
                  </a:lnTo>
                  <a:lnTo>
                    <a:pt x="728135" y="179325"/>
                  </a:lnTo>
                  <a:lnTo>
                    <a:pt x="689271" y="201842"/>
                  </a:lnTo>
                  <a:lnTo>
                    <a:pt x="651215" y="225532"/>
                  </a:lnTo>
                  <a:lnTo>
                    <a:pt x="613990" y="250371"/>
                  </a:lnTo>
                  <a:lnTo>
                    <a:pt x="577619" y="276331"/>
                  </a:lnTo>
                  <a:lnTo>
                    <a:pt x="542125" y="303387"/>
                  </a:lnTo>
                  <a:lnTo>
                    <a:pt x="507532" y="331513"/>
                  </a:lnTo>
                  <a:lnTo>
                    <a:pt x="473864" y="360682"/>
                  </a:lnTo>
                  <a:lnTo>
                    <a:pt x="441145" y="390868"/>
                  </a:lnTo>
                  <a:lnTo>
                    <a:pt x="409396" y="422046"/>
                  </a:lnTo>
                  <a:lnTo>
                    <a:pt x="378643" y="454189"/>
                  </a:lnTo>
                  <a:lnTo>
                    <a:pt x="348909" y="487270"/>
                  </a:lnTo>
                  <a:lnTo>
                    <a:pt x="320216" y="521265"/>
                  </a:lnTo>
                  <a:lnTo>
                    <a:pt x="292589" y="556146"/>
                  </a:lnTo>
                  <a:lnTo>
                    <a:pt x="266052" y="591888"/>
                  </a:lnTo>
                  <a:lnTo>
                    <a:pt x="240626" y="628465"/>
                  </a:lnTo>
                  <a:lnTo>
                    <a:pt x="216337" y="665850"/>
                  </a:lnTo>
                  <a:lnTo>
                    <a:pt x="193208" y="704017"/>
                  </a:lnTo>
                  <a:lnTo>
                    <a:pt x="171261" y="742940"/>
                  </a:lnTo>
                  <a:lnTo>
                    <a:pt x="150521" y="782593"/>
                  </a:lnTo>
                  <a:lnTo>
                    <a:pt x="131011" y="822951"/>
                  </a:lnTo>
                  <a:lnTo>
                    <a:pt x="112754" y="863985"/>
                  </a:lnTo>
                  <a:lnTo>
                    <a:pt x="95775" y="905672"/>
                  </a:lnTo>
                  <a:lnTo>
                    <a:pt x="80095" y="947984"/>
                  </a:lnTo>
                  <a:lnTo>
                    <a:pt x="65740" y="990896"/>
                  </a:lnTo>
                  <a:lnTo>
                    <a:pt x="52733" y="1034380"/>
                  </a:lnTo>
                  <a:lnTo>
                    <a:pt x="41096" y="1078412"/>
                  </a:lnTo>
                  <a:lnTo>
                    <a:pt x="30854" y="1122965"/>
                  </a:lnTo>
                  <a:lnTo>
                    <a:pt x="22029" y="1168013"/>
                  </a:lnTo>
                  <a:lnTo>
                    <a:pt x="14647" y="1213530"/>
                  </a:lnTo>
                  <a:lnTo>
                    <a:pt x="8729" y="1259489"/>
                  </a:lnTo>
                  <a:lnTo>
                    <a:pt x="4299" y="1305865"/>
                  </a:lnTo>
                  <a:lnTo>
                    <a:pt x="1382" y="1352631"/>
                  </a:lnTo>
                  <a:lnTo>
                    <a:pt x="0" y="1399762"/>
                  </a:lnTo>
                  <a:lnTo>
                    <a:pt x="176" y="1447231"/>
                  </a:lnTo>
                  <a:lnTo>
                    <a:pt x="1935" y="1495012"/>
                  </a:lnTo>
                  <a:lnTo>
                    <a:pt x="5272" y="1542711"/>
                  </a:lnTo>
                  <a:lnTo>
                    <a:pt x="10149" y="1589931"/>
                  </a:lnTo>
                  <a:lnTo>
                    <a:pt x="16539" y="1636650"/>
                  </a:lnTo>
                  <a:lnTo>
                    <a:pt x="24416" y="1682843"/>
                  </a:lnTo>
                  <a:lnTo>
                    <a:pt x="33756" y="1728487"/>
                  </a:lnTo>
                  <a:lnTo>
                    <a:pt x="44530" y="1773559"/>
                  </a:lnTo>
                  <a:lnTo>
                    <a:pt x="56713" y="1818034"/>
                  </a:lnTo>
                  <a:lnTo>
                    <a:pt x="70280" y="1861890"/>
                  </a:lnTo>
                  <a:lnTo>
                    <a:pt x="85204" y="1905104"/>
                  </a:lnTo>
                  <a:lnTo>
                    <a:pt x="101458" y="1947651"/>
                  </a:lnTo>
                  <a:lnTo>
                    <a:pt x="119017" y="1989507"/>
                  </a:lnTo>
                  <a:lnTo>
                    <a:pt x="137854" y="2030651"/>
                  </a:lnTo>
                  <a:lnTo>
                    <a:pt x="157944" y="2071058"/>
                  </a:lnTo>
                  <a:lnTo>
                    <a:pt x="179261" y="2110704"/>
                  </a:lnTo>
                  <a:lnTo>
                    <a:pt x="201777" y="2149567"/>
                  </a:lnTo>
                  <a:lnTo>
                    <a:pt x="225468" y="2187623"/>
                  </a:lnTo>
                  <a:lnTo>
                    <a:pt x="250306" y="2224847"/>
                  </a:lnTo>
                  <a:lnTo>
                    <a:pt x="276267" y="2261218"/>
                  </a:lnTo>
                  <a:lnTo>
                    <a:pt x="303323" y="2296710"/>
                  </a:lnTo>
                  <a:lnTo>
                    <a:pt x="331448" y="2331302"/>
                  </a:lnTo>
                  <a:lnTo>
                    <a:pt x="360617" y="2364969"/>
                  </a:lnTo>
                  <a:lnTo>
                    <a:pt x="390804" y="2397687"/>
                  </a:lnTo>
                  <a:lnTo>
                    <a:pt x="421982" y="2429434"/>
                  </a:lnTo>
                  <a:lnTo>
                    <a:pt x="454124" y="2460186"/>
                  </a:lnTo>
                  <a:lnTo>
                    <a:pt x="487206" y="2489920"/>
                  </a:lnTo>
                  <a:lnTo>
                    <a:pt x="521201" y="2518611"/>
                  </a:lnTo>
                  <a:lnTo>
                    <a:pt x="556082" y="2546237"/>
                  </a:lnTo>
                  <a:lnTo>
                    <a:pt x="591824" y="2572773"/>
                  </a:lnTo>
                  <a:lnTo>
                    <a:pt x="628401" y="2598198"/>
                  </a:lnTo>
                  <a:lnTo>
                    <a:pt x="665785" y="2622486"/>
                  </a:lnTo>
                  <a:lnTo>
                    <a:pt x="703952" y="2645614"/>
                  </a:lnTo>
                  <a:lnTo>
                    <a:pt x="742876" y="2667560"/>
                  </a:lnTo>
                  <a:lnTo>
                    <a:pt x="782529" y="2688300"/>
                  </a:lnTo>
                  <a:lnTo>
                    <a:pt x="822886" y="2707809"/>
                  </a:lnTo>
                  <a:lnTo>
                    <a:pt x="863921" y="2726065"/>
                  </a:lnTo>
                  <a:lnTo>
                    <a:pt x="905608" y="2743044"/>
                  </a:lnTo>
                  <a:lnTo>
                    <a:pt x="947920" y="2758723"/>
                  </a:lnTo>
                  <a:lnTo>
                    <a:pt x="990831" y="2773078"/>
                  </a:lnTo>
                  <a:lnTo>
                    <a:pt x="1034316" y="2786085"/>
                  </a:lnTo>
                  <a:lnTo>
                    <a:pt x="1078348" y="2797722"/>
                  </a:lnTo>
                  <a:lnTo>
                    <a:pt x="1122901" y="2807965"/>
                  </a:lnTo>
                  <a:lnTo>
                    <a:pt x="1167949" y="2816790"/>
                  </a:lnTo>
                  <a:lnTo>
                    <a:pt x="1213465" y="2824173"/>
                  </a:lnTo>
                  <a:lnTo>
                    <a:pt x="1259425" y="2830092"/>
                  </a:lnTo>
                  <a:lnTo>
                    <a:pt x="1305801" y="2834523"/>
                  </a:lnTo>
                  <a:lnTo>
                    <a:pt x="1352567" y="2837442"/>
                  </a:lnTo>
                  <a:lnTo>
                    <a:pt x="1399698" y="2838825"/>
                  </a:lnTo>
                  <a:lnTo>
                    <a:pt x="1447166" y="2838651"/>
                  </a:lnTo>
                  <a:lnTo>
                    <a:pt x="1494947" y="2836894"/>
                  </a:lnTo>
                  <a:lnTo>
                    <a:pt x="1419382" y="1419447"/>
                  </a:lnTo>
                  <a:lnTo>
                    <a:pt x="1494947" y="2000"/>
                  </a:lnTo>
                  <a:lnTo>
                    <a:pt x="1457189" y="500"/>
                  </a:lnTo>
                  <a:lnTo>
                    <a:pt x="1419382" y="0"/>
                  </a:lnTo>
                  <a:close/>
                </a:path>
              </a:pathLst>
            </a:custGeom>
            <a:solidFill>
              <a:srgbClr val="BEBEBE"/>
            </a:solidFill>
          </p:spPr>
          <p:txBody>
            <a:bodyPr wrap="square" lIns="0" tIns="0" rIns="0" bIns="0" rtlCol="0"/>
            <a:lstStyle/>
            <a:p>
              <a:pPr defTabSz="1219170"/>
              <a:endParaRPr sz="2400" dirty="0">
                <a:solidFill>
                  <a:prstClr val="black"/>
                </a:solidFill>
                <a:latin typeface="Calibri"/>
              </a:endParaRPr>
            </a:p>
          </p:txBody>
        </p:sp>
        <p:sp>
          <p:nvSpPr>
            <p:cNvPr id="15" name="object 15"/>
            <p:cNvSpPr/>
            <p:nvPr/>
          </p:nvSpPr>
          <p:spPr>
            <a:xfrm>
              <a:off x="2005299" y="1767363"/>
              <a:ext cx="1495425" cy="2839085"/>
            </a:xfrm>
            <a:custGeom>
              <a:avLst/>
              <a:gdLst/>
              <a:ahLst/>
              <a:cxnLst/>
              <a:rect l="l" t="t" r="r" b="b"/>
              <a:pathLst>
                <a:path w="1495425" h="2839085">
                  <a:moveTo>
                    <a:pt x="1494947" y="2836894"/>
                  </a:moveTo>
                  <a:lnTo>
                    <a:pt x="1447166" y="2838651"/>
                  </a:lnTo>
                  <a:lnTo>
                    <a:pt x="1399698" y="2838825"/>
                  </a:lnTo>
                  <a:lnTo>
                    <a:pt x="1352567" y="2837442"/>
                  </a:lnTo>
                  <a:lnTo>
                    <a:pt x="1305801" y="2834523"/>
                  </a:lnTo>
                  <a:lnTo>
                    <a:pt x="1259425" y="2830092"/>
                  </a:lnTo>
                  <a:lnTo>
                    <a:pt x="1213465" y="2824173"/>
                  </a:lnTo>
                  <a:lnTo>
                    <a:pt x="1167949" y="2816790"/>
                  </a:lnTo>
                  <a:lnTo>
                    <a:pt x="1122901" y="2807965"/>
                  </a:lnTo>
                  <a:lnTo>
                    <a:pt x="1078348" y="2797722"/>
                  </a:lnTo>
                  <a:lnTo>
                    <a:pt x="1034316" y="2786085"/>
                  </a:lnTo>
                  <a:lnTo>
                    <a:pt x="990831" y="2773078"/>
                  </a:lnTo>
                  <a:lnTo>
                    <a:pt x="947920" y="2758723"/>
                  </a:lnTo>
                  <a:lnTo>
                    <a:pt x="905608" y="2743044"/>
                  </a:lnTo>
                  <a:lnTo>
                    <a:pt x="863921" y="2726065"/>
                  </a:lnTo>
                  <a:lnTo>
                    <a:pt x="822886" y="2707809"/>
                  </a:lnTo>
                  <a:lnTo>
                    <a:pt x="782529" y="2688300"/>
                  </a:lnTo>
                  <a:lnTo>
                    <a:pt x="742876" y="2667560"/>
                  </a:lnTo>
                  <a:lnTo>
                    <a:pt x="703952" y="2645614"/>
                  </a:lnTo>
                  <a:lnTo>
                    <a:pt x="665785" y="2622486"/>
                  </a:lnTo>
                  <a:lnTo>
                    <a:pt x="628401" y="2598198"/>
                  </a:lnTo>
                  <a:lnTo>
                    <a:pt x="591824" y="2572773"/>
                  </a:lnTo>
                  <a:lnTo>
                    <a:pt x="556082" y="2546237"/>
                  </a:lnTo>
                  <a:lnTo>
                    <a:pt x="521201" y="2518611"/>
                  </a:lnTo>
                  <a:lnTo>
                    <a:pt x="487206" y="2489920"/>
                  </a:lnTo>
                  <a:lnTo>
                    <a:pt x="454124" y="2460186"/>
                  </a:lnTo>
                  <a:lnTo>
                    <a:pt x="421982" y="2429434"/>
                  </a:lnTo>
                  <a:lnTo>
                    <a:pt x="390804" y="2397687"/>
                  </a:lnTo>
                  <a:lnTo>
                    <a:pt x="360617" y="2364969"/>
                  </a:lnTo>
                  <a:lnTo>
                    <a:pt x="331448" y="2331302"/>
                  </a:lnTo>
                  <a:lnTo>
                    <a:pt x="303323" y="2296710"/>
                  </a:lnTo>
                  <a:lnTo>
                    <a:pt x="276267" y="2261218"/>
                  </a:lnTo>
                  <a:lnTo>
                    <a:pt x="250306" y="2224847"/>
                  </a:lnTo>
                  <a:lnTo>
                    <a:pt x="225468" y="2187623"/>
                  </a:lnTo>
                  <a:lnTo>
                    <a:pt x="201777" y="2149567"/>
                  </a:lnTo>
                  <a:lnTo>
                    <a:pt x="179261" y="2110704"/>
                  </a:lnTo>
                  <a:lnTo>
                    <a:pt x="157944" y="2071058"/>
                  </a:lnTo>
                  <a:lnTo>
                    <a:pt x="137854" y="2030651"/>
                  </a:lnTo>
                  <a:lnTo>
                    <a:pt x="119017" y="1989507"/>
                  </a:lnTo>
                  <a:lnTo>
                    <a:pt x="101458" y="1947651"/>
                  </a:lnTo>
                  <a:lnTo>
                    <a:pt x="85204" y="1905104"/>
                  </a:lnTo>
                  <a:lnTo>
                    <a:pt x="70280" y="1861890"/>
                  </a:lnTo>
                  <a:lnTo>
                    <a:pt x="56713" y="1818034"/>
                  </a:lnTo>
                  <a:lnTo>
                    <a:pt x="44530" y="1773559"/>
                  </a:lnTo>
                  <a:lnTo>
                    <a:pt x="33756" y="1728487"/>
                  </a:lnTo>
                  <a:lnTo>
                    <a:pt x="24416" y="1682843"/>
                  </a:lnTo>
                  <a:lnTo>
                    <a:pt x="16539" y="1636650"/>
                  </a:lnTo>
                  <a:lnTo>
                    <a:pt x="10149" y="1589931"/>
                  </a:lnTo>
                  <a:lnTo>
                    <a:pt x="5272" y="1542711"/>
                  </a:lnTo>
                  <a:lnTo>
                    <a:pt x="1935" y="1495012"/>
                  </a:lnTo>
                  <a:lnTo>
                    <a:pt x="176" y="1447231"/>
                  </a:lnTo>
                  <a:lnTo>
                    <a:pt x="0" y="1399762"/>
                  </a:lnTo>
                  <a:lnTo>
                    <a:pt x="1382" y="1352631"/>
                  </a:lnTo>
                  <a:lnTo>
                    <a:pt x="4299" y="1305865"/>
                  </a:lnTo>
                  <a:lnTo>
                    <a:pt x="8729" y="1259489"/>
                  </a:lnTo>
                  <a:lnTo>
                    <a:pt x="14647" y="1213530"/>
                  </a:lnTo>
                  <a:lnTo>
                    <a:pt x="22029" y="1168013"/>
                  </a:lnTo>
                  <a:lnTo>
                    <a:pt x="30854" y="1122965"/>
                  </a:lnTo>
                  <a:lnTo>
                    <a:pt x="41096" y="1078412"/>
                  </a:lnTo>
                  <a:lnTo>
                    <a:pt x="52733" y="1034380"/>
                  </a:lnTo>
                  <a:lnTo>
                    <a:pt x="65740" y="990896"/>
                  </a:lnTo>
                  <a:lnTo>
                    <a:pt x="80095" y="947984"/>
                  </a:lnTo>
                  <a:lnTo>
                    <a:pt x="95775" y="905672"/>
                  </a:lnTo>
                  <a:lnTo>
                    <a:pt x="112754" y="863985"/>
                  </a:lnTo>
                  <a:lnTo>
                    <a:pt x="131011" y="822951"/>
                  </a:lnTo>
                  <a:lnTo>
                    <a:pt x="150521" y="782593"/>
                  </a:lnTo>
                  <a:lnTo>
                    <a:pt x="171261" y="742940"/>
                  </a:lnTo>
                  <a:lnTo>
                    <a:pt x="193208" y="704017"/>
                  </a:lnTo>
                  <a:lnTo>
                    <a:pt x="216337" y="665850"/>
                  </a:lnTo>
                  <a:lnTo>
                    <a:pt x="240626" y="628465"/>
                  </a:lnTo>
                  <a:lnTo>
                    <a:pt x="266052" y="591888"/>
                  </a:lnTo>
                  <a:lnTo>
                    <a:pt x="292589" y="556146"/>
                  </a:lnTo>
                  <a:lnTo>
                    <a:pt x="320216" y="521265"/>
                  </a:lnTo>
                  <a:lnTo>
                    <a:pt x="348909" y="487270"/>
                  </a:lnTo>
                  <a:lnTo>
                    <a:pt x="378643" y="454189"/>
                  </a:lnTo>
                  <a:lnTo>
                    <a:pt x="409396" y="422046"/>
                  </a:lnTo>
                  <a:lnTo>
                    <a:pt x="441145" y="390868"/>
                  </a:lnTo>
                  <a:lnTo>
                    <a:pt x="473864" y="360682"/>
                  </a:lnTo>
                  <a:lnTo>
                    <a:pt x="507532" y="331513"/>
                  </a:lnTo>
                  <a:lnTo>
                    <a:pt x="542125" y="303387"/>
                  </a:lnTo>
                  <a:lnTo>
                    <a:pt x="577619" y="276331"/>
                  </a:lnTo>
                  <a:lnTo>
                    <a:pt x="613990" y="250371"/>
                  </a:lnTo>
                  <a:lnTo>
                    <a:pt x="651215" y="225532"/>
                  </a:lnTo>
                  <a:lnTo>
                    <a:pt x="689271" y="201842"/>
                  </a:lnTo>
                  <a:lnTo>
                    <a:pt x="728135" y="179325"/>
                  </a:lnTo>
                  <a:lnTo>
                    <a:pt x="767782" y="158009"/>
                  </a:lnTo>
                  <a:lnTo>
                    <a:pt x="808189" y="137919"/>
                  </a:lnTo>
                  <a:lnTo>
                    <a:pt x="849333" y="119081"/>
                  </a:lnTo>
                  <a:lnTo>
                    <a:pt x="891190" y="101522"/>
                  </a:lnTo>
                  <a:lnTo>
                    <a:pt x="933736" y="85268"/>
                  </a:lnTo>
                  <a:lnTo>
                    <a:pt x="976949" y="70344"/>
                  </a:lnTo>
                  <a:lnTo>
                    <a:pt x="1020805" y="56778"/>
                  </a:lnTo>
                  <a:lnTo>
                    <a:pt x="1065280" y="44594"/>
                  </a:lnTo>
                  <a:lnTo>
                    <a:pt x="1110350" y="33820"/>
                  </a:lnTo>
                  <a:lnTo>
                    <a:pt x="1155993" y="24481"/>
                  </a:lnTo>
                  <a:lnTo>
                    <a:pt x="1202185" y="16603"/>
                  </a:lnTo>
                  <a:lnTo>
                    <a:pt x="1248902" y="10213"/>
                  </a:lnTo>
                  <a:lnTo>
                    <a:pt x="1296120" y="5336"/>
                  </a:lnTo>
                  <a:lnTo>
                    <a:pt x="1343817" y="2000"/>
                  </a:lnTo>
                  <a:lnTo>
                    <a:pt x="1419382" y="0"/>
                  </a:lnTo>
                  <a:lnTo>
                    <a:pt x="1457189" y="500"/>
                  </a:lnTo>
                  <a:lnTo>
                    <a:pt x="1494947" y="2000"/>
                  </a:lnTo>
                  <a:lnTo>
                    <a:pt x="1419382" y="1419447"/>
                  </a:lnTo>
                  <a:lnTo>
                    <a:pt x="1494947" y="2836894"/>
                  </a:lnTo>
                  <a:close/>
                </a:path>
              </a:pathLst>
            </a:custGeom>
            <a:ln w="20320">
              <a:solidFill>
                <a:srgbClr val="FFFFFF"/>
              </a:solidFill>
            </a:ln>
          </p:spPr>
          <p:txBody>
            <a:bodyPr wrap="square" lIns="0" tIns="0" rIns="0" bIns="0" rtlCol="0"/>
            <a:lstStyle/>
            <a:p>
              <a:pPr defTabSz="1219170"/>
              <a:endParaRPr sz="2400" dirty="0">
                <a:solidFill>
                  <a:prstClr val="black"/>
                </a:solidFill>
                <a:latin typeface="Calibri"/>
              </a:endParaRPr>
            </a:p>
          </p:txBody>
        </p:sp>
        <p:sp>
          <p:nvSpPr>
            <p:cNvPr id="16" name="object 16"/>
            <p:cNvSpPr/>
            <p:nvPr/>
          </p:nvSpPr>
          <p:spPr>
            <a:xfrm>
              <a:off x="3424682" y="1769363"/>
              <a:ext cx="1419860" cy="2835275"/>
            </a:xfrm>
            <a:custGeom>
              <a:avLst/>
              <a:gdLst/>
              <a:ahLst/>
              <a:cxnLst/>
              <a:rect l="l" t="t" r="r" b="b"/>
              <a:pathLst>
                <a:path w="1419860" h="2835275">
                  <a:moveTo>
                    <a:pt x="75564" y="0"/>
                  </a:moveTo>
                  <a:lnTo>
                    <a:pt x="0" y="1417447"/>
                  </a:lnTo>
                  <a:lnTo>
                    <a:pt x="75564" y="2834894"/>
                  </a:lnTo>
                  <a:lnTo>
                    <a:pt x="123647" y="2831522"/>
                  </a:lnTo>
                  <a:lnTo>
                    <a:pt x="171271" y="2826576"/>
                  </a:lnTo>
                  <a:lnTo>
                    <a:pt x="218411" y="2820082"/>
                  </a:lnTo>
                  <a:lnTo>
                    <a:pt x="265041" y="2812066"/>
                  </a:lnTo>
                  <a:lnTo>
                    <a:pt x="311135" y="2802553"/>
                  </a:lnTo>
                  <a:lnTo>
                    <a:pt x="356668" y="2791569"/>
                  </a:lnTo>
                  <a:lnTo>
                    <a:pt x="401613" y="2779141"/>
                  </a:lnTo>
                  <a:lnTo>
                    <a:pt x="445944" y="2765295"/>
                  </a:lnTo>
                  <a:lnTo>
                    <a:pt x="489635" y="2750055"/>
                  </a:lnTo>
                  <a:lnTo>
                    <a:pt x="532661" y="2733450"/>
                  </a:lnTo>
                  <a:lnTo>
                    <a:pt x="574995" y="2715503"/>
                  </a:lnTo>
                  <a:lnTo>
                    <a:pt x="616612" y="2696242"/>
                  </a:lnTo>
                  <a:lnTo>
                    <a:pt x="657485" y="2675692"/>
                  </a:lnTo>
                  <a:lnTo>
                    <a:pt x="697588" y="2653879"/>
                  </a:lnTo>
                  <a:lnTo>
                    <a:pt x="736896" y="2630830"/>
                  </a:lnTo>
                  <a:lnTo>
                    <a:pt x="775382" y="2606570"/>
                  </a:lnTo>
                  <a:lnTo>
                    <a:pt x="813021" y="2581124"/>
                  </a:lnTo>
                  <a:lnTo>
                    <a:pt x="849787" y="2554520"/>
                  </a:lnTo>
                  <a:lnTo>
                    <a:pt x="885653" y="2526783"/>
                  </a:lnTo>
                  <a:lnTo>
                    <a:pt x="920594" y="2497939"/>
                  </a:lnTo>
                  <a:lnTo>
                    <a:pt x="954584" y="2468014"/>
                  </a:lnTo>
                  <a:lnTo>
                    <a:pt x="987596" y="2437034"/>
                  </a:lnTo>
                  <a:lnTo>
                    <a:pt x="1019606" y="2405024"/>
                  </a:lnTo>
                  <a:lnTo>
                    <a:pt x="1050586" y="2372012"/>
                  </a:lnTo>
                  <a:lnTo>
                    <a:pt x="1080511" y="2338022"/>
                  </a:lnTo>
                  <a:lnTo>
                    <a:pt x="1109355" y="2303082"/>
                  </a:lnTo>
                  <a:lnTo>
                    <a:pt x="1137091" y="2267216"/>
                  </a:lnTo>
                  <a:lnTo>
                    <a:pt x="1163695" y="2230450"/>
                  </a:lnTo>
                  <a:lnTo>
                    <a:pt x="1189140" y="2192812"/>
                  </a:lnTo>
                  <a:lnTo>
                    <a:pt x="1213400" y="2154326"/>
                  </a:lnTo>
                  <a:lnTo>
                    <a:pt x="1236449" y="2115019"/>
                  </a:lnTo>
                  <a:lnTo>
                    <a:pt x="1258261" y="2074916"/>
                  </a:lnTo>
                  <a:lnTo>
                    <a:pt x="1278810" y="2034044"/>
                  </a:lnTo>
                  <a:lnTo>
                    <a:pt x="1298070" y="1992428"/>
                  </a:lnTo>
                  <a:lnTo>
                    <a:pt x="1316016" y="1950095"/>
                  </a:lnTo>
                  <a:lnTo>
                    <a:pt x="1332621" y="1907070"/>
                  </a:lnTo>
                  <a:lnTo>
                    <a:pt x="1347859" y="1863380"/>
                  </a:lnTo>
                  <a:lnTo>
                    <a:pt x="1361704" y="1819050"/>
                  </a:lnTo>
                  <a:lnTo>
                    <a:pt x="1374131" y="1774106"/>
                  </a:lnTo>
                  <a:lnTo>
                    <a:pt x="1385113" y="1728575"/>
                  </a:lnTo>
                  <a:lnTo>
                    <a:pt x="1394625" y="1682482"/>
                  </a:lnTo>
                  <a:lnTo>
                    <a:pt x="1402640" y="1635853"/>
                  </a:lnTo>
                  <a:lnTo>
                    <a:pt x="1409133" y="1588714"/>
                  </a:lnTo>
                  <a:lnTo>
                    <a:pt x="1414077" y="1541092"/>
                  </a:lnTo>
                  <a:lnTo>
                    <a:pt x="1417446" y="1493012"/>
                  </a:lnTo>
                  <a:lnTo>
                    <a:pt x="1419206" y="1445231"/>
                  </a:lnTo>
                  <a:lnTo>
                    <a:pt x="1419382" y="1397762"/>
                  </a:lnTo>
                  <a:lnTo>
                    <a:pt x="1418000" y="1350631"/>
                  </a:lnTo>
                  <a:lnTo>
                    <a:pt x="1415083" y="1303865"/>
                  </a:lnTo>
                  <a:lnTo>
                    <a:pt x="1410653" y="1257489"/>
                  </a:lnTo>
                  <a:lnTo>
                    <a:pt x="1404735" y="1211529"/>
                  </a:lnTo>
                  <a:lnTo>
                    <a:pt x="1397352" y="1166013"/>
                  </a:lnTo>
                  <a:lnTo>
                    <a:pt x="1388528" y="1120965"/>
                  </a:lnTo>
                  <a:lnTo>
                    <a:pt x="1378286" y="1076412"/>
                  </a:lnTo>
                  <a:lnTo>
                    <a:pt x="1366649" y="1032380"/>
                  </a:lnTo>
                  <a:lnTo>
                    <a:pt x="1353642" y="988895"/>
                  </a:lnTo>
                  <a:lnTo>
                    <a:pt x="1339286" y="945984"/>
                  </a:lnTo>
                  <a:lnTo>
                    <a:pt x="1323607" y="903672"/>
                  </a:lnTo>
                  <a:lnTo>
                    <a:pt x="1306628" y="861985"/>
                  </a:lnTo>
                  <a:lnTo>
                    <a:pt x="1288371" y="820950"/>
                  </a:lnTo>
                  <a:lnTo>
                    <a:pt x="1268861" y="780593"/>
                  </a:lnTo>
                  <a:lnTo>
                    <a:pt x="1248121" y="740940"/>
                  </a:lnTo>
                  <a:lnTo>
                    <a:pt x="1226174" y="702017"/>
                  </a:lnTo>
                  <a:lnTo>
                    <a:pt x="1203045" y="663850"/>
                  </a:lnTo>
                  <a:lnTo>
                    <a:pt x="1178755" y="626465"/>
                  </a:lnTo>
                  <a:lnTo>
                    <a:pt x="1153330" y="589888"/>
                  </a:lnTo>
                  <a:lnTo>
                    <a:pt x="1126792" y="554146"/>
                  </a:lnTo>
                  <a:lnTo>
                    <a:pt x="1099166" y="519265"/>
                  </a:lnTo>
                  <a:lnTo>
                    <a:pt x="1070473" y="485270"/>
                  </a:lnTo>
                  <a:lnTo>
                    <a:pt x="1040739" y="452188"/>
                  </a:lnTo>
                  <a:lnTo>
                    <a:pt x="1009985" y="420046"/>
                  </a:lnTo>
                  <a:lnTo>
                    <a:pt x="978237" y="388868"/>
                  </a:lnTo>
                  <a:lnTo>
                    <a:pt x="945517" y="358682"/>
                  </a:lnTo>
                  <a:lnTo>
                    <a:pt x="911850" y="329512"/>
                  </a:lnTo>
                  <a:lnTo>
                    <a:pt x="877257" y="301387"/>
                  </a:lnTo>
                  <a:lnTo>
                    <a:pt x="841763" y="274331"/>
                  </a:lnTo>
                  <a:lnTo>
                    <a:pt x="805392" y="248370"/>
                  </a:lnTo>
                  <a:lnTo>
                    <a:pt x="768167" y="223532"/>
                  </a:lnTo>
                  <a:lnTo>
                    <a:pt x="730110" y="199841"/>
                  </a:lnTo>
                  <a:lnTo>
                    <a:pt x="691247" y="177325"/>
                  </a:lnTo>
                  <a:lnTo>
                    <a:pt x="651600" y="156009"/>
                  </a:lnTo>
                  <a:lnTo>
                    <a:pt x="611193" y="135919"/>
                  </a:lnTo>
                  <a:lnTo>
                    <a:pt x="570049" y="117081"/>
                  </a:lnTo>
                  <a:lnTo>
                    <a:pt x="528192" y="99522"/>
                  </a:lnTo>
                  <a:lnTo>
                    <a:pt x="485646" y="83268"/>
                  </a:lnTo>
                  <a:lnTo>
                    <a:pt x="442433" y="68344"/>
                  </a:lnTo>
                  <a:lnTo>
                    <a:pt x="398577" y="54778"/>
                  </a:lnTo>
                  <a:lnTo>
                    <a:pt x="354102" y="42594"/>
                  </a:lnTo>
                  <a:lnTo>
                    <a:pt x="309031" y="31820"/>
                  </a:lnTo>
                  <a:lnTo>
                    <a:pt x="263389" y="22481"/>
                  </a:lnTo>
                  <a:lnTo>
                    <a:pt x="217197" y="14603"/>
                  </a:lnTo>
                  <a:lnTo>
                    <a:pt x="170480" y="8213"/>
                  </a:lnTo>
                  <a:lnTo>
                    <a:pt x="123261" y="3336"/>
                  </a:lnTo>
                  <a:lnTo>
                    <a:pt x="75564" y="0"/>
                  </a:lnTo>
                  <a:close/>
                </a:path>
              </a:pathLst>
            </a:custGeom>
            <a:solidFill>
              <a:srgbClr val="4FCCFF"/>
            </a:solidFill>
          </p:spPr>
          <p:txBody>
            <a:bodyPr wrap="square" lIns="0" tIns="0" rIns="0" bIns="0" rtlCol="0"/>
            <a:lstStyle/>
            <a:p>
              <a:pPr defTabSz="1219170"/>
              <a:endParaRPr sz="2400" dirty="0">
                <a:solidFill>
                  <a:prstClr val="black"/>
                </a:solidFill>
                <a:latin typeface="Calibri"/>
              </a:endParaRPr>
            </a:p>
          </p:txBody>
        </p:sp>
        <p:sp>
          <p:nvSpPr>
            <p:cNvPr id="17" name="object 17"/>
            <p:cNvSpPr/>
            <p:nvPr/>
          </p:nvSpPr>
          <p:spPr>
            <a:xfrm>
              <a:off x="3424682" y="1769363"/>
              <a:ext cx="1419860" cy="2835275"/>
            </a:xfrm>
            <a:custGeom>
              <a:avLst/>
              <a:gdLst/>
              <a:ahLst/>
              <a:cxnLst/>
              <a:rect l="l" t="t" r="r" b="b"/>
              <a:pathLst>
                <a:path w="1419860" h="2835275">
                  <a:moveTo>
                    <a:pt x="75564" y="0"/>
                  </a:moveTo>
                  <a:lnTo>
                    <a:pt x="123261" y="3336"/>
                  </a:lnTo>
                  <a:lnTo>
                    <a:pt x="170480" y="8213"/>
                  </a:lnTo>
                  <a:lnTo>
                    <a:pt x="217197" y="14603"/>
                  </a:lnTo>
                  <a:lnTo>
                    <a:pt x="263389" y="22481"/>
                  </a:lnTo>
                  <a:lnTo>
                    <a:pt x="309031" y="31820"/>
                  </a:lnTo>
                  <a:lnTo>
                    <a:pt x="354102" y="42594"/>
                  </a:lnTo>
                  <a:lnTo>
                    <a:pt x="398577" y="54778"/>
                  </a:lnTo>
                  <a:lnTo>
                    <a:pt x="442433" y="68344"/>
                  </a:lnTo>
                  <a:lnTo>
                    <a:pt x="485646" y="83268"/>
                  </a:lnTo>
                  <a:lnTo>
                    <a:pt x="528192" y="99522"/>
                  </a:lnTo>
                  <a:lnTo>
                    <a:pt x="570049" y="117081"/>
                  </a:lnTo>
                  <a:lnTo>
                    <a:pt x="611193" y="135919"/>
                  </a:lnTo>
                  <a:lnTo>
                    <a:pt x="651600" y="156009"/>
                  </a:lnTo>
                  <a:lnTo>
                    <a:pt x="691247" y="177325"/>
                  </a:lnTo>
                  <a:lnTo>
                    <a:pt x="730110" y="199841"/>
                  </a:lnTo>
                  <a:lnTo>
                    <a:pt x="768167" y="223532"/>
                  </a:lnTo>
                  <a:lnTo>
                    <a:pt x="805392" y="248370"/>
                  </a:lnTo>
                  <a:lnTo>
                    <a:pt x="841763" y="274331"/>
                  </a:lnTo>
                  <a:lnTo>
                    <a:pt x="877257" y="301387"/>
                  </a:lnTo>
                  <a:lnTo>
                    <a:pt x="911850" y="329512"/>
                  </a:lnTo>
                  <a:lnTo>
                    <a:pt x="945517" y="358682"/>
                  </a:lnTo>
                  <a:lnTo>
                    <a:pt x="978237" y="388868"/>
                  </a:lnTo>
                  <a:lnTo>
                    <a:pt x="1009985" y="420046"/>
                  </a:lnTo>
                  <a:lnTo>
                    <a:pt x="1040739" y="452188"/>
                  </a:lnTo>
                  <a:lnTo>
                    <a:pt x="1070473" y="485270"/>
                  </a:lnTo>
                  <a:lnTo>
                    <a:pt x="1099166" y="519265"/>
                  </a:lnTo>
                  <a:lnTo>
                    <a:pt x="1126792" y="554146"/>
                  </a:lnTo>
                  <a:lnTo>
                    <a:pt x="1153330" y="589888"/>
                  </a:lnTo>
                  <a:lnTo>
                    <a:pt x="1178755" y="626465"/>
                  </a:lnTo>
                  <a:lnTo>
                    <a:pt x="1203045" y="663850"/>
                  </a:lnTo>
                  <a:lnTo>
                    <a:pt x="1226174" y="702017"/>
                  </a:lnTo>
                  <a:lnTo>
                    <a:pt x="1248121" y="740940"/>
                  </a:lnTo>
                  <a:lnTo>
                    <a:pt x="1268861" y="780593"/>
                  </a:lnTo>
                  <a:lnTo>
                    <a:pt x="1288371" y="820950"/>
                  </a:lnTo>
                  <a:lnTo>
                    <a:pt x="1306628" y="861985"/>
                  </a:lnTo>
                  <a:lnTo>
                    <a:pt x="1323607" y="903672"/>
                  </a:lnTo>
                  <a:lnTo>
                    <a:pt x="1339286" y="945984"/>
                  </a:lnTo>
                  <a:lnTo>
                    <a:pt x="1353642" y="988895"/>
                  </a:lnTo>
                  <a:lnTo>
                    <a:pt x="1366649" y="1032380"/>
                  </a:lnTo>
                  <a:lnTo>
                    <a:pt x="1378286" y="1076412"/>
                  </a:lnTo>
                  <a:lnTo>
                    <a:pt x="1388528" y="1120965"/>
                  </a:lnTo>
                  <a:lnTo>
                    <a:pt x="1397352" y="1166013"/>
                  </a:lnTo>
                  <a:lnTo>
                    <a:pt x="1404735" y="1211529"/>
                  </a:lnTo>
                  <a:lnTo>
                    <a:pt x="1410653" y="1257489"/>
                  </a:lnTo>
                  <a:lnTo>
                    <a:pt x="1415083" y="1303865"/>
                  </a:lnTo>
                  <a:lnTo>
                    <a:pt x="1418000" y="1350631"/>
                  </a:lnTo>
                  <a:lnTo>
                    <a:pt x="1419382" y="1397762"/>
                  </a:lnTo>
                  <a:lnTo>
                    <a:pt x="1419206" y="1445231"/>
                  </a:lnTo>
                  <a:lnTo>
                    <a:pt x="1417446" y="1493012"/>
                  </a:lnTo>
                  <a:lnTo>
                    <a:pt x="1414077" y="1541092"/>
                  </a:lnTo>
                  <a:lnTo>
                    <a:pt x="1409133" y="1588714"/>
                  </a:lnTo>
                  <a:lnTo>
                    <a:pt x="1402640" y="1635853"/>
                  </a:lnTo>
                  <a:lnTo>
                    <a:pt x="1394625" y="1682482"/>
                  </a:lnTo>
                  <a:lnTo>
                    <a:pt x="1385113" y="1728575"/>
                  </a:lnTo>
                  <a:lnTo>
                    <a:pt x="1374131" y="1774106"/>
                  </a:lnTo>
                  <a:lnTo>
                    <a:pt x="1361704" y="1819050"/>
                  </a:lnTo>
                  <a:lnTo>
                    <a:pt x="1347859" y="1863380"/>
                  </a:lnTo>
                  <a:lnTo>
                    <a:pt x="1332621" y="1907070"/>
                  </a:lnTo>
                  <a:lnTo>
                    <a:pt x="1316016" y="1950095"/>
                  </a:lnTo>
                  <a:lnTo>
                    <a:pt x="1298070" y="1992428"/>
                  </a:lnTo>
                  <a:lnTo>
                    <a:pt x="1278810" y="2034044"/>
                  </a:lnTo>
                  <a:lnTo>
                    <a:pt x="1258261" y="2074916"/>
                  </a:lnTo>
                  <a:lnTo>
                    <a:pt x="1236449" y="2115019"/>
                  </a:lnTo>
                  <a:lnTo>
                    <a:pt x="1213400" y="2154326"/>
                  </a:lnTo>
                  <a:lnTo>
                    <a:pt x="1189140" y="2192812"/>
                  </a:lnTo>
                  <a:lnTo>
                    <a:pt x="1163695" y="2230450"/>
                  </a:lnTo>
                  <a:lnTo>
                    <a:pt x="1137091" y="2267216"/>
                  </a:lnTo>
                  <a:lnTo>
                    <a:pt x="1109355" y="2303082"/>
                  </a:lnTo>
                  <a:lnTo>
                    <a:pt x="1080511" y="2338022"/>
                  </a:lnTo>
                  <a:lnTo>
                    <a:pt x="1050586" y="2372012"/>
                  </a:lnTo>
                  <a:lnTo>
                    <a:pt x="1019606" y="2405024"/>
                  </a:lnTo>
                  <a:lnTo>
                    <a:pt x="987596" y="2437034"/>
                  </a:lnTo>
                  <a:lnTo>
                    <a:pt x="954584" y="2468014"/>
                  </a:lnTo>
                  <a:lnTo>
                    <a:pt x="920594" y="2497939"/>
                  </a:lnTo>
                  <a:lnTo>
                    <a:pt x="885653" y="2526783"/>
                  </a:lnTo>
                  <a:lnTo>
                    <a:pt x="849787" y="2554520"/>
                  </a:lnTo>
                  <a:lnTo>
                    <a:pt x="813021" y="2581124"/>
                  </a:lnTo>
                  <a:lnTo>
                    <a:pt x="775382" y="2606570"/>
                  </a:lnTo>
                  <a:lnTo>
                    <a:pt x="736896" y="2630830"/>
                  </a:lnTo>
                  <a:lnTo>
                    <a:pt x="697588" y="2653879"/>
                  </a:lnTo>
                  <a:lnTo>
                    <a:pt x="657485" y="2675692"/>
                  </a:lnTo>
                  <a:lnTo>
                    <a:pt x="616612" y="2696242"/>
                  </a:lnTo>
                  <a:lnTo>
                    <a:pt x="574995" y="2715503"/>
                  </a:lnTo>
                  <a:lnTo>
                    <a:pt x="532661" y="2733450"/>
                  </a:lnTo>
                  <a:lnTo>
                    <a:pt x="489635" y="2750055"/>
                  </a:lnTo>
                  <a:lnTo>
                    <a:pt x="445944" y="2765295"/>
                  </a:lnTo>
                  <a:lnTo>
                    <a:pt x="401613" y="2779141"/>
                  </a:lnTo>
                  <a:lnTo>
                    <a:pt x="356668" y="2791569"/>
                  </a:lnTo>
                  <a:lnTo>
                    <a:pt x="311135" y="2802553"/>
                  </a:lnTo>
                  <a:lnTo>
                    <a:pt x="265041" y="2812066"/>
                  </a:lnTo>
                  <a:lnTo>
                    <a:pt x="218411" y="2820082"/>
                  </a:lnTo>
                  <a:lnTo>
                    <a:pt x="171271" y="2826576"/>
                  </a:lnTo>
                  <a:lnTo>
                    <a:pt x="123647" y="2831522"/>
                  </a:lnTo>
                  <a:lnTo>
                    <a:pt x="75564" y="2834894"/>
                  </a:lnTo>
                  <a:lnTo>
                    <a:pt x="0" y="1417447"/>
                  </a:lnTo>
                  <a:lnTo>
                    <a:pt x="75564" y="0"/>
                  </a:lnTo>
                  <a:close/>
                </a:path>
              </a:pathLst>
            </a:custGeom>
            <a:ln w="20320">
              <a:solidFill>
                <a:srgbClr val="FFFFFF"/>
              </a:solidFill>
            </a:ln>
          </p:spPr>
          <p:txBody>
            <a:bodyPr wrap="square" lIns="0" tIns="0" rIns="0" bIns="0" rtlCol="0"/>
            <a:lstStyle/>
            <a:p>
              <a:pPr defTabSz="1219170"/>
              <a:endParaRPr sz="2400" dirty="0">
                <a:solidFill>
                  <a:prstClr val="black"/>
                </a:solidFill>
                <a:latin typeface="Calibri"/>
              </a:endParaRPr>
            </a:p>
          </p:txBody>
        </p:sp>
        <p:sp>
          <p:nvSpPr>
            <p:cNvPr id="18" name="object 18"/>
            <p:cNvSpPr txBox="1"/>
            <p:nvPr/>
          </p:nvSpPr>
          <p:spPr>
            <a:xfrm>
              <a:off x="5557520" y="2673032"/>
              <a:ext cx="1056640" cy="352019"/>
            </a:xfrm>
            <a:prstGeom prst="rect">
              <a:avLst/>
            </a:prstGeom>
          </p:spPr>
          <p:txBody>
            <a:bodyPr vert="horz" wrap="square" lIns="0" tIns="33020" rIns="0" bIns="0" rtlCol="0">
              <a:spAutoFit/>
            </a:bodyPr>
            <a:lstStyle/>
            <a:p>
              <a:pPr marL="518147" marR="257380" indent="-231134" defTabSz="1219170">
                <a:lnSpc>
                  <a:spcPts val="1707"/>
                </a:lnSpc>
                <a:spcBef>
                  <a:spcPts val="260"/>
                </a:spcBef>
              </a:pPr>
              <a:r>
                <a:rPr sz="1467" spc="-20" dirty="0">
                  <a:solidFill>
                    <a:srgbClr val="FFFFFF"/>
                  </a:solidFill>
                  <a:latin typeface="Arial"/>
                  <a:cs typeface="Arial"/>
                </a:rPr>
                <a:t>MAT </a:t>
              </a:r>
              <a:r>
                <a:rPr sz="1467" spc="13" dirty="0">
                  <a:solidFill>
                    <a:srgbClr val="FFFFFF"/>
                  </a:solidFill>
                  <a:latin typeface="Arial"/>
                  <a:cs typeface="Arial"/>
                </a:rPr>
                <a:t>only,  </a:t>
              </a:r>
              <a:r>
                <a:rPr sz="1467" spc="33" dirty="0">
                  <a:solidFill>
                    <a:srgbClr val="FFFFFF"/>
                  </a:solidFill>
                  <a:latin typeface="Arial"/>
                  <a:cs typeface="Arial"/>
                </a:rPr>
                <a:t>33%</a:t>
              </a:r>
              <a:endParaRPr sz="1467" dirty="0">
                <a:solidFill>
                  <a:prstClr val="black"/>
                </a:solidFill>
                <a:latin typeface="Arial"/>
                <a:cs typeface="Arial"/>
              </a:endParaRPr>
            </a:p>
          </p:txBody>
        </p:sp>
        <p:sp>
          <p:nvSpPr>
            <p:cNvPr id="19" name="object 19"/>
            <p:cNvSpPr txBox="1"/>
            <p:nvPr/>
          </p:nvSpPr>
          <p:spPr>
            <a:xfrm>
              <a:off x="5557520" y="3627183"/>
              <a:ext cx="1056640" cy="607907"/>
            </a:xfrm>
            <a:prstGeom prst="rect">
              <a:avLst/>
            </a:prstGeom>
          </p:spPr>
          <p:txBody>
            <a:bodyPr vert="horz" wrap="square" lIns="0" tIns="33020" rIns="0" bIns="0" rtlCol="0">
              <a:spAutoFit/>
            </a:bodyPr>
            <a:lstStyle/>
            <a:p>
              <a:pPr marL="518147" marR="135463" indent="-366598" defTabSz="1219170">
                <a:lnSpc>
                  <a:spcPts val="1707"/>
                </a:lnSpc>
                <a:spcBef>
                  <a:spcPts val="260"/>
                </a:spcBef>
              </a:pPr>
              <a:r>
                <a:rPr sz="1467" spc="-20" dirty="0">
                  <a:solidFill>
                    <a:prstClr val="black"/>
                  </a:solidFill>
                  <a:latin typeface="Arial"/>
                  <a:cs typeface="Arial"/>
                </a:rPr>
                <a:t>MAT </a:t>
              </a:r>
              <a:r>
                <a:rPr sz="1467" spc="20" dirty="0">
                  <a:solidFill>
                    <a:prstClr val="black"/>
                  </a:solidFill>
                  <a:latin typeface="Arial"/>
                  <a:cs typeface="Arial"/>
                </a:rPr>
                <a:t>and</a:t>
              </a:r>
              <a:r>
                <a:rPr sz="1467" spc="-93" dirty="0">
                  <a:solidFill>
                    <a:prstClr val="black"/>
                  </a:solidFill>
                  <a:latin typeface="Arial"/>
                  <a:cs typeface="Arial"/>
                </a:rPr>
                <a:t> </a:t>
              </a:r>
              <a:r>
                <a:rPr sz="1467" spc="20" dirty="0">
                  <a:solidFill>
                    <a:prstClr val="black"/>
                  </a:solidFill>
                  <a:latin typeface="Arial"/>
                  <a:cs typeface="Arial"/>
                </a:rPr>
                <a:t>BT,  </a:t>
              </a:r>
              <a:r>
                <a:rPr sz="1467" spc="33" dirty="0">
                  <a:solidFill>
                    <a:prstClr val="black"/>
                  </a:solidFill>
                  <a:latin typeface="Arial"/>
                  <a:cs typeface="Arial"/>
                </a:rPr>
                <a:t>10%</a:t>
              </a:r>
              <a:endParaRPr sz="1467" dirty="0">
                <a:solidFill>
                  <a:prstClr val="black"/>
                </a:solidFill>
                <a:latin typeface="Arial"/>
                <a:cs typeface="Arial"/>
              </a:endParaRPr>
            </a:p>
            <a:p>
              <a:pPr marL="205735" defTabSz="1219170">
                <a:spcBef>
                  <a:spcPts val="860"/>
                </a:spcBef>
              </a:pPr>
              <a:r>
                <a:rPr sz="1467" spc="-7" dirty="0">
                  <a:solidFill>
                    <a:prstClr val="black"/>
                  </a:solidFill>
                  <a:latin typeface="Arial"/>
                  <a:cs typeface="Arial"/>
                </a:rPr>
                <a:t>BT </a:t>
              </a:r>
              <a:r>
                <a:rPr sz="1467" spc="13" dirty="0">
                  <a:solidFill>
                    <a:prstClr val="black"/>
                  </a:solidFill>
                  <a:latin typeface="Arial"/>
                  <a:cs typeface="Arial"/>
                </a:rPr>
                <a:t>only,</a:t>
              </a:r>
              <a:r>
                <a:rPr sz="1467" spc="-147" dirty="0">
                  <a:solidFill>
                    <a:prstClr val="black"/>
                  </a:solidFill>
                  <a:latin typeface="Arial"/>
                  <a:cs typeface="Arial"/>
                </a:rPr>
                <a:t> </a:t>
              </a:r>
              <a:r>
                <a:rPr sz="1467" spc="40" dirty="0">
                  <a:solidFill>
                    <a:prstClr val="black"/>
                  </a:solidFill>
                  <a:latin typeface="Arial"/>
                  <a:cs typeface="Arial"/>
                </a:rPr>
                <a:t>5%</a:t>
              </a:r>
              <a:endParaRPr sz="1467" dirty="0">
                <a:solidFill>
                  <a:prstClr val="black"/>
                </a:solidFill>
                <a:latin typeface="Arial"/>
                <a:cs typeface="Arial"/>
              </a:endParaRPr>
            </a:p>
          </p:txBody>
        </p:sp>
        <p:sp>
          <p:nvSpPr>
            <p:cNvPr id="20" name="object 20"/>
            <p:cNvSpPr txBox="1"/>
            <p:nvPr/>
          </p:nvSpPr>
          <p:spPr>
            <a:xfrm>
              <a:off x="2370454" y="2852737"/>
              <a:ext cx="697230" cy="659525"/>
            </a:xfrm>
            <a:prstGeom prst="rect">
              <a:avLst/>
            </a:prstGeom>
          </p:spPr>
          <p:txBody>
            <a:bodyPr vert="horz" wrap="square" lIns="0" tIns="31327" rIns="0" bIns="0" rtlCol="0">
              <a:spAutoFit/>
            </a:bodyPr>
            <a:lstStyle/>
            <a:p>
              <a:pPr marL="16933" marR="6773" algn="ctr" defTabSz="1219170">
                <a:lnSpc>
                  <a:spcPct val="94500"/>
                </a:lnSpc>
                <a:spcBef>
                  <a:spcPts val="247"/>
                </a:spcBef>
              </a:pPr>
              <a:r>
                <a:rPr sz="1933" b="1" spc="-7" dirty="0">
                  <a:solidFill>
                    <a:prstClr val="black"/>
                  </a:solidFill>
                  <a:latin typeface="Arial"/>
                  <a:cs typeface="Arial"/>
                </a:rPr>
                <a:t>Not  tr</a:t>
              </a:r>
              <a:r>
                <a:rPr sz="1933" b="1" spc="87" dirty="0">
                  <a:solidFill>
                    <a:prstClr val="black"/>
                  </a:solidFill>
                  <a:latin typeface="Arial"/>
                  <a:cs typeface="Arial"/>
                </a:rPr>
                <a:t>e</a:t>
              </a:r>
              <a:r>
                <a:rPr sz="1933" b="1" spc="-7" dirty="0">
                  <a:solidFill>
                    <a:prstClr val="black"/>
                  </a:solidFill>
                  <a:latin typeface="Arial"/>
                  <a:cs typeface="Arial"/>
                </a:rPr>
                <a:t>at</a:t>
              </a:r>
              <a:r>
                <a:rPr sz="1933" b="1" spc="93" dirty="0">
                  <a:solidFill>
                    <a:prstClr val="black"/>
                  </a:solidFill>
                  <a:latin typeface="Arial"/>
                  <a:cs typeface="Arial"/>
                </a:rPr>
                <a:t>e</a:t>
              </a:r>
              <a:r>
                <a:rPr sz="1933" b="1" spc="-120" dirty="0">
                  <a:solidFill>
                    <a:prstClr val="black"/>
                  </a:solidFill>
                  <a:latin typeface="Arial"/>
                  <a:cs typeface="Arial"/>
                </a:rPr>
                <a:t>d</a:t>
              </a:r>
              <a:r>
                <a:rPr sz="1933" b="1" spc="-7" dirty="0">
                  <a:solidFill>
                    <a:prstClr val="black"/>
                  </a:solidFill>
                  <a:latin typeface="Arial"/>
                  <a:cs typeface="Arial"/>
                </a:rPr>
                <a:t>,  </a:t>
              </a:r>
              <a:r>
                <a:rPr sz="1933" b="1" spc="-20" dirty="0">
                  <a:solidFill>
                    <a:prstClr val="black"/>
                  </a:solidFill>
                  <a:latin typeface="Arial"/>
                  <a:cs typeface="Arial"/>
                </a:rPr>
                <a:t>52%</a:t>
              </a:r>
              <a:endParaRPr sz="1933" dirty="0">
                <a:solidFill>
                  <a:prstClr val="black"/>
                </a:solidFill>
                <a:latin typeface="Arial"/>
                <a:cs typeface="Arial"/>
              </a:endParaRPr>
            </a:p>
          </p:txBody>
        </p:sp>
        <p:sp>
          <p:nvSpPr>
            <p:cNvPr id="21" name="object 21"/>
            <p:cNvSpPr txBox="1"/>
            <p:nvPr/>
          </p:nvSpPr>
          <p:spPr>
            <a:xfrm>
              <a:off x="3660775" y="2852737"/>
              <a:ext cx="963294" cy="659525"/>
            </a:xfrm>
            <a:prstGeom prst="rect">
              <a:avLst/>
            </a:prstGeom>
          </p:spPr>
          <p:txBody>
            <a:bodyPr vert="horz" wrap="square" lIns="0" tIns="31327" rIns="0" bIns="0" rtlCol="0">
              <a:spAutoFit/>
            </a:bodyPr>
            <a:lstStyle/>
            <a:p>
              <a:pPr marL="16933" marR="6773" indent="-30479" algn="ctr" defTabSz="1219170">
                <a:lnSpc>
                  <a:spcPct val="94500"/>
                </a:lnSpc>
                <a:spcBef>
                  <a:spcPts val="247"/>
                </a:spcBef>
              </a:pPr>
              <a:r>
                <a:rPr sz="1933" b="1" dirty="0">
                  <a:solidFill>
                    <a:prstClr val="black"/>
                  </a:solidFill>
                  <a:latin typeface="Arial"/>
                  <a:cs typeface="Arial"/>
                </a:rPr>
                <a:t>Receiving  </a:t>
              </a:r>
              <a:r>
                <a:rPr sz="1933" b="1" spc="-120" dirty="0">
                  <a:solidFill>
                    <a:prstClr val="black"/>
                  </a:solidFill>
                  <a:latin typeface="Arial"/>
                  <a:cs typeface="Arial"/>
                </a:rPr>
                <a:t>T</a:t>
              </a:r>
              <a:r>
                <a:rPr sz="1933" b="1" spc="-7" dirty="0">
                  <a:solidFill>
                    <a:prstClr val="black"/>
                  </a:solidFill>
                  <a:latin typeface="Arial"/>
                  <a:cs typeface="Arial"/>
                </a:rPr>
                <a:t>r</a:t>
              </a:r>
              <a:r>
                <a:rPr sz="1933" b="1" spc="93" dirty="0">
                  <a:solidFill>
                    <a:prstClr val="black"/>
                  </a:solidFill>
                  <a:latin typeface="Arial"/>
                  <a:cs typeface="Arial"/>
                </a:rPr>
                <a:t>e</a:t>
              </a:r>
              <a:r>
                <a:rPr sz="1933" b="1" spc="-7" dirty="0">
                  <a:solidFill>
                    <a:prstClr val="black"/>
                  </a:solidFill>
                  <a:latin typeface="Arial"/>
                  <a:cs typeface="Arial"/>
                </a:rPr>
                <a:t>atment,  </a:t>
              </a:r>
              <a:r>
                <a:rPr sz="1933" b="1" spc="-13" dirty="0">
                  <a:solidFill>
                    <a:prstClr val="black"/>
                  </a:solidFill>
                  <a:latin typeface="Arial"/>
                  <a:cs typeface="Arial"/>
                </a:rPr>
                <a:t>48%</a:t>
              </a:r>
              <a:endParaRPr sz="1933" dirty="0">
                <a:solidFill>
                  <a:prstClr val="black"/>
                </a:solidFill>
                <a:latin typeface="Arial"/>
                <a:cs typeface="Arial"/>
              </a:endParaRPr>
            </a:p>
          </p:txBody>
        </p:sp>
        <p:sp>
          <p:nvSpPr>
            <p:cNvPr id="22" name="object 22"/>
            <p:cNvSpPr/>
            <p:nvPr/>
          </p:nvSpPr>
          <p:spPr>
            <a:xfrm>
              <a:off x="4526054" y="1736702"/>
              <a:ext cx="1078127" cy="317819"/>
            </a:xfrm>
            <a:custGeom>
              <a:avLst/>
              <a:gdLst/>
              <a:ahLst/>
              <a:cxnLst/>
              <a:rect l="l" t="t" r="r" b="b"/>
              <a:pathLst>
                <a:path w="1158239" h="375919">
                  <a:moveTo>
                    <a:pt x="0" y="375920"/>
                  </a:moveTo>
                  <a:lnTo>
                    <a:pt x="1158239" y="375920"/>
                  </a:lnTo>
                  <a:lnTo>
                    <a:pt x="1158239" y="0"/>
                  </a:lnTo>
                  <a:lnTo>
                    <a:pt x="0" y="0"/>
                  </a:lnTo>
                  <a:lnTo>
                    <a:pt x="0" y="375920"/>
                  </a:lnTo>
                  <a:close/>
                </a:path>
              </a:pathLst>
            </a:custGeom>
            <a:solidFill>
              <a:srgbClr val="FFFFFF"/>
            </a:solidFill>
          </p:spPr>
          <p:txBody>
            <a:bodyPr wrap="square" lIns="0" tIns="0" rIns="0" bIns="0" rtlCol="0"/>
            <a:lstStyle/>
            <a:p>
              <a:pPr defTabSz="1219170"/>
              <a:endParaRPr sz="2400" dirty="0">
                <a:solidFill>
                  <a:prstClr val="black"/>
                </a:solidFill>
                <a:latin typeface="Calibri"/>
              </a:endParaRPr>
            </a:p>
          </p:txBody>
        </p:sp>
        <p:sp>
          <p:nvSpPr>
            <p:cNvPr id="23" name="object 23"/>
            <p:cNvSpPr/>
            <p:nvPr/>
          </p:nvSpPr>
          <p:spPr>
            <a:xfrm>
              <a:off x="4104610" y="2063770"/>
              <a:ext cx="440055" cy="205104"/>
            </a:xfrm>
            <a:custGeom>
              <a:avLst/>
              <a:gdLst/>
              <a:ahLst/>
              <a:cxnLst/>
              <a:rect l="l" t="t" r="r" b="b"/>
              <a:pathLst>
                <a:path w="440054" h="205105">
                  <a:moveTo>
                    <a:pt x="440054" y="0"/>
                  </a:moveTo>
                  <a:lnTo>
                    <a:pt x="0" y="204597"/>
                  </a:lnTo>
                </a:path>
              </a:pathLst>
            </a:custGeom>
            <a:ln w="10160">
              <a:solidFill>
                <a:srgbClr val="7E7E7E"/>
              </a:solidFill>
            </a:ln>
          </p:spPr>
          <p:txBody>
            <a:bodyPr wrap="square" lIns="0" tIns="0" rIns="0" bIns="0" rtlCol="0"/>
            <a:lstStyle/>
            <a:p>
              <a:pPr defTabSz="1219170"/>
              <a:endParaRPr sz="2400" dirty="0">
                <a:solidFill>
                  <a:prstClr val="black"/>
                </a:solidFill>
                <a:latin typeface="Calibri"/>
              </a:endParaRPr>
            </a:p>
          </p:txBody>
        </p:sp>
        <p:sp>
          <p:nvSpPr>
            <p:cNvPr id="24" name="object 24"/>
            <p:cNvSpPr txBox="1"/>
            <p:nvPr/>
          </p:nvSpPr>
          <p:spPr>
            <a:xfrm>
              <a:off x="4526053" y="1735345"/>
              <a:ext cx="1078127" cy="322043"/>
            </a:xfrm>
            <a:prstGeom prst="rect">
              <a:avLst/>
            </a:prstGeom>
            <a:ln w="10159">
              <a:solidFill>
                <a:srgbClr val="7E7E7E"/>
              </a:solidFill>
            </a:ln>
          </p:spPr>
          <p:txBody>
            <a:bodyPr vert="horz" wrap="square" lIns="0" tIns="6773" rIns="0" bIns="0" rtlCol="0">
              <a:spAutoFit/>
            </a:bodyPr>
            <a:lstStyle/>
            <a:p>
              <a:pPr marL="119377" marR="85511" defTabSz="1219170">
                <a:lnSpc>
                  <a:spcPct val="103200"/>
                </a:lnSpc>
                <a:spcBef>
                  <a:spcPts val="53"/>
                </a:spcBef>
              </a:pPr>
              <a:r>
                <a:rPr sz="1333" spc="13" dirty="0">
                  <a:solidFill>
                    <a:srgbClr val="0D0D0D"/>
                  </a:solidFill>
                  <a:latin typeface="Arial"/>
                  <a:cs typeface="Arial"/>
                </a:rPr>
                <a:t>Increased </a:t>
              </a:r>
              <a:r>
                <a:rPr sz="1333" spc="20" dirty="0">
                  <a:solidFill>
                    <a:srgbClr val="0D0D0D"/>
                  </a:solidFill>
                  <a:latin typeface="Arial"/>
                  <a:cs typeface="Arial"/>
                </a:rPr>
                <a:t>by  3pts </a:t>
              </a:r>
              <a:r>
                <a:rPr sz="1333" spc="13" dirty="0">
                  <a:solidFill>
                    <a:srgbClr val="0D0D0D"/>
                  </a:solidFill>
                  <a:latin typeface="Arial"/>
                  <a:cs typeface="Arial"/>
                </a:rPr>
                <a:t>since</a:t>
              </a:r>
              <a:r>
                <a:rPr sz="1333" spc="-253" dirty="0">
                  <a:solidFill>
                    <a:srgbClr val="0D0D0D"/>
                  </a:solidFill>
                  <a:latin typeface="Arial"/>
                  <a:cs typeface="Arial"/>
                </a:rPr>
                <a:t> </a:t>
              </a:r>
              <a:r>
                <a:rPr sz="1333" spc="27" dirty="0">
                  <a:solidFill>
                    <a:srgbClr val="0D0D0D"/>
                  </a:solidFill>
                  <a:latin typeface="Arial"/>
                  <a:cs typeface="Arial"/>
                </a:rPr>
                <a:t>2016</a:t>
              </a:r>
              <a:endParaRPr sz="1333" dirty="0">
                <a:solidFill>
                  <a:prstClr val="black"/>
                </a:solidFill>
                <a:latin typeface="Arial"/>
                <a:cs typeface="Arial"/>
              </a:endParaRPr>
            </a:p>
          </p:txBody>
        </p:sp>
      </p:grpSp>
    </p:spTree>
    <p:extLst>
      <p:ext uri="{BB962C8B-B14F-4D97-AF65-F5344CB8AC3E}">
        <p14:creationId xmlns:p14="http://schemas.microsoft.com/office/powerpoint/2010/main" val="38142493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607801" y="6425353"/>
            <a:ext cx="170180" cy="181310"/>
          </a:xfrm>
          <a:prstGeom prst="rect">
            <a:avLst/>
          </a:prstGeom>
        </p:spPr>
        <p:txBody>
          <a:bodyPr vert="horz" wrap="square" lIns="0" tIns="16933" rIns="0" bIns="0" rtlCol="0">
            <a:spAutoFit/>
          </a:bodyPr>
          <a:lstStyle/>
          <a:p>
            <a:pPr marL="16933" defTabSz="1219170">
              <a:spcBef>
                <a:spcPts val="133"/>
              </a:spcBef>
            </a:pPr>
            <a:r>
              <a:rPr sz="1067" spc="40" dirty="0">
                <a:solidFill>
                  <a:prstClr val="black"/>
                </a:solidFill>
                <a:latin typeface="Arial Narrow"/>
                <a:cs typeface="Arial Narrow"/>
              </a:rPr>
              <a:t>67</a:t>
            </a:r>
            <a:endParaRPr sz="1067" dirty="0">
              <a:solidFill>
                <a:prstClr val="black"/>
              </a:solidFill>
              <a:latin typeface="Arial Narrow"/>
              <a:cs typeface="Arial Narrow"/>
            </a:endParaRPr>
          </a:p>
        </p:txBody>
      </p:sp>
      <p:sp>
        <p:nvSpPr>
          <p:cNvPr id="4" name="object 4"/>
          <p:cNvSpPr txBox="1">
            <a:spLocks noGrp="1"/>
          </p:cNvSpPr>
          <p:nvPr>
            <p:ph type="title"/>
          </p:nvPr>
        </p:nvSpPr>
        <p:spPr>
          <a:xfrm>
            <a:off x="792904" y="177801"/>
            <a:ext cx="10626512" cy="1002839"/>
          </a:xfrm>
          <a:prstGeom prst="rect">
            <a:avLst/>
          </a:prstGeom>
        </p:spPr>
        <p:txBody>
          <a:bodyPr vert="horz" wrap="square" lIns="0" tIns="17780" rIns="0" bIns="0" rtlCol="0">
            <a:spAutoFit/>
          </a:bodyPr>
          <a:lstStyle/>
          <a:p>
            <a:pPr marL="16933" marR="6773" algn="ctr">
              <a:spcBef>
                <a:spcPts val="140"/>
              </a:spcBef>
            </a:pPr>
            <a:r>
              <a:rPr lang="en-US" sz="3200" b="1" spc="-27" dirty="0">
                <a:solidFill>
                  <a:srgbClr val="0E4977"/>
                </a:solidFill>
                <a:latin typeface="Segoe UI" panose="020B0502040204020203" pitchFamily="34" charset="0"/>
                <a:cs typeface="Segoe UI" panose="020B0502040204020203" pitchFamily="34" charset="0"/>
              </a:rPr>
              <a:t>BCBS Members in </a:t>
            </a:r>
            <a:r>
              <a:rPr sz="3200" b="1" spc="-13" dirty="0">
                <a:solidFill>
                  <a:srgbClr val="0E4977"/>
                </a:solidFill>
                <a:latin typeface="Segoe UI" panose="020B0502040204020203" pitchFamily="34" charset="0"/>
                <a:cs typeface="Segoe UI" panose="020B0502040204020203" pitchFamily="34" charset="0"/>
              </a:rPr>
              <a:t>the </a:t>
            </a:r>
            <a:r>
              <a:rPr sz="3200" b="1" spc="-7" dirty="0">
                <a:solidFill>
                  <a:srgbClr val="0E4977"/>
                </a:solidFill>
                <a:latin typeface="Segoe UI" panose="020B0502040204020203" pitchFamily="34" charset="0"/>
                <a:cs typeface="Segoe UI" panose="020B0502040204020203" pitchFamily="34" charset="0"/>
              </a:rPr>
              <a:t>Northeast</a:t>
            </a:r>
            <a:r>
              <a:rPr lang="en-US" sz="3200" b="1" spc="-7" dirty="0">
                <a:solidFill>
                  <a:srgbClr val="0E4977"/>
                </a:solidFill>
                <a:latin typeface="Segoe UI" panose="020B0502040204020203" pitchFamily="34" charset="0"/>
                <a:cs typeface="Segoe UI" panose="020B0502040204020203" pitchFamily="34" charset="0"/>
              </a:rPr>
              <a:t> and Pacific Northwest have h</a:t>
            </a:r>
            <a:r>
              <a:rPr sz="3200" b="1" spc="-7" dirty="0">
                <a:solidFill>
                  <a:srgbClr val="0E4977"/>
                </a:solidFill>
                <a:latin typeface="Segoe UI" panose="020B0502040204020203" pitchFamily="34" charset="0"/>
                <a:cs typeface="Segoe UI" panose="020B0502040204020203" pitchFamily="34" charset="0"/>
              </a:rPr>
              <a:t>ighest </a:t>
            </a:r>
            <a:r>
              <a:rPr sz="3200" b="1" spc="-27" dirty="0">
                <a:solidFill>
                  <a:srgbClr val="0E4977"/>
                </a:solidFill>
                <a:latin typeface="Segoe UI" panose="020B0502040204020203" pitchFamily="34" charset="0"/>
                <a:cs typeface="Segoe UI" panose="020B0502040204020203" pitchFamily="34" charset="0"/>
              </a:rPr>
              <a:t>uptake</a:t>
            </a:r>
            <a:r>
              <a:rPr lang="en-US" sz="3200" b="1" spc="-27" dirty="0">
                <a:solidFill>
                  <a:srgbClr val="0E4977"/>
                </a:solidFill>
                <a:latin typeface="Segoe UI" panose="020B0502040204020203" pitchFamily="34" charset="0"/>
                <a:cs typeface="Segoe UI" panose="020B0502040204020203" pitchFamily="34" charset="0"/>
              </a:rPr>
              <a:t> </a:t>
            </a:r>
            <a:r>
              <a:rPr sz="3200" b="1" dirty="0">
                <a:solidFill>
                  <a:srgbClr val="0E4977"/>
                </a:solidFill>
                <a:latin typeface="Segoe UI" panose="020B0502040204020203" pitchFamily="34" charset="0"/>
                <a:cs typeface="Segoe UI" panose="020B0502040204020203" pitchFamily="34" charset="0"/>
              </a:rPr>
              <a:t>of</a:t>
            </a:r>
            <a:r>
              <a:rPr sz="3200" b="1" spc="127" dirty="0">
                <a:solidFill>
                  <a:srgbClr val="0E4977"/>
                </a:solidFill>
                <a:latin typeface="Segoe UI" panose="020B0502040204020203" pitchFamily="34" charset="0"/>
                <a:cs typeface="Segoe UI" panose="020B0502040204020203" pitchFamily="34" charset="0"/>
              </a:rPr>
              <a:t> </a:t>
            </a:r>
            <a:r>
              <a:rPr sz="3200" b="1" spc="-93" dirty="0">
                <a:solidFill>
                  <a:srgbClr val="0E4977"/>
                </a:solidFill>
                <a:latin typeface="Segoe UI" panose="020B0502040204020203" pitchFamily="34" charset="0"/>
                <a:cs typeface="Segoe UI" panose="020B0502040204020203" pitchFamily="34" charset="0"/>
              </a:rPr>
              <a:t>MAT</a:t>
            </a:r>
            <a:endParaRPr sz="3200" b="1" dirty="0">
              <a:latin typeface="Segoe UI" panose="020B0502040204020203" pitchFamily="34" charset="0"/>
              <a:cs typeface="Segoe UI" panose="020B0502040204020203" pitchFamily="34" charset="0"/>
            </a:endParaRPr>
          </a:p>
        </p:txBody>
      </p:sp>
      <p:sp>
        <p:nvSpPr>
          <p:cNvPr id="5" name="object 5"/>
          <p:cNvSpPr txBox="1"/>
          <p:nvPr/>
        </p:nvSpPr>
        <p:spPr>
          <a:xfrm>
            <a:off x="2946400" y="1498600"/>
            <a:ext cx="6739467" cy="302712"/>
          </a:xfrm>
          <a:prstGeom prst="rect">
            <a:avLst/>
          </a:prstGeom>
        </p:spPr>
        <p:txBody>
          <a:bodyPr vert="horz" wrap="square" lIns="0" tIns="15240" rIns="0" bIns="0" rtlCol="0">
            <a:spAutoFit/>
          </a:bodyPr>
          <a:lstStyle/>
          <a:p>
            <a:pPr marL="16933" defTabSz="1219170">
              <a:spcBef>
                <a:spcPts val="120"/>
              </a:spcBef>
            </a:pPr>
            <a:r>
              <a:rPr sz="1867" b="1" dirty="0">
                <a:solidFill>
                  <a:srgbClr val="AF892C"/>
                </a:solidFill>
                <a:latin typeface="Arial"/>
                <a:cs typeface="Arial"/>
              </a:rPr>
              <a:t>Percent</a:t>
            </a:r>
            <a:r>
              <a:rPr sz="1867" b="1" spc="-220" dirty="0">
                <a:solidFill>
                  <a:srgbClr val="AF892C"/>
                </a:solidFill>
                <a:latin typeface="Arial"/>
                <a:cs typeface="Arial"/>
              </a:rPr>
              <a:t> </a:t>
            </a:r>
            <a:r>
              <a:rPr sz="1867" b="1" spc="-47" dirty="0">
                <a:solidFill>
                  <a:srgbClr val="AF892C"/>
                </a:solidFill>
                <a:latin typeface="Arial"/>
                <a:cs typeface="Arial"/>
              </a:rPr>
              <a:t>MAT</a:t>
            </a:r>
            <a:r>
              <a:rPr sz="1867" b="1" spc="-213" dirty="0">
                <a:solidFill>
                  <a:srgbClr val="AF892C"/>
                </a:solidFill>
                <a:latin typeface="Arial"/>
                <a:cs typeface="Arial"/>
              </a:rPr>
              <a:t> </a:t>
            </a:r>
            <a:r>
              <a:rPr sz="1867" b="1" spc="-13" dirty="0">
                <a:solidFill>
                  <a:srgbClr val="AF892C"/>
                </a:solidFill>
                <a:latin typeface="Arial"/>
                <a:cs typeface="Arial"/>
              </a:rPr>
              <a:t>uptake</a:t>
            </a:r>
            <a:r>
              <a:rPr sz="1867" b="1" spc="-220" dirty="0">
                <a:solidFill>
                  <a:srgbClr val="AF892C"/>
                </a:solidFill>
                <a:latin typeface="Arial"/>
                <a:cs typeface="Arial"/>
              </a:rPr>
              <a:t> </a:t>
            </a:r>
            <a:r>
              <a:rPr sz="1867" b="1" spc="-7" dirty="0">
                <a:solidFill>
                  <a:srgbClr val="AF892C"/>
                </a:solidFill>
                <a:latin typeface="Arial"/>
                <a:cs typeface="Arial"/>
              </a:rPr>
              <a:t>for</a:t>
            </a:r>
            <a:r>
              <a:rPr sz="1867" b="1" spc="-227" dirty="0">
                <a:solidFill>
                  <a:srgbClr val="AF892C"/>
                </a:solidFill>
                <a:latin typeface="Arial"/>
                <a:cs typeface="Arial"/>
              </a:rPr>
              <a:t> </a:t>
            </a:r>
            <a:r>
              <a:rPr sz="1867" b="1" spc="-7" dirty="0">
                <a:solidFill>
                  <a:srgbClr val="AF892C"/>
                </a:solidFill>
                <a:latin typeface="Arial"/>
                <a:cs typeface="Arial"/>
              </a:rPr>
              <a:t>all</a:t>
            </a:r>
            <a:r>
              <a:rPr sz="1867" b="1" dirty="0">
                <a:solidFill>
                  <a:srgbClr val="AF892C"/>
                </a:solidFill>
                <a:latin typeface="Arial"/>
                <a:cs typeface="Arial"/>
              </a:rPr>
              <a:t> </a:t>
            </a:r>
            <a:r>
              <a:rPr sz="1867" b="1" spc="-13" dirty="0">
                <a:solidFill>
                  <a:srgbClr val="AF892C"/>
                </a:solidFill>
                <a:latin typeface="Arial"/>
                <a:cs typeface="Arial"/>
              </a:rPr>
              <a:t>OUD</a:t>
            </a:r>
            <a:r>
              <a:rPr sz="1867" b="1" spc="-227" dirty="0">
                <a:solidFill>
                  <a:srgbClr val="AF892C"/>
                </a:solidFill>
                <a:latin typeface="Arial"/>
                <a:cs typeface="Arial"/>
              </a:rPr>
              <a:t> </a:t>
            </a:r>
            <a:r>
              <a:rPr sz="1867" b="1" dirty="0">
                <a:solidFill>
                  <a:srgbClr val="AF892C"/>
                </a:solidFill>
                <a:latin typeface="Arial"/>
                <a:cs typeface="Arial"/>
              </a:rPr>
              <a:t>diagnosed</a:t>
            </a:r>
            <a:r>
              <a:rPr sz="1867" b="1" spc="-320" dirty="0">
                <a:solidFill>
                  <a:srgbClr val="AF892C"/>
                </a:solidFill>
                <a:latin typeface="Arial"/>
                <a:cs typeface="Arial"/>
              </a:rPr>
              <a:t> </a:t>
            </a:r>
            <a:r>
              <a:rPr sz="1867" b="1" spc="-13" dirty="0">
                <a:solidFill>
                  <a:srgbClr val="AF892C"/>
                </a:solidFill>
                <a:latin typeface="Arial"/>
                <a:cs typeface="Arial"/>
              </a:rPr>
              <a:t>members</a:t>
            </a:r>
            <a:r>
              <a:rPr sz="1867" b="1" spc="-220" dirty="0">
                <a:solidFill>
                  <a:srgbClr val="AF892C"/>
                </a:solidFill>
                <a:latin typeface="Arial"/>
                <a:cs typeface="Arial"/>
              </a:rPr>
              <a:t> </a:t>
            </a:r>
            <a:r>
              <a:rPr sz="1867" b="1" spc="-7" dirty="0">
                <a:solidFill>
                  <a:srgbClr val="AF892C"/>
                </a:solidFill>
                <a:latin typeface="Arial"/>
                <a:cs typeface="Arial"/>
              </a:rPr>
              <a:t>(2018)</a:t>
            </a:r>
            <a:endParaRPr sz="1867" dirty="0">
              <a:solidFill>
                <a:prstClr val="black"/>
              </a:solidFill>
              <a:latin typeface="Arial"/>
              <a:cs typeface="Arial"/>
            </a:endParaRPr>
          </a:p>
        </p:txBody>
      </p:sp>
      <p:sp>
        <p:nvSpPr>
          <p:cNvPr id="6" name="object 6"/>
          <p:cNvSpPr txBox="1"/>
          <p:nvPr/>
        </p:nvSpPr>
        <p:spPr>
          <a:xfrm>
            <a:off x="9245600" y="2851573"/>
            <a:ext cx="2126827" cy="475344"/>
          </a:xfrm>
          <a:prstGeom prst="rect">
            <a:avLst/>
          </a:prstGeom>
          <a:solidFill>
            <a:srgbClr val="F1F1F1"/>
          </a:solidFill>
          <a:ln w="10159">
            <a:solidFill>
              <a:srgbClr val="005F85"/>
            </a:solidFill>
          </a:ln>
        </p:spPr>
        <p:txBody>
          <a:bodyPr vert="horz" wrap="square" lIns="0" tIns="64347" rIns="0" bIns="0" rtlCol="0">
            <a:spAutoFit/>
          </a:bodyPr>
          <a:lstStyle/>
          <a:p>
            <a:pPr marL="125304" marR="363211" defTabSz="1219170">
              <a:lnSpc>
                <a:spcPts val="1600"/>
              </a:lnSpc>
              <a:spcBef>
                <a:spcPts val="507"/>
              </a:spcBef>
            </a:pPr>
            <a:r>
              <a:rPr sz="1400" b="1" spc="-13" dirty="0">
                <a:solidFill>
                  <a:prstClr val="black"/>
                </a:solidFill>
                <a:latin typeface="Arial"/>
                <a:cs typeface="Arial"/>
              </a:rPr>
              <a:t>% </a:t>
            </a:r>
            <a:r>
              <a:rPr sz="1400" b="1" spc="-7" dirty="0">
                <a:solidFill>
                  <a:prstClr val="black"/>
                </a:solidFill>
                <a:latin typeface="Arial"/>
                <a:cs typeface="Arial"/>
              </a:rPr>
              <a:t>of</a:t>
            </a:r>
            <a:r>
              <a:rPr sz="1400" b="1" spc="-300" dirty="0">
                <a:solidFill>
                  <a:prstClr val="black"/>
                </a:solidFill>
                <a:latin typeface="Arial"/>
                <a:cs typeface="Arial"/>
              </a:rPr>
              <a:t> </a:t>
            </a:r>
            <a:r>
              <a:rPr sz="1400" b="1" spc="-33" dirty="0">
                <a:solidFill>
                  <a:prstClr val="black"/>
                </a:solidFill>
                <a:latin typeface="Arial"/>
                <a:cs typeface="Arial"/>
              </a:rPr>
              <a:t>OUD </a:t>
            </a:r>
            <a:r>
              <a:rPr sz="1400" b="1" spc="7" dirty="0">
                <a:solidFill>
                  <a:prstClr val="black"/>
                </a:solidFill>
                <a:latin typeface="Arial"/>
                <a:cs typeface="Arial"/>
              </a:rPr>
              <a:t>members  </a:t>
            </a:r>
            <a:r>
              <a:rPr sz="1400" b="1" spc="13" dirty="0">
                <a:solidFill>
                  <a:prstClr val="black"/>
                </a:solidFill>
                <a:latin typeface="Arial"/>
                <a:cs typeface="Arial"/>
              </a:rPr>
              <a:t>with </a:t>
            </a:r>
            <a:r>
              <a:rPr sz="1400" b="1" spc="-27" dirty="0">
                <a:solidFill>
                  <a:prstClr val="black"/>
                </a:solidFill>
                <a:latin typeface="Arial"/>
                <a:cs typeface="Arial"/>
              </a:rPr>
              <a:t>MAT</a:t>
            </a:r>
            <a:r>
              <a:rPr sz="1400" b="1" spc="-167" dirty="0">
                <a:solidFill>
                  <a:prstClr val="black"/>
                </a:solidFill>
                <a:latin typeface="Arial"/>
                <a:cs typeface="Arial"/>
              </a:rPr>
              <a:t> </a:t>
            </a:r>
            <a:r>
              <a:rPr sz="1400" b="1" spc="-33" dirty="0">
                <a:solidFill>
                  <a:prstClr val="black"/>
                </a:solidFill>
                <a:latin typeface="Arial"/>
                <a:cs typeface="Arial"/>
              </a:rPr>
              <a:t>2018</a:t>
            </a:r>
            <a:endParaRPr sz="1400" dirty="0">
              <a:solidFill>
                <a:prstClr val="black"/>
              </a:solidFill>
              <a:latin typeface="Arial"/>
              <a:cs typeface="Arial"/>
            </a:endParaRPr>
          </a:p>
        </p:txBody>
      </p:sp>
      <p:sp>
        <p:nvSpPr>
          <p:cNvPr id="7" name="object 7"/>
          <p:cNvSpPr/>
          <p:nvPr/>
        </p:nvSpPr>
        <p:spPr>
          <a:xfrm>
            <a:off x="3003114" y="1803400"/>
            <a:ext cx="6185773" cy="4212824"/>
          </a:xfrm>
          <a:prstGeom prst="rect">
            <a:avLst/>
          </a:prstGeom>
          <a:blipFill>
            <a:blip r:embed="rId2" cstate="print"/>
            <a:stretch>
              <a:fillRect/>
            </a:stretch>
          </a:blipFill>
        </p:spPr>
        <p:txBody>
          <a:bodyPr wrap="square" lIns="0" tIns="0" rIns="0" bIns="0" rtlCol="0"/>
          <a:lstStyle/>
          <a:p>
            <a:pPr defTabSz="1219170"/>
            <a:endParaRPr sz="2400" dirty="0">
              <a:solidFill>
                <a:prstClr val="black"/>
              </a:solidFill>
              <a:latin typeface="Calibri"/>
            </a:endParaRPr>
          </a:p>
        </p:txBody>
      </p:sp>
      <p:sp>
        <p:nvSpPr>
          <p:cNvPr id="8" name="object 8"/>
          <p:cNvSpPr/>
          <p:nvPr/>
        </p:nvSpPr>
        <p:spPr>
          <a:xfrm>
            <a:off x="9550400" y="3765972"/>
            <a:ext cx="1544320" cy="1259840"/>
          </a:xfrm>
          <a:prstGeom prst="rect">
            <a:avLst/>
          </a:prstGeom>
          <a:blipFill>
            <a:blip r:embed="rId3" cstate="print"/>
            <a:stretch>
              <a:fillRect/>
            </a:stretch>
          </a:blipFill>
        </p:spPr>
        <p:txBody>
          <a:bodyPr wrap="square" lIns="0" tIns="0" rIns="0" bIns="0" rtlCol="0"/>
          <a:lstStyle/>
          <a:p>
            <a:pPr defTabSz="1219170"/>
            <a:endParaRPr sz="2400" dirty="0">
              <a:solidFill>
                <a:prstClr val="black"/>
              </a:solidFill>
              <a:latin typeface="Calibri"/>
            </a:endParaRPr>
          </a:p>
        </p:txBody>
      </p:sp>
    </p:spTree>
    <p:extLst>
      <p:ext uri="{BB962C8B-B14F-4D97-AF65-F5344CB8AC3E}">
        <p14:creationId xmlns:p14="http://schemas.microsoft.com/office/powerpoint/2010/main" val="23293006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06463"/>
            <a:ext cx="9144000" cy="707886"/>
          </a:xfrm>
          <a:prstGeom prst="rect">
            <a:avLst/>
          </a:prstGeom>
          <a:noFill/>
        </p:spPr>
        <p:txBody>
          <a:bodyPr wrap="square" rtlCol="0">
            <a:spAutoFit/>
          </a:bodyPr>
          <a:lstStyle/>
          <a:p>
            <a:pPr algn="ct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Panel Discussion and Audience Q&amp;A</a:t>
            </a:r>
            <a:endPar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68" y="1625804"/>
            <a:ext cx="2220949" cy="3106222"/>
          </a:xfrm>
          <a:prstGeom prst="rect">
            <a:avLst/>
          </a:prstGeom>
        </p:spPr>
      </p:pic>
      <p:sp>
        <p:nvSpPr>
          <p:cNvPr id="14" name="Rectangle 13"/>
          <p:cNvSpPr/>
          <p:nvPr/>
        </p:nvSpPr>
        <p:spPr>
          <a:xfrm>
            <a:off x="6444557" y="4837727"/>
            <a:ext cx="2287496" cy="830997"/>
          </a:xfrm>
          <a:prstGeom prst="rect">
            <a:avLst/>
          </a:prstGeom>
        </p:spPr>
        <p:txBody>
          <a:bodyPr wrap="square">
            <a:spAutoFit/>
          </a:bodyPr>
          <a:lstStyle/>
          <a:p>
            <a:pPr algn="ctr"/>
            <a:r>
              <a:rPr lang="en-US" sz="1400" b="1" dirty="0" smtClean="0">
                <a:solidFill>
                  <a:srgbClr val="000000"/>
                </a:solidFill>
                <a:latin typeface="Segoe UI" panose="020B0502040204020203" pitchFamily="34" charset="0"/>
                <a:ea typeface="Calibri" panose="020F0502020204030204" pitchFamily="34" charset="0"/>
              </a:rPr>
              <a:t>Melissa Weimer, DO, FASAM</a:t>
            </a:r>
            <a:r>
              <a:rPr lang="en-US" sz="1400" dirty="0" smtClean="0">
                <a:solidFill>
                  <a:srgbClr val="000000"/>
                </a:solidFill>
                <a:latin typeface="Segoe UI" panose="020B0502040204020203" pitchFamily="34" charset="0"/>
                <a:ea typeface="Calibri" panose="020F0502020204030204" pitchFamily="34" charset="0"/>
              </a:rPr>
              <a:t/>
            </a:r>
            <a:br>
              <a:rPr lang="en-US" sz="1400" dirty="0" smtClean="0">
                <a:solidFill>
                  <a:srgbClr val="000000"/>
                </a:solidFill>
                <a:latin typeface="Segoe UI" panose="020B0502040204020203" pitchFamily="34" charset="0"/>
                <a:ea typeface="Calibri" panose="020F0502020204030204" pitchFamily="34" charset="0"/>
              </a:rPr>
            </a:br>
            <a:endParaRPr lang="en-US" sz="20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548068" y="4837727"/>
            <a:ext cx="2220949" cy="322845"/>
          </a:xfrm>
          <a:prstGeom prst="rect">
            <a:avLst/>
          </a:prstGeom>
        </p:spPr>
        <p:txBody>
          <a:bodyPr wrap="square">
            <a:spAutoFit/>
          </a:bodyPr>
          <a:lstStyle/>
          <a:p>
            <a:pPr algn="ctr">
              <a:lnSpc>
                <a:spcPct val="107000"/>
              </a:lnSpc>
            </a:pPr>
            <a:r>
              <a:rPr lang="en-US" sz="1400" b="1" dirty="0">
                <a:latin typeface="Segoe UI" panose="020B0502040204020203" pitchFamily="34" charset="0"/>
                <a:ea typeface="Times New Roman" panose="02020603050405020304" pitchFamily="18" charset="0"/>
                <a:cs typeface="Times New Roman" panose="02020603050405020304" pitchFamily="18" charset="0"/>
              </a:rPr>
              <a:t>Kelly J. Clark, MD, MBA,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p:cNvPicPr>
          <p:nvPr/>
        </p:nvPicPr>
        <p:blipFill rotWithShape="1">
          <a:blip r:embed="rId5" cstate="hqprint">
            <a:extLst>
              <a:ext uri="{28A0092B-C50C-407E-A947-70E740481C1C}">
                <a14:useLocalDpi xmlns:a14="http://schemas.microsoft.com/office/drawing/2010/main" val="0"/>
              </a:ext>
            </a:extLst>
          </a:blip>
          <a:srcRect l="11606" t="1608" r="16866" b="12874"/>
          <a:stretch/>
        </p:blipFill>
        <p:spPr>
          <a:xfrm>
            <a:off x="3552696" y="1623066"/>
            <a:ext cx="2175642" cy="3108960"/>
          </a:xfrm>
          <a:prstGeom prst="rect">
            <a:avLst/>
          </a:prstGeom>
        </p:spPr>
      </p:pic>
      <p:sp>
        <p:nvSpPr>
          <p:cNvPr id="17" name="Rectangle 16"/>
          <p:cNvSpPr/>
          <p:nvPr/>
        </p:nvSpPr>
        <p:spPr>
          <a:xfrm>
            <a:off x="3529521" y="4837727"/>
            <a:ext cx="2221993" cy="523220"/>
          </a:xfrm>
          <a:prstGeom prst="rect">
            <a:avLst/>
          </a:prstGeom>
        </p:spPr>
        <p:txBody>
          <a:bodyPr wrap="square">
            <a:spAutoFit/>
          </a:bodyPr>
          <a:lstStyle/>
          <a:p>
            <a:pPr algn="ctr"/>
            <a:r>
              <a:rPr lang="en-US" sz="1400" b="1" dirty="0" smtClean="0">
                <a:latin typeface="Segoe UI" panose="020B0502040204020203" pitchFamily="34" charset="0"/>
                <a:ea typeface="Calibri" panose="020F0502020204030204" pitchFamily="34" charset="0"/>
              </a:rPr>
              <a:t>Margaret Jarvis, MD, DFASAM</a:t>
            </a:r>
          </a:p>
        </p:txBody>
      </p:sp>
      <p:sp>
        <p:nvSpPr>
          <p:cNvPr id="18" name="Rectangle 17"/>
          <p:cNvSpPr/>
          <p:nvPr/>
        </p:nvSpPr>
        <p:spPr>
          <a:xfrm>
            <a:off x="9425095" y="4837727"/>
            <a:ext cx="2281197" cy="523220"/>
          </a:xfrm>
          <a:prstGeom prst="rect">
            <a:avLst/>
          </a:prstGeom>
        </p:spPr>
        <p:txBody>
          <a:bodyPr wrap="square">
            <a:spAutoFit/>
          </a:bodyPr>
          <a:lstStyle/>
          <a:p>
            <a:pPr algn="ctr"/>
            <a:r>
              <a:rPr lang="en-US" sz="1400" b="1" dirty="0" smtClean="0">
                <a:latin typeface="Segoe UI" panose="020B0502040204020203" pitchFamily="34" charset="0"/>
                <a:ea typeface="Calibri" panose="020F0502020204030204" pitchFamily="34" charset="0"/>
                <a:cs typeface="Segoe UI" panose="020B0502040204020203" pitchFamily="34" charset="0"/>
              </a:rPr>
              <a:t>Vincent Nelson, MD, MBA, FASA</a:t>
            </a:r>
            <a:endParaRPr lang="en-US" sz="1400" dirty="0">
              <a:latin typeface="Segoe UI" panose="020B0502040204020203" pitchFamily="34" charset="0"/>
              <a:cs typeface="Segoe UI" panose="020B0502040204020203" pitchFamily="34" charset="0"/>
            </a:endParaRPr>
          </a:p>
        </p:txBody>
      </p:sp>
      <p:pic>
        <p:nvPicPr>
          <p:cNvPr id="19" name="Picture 18"/>
          <p:cNvPicPr>
            <a:picLocks/>
          </p:cNvPicPr>
          <p:nvPr/>
        </p:nvPicPr>
        <p:blipFill rotWithShape="1">
          <a:blip r:embed="rId6" cstate="hqprint">
            <a:extLst>
              <a:ext uri="{28A0092B-C50C-407E-A947-70E740481C1C}">
                <a14:useLocalDpi xmlns:a14="http://schemas.microsoft.com/office/drawing/2010/main" val="0"/>
              </a:ext>
            </a:extLst>
          </a:blip>
          <a:srcRect l="7094" t="9387" r="5271" b="8232"/>
          <a:stretch/>
        </p:blipFill>
        <p:spPr>
          <a:xfrm>
            <a:off x="6512017" y="1623066"/>
            <a:ext cx="2221992" cy="310896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4756" r="5428" b="9773"/>
          <a:stretch/>
        </p:blipFill>
        <p:spPr>
          <a:xfrm>
            <a:off x="9517688" y="1620961"/>
            <a:ext cx="2207173" cy="3111065"/>
          </a:xfrm>
          <a:prstGeom prst="rect">
            <a:avLst/>
          </a:prstGeom>
        </p:spPr>
      </p:pic>
      <p:sp>
        <p:nvSpPr>
          <p:cNvPr id="21" name="Rectangle 20"/>
          <p:cNvSpPr/>
          <p:nvPr/>
        </p:nvSpPr>
        <p:spPr>
          <a:xfrm>
            <a:off x="1139371" y="904663"/>
            <a:ext cx="9913258" cy="846386"/>
          </a:xfrm>
          <a:prstGeom prst="rect">
            <a:avLst/>
          </a:prstGeom>
        </p:spPr>
        <p:txBody>
          <a:bodyPr wrap="square">
            <a:spAutoFit/>
          </a:bodyPr>
          <a:lstStyle/>
          <a:p>
            <a:pPr algn="ctr"/>
            <a:r>
              <a:rPr lang="en-US" sz="2400" dirty="0">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a:t>
            </a:r>
            <a:r>
              <a:rPr lang="en-US" sz="2400"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screen to enter a question.</a:t>
            </a:r>
            <a:endParaRPr lang="en-US" sz="2400"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spcBef>
                <a:spcPts val="600"/>
              </a:spcBef>
              <a:spcAft>
                <a:spcPts val="600"/>
              </a:spcAft>
            </a:pPr>
            <a:endParaRPr lang="en-US"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635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662" y="1825625"/>
            <a:ext cx="8702676" cy="4351338"/>
          </a:xfr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374" r="4619"/>
          <a:stretch/>
        </p:blipFill>
        <p:spPr>
          <a:xfrm>
            <a:off x="0" y="0"/>
            <a:ext cx="12208042" cy="6858000"/>
          </a:xfrm>
          <a:prstGeom prst="rect">
            <a:avLst/>
          </a:prstGeom>
        </p:spPr>
      </p:pic>
    </p:spTree>
    <p:extLst>
      <p:ext uri="{BB962C8B-B14F-4D97-AF65-F5344CB8AC3E}">
        <p14:creationId xmlns:p14="http://schemas.microsoft.com/office/powerpoint/2010/main" val="176219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67087" y="769295"/>
            <a:ext cx="9144000" cy="3631763"/>
          </a:xfrm>
          <a:prstGeom prst="rect">
            <a:avLst/>
          </a:prstGeom>
          <a:noFill/>
        </p:spPr>
        <p:txBody>
          <a:bodyPr wrap="square" rtlCol="0">
            <a:spAutoFit/>
          </a:bodyPr>
          <a:lstStyle/>
          <a:p>
            <a:pPr algn="ct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Thank you for joining!</a:t>
            </a:r>
            <a:endPar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Webinar recordings, information on CE and more are available at:</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spcBef>
                <a:spcPts val="1200"/>
              </a:spcBef>
            </a:pPr>
            <a:r>
              <a:rPr lang="en-US" sz="4400" b="1" u="sng"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nam.edu/</a:t>
            </a:r>
            <a:r>
              <a:rPr lang="en-US" sz="4400" b="1" u="sng" dirty="0" err="1" smtClean="0">
                <a:solidFill>
                  <a:srgbClr val="0F466B"/>
                </a:solidFill>
                <a:latin typeface="Segoe UI" panose="020B0502040204020203" pitchFamily="34" charset="0"/>
                <a:ea typeface="Segoe UI" panose="020B0502040204020203" pitchFamily="34" charset="0"/>
                <a:cs typeface="Segoe UI" panose="020B0502040204020203" pitchFamily="34" charset="0"/>
              </a:rPr>
              <a:t>TreatmentWebinars</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 </a:t>
            </a:r>
            <a:endPar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933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11347" y="652245"/>
            <a:ext cx="10969305" cy="4601260"/>
          </a:xfrm>
          <a:prstGeom prst="rect">
            <a:avLst/>
          </a:prstGeom>
          <a:noFill/>
        </p:spPr>
        <p:txBody>
          <a:bodyPr wrap="square" rtlCol="0">
            <a:spAutoFit/>
          </a:bodyPr>
          <a:lstStyle/>
          <a:p>
            <a:pPr algn="ct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endPar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NAM Action </a:t>
            </a: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Collaborative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on Countering the U.S. Opioid Epidemic</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spcAft>
                <a:spcPts val="600"/>
              </a:spcAft>
            </a:pP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Elizabeth Finkelman, MPP</a:t>
            </a:r>
            <a:endParaRPr lang="en-US" sz="4000" i="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3600" i="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Director, Action Collaborative on Countering the U.S. Opioid Epidemic</a:t>
            </a:r>
            <a:endParaRPr lang="en-US" sz="3600" i="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9598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1141568"/>
            <a:ext cx="11804073" cy="5139869"/>
          </a:xfrm>
          <a:prstGeom prst="rect">
            <a:avLst/>
          </a:prstGeom>
        </p:spPr>
        <p:txBody>
          <a:bodyPr wrap="square">
            <a:spAutoFit/>
          </a:bodyPr>
          <a:lstStyle/>
          <a:p>
            <a:pPr lvl="0">
              <a:spcAft>
                <a:spcPts val="1200"/>
              </a:spcAft>
              <a:defRPr/>
            </a:pPr>
            <a:r>
              <a:rPr lang="en-US" b="1" i="1" dirty="0">
                <a:solidFill>
                  <a:srgbClr val="0F466B"/>
                </a:solidFill>
                <a:latin typeface="Segoe UI" panose="020B0502040204020203" pitchFamily="34" charset="0"/>
                <a:cs typeface="Segoe UI" panose="020B0502040204020203" pitchFamily="34" charset="0"/>
              </a:rPr>
              <a:t>The Action Collaborative is a public-private partnership of over 60 members from the public, private, and non-profit sectors. </a:t>
            </a:r>
          </a:p>
          <a:p>
            <a:pPr lvl="0">
              <a:spcAft>
                <a:spcPts val="600"/>
              </a:spcAft>
              <a:defRPr/>
            </a:pPr>
            <a:r>
              <a:rPr lang="en-US" b="1" dirty="0">
                <a:solidFill>
                  <a:srgbClr val="0F466B"/>
                </a:solidFill>
                <a:latin typeface="Segoe UI" panose="020B0502040204020203" pitchFamily="34" charset="0"/>
                <a:cs typeface="Segoe UI" panose="020B0502040204020203" pitchFamily="34" charset="0"/>
              </a:rPr>
              <a:t>Mission</a:t>
            </a:r>
            <a:r>
              <a:rPr lang="en-US" dirty="0">
                <a:solidFill>
                  <a:srgbClr val="0F466B"/>
                </a:solidFill>
                <a:latin typeface="Segoe UI" panose="020B0502040204020203" pitchFamily="34" charset="0"/>
                <a:cs typeface="Segoe UI" panose="020B0502040204020203" pitchFamily="34" charset="0"/>
              </a:rPr>
              <a:t>: To convene and catalyze public, private, and non-profit stakeholders to develop, curate, and disseminate multi-sector solutions designed to reduce opioid misuse, and improve outcomes for individuals, families, and communities affected by the opioid crisis.</a:t>
            </a: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Goals:</a:t>
            </a:r>
          </a:p>
          <a:p>
            <a:pPr marL="285750" lvl="0" indent="-285750">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Identify and raise the visibility of complex challenges, outstanding research gaps and needs of the opioid crisis that require a collective, multi-sectoral response.</a:t>
            </a:r>
          </a:p>
          <a:p>
            <a:pPr marL="285750" lvl="0" indent="-285750">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Elevate and accelerate evidence-based, multi-sectoral, and </a:t>
            </a:r>
            <a:r>
              <a:rPr lang="en-US" dirty="0" err="1">
                <a:solidFill>
                  <a:srgbClr val="0F466B"/>
                </a:solidFill>
                <a:latin typeface="Segoe UI" panose="020B0502040204020203" pitchFamily="34" charset="0"/>
                <a:cs typeface="Segoe UI" panose="020B0502040204020203" pitchFamily="34" charset="0"/>
              </a:rPr>
              <a:t>interprofessional</a:t>
            </a:r>
            <a:r>
              <a:rPr lang="en-US" dirty="0">
                <a:solidFill>
                  <a:srgbClr val="0F466B"/>
                </a:solidFill>
                <a:latin typeface="Segoe UI" panose="020B0502040204020203" pitchFamily="34" charset="0"/>
                <a:cs typeface="Segoe UI" panose="020B0502040204020203" pitchFamily="34" charset="0"/>
              </a:rPr>
              <a:t> solutions to improve outcomes for those affected by the opioid crisis.</a:t>
            </a:r>
          </a:p>
          <a:p>
            <a:pPr marL="285750" lvl="0" indent="-285750">
              <a:spcAft>
                <a:spcPts val="600"/>
              </a:spcAft>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Catalyze action on shared priorities and solutions to help overcome the crisis and improve outcomes for all.</a:t>
            </a:r>
            <a:endParaRPr lang="en-US" b="1" dirty="0">
              <a:solidFill>
                <a:srgbClr val="0F466B"/>
              </a:solidFill>
              <a:latin typeface="Segoe UI" panose="020B0502040204020203" pitchFamily="34" charset="0"/>
              <a:cs typeface="Segoe UI" panose="020B0502040204020203" pitchFamily="34" charset="0"/>
            </a:endParaRP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Leadership: </a:t>
            </a:r>
            <a:r>
              <a:rPr lang="en-US" dirty="0">
                <a:solidFill>
                  <a:srgbClr val="0F466B"/>
                </a:solidFill>
                <a:latin typeface="Segoe UI" panose="020B0502040204020203" pitchFamily="34" charset="0"/>
                <a:cs typeface="Segoe UI" panose="020B0502040204020203" pitchFamily="34" charset="0"/>
              </a:rPr>
              <a:t>Steering Committee co-chaired by NAM, Aspen Institute, HHS, HCA Healthcare</a:t>
            </a: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Four priority focus areas (working groups): </a:t>
            </a:r>
            <a:r>
              <a:rPr lang="en-US" dirty="0">
                <a:solidFill>
                  <a:srgbClr val="0F466B"/>
                </a:solidFill>
                <a:latin typeface="Segoe UI" panose="020B0502040204020203" pitchFamily="34" charset="0"/>
                <a:cs typeface="Segoe UI" panose="020B0502040204020203" pitchFamily="34" charset="0"/>
              </a:rPr>
              <a:t>Health professional education and training; Pain management guidelines and evidence standards; Prevention, treatment, and recovery services; and Research, data, and metrics needs</a:t>
            </a:r>
            <a:endParaRPr lang="en-US" b="1" dirty="0">
              <a:solidFill>
                <a:srgbClr val="0F466B"/>
              </a:solidFill>
              <a:latin typeface="Segoe UI" panose="020B0502040204020203" pitchFamily="34" charset="0"/>
              <a:cs typeface="Segoe UI" panose="020B0502040204020203" pitchFamily="34" charset="0"/>
            </a:endParaRPr>
          </a:p>
          <a:p>
            <a:pPr marL="457200" lvl="0" indent="-457200" defTabSz="914400">
              <a:buFont typeface="Arial" panose="020B0604020202020204" pitchFamily="34" charset="0"/>
              <a:buChar char="•"/>
              <a:defRPr/>
            </a:pPr>
            <a:endParaRPr lang="en-US" dirty="0">
              <a:solidFill>
                <a:srgbClr val="0F466B"/>
              </a:solidFill>
              <a:latin typeface="Segoe UI" panose="020B0502040204020203" pitchFamily="34" charset="0"/>
              <a:cs typeface="Segoe UI" panose="020B0502040204020203" pitchFamily="34" charset="0"/>
            </a:endParaRPr>
          </a:p>
        </p:txBody>
      </p:sp>
      <p:pic>
        <p:nvPicPr>
          <p:cNvPr id="6" name="Picture 5" descr="S:\Opioids\Graphics\opioid logo 10.3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508" y="103515"/>
            <a:ext cx="4759037" cy="998495"/>
          </a:xfrm>
          <a:prstGeom prst="rect">
            <a:avLst/>
          </a:prstGeom>
          <a:noFill/>
          <a:ln>
            <a:noFill/>
          </a:ln>
        </p:spPr>
      </p:pic>
    </p:spTree>
    <p:extLst>
      <p:ext uri="{BB962C8B-B14F-4D97-AF65-F5344CB8AC3E}">
        <p14:creationId xmlns:p14="http://schemas.microsoft.com/office/powerpoint/2010/main" val="1846616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938368"/>
            <a:ext cx="11568627" cy="5386090"/>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sz="2100" b="1" dirty="0">
                <a:latin typeface="Segoe UI" panose="020B0502040204020203" pitchFamily="34" charset="0"/>
                <a:cs typeface="Segoe UI" panose="020B0502040204020203" pitchFamily="34" charset="0"/>
                <a:hlinkClick r:id="rId4"/>
              </a:rPr>
              <a:t>Resource page</a:t>
            </a:r>
            <a:r>
              <a:rPr lang="en-US" sz="2100" b="1" dirty="0">
                <a:latin typeface="Segoe UI" panose="020B0502040204020203" pitchFamily="34" charset="0"/>
                <a:cs typeface="Segoe UI" panose="020B0502040204020203" pitchFamily="34" charset="0"/>
              </a:rPr>
              <a:t> </a:t>
            </a:r>
            <a:r>
              <a:rPr lang="en-US" sz="2100" dirty="0">
                <a:solidFill>
                  <a:srgbClr val="0F466B"/>
                </a:solidFill>
                <a:latin typeface="Segoe UI" panose="020B0502040204020203" pitchFamily="34" charset="0"/>
                <a:cs typeface="Segoe UI" panose="020B0502040204020203" pitchFamily="34" charset="0"/>
              </a:rPr>
              <a:t>on the Action Collaborative website to collate and share emerging COVID-19 resources across the Action </a:t>
            </a:r>
            <a:r>
              <a:rPr lang="en-US" sz="2100" dirty="0" err="1">
                <a:solidFill>
                  <a:srgbClr val="0F466B"/>
                </a:solidFill>
                <a:latin typeface="Segoe UI" panose="020B0502040204020203" pitchFamily="34" charset="0"/>
                <a:cs typeface="Segoe UI" panose="020B0502040204020203" pitchFamily="34" charset="0"/>
              </a:rPr>
              <a:t>Collaborative’s</a:t>
            </a:r>
            <a:r>
              <a:rPr lang="en-US" sz="2100" dirty="0">
                <a:solidFill>
                  <a:srgbClr val="0F466B"/>
                </a:solidFill>
                <a:latin typeface="Segoe UI" panose="020B0502040204020203" pitchFamily="34" charset="0"/>
                <a:cs typeface="Segoe UI" panose="020B0502040204020203" pitchFamily="34" charset="0"/>
              </a:rPr>
              <a:t> membership </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Virtual town hall(s) </a:t>
            </a:r>
            <a:r>
              <a:rPr lang="en-US" sz="2100" dirty="0">
                <a:solidFill>
                  <a:srgbClr val="0F466B"/>
                </a:solidFill>
                <a:latin typeface="Segoe UI" panose="020B0502040204020203" pitchFamily="34" charset="0"/>
                <a:cs typeface="Segoe UI" panose="020B0502040204020203" pitchFamily="34" charset="0"/>
              </a:rPr>
              <a:t>for Action Collaborative members to share updates on ongoing efforts to address the impacts of COVID-19 on the OUD/SUD and pain populations. Also a platform to discuss challenges, opportunities, and lessons learned during this crisis.</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Statement from the Action </a:t>
            </a:r>
            <a:r>
              <a:rPr lang="en-US" sz="2100" b="1" dirty="0" smtClean="0">
                <a:solidFill>
                  <a:srgbClr val="0F466B"/>
                </a:solidFill>
                <a:latin typeface="Segoe UI" panose="020B0502040204020203" pitchFamily="34" charset="0"/>
                <a:cs typeface="Segoe UI" panose="020B0502040204020203" pitchFamily="34" charset="0"/>
              </a:rPr>
              <a:t>Collaborative Steering </a:t>
            </a:r>
            <a:r>
              <a:rPr lang="en-US" sz="2100" b="1" dirty="0">
                <a:solidFill>
                  <a:srgbClr val="0F466B"/>
                </a:solidFill>
                <a:latin typeface="Segoe UI" panose="020B0502040204020203" pitchFamily="34" charset="0"/>
                <a:cs typeface="Segoe UI" panose="020B0502040204020203" pitchFamily="34" charset="0"/>
              </a:rPr>
              <a:t>Committee </a:t>
            </a:r>
            <a:r>
              <a:rPr lang="en-US" sz="2100" dirty="0">
                <a:solidFill>
                  <a:srgbClr val="0F466B"/>
                </a:solidFill>
                <a:latin typeface="Segoe UI" panose="020B0502040204020203" pitchFamily="34" charset="0"/>
                <a:cs typeface="Segoe UI" panose="020B0502040204020203" pitchFamily="34" charset="0"/>
              </a:rPr>
              <a:t>highlighting critical priorities and actions that need to be taken in the immediate or very near term to protect the health and well-being of individuals with SUDs and pain in the context of the COVID-19 pandemic </a:t>
            </a:r>
          </a:p>
          <a:p>
            <a:pPr marL="34290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Rapid response research agenda </a:t>
            </a:r>
            <a:r>
              <a:rPr lang="en-US" sz="2100" dirty="0">
                <a:solidFill>
                  <a:srgbClr val="0F466B"/>
                </a:solidFill>
                <a:latin typeface="Segoe UI" panose="020B0502040204020203" pitchFamily="34" charset="0"/>
                <a:cs typeface="Segoe UI" panose="020B0502040204020203" pitchFamily="34" charset="0"/>
              </a:rPr>
              <a:t>highlighting the most pressing and immediate research priorities and needs </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Webinars</a:t>
            </a:r>
            <a:r>
              <a:rPr lang="en-US" sz="2100" dirty="0">
                <a:solidFill>
                  <a:srgbClr val="0F466B"/>
                </a:solidFill>
                <a:latin typeface="Segoe UI" panose="020B0502040204020203" pitchFamily="34" charset="0"/>
                <a:cs typeface="Segoe UI" panose="020B0502040204020203" pitchFamily="34" charset="0"/>
              </a:rPr>
              <a:t> on high priority topics to be produced in collaboration with Action Collaborative members and their </a:t>
            </a:r>
            <a:r>
              <a:rPr lang="en-US" sz="2100" dirty="0" smtClean="0">
                <a:solidFill>
                  <a:srgbClr val="0F466B"/>
                </a:solidFill>
                <a:latin typeface="Segoe UI" panose="020B0502040204020203" pitchFamily="34" charset="0"/>
                <a:cs typeface="Segoe UI" panose="020B0502040204020203" pitchFamily="34" charset="0"/>
              </a:rPr>
              <a:t>organizations</a:t>
            </a:r>
          </a:p>
          <a:p>
            <a:pPr marL="342900" lvl="0" indent="-342900">
              <a:spcAft>
                <a:spcPts val="600"/>
              </a:spcAft>
              <a:buFont typeface="Arial" panose="020B0604020202020204" pitchFamily="34" charset="0"/>
              <a:buChar char="•"/>
            </a:pPr>
            <a:r>
              <a:rPr lang="en-US" sz="2100" b="1" dirty="0" smtClean="0">
                <a:solidFill>
                  <a:srgbClr val="0F466B"/>
                </a:solidFill>
                <a:latin typeface="Segoe UI" panose="020B0502040204020203" pitchFamily="34" charset="0"/>
                <a:cs typeface="Segoe UI" panose="020B0502040204020203" pitchFamily="34" charset="0"/>
              </a:rPr>
              <a:t>Op-eds</a:t>
            </a:r>
            <a:r>
              <a:rPr lang="en-US" sz="2100" b="1" dirty="0">
                <a:solidFill>
                  <a:srgbClr val="0F466B"/>
                </a:solidFill>
                <a:latin typeface="Segoe UI" panose="020B0502040204020203" pitchFamily="34" charset="0"/>
                <a:cs typeface="Segoe UI" panose="020B0502040204020203" pitchFamily="34" charset="0"/>
              </a:rPr>
              <a:t>, publications </a:t>
            </a:r>
            <a:r>
              <a:rPr lang="en-US" sz="2100" dirty="0">
                <a:solidFill>
                  <a:srgbClr val="0F466B"/>
                </a:solidFill>
                <a:latin typeface="Segoe UI" panose="020B0502040204020203" pitchFamily="34" charset="0"/>
                <a:cs typeface="Segoe UI" panose="020B0502040204020203" pitchFamily="34" charset="0"/>
              </a:rPr>
              <a:t>covering priority topics and issues</a:t>
            </a:r>
            <a:r>
              <a:rPr lang="en-US" sz="2100" i="1" dirty="0">
                <a:solidFill>
                  <a:srgbClr val="0F466B"/>
                </a:solidFill>
                <a:latin typeface="Segoe UI" panose="020B0502040204020203" pitchFamily="34" charset="0"/>
                <a:cs typeface="Segoe UI" panose="020B0502040204020203" pitchFamily="34" charset="0"/>
              </a:rPr>
              <a:t> </a:t>
            </a:r>
          </a:p>
          <a:p>
            <a:pPr marL="457200" lvl="0" indent="-457200" defTabSz="914400">
              <a:buFont typeface="Arial" panose="020B0604020202020204" pitchFamily="34" charset="0"/>
              <a:buChar char="•"/>
              <a:defRPr/>
            </a:pPr>
            <a:endParaRPr lang="en-US" sz="2000" dirty="0">
              <a:solidFill>
                <a:srgbClr val="0F466B"/>
              </a:solidFill>
              <a:latin typeface="Segoe UI" panose="020B0502040204020203" pitchFamily="34" charset="0"/>
              <a:cs typeface="Segoe UI" panose="020B0502040204020203" pitchFamily="34" charset="0"/>
            </a:endParaRPr>
          </a:p>
        </p:txBody>
      </p:sp>
      <p:sp>
        <p:nvSpPr>
          <p:cNvPr id="5" name="TextBox 4"/>
          <p:cNvSpPr txBox="1"/>
          <p:nvPr/>
        </p:nvSpPr>
        <p:spPr>
          <a:xfrm>
            <a:off x="1024890" y="253342"/>
            <a:ext cx="10005060" cy="707886"/>
          </a:xfrm>
          <a:prstGeom prst="rect">
            <a:avLst/>
          </a:prstGeom>
          <a:noFill/>
        </p:spPr>
        <p:txBody>
          <a:bodyPr wrap="square" rtlCol="0">
            <a:spAutoFit/>
          </a:bodyPr>
          <a:lstStyle/>
          <a:p>
            <a:pPr algn="ctr"/>
            <a:r>
              <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rPr>
              <a:t>Action Collaborative COVID-19 Response</a:t>
            </a:r>
          </a:p>
        </p:txBody>
      </p:sp>
    </p:spTree>
    <p:extLst>
      <p:ext uri="{BB962C8B-B14F-4D97-AF65-F5344CB8AC3E}">
        <p14:creationId xmlns:p14="http://schemas.microsoft.com/office/powerpoint/2010/main" val="353580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67423"/>
            <a:ext cx="9144000" cy="707886"/>
          </a:xfrm>
          <a:prstGeom prst="rect">
            <a:avLst/>
          </a:prstGeom>
          <a:noFill/>
        </p:spPr>
        <p:txBody>
          <a:bodyPr wrap="square" rtlCol="0">
            <a:spAutoFit/>
          </a:bodyPr>
          <a:lstStyle/>
          <a:p>
            <a:pPr algn="ct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Webinar Speakers</a:t>
            </a:r>
            <a:endPar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02" y="1006473"/>
            <a:ext cx="2220949" cy="3106222"/>
          </a:xfrm>
          <a:prstGeom prst="rect">
            <a:avLst/>
          </a:prstGeom>
        </p:spPr>
      </p:pic>
      <p:sp>
        <p:nvSpPr>
          <p:cNvPr id="9" name="Rectangle 8"/>
          <p:cNvSpPr/>
          <p:nvPr/>
        </p:nvSpPr>
        <p:spPr>
          <a:xfrm>
            <a:off x="6428791" y="4218396"/>
            <a:ext cx="2287496" cy="1384995"/>
          </a:xfrm>
          <a:prstGeom prst="rect">
            <a:avLst/>
          </a:prstGeom>
        </p:spPr>
        <p:txBody>
          <a:bodyPr wrap="square">
            <a:spAutoFit/>
          </a:bodyPr>
          <a:lstStyle/>
          <a:p>
            <a:pPr algn="ctr"/>
            <a:r>
              <a:rPr lang="en-US" sz="1400" b="1" dirty="0" smtClean="0">
                <a:solidFill>
                  <a:srgbClr val="000000"/>
                </a:solidFill>
                <a:latin typeface="Segoe UI" panose="020B0502040204020203" pitchFamily="34" charset="0"/>
                <a:ea typeface="Calibri" panose="020F0502020204030204" pitchFamily="34" charset="0"/>
              </a:rPr>
              <a:t>Melissa Weimer, DO, FASAM</a:t>
            </a:r>
            <a:r>
              <a:rPr lang="en-US" sz="1400" dirty="0" smtClean="0">
                <a:solidFill>
                  <a:srgbClr val="000000"/>
                </a:solidFill>
                <a:latin typeface="Segoe UI" panose="020B0502040204020203" pitchFamily="34" charset="0"/>
                <a:ea typeface="Calibri" panose="020F0502020204030204" pitchFamily="34" charset="0"/>
              </a:rPr>
              <a:t/>
            </a:r>
            <a:br>
              <a:rPr lang="en-US" sz="1400" dirty="0" smtClean="0">
                <a:solidFill>
                  <a:srgbClr val="000000"/>
                </a:solidFill>
                <a:latin typeface="Segoe UI" panose="020B0502040204020203" pitchFamily="34" charset="0"/>
                <a:ea typeface="Calibri" panose="020F0502020204030204" pitchFamily="34" charset="0"/>
              </a:rPr>
            </a:br>
            <a:r>
              <a:rPr lang="en-US" sz="1400" dirty="0" smtClean="0">
                <a:solidFill>
                  <a:srgbClr val="000000"/>
                </a:solidFill>
                <a:latin typeface="Segoe UI" panose="020B0502040204020203" pitchFamily="34" charset="0"/>
                <a:ea typeface="Calibri" panose="020F0502020204030204" pitchFamily="34" charset="0"/>
              </a:rPr>
              <a:t>Assistant Professor and Medical Director of the Yale Addiction Medicine Consult Service</a:t>
            </a:r>
            <a:endParaRPr lang="en-US" sz="20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32302" y="4218396"/>
            <a:ext cx="2220949" cy="1014380"/>
          </a:xfrm>
          <a:prstGeom prst="rect">
            <a:avLst/>
          </a:prstGeom>
        </p:spPr>
        <p:txBody>
          <a:bodyPr wrap="square">
            <a:spAutoFit/>
          </a:bodyPr>
          <a:lstStyle/>
          <a:p>
            <a:pPr algn="ctr">
              <a:lnSpc>
                <a:spcPct val="107000"/>
              </a:lnSpc>
            </a:pPr>
            <a:r>
              <a:rPr lang="en-US" sz="1400" b="1" dirty="0">
                <a:latin typeface="Segoe UI" panose="020B0502040204020203" pitchFamily="34" charset="0"/>
                <a:ea typeface="Times New Roman" panose="02020603050405020304" pitchFamily="18" charset="0"/>
                <a:cs typeface="Times New Roman" panose="02020603050405020304" pitchFamily="18" charset="0"/>
              </a:rPr>
              <a:t>Kelly J. Clark, MD, MBA, </a:t>
            </a:r>
            <a:r>
              <a:rPr lang="en-US" sz="1400" dirty="0">
                <a:latin typeface="Segoe UI" panose="020B0502040204020203" pitchFamily="34" charset="0"/>
                <a:ea typeface="Times New Roman" panose="02020603050405020304" pitchFamily="18" charset="0"/>
                <a:cs typeface="Times New Roman" panose="02020603050405020304" pitchFamily="18" charset="0"/>
              </a:rPr>
              <a:t>Immediate Past President, American Society of Addiction Medicine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p:cNvPicPr>
          <p:nvPr/>
        </p:nvPicPr>
        <p:blipFill rotWithShape="1">
          <a:blip r:embed="rId5" cstate="hqprint">
            <a:extLst>
              <a:ext uri="{28A0092B-C50C-407E-A947-70E740481C1C}">
                <a14:useLocalDpi xmlns:a14="http://schemas.microsoft.com/office/drawing/2010/main" val="0"/>
              </a:ext>
            </a:extLst>
          </a:blip>
          <a:srcRect l="11606" t="1608" r="16866" b="12874"/>
          <a:stretch/>
        </p:blipFill>
        <p:spPr>
          <a:xfrm>
            <a:off x="3536930" y="1003735"/>
            <a:ext cx="2175642" cy="3108960"/>
          </a:xfrm>
          <a:prstGeom prst="rect">
            <a:avLst/>
          </a:prstGeom>
        </p:spPr>
      </p:pic>
      <p:sp>
        <p:nvSpPr>
          <p:cNvPr id="11" name="Rectangle 10"/>
          <p:cNvSpPr/>
          <p:nvPr/>
        </p:nvSpPr>
        <p:spPr>
          <a:xfrm>
            <a:off x="3513755" y="4218396"/>
            <a:ext cx="2221993" cy="1169551"/>
          </a:xfrm>
          <a:prstGeom prst="rect">
            <a:avLst/>
          </a:prstGeom>
        </p:spPr>
        <p:txBody>
          <a:bodyPr wrap="square">
            <a:spAutoFit/>
          </a:bodyPr>
          <a:lstStyle/>
          <a:p>
            <a:pPr algn="ctr"/>
            <a:r>
              <a:rPr lang="en-US" sz="1400" b="1" dirty="0" smtClean="0">
                <a:latin typeface="Segoe UI" panose="020B0502040204020203" pitchFamily="34" charset="0"/>
                <a:ea typeface="Calibri" panose="020F0502020204030204" pitchFamily="34" charset="0"/>
              </a:rPr>
              <a:t>Margaret Jarvis, MD, DFASAM</a:t>
            </a:r>
          </a:p>
          <a:p>
            <a:pPr algn="ctr"/>
            <a:r>
              <a:rPr lang="en-US" sz="1400" dirty="0" smtClean="0">
                <a:latin typeface="Segoe UI" panose="020B0502040204020203" pitchFamily="34" charset="0"/>
                <a:ea typeface="Calibri" panose="020F0502020204030204" pitchFamily="34" charset="0"/>
              </a:rPr>
              <a:t>Chief of Addiction Medicine, </a:t>
            </a:r>
            <a:r>
              <a:rPr lang="en-US" sz="1400" dirty="0" err="1" smtClean="0">
                <a:latin typeface="Segoe UI" panose="020B0502040204020203" pitchFamily="34" charset="0"/>
                <a:ea typeface="Calibri" panose="020F0502020204030204" pitchFamily="34" charset="0"/>
              </a:rPr>
              <a:t>Geisinger</a:t>
            </a:r>
            <a:r>
              <a:rPr lang="en-US" sz="1400" dirty="0" smtClean="0">
                <a:latin typeface="Segoe UI" panose="020B0502040204020203" pitchFamily="34" charset="0"/>
                <a:ea typeface="Calibri" panose="020F0502020204030204" pitchFamily="34" charset="0"/>
              </a:rPr>
              <a:t> Health</a:t>
            </a:r>
            <a:endParaRPr lang="en-US" sz="1400" dirty="0"/>
          </a:p>
        </p:txBody>
      </p:sp>
      <p:sp>
        <p:nvSpPr>
          <p:cNvPr id="13" name="Rectangle 12"/>
          <p:cNvSpPr/>
          <p:nvPr/>
        </p:nvSpPr>
        <p:spPr>
          <a:xfrm>
            <a:off x="9409329" y="4218396"/>
            <a:ext cx="2281197" cy="1384995"/>
          </a:xfrm>
          <a:prstGeom prst="rect">
            <a:avLst/>
          </a:prstGeom>
        </p:spPr>
        <p:txBody>
          <a:bodyPr wrap="square">
            <a:spAutoFit/>
          </a:bodyPr>
          <a:lstStyle/>
          <a:p>
            <a:pPr algn="ctr"/>
            <a:r>
              <a:rPr lang="en-US" sz="1400" b="1" dirty="0" smtClean="0">
                <a:latin typeface="Segoe UI" panose="020B0502040204020203" pitchFamily="34" charset="0"/>
                <a:ea typeface="Calibri" panose="020F0502020204030204" pitchFamily="34" charset="0"/>
                <a:cs typeface="Segoe UI" panose="020B0502040204020203" pitchFamily="34" charset="0"/>
              </a:rPr>
              <a:t>Vincent Nelson, MD, MBA, FASA</a:t>
            </a:r>
            <a:br>
              <a:rPr lang="en-US" sz="1400" b="1" dirty="0" smtClean="0">
                <a:latin typeface="Segoe UI" panose="020B0502040204020203" pitchFamily="34" charset="0"/>
                <a:ea typeface="Calibri" panose="020F0502020204030204" pitchFamily="34" charset="0"/>
                <a:cs typeface="Segoe UI" panose="020B0502040204020203" pitchFamily="34" charset="0"/>
              </a:rPr>
            </a:br>
            <a:r>
              <a:rPr lang="en-US" sz="1400" dirty="0" smtClean="0">
                <a:latin typeface="Segoe UI" panose="020B0502040204020203" pitchFamily="34" charset="0"/>
                <a:ea typeface="Calibri" panose="020F0502020204030204" pitchFamily="34" charset="0"/>
                <a:cs typeface="Segoe UI" panose="020B0502040204020203" pitchFamily="34" charset="0"/>
              </a:rPr>
              <a:t>Vice President, Medical Affairs and Interim Chief Medical Officer, Blue Cross Blue Shield Association</a:t>
            </a:r>
            <a:endParaRPr lang="en-US" sz="1400" dirty="0">
              <a:latin typeface="Segoe UI" panose="020B0502040204020203" pitchFamily="34" charset="0"/>
              <a:cs typeface="Segoe UI" panose="020B0502040204020203" pitchFamily="34" charset="0"/>
            </a:endParaRPr>
          </a:p>
        </p:txBody>
      </p:sp>
      <p:pic>
        <p:nvPicPr>
          <p:cNvPr id="12" name="Picture 11"/>
          <p:cNvPicPr>
            <a:picLocks/>
          </p:cNvPicPr>
          <p:nvPr/>
        </p:nvPicPr>
        <p:blipFill rotWithShape="1">
          <a:blip r:embed="rId6" cstate="hqprint">
            <a:extLst>
              <a:ext uri="{28A0092B-C50C-407E-A947-70E740481C1C}">
                <a14:useLocalDpi xmlns:a14="http://schemas.microsoft.com/office/drawing/2010/main" val="0"/>
              </a:ext>
            </a:extLst>
          </a:blip>
          <a:srcRect l="7094" t="9387" r="5271" b="8232"/>
          <a:stretch/>
        </p:blipFill>
        <p:spPr>
          <a:xfrm>
            <a:off x="6496251" y="1003735"/>
            <a:ext cx="2221992" cy="3108960"/>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4756" r="5428" b="9773"/>
          <a:stretch/>
        </p:blipFill>
        <p:spPr>
          <a:xfrm>
            <a:off x="9501922" y="1001630"/>
            <a:ext cx="2207173" cy="3111065"/>
          </a:xfrm>
          <a:prstGeom prst="rect">
            <a:avLst/>
          </a:prstGeom>
        </p:spPr>
      </p:pic>
    </p:spTree>
    <p:extLst>
      <p:ext uri="{BB962C8B-B14F-4D97-AF65-F5344CB8AC3E}">
        <p14:creationId xmlns:p14="http://schemas.microsoft.com/office/powerpoint/2010/main" val="3046786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eLmKprPB"/>
  <p:tag name="ARTICULATE_SLIDE_COUNT" val="5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3.xml><?xml version="1.0" encoding="utf-8"?>
<a:theme xmlns:a="http://schemas.openxmlformats.org/drawingml/2006/main" name="ASAM NAM slide template (00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4.xml><?xml version="1.0" encoding="utf-8"?>
<a:theme xmlns:a="http://schemas.openxmlformats.org/drawingml/2006/main" name="ASAM NAM slid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246255D327B84595BA2CDF212C94D0" ma:contentTypeVersion="4" ma:contentTypeDescription="Create a new document." ma:contentTypeScope="" ma:versionID="8766651993e32a5c9615abe221305bc6">
  <xsd:schema xmlns:xsd="http://www.w3.org/2001/XMLSchema" xmlns:xs="http://www.w3.org/2001/XMLSchema" xmlns:p="http://schemas.microsoft.com/office/2006/metadata/properties" xmlns:ns2="3d433250-b8eb-4335-b20a-0f6148c4dd5a" targetNamespace="http://schemas.microsoft.com/office/2006/metadata/properties" ma:root="true" ma:fieldsID="120660f157d9f1de6d36da5e6d8baac9" ns2:_="">
    <xsd:import namespace="3d433250-b8eb-4335-b20a-0f6148c4dd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33250-b8eb-4335-b20a-0f6148c4d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3EBF8-5084-45A4-99CC-2C53AE5C00A1}">
  <ds:schemaRefs>
    <ds:schemaRef ds:uri="http://purl.org/dc/dcmitype/"/>
    <ds:schemaRef ds:uri="http://schemas.microsoft.com/office/infopath/2007/PartnerControls"/>
    <ds:schemaRef ds:uri="http://schemas.openxmlformats.org/package/2006/metadata/core-properties"/>
    <ds:schemaRef ds:uri="3d433250-b8eb-4335-b20a-0f6148c4dd5a"/>
    <ds:schemaRef ds:uri="http://schemas.microsoft.com/office/2006/metadata/properties"/>
    <ds:schemaRef ds:uri="http://schemas.microsoft.com/office/2006/documentManagement/types"/>
    <ds:schemaRef ds:uri="http://purl.org/dc/terms/"/>
    <ds:schemaRef ds:uri="http://www.w3.org/XML/1998/namespace"/>
    <ds:schemaRef ds:uri="http://purl.org/dc/elements/1.1/"/>
  </ds:schemaRefs>
</ds:datastoreItem>
</file>

<file path=customXml/itemProps2.xml><?xml version="1.0" encoding="utf-8"?>
<ds:datastoreItem xmlns:ds="http://schemas.openxmlformats.org/officeDocument/2006/customXml" ds:itemID="{B28579C4-57E5-46CA-A8A7-9CCC0A792BDE}">
  <ds:schemaRefs>
    <ds:schemaRef ds:uri="3d433250-b8eb-4335-b20a-0f6148c4dd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D9315-9F72-41D6-8A24-520F024869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383</TotalTime>
  <Words>3839</Words>
  <Application>Microsoft Office PowerPoint</Application>
  <PresentationFormat>Widescreen</PresentationFormat>
  <Paragraphs>532</Paragraphs>
  <Slides>54</Slides>
  <Notes>30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54</vt:i4>
      </vt:variant>
    </vt:vector>
  </HeadingPairs>
  <TitlesOfParts>
    <vt:vector size="72" baseType="lpstr">
      <vt:lpstr>Arial</vt:lpstr>
      <vt:lpstr>Arial Black</vt:lpstr>
      <vt:lpstr>Arial Narrow</vt:lpstr>
      <vt:lpstr>Arial,Sans-Serif</vt:lpstr>
      <vt:lpstr>Calibri</vt:lpstr>
      <vt:lpstr>Calibri Light</vt:lpstr>
      <vt:lpstr>Lato</vt:lpstr>
      <vt:lpstr>Roboto Condensed</vt:lpstr>
      <vt:lpstr>Segoe UI</vt:lpstr>
      <vt:lpstr>Symbol</vt:lpstr>
      <vt:lpstr>Times New Roman</vt:lpstr>
      <vt:lpstr>Wingdings</vt:lpstr>
      <vt:lpstr>Custom Design</vt:lpstr>
      <vt:lpstr>1_Office Theme</vt:lpstr>
      <vt:lpstr>ASAM NAM slide template (003)</vt:lpstr>
      <vt:lpstr>ASAM NAM slide template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Opioid prescriptions filled by BCBS members  declined 18% in 2018</vt:lpstr>
      <vt:lpstr>The percent of BCBS members filling an opioid  prescription also declined in 2018</vt:lpstr>
      <vt:lpstr>The states with the largest portion of scripts meeting CDC guidelines are in the Northeast</vt:lpstr>
      <vt:lpstr>OUD diagnosis rates among BCBS members continue to decline in 2018</vt:lpstr>
      <vt:lpstr>Opioid use disorder rates among BCBS members are highest in Northeast and parts of the South</vt:lpstr>
      <vt:lpstr>The proportion of OUD patients receiving treatment increased since 2016; vast majority include MAT</vt:lpstr>
      <vt:lpstr>BCBS Members in the Northeast and Pacific Northwest have highest uptake of MAT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Malaika C. Samples</dc:creator>
  <cp:lastModifiedBy>Nguyen, Jarrett</cp:lastModifiedBy>
  <cp:revision>40</cp:revision>
  <dcterms:created xsi:type="dcterms:W3CDTF">2020-05-05T14:12:49Z</dcterms:created>
  <dcterms:modified xsi:type="dcterms:W3CDTF">2020-05-22T12:17:40Z</dcterms:modified>
</cp:coreProperties>
</file>