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86" r:id="rId2"/>
  </p:sldMasterIdLst>
  <p:notesMasterIdLst>
    <p:notesMasterId r:id="rId75"/>
  </p:notesMasterIdLst>
  <p:handoutMasterIdLst>
    <p:handoutMasterId r:id="rId76"/>
  </p:handoutMasterIdLst>
  <p:sldIdLst>
    <p:sldId id="310" r:id="rId3"/>
    <p:sldId id="319" r:id="rId4"/>
    <p:sldId id="312" r:id="rId5"/>
    <p:sldId id="320" r:id="rId6"/>
    <p:sldId id="316" r:id="rId7"/>
    <p:sldId id="979" r:id="rId8"/>
    <p:sldId id="977" r:id="rId9"/>
    <p:sldId id="321" r:id="rId10"/>
    <p:sldId id="322" r:id="rId11"/>
    <p:sldId id="323" r:id="rId12"/>
    <p:sldId id="978" r:id="rId13"/>
    <p:sldId id="324" r:id="rId14"/>
    <p:sldId id="980" r:id="rId15"/>
    <p:sldId id="325" r:id="rId16"/>
    <p:sldId id="331" r:id="rId17"/>
    <p:sldId id="333" r:id="rId18"/>
    <p:sldId id="334" r:id="rId19"/>
    <p:sldId id="981" r:id="rId20"/>
    <p:sldId id="335" r:id="rId21"/>
    <p:sldId id="337" r:id="rId22"/>
    <p:sldId id="338" r:id="rId23"/>
    <p:sldId id="339" r:id="rId24"/>
    <p:sldId id="340" r:id="rId25"/>
    <p:sldId id="341" r:id="rId26"/>
    <p:sldId id="342" r:id="rId27"/>
    <p:sldId id="388" r:id="rId28"/>
    <p:sldId id="389" r:id="rId29"/>
    <p:sldId id="390" r:id="rId30"/>
    <p:sldId id="343" r:id="rId31"/>
    <p:sldId id="982" r:id="rId32"/>
    <p:sldId id="344" r:id="rId33"/>
    <p:sldId id="345" r:id="rId34"/>
    <p:sldId id="346" r:id="rId35"/>
    <p:sldId id="347" r:id="rId36"/>
    <p:sldId id="391" r:id="rId37"/>
    <p:sldId id="387" r:id="rId38"/>
    <p:sldId id="351" r:id="rId39"/>
    <p:sldId id="350" r:id="rId40"/>
    <p:sldId id="392" r:id="rId41"/>
    <p:sldId id="393" r:id="rId42"/>
    <p:sldId id="353" r:id="rId43"/>
    <p:sldId id="354" r:id="rId44"/>
    <p:sldId id="355" r:id="rId45"/>
    <p:sldId id="356" r:id="rId46"/>
    <p:sldId id="357" r:id="rId47"/>
    <p:sldId id="358" r:id="rId48"/>
    <p:sldId id="361" r:id="rId49"/>
    <p:sldId id="362" r:id="rId50"/>
    <p:sldId id="363" r:id="rId51"/>
    <p:sldId id="364" r:id="rId52"/>
    <p:sldId id="976" r:id="rId53"/>
    <p:sldId id="365" r:id="rId54"/>
    <p:sldId id="366" r:id="rId55"/>
    <p:sldId id="367" r:id="rId56"/>
    <p:sldId id="983" r:id="rId57"/>
    <p:sldId id="368" r:id="rId58"/>
    <p:sldId id="369" r:id="rId59"/>
    <p:sldId id="371" r:id="rId60"/>
    <p:sldId id="372"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05" r:id="rId74"/>
  </p:sldIdLst>
  <p:sldSz cx="12192000" cy="6858000"/>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04C"/>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79" autoAdjust="0"/>
    <p:restoredTop sz="86395" autoAdjust="0"/>
  </p:normalViewPr>
  <p:slideViewPr>
    <p:cSldViewPr>
      <p:cViewPr varScale="1">
        <p:scale>
          <a:sx n="74" d="100"/>
          <a:sy n="74" d="100"/>
        </p:scale>
        <p:origin x="72" y="91"/>
      </p:cViewPr>
      <p:guideLst>
        <p:guide orient="horz" pos="2160"/>
        <p:guide pos="3840"/>
      </p:guideLst>
    </p:cSldViewPr>
  </p:slideViewPr>
  <p:outlineViewPr>
    <p:cViewPr>
      <p:scale>
        <a:sx n="33" d="100"/>
        <a:sy n="33" d="100"/>
      </p:scale>
      <p:origin x="0" y="-4327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t>4/3/2023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252758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20</a:t>
            </a:fld>
            <a:endParaRPr lang="en-US"/>
          </a:p>
        </p:txBody>
      </p:sp>
    </p:spTree>
    <p:extLst>
      <p:ext uri="{BB962C8B-B14F-4D97-AF65-F5344CB8AC3E}">
        <p14:creationId xmlns:p14="http://schemas.microsoft.com/office/powerpoint/2010/main" val="336301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22</a:t>
            </a:fld>
            <a:endParaRPr lang="en-US"/>
          </a:p>
        </p:txBody>
      </p:sp>
    </p:spTree>
    <p:extLst>
      <p:ext uri="{BB962C8B-B14F-4D97-AF65-F5344CB8AC3E}">
        <p14:creationId xmlns:p14="http://schemas.microsoft.com/office/powerpoint/2010/main" val="28294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16C8-C68D-A744-8600-0D8A659DB7F5}" type="slidenum">
              <a:rPr lang="en-US" smtClean="0"/>
              <a:t>24</a:t>
            </a:fld>
            <a:endParaRPr lang="en-US"/>
          </a:p>
        </p:txBody>
      </p:sp>
    </p:spTree>
    <p:extLst>
      <p:ext uri="{BB962C8B-B14F-4D97-AF65-F5344CB8AC3E}">
        <p14:creationId xmlns:p14="http://schemas.microsoft.com/office/powerpoint/2010/main" val="1113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25</a:t>
            </a:fld>
            <a:endParaRPr lang="en-US"/>
          </a:p>
        </p:txBody>
      </p:sp>
    </p:spTree>
    <p:extLst>
      <p:ext uri="{BB962C8B-B14F-4D97-AF65-F5344CB8AC3E}">
        <p14:creationId xmlns:p14="http://schemas.microsoft.com/office/powerpoint/2010/main" val="5876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fld id="{F9C40AEF-F745-4C86-9F85-ABF76221E033}" type="slidenum">
              <a:rPr lang="en-US" altLang="en-US" sz="1000">
                <a:solidFill>
                  <a:schemeClr val="tx1"/>
                </a:solidFill>
              </a:rPr>
              <a:pPr/>
              <a:t>26</a:t>
            </a:fld>
            <a:endParaRPr lang="en-US" altLang="en-US" sz="1000">
              <a:solidFill>
                <a:schemeClr val="tx1"/>
              </a:solidFill>
            </a:endParaRPr>
          </a:p>
        </p:txBody>
      </p:sp>
    </p:spTree>
    <p:extLst>
      <p:ext uri="{BB962C8B-B14F-4D97-AF65-F5344CB8AC3E}">
        <p14:creationId xmlns:p14="http://schemas.microsoft.com/office/powerpoint/2010/main" val="133996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fld id="{CC6EB8D4-F479-4FDA-84AB-C60BEEE1AF99}" type="slidenum">
              <a:rPr lang="en-GB" altLang="en-US" sz="1000">
                <a:solidFill>
                  <a:schemeClr val="tx1"/>
                </a:solidFill>
                <a:cs typeface="Arial" panose="020B0604020202020204" pitchFamily="34" charset="0"/>
              </a:rPr>
              <a:pPr/>
              <a:t>27</a:t>
            </a:fld>
            <a:endParaRPr lang="en-GB" altLang="en-US" sz="1000">
              <a:solidFill>
                <a:schemeClr val="tx1"/>
              </a:solidFill>
              <a:cs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32820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fld id="{CC662641-8345-410E-95C5-3361AF5FE745}" type="slidenum">
              <a:rPr lang="en-GB" altLang="en-US" sz="1000">
                <a:solidFill>
                  <a:schemeClr val="tx1"/>
                </a:solidFill>
                <a:cs typeface="Arial" panose="020B0604020202020204" pitchFamily="34" charset="0"/>
              </a:rPr>
              <a:pPr/>
              <a:t>28</a:t>
            </a:fld>
            <a:endParaRPr lang="en-GB" altLang="en-US" sz="1000">
              <a:solidFill>
                <a:schemeClr val="tx1"/>
              </a:solidFill>
              <a:cs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275127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33</a:t>
            </a:fld>
            <a:endParaRPr lang="en-US"/>
          </a:p>
        </p:txBody>
      </p:sp>
    </p:spTree>
    <p:extLst>
      <p:ext uri="{BB962C8B-B14F-4D97-AF65-F5344CB8AC3E}">
        <p14:creationId xmlns:p14="http://schemas.microsoft.com/office/powerpoint/2010/main" val="184920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35</a:t>
            </a:fld>
            <a:endParaRPr lang="en-US"/>
          </a:p>
        </p:txBody>
      </p:sp>
    </p:spTree>
    <p:extLst>
      <p:ext uri="{BB962C8B-B14F-4D97-AF65-F5344CB8AC3E}">
        <p14:creationId xmlns:p14="http://schemas.microsoft.com/office/powerpoint/2010/main" val="51433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36</a:t>
            </a:fld>
            <a:endParaRPr lang="en-US"/>
          </a:p>
        </p:txBody>
      </p:sp>
    </p:spTree>
    <p:extLst>
      <p:ext uri="{BB962C8B-B14F-4D97-AF65-F5344CB8AC3E}">
        <p14:creationId xmlns:p14="http://schemas.microsoft.com/office/powerpoint/2010/main" val="219809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16C8-C68D-A744-8600-0D8A659DB7F5}" type="slidenum">
              <a:rPr lang="en-US" smtClean="0"/>
              <a:t>8</a:t>
            </a:fld>
            <a:endParaRPr lang="en-US"/>
          </a:p>
        </p:txBody>
      </p:sp>
    </p:spTree>
    <p:extLst>
      <p:ext uri="{BB962C8B-B14F-4D97-AF65-F5344CB8AC3E}">
        <p14:creationId xmlns:p14="http://schemas.microsoft.com/office/powerpoint/2010/main" val="3431088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ＭＳ Ｐゴシック" panose="020B0600070205080204" pitchFamily="34" charset="-128"/>
              </a:defRPr>
            </a:lvl1pPr>
            <a:lvl2pPr marL="742950" indent="-285750" defTabSz="942975">
              <a:defRPr sz="1400">
                <a:solidFill>
                  <a:schemeClr val="tx2"/>
                </a:solidFill>
                <a:latin typeface="Arial" panose="020B0604020202020204" pitchFamily="34" charset="0"/>
                <a:ea typeface="ＭＳ Ｐゴシック" panose="020B0600070205080204" pitchFamily="34" charset="-128"/>
              </a:defRPr>
            </a:lvl2pPr>
            <a:lvl3pPr marL="1143000" indent="-228600" defTabSz="942975">
              <a:defRPr sz="1400">
                <a:solidFill>
                  <a:schemeClr val="tx2"/>
                </a:solidFill>
                <a:latin typeface="Arial" panose="020B0604020202020204" pitchFamily="34" charset="0"/>
                <a:ea typeface="ＭＳ Ｐゴシック" panose="020B0600070205080204" pitchFamily="34" charset="-128"/>
              </a:defRPr>
            </a:lvl3pPr>
            <a:lvl4pPr marL="1600200" indent="-228600" defTabSz="942975">
              <a:defRPr sz="1400">
                <a:solidFill>
                  <a:schemeClr val="tx2"/>
                </a:solidFill>
                <a:latin typeface="Arial" panose="020B0604020202020204" pitchFamily="34" charset="0"/>
                <a:ea typeface="ＭＳ Ｐゴシック" panose="020B0600070205080204" pitchFamily="34" charset="-128"/>
              </a:defRPr>
            </a:lvl4pPr>
            <a:lvl5pPr marL="2057400" indent="-228600" defTabSz="942975">
              <a:defRPr sz="1400">
                <a:solidFill>
                  <a:schemeClr val="tx2"/>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fld id="{DADF29A8-B3CF-4AF5-9029-6483C4C0B7D0}" type="slidenum">
              <a:rPr lang="en-US" altLang="en-US" sz="1000">
                <a:solidFill>
                  <a:schemeClr val="tx1"/>
                </a:solidFill>
              </a:rPr>
              <a:pPr/>
              <a:t>37</a:t>
            </a:fld>
            <a:endParaRPr lang="en-US" altLang="en-US" sz="1000">
              <a:solidFill>
                <a:schemeClr val="tx1"/>
              </a:solidFill>
            </a:endParaRPr>
          </a:p>
        </p:txBody>
      </p:sp>
    </p:spTree>
    <p:extLst>
      <p:ext uri="{BB962C8B-B14F-4D97-AF65-F5344CB8AC3E}">
        <p14:creationId xmlns:p14="http://schemas.microsoft.com/office/powerpoint/2010/main" val="313255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41</a:t>
            </a:fld>
            <a:endParaRPr lang="en-US"/>
          </a:p>
        </p:txBody>
      </p:sp>
    </p:spTree>
    <p:extLst>
      <p:ext uri="{BB962C8B-B14F-4D97-AF65-F5344CB8AC3E}">
        <p14:creationId xmlns:p14="http://schemas.microsoft.com/office/powerpoint/2010/main" val="255109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24A10A2-601E-485A-AE95-3F08AF6C48EF}"/>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FE2547B3-3F49-4485-A1C5-24BEB5F3DB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9332" name="Slide Number Placeholder 3">
            <a:extLst>
              <a:ext uri="{FF2B5EF4-FFF2-40B4-BE49-F238E27FC236}">
                <a16:creationId xmlns:a16="http://schemas.microsoft.com/office/drawing/2014/main" id="{76D33AB7-D2EB-4B11-AAB1-85E3217F6D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42975" rtl="0" eaLnBrk="1" fontAlgn="auto" latinLnBrk="0" hangingPunct="1">
              <a:lnSpc>
                <a:spcPct val="100000"/>
              </a:lnSpc>
              <a:spcBef>
                <a:spcPts val="0"/>
              </a:spcBef>
              <a:spcAft>
                <a:spcPts val="0"/>
              </a:spcAft>
              <a:buClrTx/>
              <a:buSzTx/>
              <a:buFontTx/>
              <a:buNone/>
              <a:tabLst/>
              <a:defRPr/>
            </a:pPr>
            <a:fld id="{A262AA43-FB1D-44B2-90CC-5D92B83DBB99}"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42975" rtl="0" eaLnBrk="1" fontAlgn="auto" latinLnBrk="0" hangingPunct="1">
                <a:lnSpc>
                  <a:spcPct val="100000"/>
                </a:lnSpc>
                <a:spcBef>
                  <a:spcPts val="0"/>
                </a:spcBef>
                <a:spcAft>
                  <a:spcPts val="0"/>
                </a:spcAft>
                <a:buClrTx/>
                <a:buSzTx/>
                <a:buFontTx/>
                <a:buNone/>
                <a:tabLst/>
                <a:defRPr/>
              </a:pPr>
              <a:t>44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29703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16C8-C68D-A744-8600-0D8A659DB7F5}" type="slidenum">
              <a:rPr lang="en-US" smtClean="0"/>
              <a:t>48</a:t>
            </a:fld>
            <a:endParaRPr lang="en-US"/>
          </a:p>
        </p:txBody>
      </p:sp>
    </p:spTree>
    <p:extLst>
      <p:ext uri="{BB962C8B-B14F-4D97-AF65-F5344CB8AC3E}">
        <p14:creationId xmlns:p14="http://schemas.microsoft.com/office/powerpoint/2010/main" val="8706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AD251DF6-B3DB-454F-9706-D8282E00CB6D}"/>
              </a:ext>
            </a:extLst>
          </p:cNvPr>
          <p:cNvSpPr>
            <a:spLocks noGrp="1" noRot="1" noChangeAspect="1" noChangeArrowheads="1" noTextEdit="1"/>
          </p:cNvSpPr>
          <p:nvPr>
            <p:ph type="sldImg"/>
          </p:nvPr>
        </p:nvSpPr>
        <p:spPr>
          <a:xfrm>
            <a:off x="409575" y="701675"/>
            <a:ext cx="6235700" cy="3508375"/>
          </a:xfrm>
          <a:ln/>
        </p:spPr>
      </p:sp>
      <p:sp>
        <p:nvSpPr>
          <p:cNvPr id="81922" name="Notes Placeholder 2">
            <a:extLst>
              <a:ext uri="{FF2B5EF4-FFF2-40B4-BE49-F238E27FC236}">
                <a16:creationId xmlns:a16="http://schemas.microsoft.com/office/drawing/2014/main" id="{E747B2A2-BF95-4188-A2CE-38FB22863FC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ndParaRPr>
          </a:p>
        </p:txBody>
      </p:sp>
      <p:sp>
        <p:nvSpPr>
          <p:cNvPr id="81923" name="Slide Number Placeholder 3">
            <a:extLst>
              <a:ext uri="{FF2B5EF4-FFF2-40B4-BE49-F238E27FC236}">
                <a16:creationId xmlns:a16="http://schemas.microsoft.com/office/drawing/2014/main" id="{8B2AC6F0-D1B3-45C0-95BD-C74282AC71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1400">
                <a:solidFill>
                  <a:schemeClr val="tx2"/>
                </a:solidFill>
                <a:latin typeface="Arial" panose="020B0604020202020204" pitchFamily="34" charset="0"/>
                <a:ea typeface="MS PGothic" panose="020B0600070205080204" pitchFamily="34" charset="-128"/>
              </a:defRPr>
            </a:lvl1pPr>
            <a:lvl2pPr marL="742950" indent="-285750" defTabSz="939800">
              <a:defRPr sz="1400">
                <a:solidFill>
                  <a:schemeClr val="tx2"/>
                </a:solidFill>
                <a:latin typeface="Arial" panose="020B0604020202020204" pitchFamily="34" charset="0"/>
                <a:ea typeface="MS PGothic" panose="020B0600070205080204" pitchFamily="34" charset="-128"/>
              </a:defRPr>
            </a:lvl2pPr>
            <a:lvl3pPr marL="1143000" indent="-228600" defTabSz="939800">
              <a:defRPr sz="1400">
                <a:solidFill>
                  <a:schemeClr val="tx2"/>
                </a:solidFill>
                <a:latin typeface="Arial" panose="020B0604020202020204" pitchFamily="34" charset="0"/>
                <a:ea typeface="MS PGothic" panose="020B0600070205080204" pitchFamily="34" charset="-128"/>
              </a:defRPr>
            </a:lvl3pPr>
            <a:lvl4pPr marL="1600200" indent="-228600" defTabSz="939800">
              <a:defRPr sz="1400">
                <a:solidFill>
                  <a:schemeClr val="tx2"/>
                </a:solidFill>
                <a:latin typeface="Arial" panose="020B0604020202020204" pitchFamily="34" charset="0"/>
                <a:ea typeface="MS PGothic" panose="020B0600070205080204" pitchFamily="34" charset="-128"/>
              </a:defRPr>
            </a:lvl4pPr>
            <a:lvl5pPr marL="2057400" indent="-228600" defTabSz="939800">
              <a:defRPr sz="1400">
                <a:solidFill>
                  <a:schemeClr val="tx2"/>
                </a:solidFill>
                <a:latin typeface="Arial" panose="020B0604020202020204" pitchFamily="34" charset="0"/>
                <a:ea typeface="MS PGothic" panose="020B0600070205080204" pitchFamily="34" charset="-128"/>
              </a:defRPr>
            </a:lvl5pPr>
            <a:lvl6pPr marL="2514600" indent="-228600" defTabSz="9398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398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398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398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39800" rtl="0" eaLnBrk="1" fontAlgn="auto" latinLnBrk="0" hangingPunct="1">
              <a:lnSpc>
                <a:spcPct val="100000"/>
              </a:lnSpc>
              <a:spcBef>
                <a:spcPts val="0"/>
              </a:spcBef>
              <a:spcAft>
                <a:spcPts val="0"/>
              </a:spcAft>
              <a:buClrTx/>
              <a:buSzTx/>
              <a:buFontTx/>
              <a:buNone/>
              <a:tabLst/>
              <a:defRPr/>
            </a:pPr>
            <a:fld id="{E00305C1-DA7A-4B0A-9C1E-CFB730AE4FE0}"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9800" rtl="0" eaLnBrk="1" fontAlgn="auto" latinLnBrk="0" hangingPunct="1">
                <a:lnSpc>
                  <a:spcPct val="100000"/>
                </a:lnSpc>
                <a:spcBef>
                  <a:spcPts val="0"/>
                </a:spcBef>
                <a:spcAft>
                  <a:spcPts val="0"/>
                </a:spcAft>
                <a:buClrTx/>
                <a:buSzTx/>
                <a:buFontTx/>
                <a:buNone/>
                <a:tabLst/>
                <a:defRPr/>
              </a:pPr>
              <a:t>49</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8284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45D66A-0A8A-4F38-96BE-F6165D304374}"/>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8DB5D77-DB92-4F8D-95E3-864AB048066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9B4AE3FB-923E-4A1F-A1D1-AEC9FAAC2B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42975" rtl="0" eaLnBrk="1" fontAlgn="auto" latinLnBrk="0" hangingPunct="1">
              <a:lnSpc>
                <a:spcPct val="100000"/>
              </a:lnSpc>
              <a:spcBef>
                <a:spcPts val="0"/>
              </a:spcBef>
              <a:spcAft>
                <a:spcPts val="0"/>
              </a:spcAft>
              <a:buClrTx/>
              <a:buSzTx/>
              <a:buFontTx/>
              <a:buNone/>
              <a:tabLst/>
              <a:defRPr/>
            </a:pPr>
            <a:fld id="{B3981D8C-0571-47DE-9B4C-14436381A640}"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42975" rtl="0" eaLnBrk="1" fontAlgn="auto" latinLnBrk="0" hangingPunct="1">
                <a:lnSpc>
                  <a:spcPct val="100000"/>
                </a:lnSpc>
                <a:spcBef>
                  <a:spcPts val="0"/>
                </a:spcBef>
                <a:spcAft>
                  <a:spcPts val="0"/>
                </a:spcAft>
                <a:buClrTx/>
                <a:buSzTx/>
                <a:buFontTx/>
                <a:buNone/>
                <a:tabLst/>
                <a:defRPr/>
              </a:pPr>
              <a:t>52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03456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16C8-C68D-A744-8600-0D8A659DB7F5}" type="slidenum">
              <a:rPr lang="en-US" smtClean="0"/>
              <a:t>54</a:t>
            </a:fld>
            <a:endParaRPr lang="en-US"/>
          </a:p>
        </p:txBody>
      </p:sp>
    </p:spTree>
    <p:extLst>
      <p:ext uri="{BB962C8B-B14F-4D97-AF65-F5344CB8AC3E}">
        <p14:creationId xmlns:p14="http://schemas.microsoft.com/office/powerpoint/2010/main" val="1151834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58</a:t>
            </a:fld>
            <a:endParaRPr lang="en-US"/>
          </a:p>
        </p:txBody>
      </p:sp>
    </p:spTree>
    <p:extLst>
      <p:ext uri="{BB962C8B-B14F-4D97-AF65-F5344CB8AC3E}">
        <p14:creationId xmlns:p14="http://schemas.microsoft.com/office/powerpoint/2010/main" val="2426172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960F3A46-65D2-664A-A6A5-B0B93694BAF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25CCC665-6F42-8E4A-A768-D4C0A4DD0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ea typeface="ＭＳ Ｐゴシック" panose="020B0600070205080204" pitchFamily="34" charset="-128"/>
            </a:endParaRPr>
          </a:p>
        </p:txBody>
      </p:sp>
      <p:sp>
        <p:nvSpPr>
          <p:cNvPr id="50180" name="Espace réservé du numéro de diapositive 3">
            <a:extLst>
              <a:ext uri="{FF2B5EF4-FFF2-40B4-BE49-F238E27FC236}">
                <a16:creationId xmlns:a16="http://schemas.microsoft.com/office/drawing/2014/main" id="{66A7FE1D-6232-0D49-93CD-73185B6F6D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7CBD633A-9DE0-ED48-8B55-AEDABE0A40DA}" type="slidenum">
              <a:rPr lang="fr-FR" altLang="fr-FR" sz="1200"/>
              <a:pPr eaLnBrk="1" hangingPunct="1"/>
              <a:t>65</a:t>
            </a:fld>
            <a:endParaRPr lang="fr-FR" altLang="fr-FR" sz="1200"/>
          </a:p>
        </p:txBody>
      </p:sp>
    </p:spTree>
    <p:extLst>
      <p:ext uri="{BB962C8B-B14F-4D97-AF65-F5344CB8AC3E}">
        <p14:creationId xmlns:p14="http://schemas.microsoft.com/office/powerpoint/2010/main" val="1488885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55C287BF-F706-48E4-A9E6-7F5ED093AA16}"/>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76E3717F-4CC1-4777-909D-F9E9BE9D70B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7" name="Slide Number Placeholder 3">
            <a:extLst>
              <a:ext uri="{FF2B5EF4-FFF2-40B4-BE49-F238E27FC236}">
                <a16:creationId xmlns:a16="http://schemas.microsoft.com/office/drawing/2014/main" id="{2AFF0346-1C1C-4ECE-95C1-40481B3795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ea typeface="MS PGothic" panose="020B0600070205080204" pitchFamily="34" charset="-128"/>
              </a:defRPr>
            </a:lvl1pPr>
            <a:lvl2pPr marL="742950" indent="-285750" defTabSz="942975">
              <a:defRPr sz="1400">
                <a:solidFill>
                  <a:schemeClr val="tx2"/>
                </a:solidFill>
                <a:latin typeface="Arial" panose="020B0604020202020204" pitchFamily="34" charset="0"/>
                <a:ea typeface="MS PGothic" panose="020B0600070205080204" pitchFamily="34" charset="-128"/>
              </a:defRPr>
            </a:lvl2pPr>
            <a:lvl3pPr marL="1143000" indent="-228600" defTabSz="942975">
              <a:defRPr sz="1400">
                <a:solidFill>
                  <a:schemeClr val="tx2"/>
                </a:solidFill>
                <a:latin typeface="Arial" panose="020B0604020202020204" pitchFamily="34" charset="0"/>
                <a:ea typeface="MS PGothic" panose="020B0600070205080204" pitchFamily="34" charset="-128"/>
              </a:defRPr>
            </a:lvl3pPr>
            <a:lvl4pPr marL="1600200" indent="-228600" defTabSz="942975">
              <a:defRPr sz="1400">
                <a:solidFill>
                  <a:schemeClr val="tx2"/>
                </a:solidFill>
                <a:latin typeface="Arial" panose="020B0604020202020204" pitchFamily="34" charset="0"/>
                <a:ea typeface="MS PGothic" panose="020B0600070205080204" pitchFamily="34" charset="-128"/>
              </a:defRPr>
            </a:lvl4pPr>
            <a:lvl5pPr marL="2057400" indent="-228600" defTabSz="942975">
              <a:defRPr sz="1400">
                <a:solidFill>
                  <a:schemeClr val="tx2"/>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42975" rtl="0" eaLnBrk="1" fontAlgn="auto" latinLnBrk="0" hangingPunct="1">
              <a:lnSpc>
                <a:spcPct val="100000"/>
              </a:lnSpc>
              <a:spcBef>
                <a:spcPts val="0"/>
              </a:spcBef>
              <a:spcAft>
                <a:spcPts val="0"/>
              </a:spcAft>
              <a:buClrTx/>
              <a:buSzTx/>
              <a:buFontTx/>
              <a:buNone/>
              <a:tabLst/>
              <a:defRPr/>
            </a:pPr>
            <a:fld id="{B01E5B08-1B29-4293-B6CE-636E149D2CD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42975" rtl="0" eaLnBrk="1" fontAlgn="auto" latinLnBrk="0" hangingPunct="1">
                <a:lnSpc>
                  <a:spcPct val="100000"/>
                </a:lnSpc>
                <a:spcBef>
                  <a:spcPts val="0"/>
                </a:spcBef>
                <a:spcAft>
                  <a:spcPts val="0"/>
                </a:spcAft>
                <a:buClrTx/>
                <a:buSzTx/>
                <a:buFontTx/>
                <a:buNone/>
                <a:tabLst/>
                <a:defRPr/>
              </a:pPr>
              <a:t>68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0571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9</a:t>
            </a:fld>
            <a:endParaRPr lang="en-US"/>
          </a:p>
        </p:txBody>
      </p:sp>
    </p:spTree>
    <p:extLst>
      <p:ext uri="{BB962C8B-B14F-4D97-AF65-F5344CB8AC3E}">
        <p14:creationId xmlns:p14="http://schemas.microsoft.com/office/powerpoint/2010/main" val="135584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effectLst/>
              </a:rPr>
              <a:t>ASAM requests the APA citation format</a:t>
            </a:r>
          </a:p>
          <a:p>
            <a:pPr marL="0" indent="0">
              <a:buFont typeface="Arial" panose="020B0604020202020204" pitchFamily="34" charset="0"/>
              <a:buNone/>
            </a:pPr>
            <a:r>
              <a:rPr lang="en-US" dirty="0">
                <a:effectLst/>
              </a:rPr>
              <a:t>Link: https://owl.purdue.edu/owl/research_and_citation/apa_style/apa_formatting_and_style_guide/general_format.html </a:t>
            </a:r>
          </a:p>
        </p:txBody>
      </p:sp>
      <p:sp>
        <p:nvSpPr>
          <p:cNvPr id="4" name="Slide Number Placeholder 3"/>
          <p:cNvSpPr>
            <a:spLocks noGrp="1"/>
          </p:cNvSpPr>
          <p:nvPr>
            <p:ph type="sldNum" sz="quarter" idx="5"/>
          </p:nvPr>
        </p:nvSpPr>
        <p:spPr/>
        <p:txBody>
          <a:bodyPr/>
          <a:lstStyle/>
          <a:p>
            <a:fld id="{58075C3D-524C-463D-9D71-772A55D9AFAC}" type="slidenum">
              <a:rPr lang="en-US" smtClean="0"/>
              <a:pPr/>
              <a:t>72</a:t>
            </a:fld>
            <a:endParaRPr lang="en-US"/>
          </a:p>
        </p:txBody>
      </p:sp>
    </p:spTree>
    <p:extLst>
      <p:ext uri="{BB962C8B-B14F-4D97-AF65-F5344CB8AC3E}">
        <p14:creationId xmlns:p14="http://schemas.microsoft.com/office/powerpoint/2010/main" val="418056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16C8-C68D-A744-8600-0D8A659DB7F5}" type="slidenum">
              <a:rPr lang="en-US" smtClean="0"/>
              <a:t>12</a:t>
            </a:fld>
            <a:endParaRPr lang="en-US"/>
          </a:p>
        </p:txBody>
      </p:sp>
    </p:spTree>
    <p:extLst>
      <p:ext uri="{BB962C8B-B14F-4D97-AF65-F5344CB8AC3E}">
        <p14:creationId xmlns:p14="http://schemas.microsoft.com/office/powerpoint/2010/main" val="232296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16C8-C68D-A744-8600-0D8A659DB7F5}" type="slidenum">
              <a:rPr lang="en-US" smtClean="0"/>
              <a:t>13</a:t>
            </a:fld>
            <a:endParaRPr lang="en-US"/>
          </a:p>
        </p:txBody>
      </p:sp>
    </p:spTree>
    <p:extLst>
      <p:ext uri="{BB962C8B-B14F-4D97-AF65-F5344CB8AC3E}">
        <p14:creationId xmlns:p14="http://schemas.microsoft.com/office/powerpoint/2010/main" val="269399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15</a:t>
            </a:fld>
            <a:endParaRPr lang="en-US"/>
          </a:p>
        </p:txBody>
      </p:sp>
    </p:spTree>
    <p:extLst>
      <p:ext uri="{BB962C8B-B14F-4D97-AF65-F5344CB8AC3E}">
        <p14:creationId xmlns:p14="http://schemas.microsoft.com/office/powerpoint/2010/main" val="93677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16C8-C68D-A744-8600-0D8A659DB7F5}" type="slidenum">
              <a:rPr lang="en-US" smtClean="0"/>
              <a:t>17</a:t>
            </a:fld>
            <a:endParaRPr lang="en-US"/>
          </a:p>
        </p:txBody>
      </p:sp>
    </p:spTree>
    <p:extLst>
      <p:ext uri="{BB962C8B-B14F-4D97-AF65-F5344CB8AC3E}">
        <p14:creationId xmlns:p14="http://schemas.microsoft.com/office/powerpoint/2010/main" val="334839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18</a:t>
            </a:fld>
            <a:endParaRPr lang="en-US"/>
          </a:p>
        </p:txBody>
      </p:sp>
    </p:spTree>
    <p:extLst>
      <p:ext uri="{BB962C8B-B14F-4D97-AF65-F5344CB8AC3E}">
        <p14:creationId xmlns:p14="http://schemas.microsoft.com/office/powerpoint/2010/main" val="419495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19</a:t>
            </a:fld>
            <a:endParaRPr lang="en-US"/>
          </a:p>
        </p:txBody>
      </p:sp>
    </p:spTree>
    <p:extLst>
      <p:ext uri="{BB962C8B-B14F-4D97-AF65-F5344CB8AC3E}">
        <p14:creationId xmlns:p14="http://schemas.microsoft.com/office/powerpoint/2010/main" val="1693899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3874932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291FAE28-7571-EB46-A842-502CD9213656}" type="slidenum">
              <a:rPr lang="en-US" smtClean="0"/>
              <a:t>‹#›</a:t>
            </a:fld>
            <a:endParaRPr lang="en-US"/>
          </a:p>
        </p:txBody>
      </p:sp>
    </p:spTree>
    <p:extLst>
      <p:ext uri="{BB962C8B-B14F-4D97-AF65-F5344CB8AC3E}">
        <p14:creationId xmlns:p14="http://schemas.microsoft.com/office/powerpoint/2010/main" val="277832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600200"/>
            <a:ext cx="10972800" cy="1756604"/>
          </a:xfrm>
        </p:spPr>
        <p:txBody>
          <a:bodyPr/>
          <a:lstStyle>
            <a:lvl1pPr marL="342900" indent="-342900">
              <a:buFontTx/>
              <a:buBlip>
                <a:blip r:embed="rId2"/>
              </a:buBlip>
              <a:defRPr/>
            </a:lvl1pPr>
            <a:lvl2pPr marL="557213" indent="-214313">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44685"/>
            <a:ext cx="10972800" cy="905633"/>
          </a:xfrm>
          <a:prstGeom prst="rect">
            <a:avLst/>
          </a:prstGeom>
        </p:spPr>
        <p:txBody>
          <a:bodyPr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B4522F5-2702-48DF-A33E-72DD1A684F9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cs typeface="Arial" panose="020B0604020202020204" pitchFamily="34" charset="0"/>
              </a:defRPr>
            </a:lvl1pPr>
          </a:lstStyle>
          <a:p>
            <a:pPr>
              <a:defRPr/>
            </a:pPr>
            <a:r>
              <a:rPr lang="en-US" altLang="en-US"/>
              <a:t>© 2018 DIA, Inc. All rights reserved.</a:t>
            </a:r>
          </a:p>
        </p:txBody>
      </p:sp>
      <p:sp>
        <p:nvSpPr>
          <p:cNvPr id="6" name="Slide Number Placeholder 4">
            <a:extLst>
              <a:ext uri="{FF2B5EF4-FFF2-40B4-BE49-F238E27FC236}">
                <a16:creationId xmlns:a16="http://schemas.microsoft.com/office/drawing/2014/main" id="{B13F317C-4E01-46D9-B5E6-8DA1229D4380}"/>
              </a:ext>
            </a:extLst>
          </p:cNvPr>
          <p:cNvSpPr>
            <a:spLocks noGrp="1"/>
          </p:cNvSpPr>
          <p:nvPr>
            <p:ph type="sldNum" sz="quarter" idx="11"/>
          </p:nvPr>
        </p:nvSpPr>
        <p:spPr>
          <a:xfrm>
            <a:off x="7846484" y="6345239"/>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666666"/>
                </a:solidFill>
              </a:defRPr>
            </a:lvl1pPr>
          </a:lstStyle>
          <a:p>
            <a:pPr>
              <a:defRPr/>
            </a:pPr>
            <a:r>
              <a:rPr lang="en-US" altLang="en-US"/>
              <a:t>Page </a:t>
            </a:r>
            <a:fld id="{043B261D-DF91-4F62-B840-627007444B9B}" type="slidenum">
              <a:rPr lang="en-US" altLang="en-US" smtClean="0"/>
              <a:pPr>
                <a:defRPr/>
              </a:pPr>
              <a:t>‹#›</a:t>
            </a:fld>
            <a:endParaRPr lang="en-US" altLang="en-US"/>
          </a:p>
        </p:txBody>
      </p:sp>
    </p:spTree>
    <p:extLst>
      <p:ext uri="{BB962C8B-B14F-4D97-AF65-F5344CB8AC3E}">
        <p14:creationId xmlns:p14="http://schemas.microsoft.com/office/powerpoint/2010/main" val="163581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4EA963-B223-41EF-B51E-D831BD98C07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1701292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EA963-B223-41EF-B51E-D831BD98C07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4232719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39010"/>
            <a:ext cx="5386917"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39010"/>
            <a:ext cx="5389033"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900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1756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1756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eaLnBrk="1" hangingPunct="1">
              <a:defRPr>
                <a:latin typeface="Arial" panose="020B0604020202020204" pitchFamily="34" charset="0"/>
                <a:ea typeface="MS PGothic" panose="020B0600070205080204" pitchFamily="34" charset="-128"/>
                <a:cs typeface="+mn-cs"/>
              </a:defRPr>
            </a:lvl1pPr>
          </a:lstStyle>
          <a:p>
            <a:pPr>
              <a:defRPr/>
            </a:pPr>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eaLnBrk="1" hangingPunct="1">
              <a:defRPr>
                <a:latin typeface="Arial" panose="020B0604020202020204" pitchFamily="34" charset="0"/>
                <a:ea typeface="MS PGothic" panose="020B0600070205080204" pitchFamily="34" charset="-128"/>
                <a:cs typeface="+mn-cs"/>
              </a:defRPr>
            </a:lvl1pPr>
          </a:lstStyle>
          <a:p>
            <a:pPr>
              <a:defRPr/>
            </a:pPr>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0C470E-907A-416F-B85C-4606500FEEF4}" type="slidenum">
              <a:rPr lang="en-GB" altLang="en-US"/>
              <a:pPr/>
              <a:t>‹#›</a:t>
            </a:fld>
            <a:endParaRPr lang="en-GB" altLang="en-US"/>
          </a:p>
        </p:txBody>
      </p:sp>
    </p:spTree>
    <p:extLst>
      <p:ext uri="{BB962C8B-B14F-4D97-AF65-F5344CB8AC3E}">
        <p14:creationId xmlns:p14="http://schemas.microsoft.com/office/powerpoint/2010/main" val="3311117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671797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00367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38873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EA963-B223-41EF-B51E-D831BD98C07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1076982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4EA963-B223-41EF-B51E-D831BD98C07F}"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243777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4EA963-B223-41EF-B51E-D831BD98C07F}"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528152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EA963-B223-41EF-B51E-D831BD98C07F}"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1347248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4EA963-B223-41EF-B51E-D831BD98C07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573512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4EA963-B223-41EF-B51E-D831BD98C07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4294033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2895993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EA963-B223-41EF-B51E-D831BD98C07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D2F0-E0BB-4D71-B1BC-3A4373F87B1E}" type="slidenum">
              <a:rPr lang="en-US" smtClean="0"/>
              <a:t>‹#›</a:t>
            </a:fld>
            <a:endParaRPr lang="en-US"/>
          </a:p>
        </p:txBody>
      </p:sp>
    </p:spTree>
    <p:extLst>
      <p:ext uri="{BB962C8B-B14F-4D97-AF65-F5344CB8AC3E}">
        <p14:creationId xmlns:p14="http://schemas.microsoft.com/office/powerpoint/2010/main" val="888520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600200"/>
            <a:ext cx="10972800" cy="1756604"/>
          </a:xfrm>
        </p:spPr>
        <p:txBody>
          <a:bodyPr/>
          <a:lstStyle>
            <a:lvl1pPr marL="342900" indent="-342900">
              <a:buFontTx/>
              <a:buBlip>
                <a:blip r:embed="rId2"/>
              </a:buBlip>
              <a:defRPr/>
            </a:lvl1pPr>
            <a:lvl2pPr marL="557213" indent="-214313">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44685"/>
            <a:ext cx="10972800" cy="905633"/>
          </a:xfrm>
          <a:prstGeom prst="rect">
            <a:avLst/>
          </a:prstGeom>
        </p:spPr>
        <p:txBody>
          <a:bodyPr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B4522F5-2702-48DF-A33E-72DD1A684F9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cs typeface="Arial" panose="020B0604020202020204" pitchFamily="34" charset="0"/>
              </a:defRPr>
            </a:lvl1pPr>
          </a:lstStyle>
          <a:p>
            <a:pPr>
              <a:defRPr/>
            </a:pPr>
            <a:r>
              <a:rPr lang="en-US" altLang="en-US"/>
              <a:t>© 2018 DIA, Inc. All rights reserved.</a:t>
            </a:r>
          </a:p>
        </p:txBody>
      </p:sp>
      <p:sp>
        <p:nvSpPr>
          <p:cNvPr id="6" name="Slide Number Placeholder 4">
            <a:extLst>
              <a:ext uri="{FF2B5EF4-FFF2-40B4-BE49-F238E27FC236}">
                <a16:creationId xmlns:a16="http://schemas.microsoft.com/office/drawing/2014/main" id="{B13F317C-4E01-46D9-B5E6-8DA1229D4380}"/>
              </a:ext>
            </a:extLst>
          </p:cNvPr>
          <p:cNvSpPr>
            <a:spLocks noGrp="1"/>
          </p:cNvSpPr>
          <p:nvPr>
            <p:ph type="sldNum" sz="quarter" idx="11"/>
          </p:nvPr>
        </p:nvSpPr>
        <p:spPr>
          <a:xfrm>
            <a:off x="7846484" y="6345239"/>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666666"/>
                </a:solidFill>
              </a:defRPr>
            </a:lvl1pPr>
          </a:lstStyle>
          <a:p>
            <a:pPr>
              <a:defRPr/>
            </a:pPr>
            <a:r>
              <a:rPr lang="en-US" altLang="en-US"/>
              <a:t>Page </a:t>
            </a:r>
            <a:fld id="{043B261D-DF91-4F62-B840-627007444B9B}" type="slidenum">
              <a:rPr lang="en-US" altLang="en-US" smtClean="0"/>
              <a:pPr>
                <a:defRPr/>
              </a:pPr>
              <a:t>‹#›</a:t>
            </a:fld>
            <a:endParaRPr lang="en-US" altLang="en-US"/>
          </a:p>
        </p:txBody>
      </p:sp>
    </p:spTree>
    <p:extLst>
      <p:ext uri="{BB962C8B-B14F-4D97-AF65-F5344CB8AC3E}">
        <p14:creationId xmlns:p14="http://schemas.microsoft.com/office/powerpoint/2010/main" val="33479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8"/>
    </p:custDataLst>
  </p:cSld>
  <p:clrMap bg1="dk1" tx1="lt1" bg2="dk2" tx2="lt2" accent1="accent1" accent2="accent2" accent3="accent3" accent4="accent4" accent5="accent5" accent6="accent6" hlink="hlink" folHlink="folHlink"/>
  <p:sldLayoutIdLst>
    <p:sldLayoutId id="2147483763" r:id="rId1"/>
    <p:sldLayoutId id="2147483764" r:id="rId2"/>
    <p:sldLayoutId id="2147483782" r:id="rId3"/>
    <p:sldLayoutId id="2147483778" r:id="rId4"/>
    <p:sldLayoutId id="2147483766" r:id="rId5"/>
    <p:sldLayoutId id="2147483767" r:id="rId6"/>
    <p:sldLayoutId id="2147483772" r:id="rId7"/>
    <p:sldLayoutId id="2147483779" r:id="rId8"/>
    <p:sldLayoutId id="2147483768" r:id="rId9"/>
    <p:sldLayoutId id="2147483769" r:id="rId10"/>
    <p:sldLayoutId id="2147483770" r:id="rId11"/>
    <p:sldLayoutId id="2147483771" r:id="rId12"/>
    <p:sldLayoutId id="2147483775" r:id="rId13"/>
    <p:sldLayoutId id="2147483774" r:id="rId14"/>
    <p:sldLayoutId id="2147483780" r:id="rId15"/>
    <p:sldLayoutId id="2147483773" r:id="rId16"/>
    <p:sldLayoutId id="2147483783" r:id="rId17"/>
    <p:sldLayoutId id="2147483777" r:id="rId18"/>
    <p:sldLayoutId id="2147483776" r:id="rId19"/>
    <p:sldLayoutId id="2147483784" r:id="rId20"/>
    <p:sldLayoutId id="2147483785" r:id="rId21"/>
    <p:sldLayoutId id="2147483799" r:id="rId22"/>
    <p:sldLayoutId id="2147483800" r:id="rId23"/>
    <p:sldLayoutId id="2147483801" r:id="rId24"/>
    <p:sldLayoutId id="2147483802" r:id="rId25"/>
    <p:sldLayoutId id="2147483803" r:id="rId26"/>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EA963-B223-41EF-B51E-D831BD98C07F}"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1D2F0-E0BB-4D71-B1BC-3A4373F87B1E}" type="slidenum">
              <a:rPr lang="en-US" smtClean="0"/>
              <a:t>‹#›</a:t>
            </a:fld>
            <a:endParaRPr lang="en-US"/>
          </a:p>
        </p:txBody>
      </p:sp>
    </p:spTree>
    <p:extLst>
      <p:ext uri="{BB962C8B-B14F-4D97-AF65-F5344CB8AC3E}">
        <p14:creationId xmlns:p14="http://schemas.microsoft.com/office/powerpoint/2010/main" val="8771507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2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bin"/><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2.emf"/><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3.xml"/><Relationship Id="rId5" Type="http://schemas.openxmlformats.org/officeDocument/2006/relationships/image" Target="../media/image60.pn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0.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5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image" Target="../media/image80.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85.png"/><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a:t>Pain, Substance Use Disorders, and Suicide </a:t>
            </a:r>
          </a:p>
        </p:txBody>
      </p:sp>
      <p:sp>
        <p:nvSpPr>
          <p:cNvPr id="3" name="Subtitle 2"/>
          <p:cNvSpPr>
            <a:spLocks noGrp="1"/>
          </p:cNvSpPr>
          <p:nvPr>
            <p:ph type="subTitle" idx="1"/>
          </p:nvPr>
        </p:nvSpPr>
        <p:spPr>
          <a:xfrm>
            <a:off x="666752" y="3352800"/>
            <a:ext cx="10972800" cy="1620328"/>
          </a:xfrm>
        </p:spPr>
        <p:txBody>
          <a:bodyPr>
            <a:normAutofit fontScale="92500" lnSpcReduction="10000"/>
          </a:bodyPr>
          <a:lstStyle/>
          <a:p>
            <a:pPr algn="ctr"/>
            <a:r>
              <a:rPr lang="en-US" dirty="0"/>
              <a:t>Martin D. Cheatle, PhD</a:t>
            </a:r>
          </a:p>
          <a:p>
            <a:pPr algn="ctr"/>
            <a:r>
              <a:rPr lang="en-US" dirty="0"/>
              <a:t>Associate Professor of Psychiatry and Anesthesiology </a:t>
            </a:r>
          </a:p>
          <a:p>
            <a:pPr algn="ctr"/>
            <a:r>
              <a:rPr lang="en-US" dirty="0"/>
              <a:t>Perelman School of Medicine, University of Pennsylvania</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204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F70EF11-3190-4650-8C9E-DF68151A7BC5}"/>
              </a:ext>
            </a:extLst>
          </p:cNvPr>
          <p:cNvSpPr>
            <a:spLocks noGrp="1" noChangeArrowheads="1"/>
          </p:cNvSpPr>
          <p:nvPr>
            <p:ph type="title"/>
          </p:nvPr>
        </p:nvSpPr>
        <p:spPr>
          <a:xfrm>
            <a:off x="1066800" y="228600"/>
            <a:ext cx="10515600" cy="457200"/>
          </a:xfrm>
        </p:spPr>
        <p:txBody>
          <a:bodyPr>
            <a:noAutofit/>
          </a:bodyPr>
          <a:lstStyle/>
          <a:p>
            <a:r>
              <a:rPr lang="en-US" altLang="en-US" sz="3600" dirty="0">
                <a:solidFill>
                  <a:schemeClr val="accent1"/>
                </a:solidFill>
              </a:rPr>
              <a:t>Suicidal Ideation and Behavior and SUD</a:t>
            </a:r>
          </a:p>
        </p:txBody>
      </p:sp>
      <p:sp>
        <p:nvSpPr>
          <p:cNvPr id="23554" name="Content Placeholder 2">
            <a:extLst>
              <a:ext uri="{FF2B5EF4-FFF2-40B4-BE49-F238E27FC236}">
                <a16:creationId xmlns:a16="http://schemas.microsoft.com/office/drawing/2014/main" id="{CE56291E-0119-422A-878F-298E728D756D}"/>
              </a:ext>
            </a:extLst>
          </p:cNvPr>
          <p:cNvSpPr>
            <a:spLocks noGrp="1" noChangeArrowheads="1"/>
          </p:cNvSpPr>
          <p:nvPr>
            <p:ph idx="1"/>
          </p:nvPr>
        </p:nvSpPr>
        <p:spPr>
          <a:xfrm>
            <a:off x="1152145" y="825500"/>
            <a:ext cx="9106282" cy="5565572"/>
          </a:xfrm>
        </p:spPr>
        <p:txBody>
          <a:bodyPr>
            <a:normAutofit fontScale="70000" lnSpcReduction="20000"/>
          </a:bodyPr>
          <a:lstStyle/>
          <a:p>
            <a:r>
              <a:rPr lang="en-US" altLang="en-US" sz="3400" dirty="0"/>
              <a:t>Approximately 40% of patients seeking treatment for substance use disorders report a history of suicide attempts</a:t>
            </a:r>
            <a:r>
              <a:rPr lang="en-US" altLang="en-US" sz="3400" baseline="30000" dirty="0"/>
              <a:t> 1-3</a:t>
            </a:r>
          </a:p>
          <a:p>
            <a:pPr marL="0" indent="0">
              <a:buNone/>
            </a:pPr>
            <a:endParaRPr lang="en-US" altLang="en-US" sz="3400" dirty="0"/>
          </a:p>
          <a:p>
            <a:r>
              <a:rPr lang="en-US" altLang="en-US" sz="3400" dirty="0"/>
              <a:t>Compared to the general population, those with alcohol use disorders are almost 10 times more likely to die by suicide and those who inject drugs are about 14 times more likely to die by suicide.</a:t>
            </a:r>
            <a:r>
              <a:rPr lang="en-US" altLang="en-US" sz="3400" b="0" baseline="30000" dirty="0"/>
              <a:t>4</a:t>
            </a:r>
          </a:p>
          <a:p>
            <a:endParaRPr lang="en-US" altLang="en-US" b="0" baseline="30000" dirty="0"/>
          </a:p>
          <a:p>
            <a:endParaRPr lang="en-US" altLang="en-US" b="0" baseline="30000" dirty="0"/>
          </a:p>
          <a:p>
            <a:endParaRPr lang="en-US" altLang="en-US" b="0" baseline="30000" dirty="0"/>
          </a:p>
          <a:p>
            <a:endParaRPr lang="en-US" altLang="en-US" b="0" baseline="30000" dirty="0"/>
          </a:p>
          <a:p>
            <a:endParaRPr lang="en-US" altLang="en-US" b="0" baseline="30000" dirty="0"/>
          </a:p>
          <a:p>
            <a:endParaRPr lang="en-US" altLang="en-US" b="0" baseline="30000" dirty="0"/>
          </a:p>
          <a:p>
            <a:pPr>
              <a:buFont typeface="Wingdings" panose="05000000000000000000" pitchFamily="2" charset="2"/>
              <a:buNone/>
            </a:pPr>
            <a:endParaRPr lang="en-US" altLang="en-US" dirty="0"/>
          </a:p>
          <a:p>
            <a:pPr>
              <a:buFont typeface="Wingdings" panose="05000000000000000000" pitchFamily="2" charset="2"/>
              <a:buNone/>
            </a:pPr>
            <a:r>
              <a:rPr lang="en-US" altLang="en-US" sz="1200" dirty="0">
                <a:solidFill>
                  <a:srgbClr val="A30A36"/>
                </a:solidFill>
              </a:rPr>
              <a:t>     </a:t>
            </a:r>
            <a:endParaRPr lang="en-US" altLang="en-US" dirty="0">
              <a:solidFill>
                <a:srgbClr val="A30A36"/>
              </a:solidFill>
            </a:endParaRPr>
          </a:p>
          <a:p>
            <a:pPr>
              <a:buFont typeface="Wingdings" panose="05000000000000000000" pitchFamily="2" charset="2"/>
              <a:buNone/>
            </a:pPr>
            <a:r>
              <a:rPr lang="en-US" altLang="en-US" sz="1200" dirty="0">
                <a:solidFill>
                  <a:srgbClr val="A30A36"/>
                </a:solidFill>
              </a:rPr>
              <a:t>    </a:t>
            </a:r>
          </a:p>
          <a:p>
            <a:pPr>
              <a:buFont typeface="Wingdings" panose="05000000000000000000" pitchFamily="2" charset="2"/>
              <a:buNone/>
            </a:pPr>
            <a:endParaRPr lang="en-US" altLang="en-US" sz="1200" dirty="0">
              <a:solidFill>
                <a:srgbClr val="A30A36"/>
              </a:solidFill>
            </a:endParaRPr>
          </a:p>
          <a:p>
            <a:pPr>
              <a:buFont typeface="Wingdings" panose="05000000000000000000" pitchFamily="2" charset="2"/>
              <a:buNone/>
            </a:pPr>
            <a:r>
              <a:rPr lang="en-US" altLang="en-US" sz="1200" dirty="0">
                <a:solidFill>
                  <a:srgbClr val="A30A36"/>
                </a:solidFill>
              </a:rPr>
              <a:t>          </a:t>
            </a:r>
          </a:p>
          <a:p>
            <a:pPr>
              <a:buFont typeface="Wingdings" panose="05000000000000000000" pitchFamily="2" charset="2"/>
              <a:buNone/>
            </a:pPr>
            <a:endParaRPr lang="en-US" altLang="en-US" sz="1200" dirty="0">
              <a:solidFill>
                <a:srgbClr val="A30A36"/>
              </a:solidFill>
            </a:endParaRPr>
          </a:p>
          <a:p>
            <a:pPr>
              <a:buFont typeface="Wingdings" panose="05000000000000000000" pitchFamily="2" charset="2"/>
              <a:buNone/>
            </a:pPr>
            <a:endParaRPr lang="en-US" altLang="en-US" sz="1200" dirty="0">
              <a:solidFill>
                <a:srgbClr val="A30A36"/>
              </a:solidFill>
            </a:endParaRPr>
          </a:p>
          <a:p>
            <a:pPr>
              <a:buFont typeface="Wingdings" panose="05000000000000000000" pitchFamily="2" charset="2"/>
              <a:buNone/>
            </a:pPr>
            <a:endParaRPr lang="en-US" altLang="en-US" sz="1200" dirty="0">
              <a:solidFill>
                <a:srgbClr val="A30A36"/>
              </a:solidFill>
            </a:endParaRPr>
          </a:p>
          <a:p>
            <a:pPr>
              <a:buFont typeface="Wingdings" panose="05000000000000000000" pitchFamily="2" charset="2"/>
              <a:buNone/>
            </a:pPr>
            <a:endParaRPr lang="en-US" altLang="en-US" sz="1200" dirty="0">
              <a:solidFill>
                <a:srgbClr val="A30A36"/>
              </a:solidFill>
            </a:endParaRPr>
          </a:p>
          <a:p>
            <a:pPr>
              <a:buFont typeface="Wingdings" panose="05000000000000000000" pitchFamily="2" charset="2"/>
              <a:buNone/>
            </a:pPr>
            <a:r>
              <a:rPr lang="en-US" altLang="en-US" sz="1700" dirty="0">
                <a:solidFill>
                  <a:srgbClr val="FF0000"/>
                </a:solidFill>
              </a:rPr>
              <a:t>	</a:t>
            </a:r>
          </a:p>
          <a:p>
            <a:pPr>
              <a:buFont typeface="Wingdings" panose="05000000000000000000" pitchFamily="2" charset="2"/>
              <a:buNone/>
            </a:pPr>
            <a:endParaRPr lang="en-US" altLang="en-US" sz="1700" dirty="0">
              <a:solidFill>
                <a:srgbClr val="FF0000"/>
              </a:solidFill>
            </a:endParaRPr>
          </a:p>
          <a:p>
            <a:pPr>
              <a:buFont typeface="Wingdings" panose="05000000000000000000" pitchFamily="2" charset="2"/>
              <a:buNone/>
            </a:pPr>
            <a:r>
              <a:rPr lang="en-US" altLang="en-US" sz="1700" dirty="0">
                <a:solidFill>
                  <a:srgbClr val="FF0000"/>
                </a:solidFill>
              </a:rPr>
              <a:t>	1)Roy A, </a:t>
            </a:r>
            <a:r>
              <a:rPr lang="en-US" altLang="en-US" sz="1700" dirty="0" err="1">
                <a:solidFill>
                  <a:srgbClr val="FF0000"/>
                </a:solidFill>
              </a:rPr>
              <a:t>Janal</a:t>
            </a:r>
            <a:r>
              <a:rPr lang="en-US" altLang="en-US" sz="1700" dirty="0">
                <a:solidFill>
                  <a:srgbClr val="FF0000"/>
                </a:solidFill>
              </a:rPr>
              <a:t> MN. Risk factors for suicide among alcohol-dependent patients. Arch Suicide Res. 2007; 11:211–217; 2) Roy A. Characteristics of cocaine dependent patients who attempt suicide. Arch Suicide Res. 2009; 13:46–51;3). Roy A. Risk factors for attempting suicide in heroin addicts. Suicide Life Threat </a:t>
            </a:r>
            <a:r>
              <a:rPr lang="en-US" altLang="en-US" sz="1700" dirty="0" err="1">
                <a:solidFill>
                  <a:srgbClr val="FF0000"/>
                </a:solidFill>
              </a:rPr>
              <a:t>Behav</a:t>
            </a:r>
            <a:r>
              <a:rPr lang="en-US" altLang="en-US" sz="1700" dirty="0">
                <a:solidFill>
                  <a:srgbClr val="FF0000"/>
                </a:solidFill>
              </a:rPr>
              <a:t>. 2010; 40:416–420; 4) Wilcox HC, Conner KR, Caine ED. Association of alcohol and drug use disorders and completed suicide: an empirical review of cohort studies. Drug Alcohol Depend. 2004; 76:S11–S19. </a:t>
            </a:r>
          </a:p>
          <a:p>
            <a:pPr>
              <a:buFont typeface="Wingdings" panose="05000000000000000000" pitchFamily="2" charset="2"/>
              <a:buNone/>
            </a:pPr>
            <a:endParaRPr lang="en-US" altLang="en-US" sz="1700" dirty="0">
              <a:solidFill>
                <a:srgbClr val="FF0000"/>
              </a:solidFill>
            </a:endParaRPr>
          </a:p>
        </p:txBody>
      </p:sp>
      <p:pic>
        <p:nvPicPr>
          <p:cNvPr id="23555" name="Content Placeholder 2" descr="article-2308939-0126C2B9000004B0-250_634x420.jpg">
            <a:extLst>
              <a:ext uri="{FF2B5EF4-FFF2-40B4-BE49-F238E27FC236}">
                <a16:creationId xmlns:a16="http://schemas.microsoft.com/office/drawing/2014/main" id="{8EC2F546-5B5D-4F13-A7FF-6F7D2DF104E2}"/>
              </a:ext>
            </a:extLst>
          </p:cNvPr>
          <p:cNvPicPr>
            <a:picLocks noChangeAspect="1"/>
          </p:cNvPicPr>
          <p:nvPr/>
        </p:nvPicPr>
        <p:blipFill>
          <a:blip r:embed="rId2">
            <a:extLst>
              <a:ext uri="{28A0092B-C50C-407E-A947-70E740481C1C}">
                <a14:useLocalDpi xmlns:a14="http://schemas.microsoft.com/office/drawing/2010/main" val="0"/>
              </a:ext>
            </a:extLst>
          </a:blip>
          <a:srcRect t="911" b="911"/>
          <a:stretch>
            <a:fillRect/>
          </a:stretch>
        </p:blipFill>
        <p:spPr bwMode="auto">
          <a:xfrm>
            <a:off x="6096000" y="3067050"/>
            <a:ext cx="3189288"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depression and ETOH.jpg">
            <a:extLst>
              <a:ext uri="{FF2B5EF4-FFF2-40B4-BE49-F238E27FC236}">
                <a16:creationId xmlns:a16="http://schemas.microsoft.com/office/drawing/2014/main" id="{56987C7C-3823-4FD9-8CCA-E5ED8EFC92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3276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a:xfrm>
            <a:off x="609600" y="2590800"/>
            <a:ext cx="10972800" cy="3886200"/>
          </a:xfrm>
        </p:spPr>
        <p:txBody>
          <a:bodyPr/>
          <a:lstStyle/>
          <a:p>
            <a:r>
              <a:rPr lang="en-US" dirty="0"/>
              <a:t>Sixty adults receiving inpatient detoxification and stabilization who reported a history of opioid overdose completed questions about suicidal cognition prior to their most recent overdose.</a:t>
            </a:r>
          </a:p>
          <a:p>
            <a:r>
              <a:rPr lang="en-US" dirty="0"/>
              <a:t>Desire to die was common in adults with opioid use disorder prior to nonfatal opioid overdose events, </a:t>
            </a:r>
            <a:r>
              <a:rPr lang="en-US" b="1" i="1" dirty="0">
                <a:solidFill>
                  <a:srgbClr val="FF0000"/>
                </a:solidFill>
              </a:rPr>
              <a:t>and 1 in 5 people </a:t>
            </a:r>
            <a:r>
              <a:rPr lang="en-US" dirty="0"/>
              <a:t>with a history of opioid overdose reported intention to die prior to their most recent opioid overdose.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
            <a:ext cx="8534400" cy="2209800"/>
          </a:xfrm>
          <a:prstGeom prst="rect">
            <a:avLst/>
          </a:prstGeom>
        </p:spPr>
      </p:pic>
    </p:spTree>
    <p:extLst>
      <p:ext uri="{BB962C8B-B14F-4D97-AF65-F5344CB8AC3E}">
        <p14:creationId xmlns:p14="http://schemas.microsoft.com/office/powerpoint/2010/main" val="1186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47825" y="2473693"/>
            <a:ext cx="10515600" cy="3703270"/>
          </a:xfrm>
        </p:spPr>
        <p:txBody>
          <a:bodyPr>
            <a:normAutofit/>
          </a:bodyPr>
          <a:lstStyle/>
          <a:p>
            <a:r>
              <a:rPr lang="en-US" dirty="0"/>
              <a:t>Suicide rates are higher for people with an opioid use disorder, compared to the general population. </a:t>
            </a:r>
          </a:p>
          <a:p>
            <a:r>
              <a:rPr lang="en-US" dirty="0"/>
              <a:t>This study characterized opioid agonist treatment entrants who present with a history of suicidal ideations or suicide attempts, according to concurrent comorbidity profiles, in an opioid use disorder treatment facility.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79" y="365125"/>
            <a:ext cx="7565457" cy="1867161"/>
          </a:xfrm>
          <a:prstGeom prst="rect">
            <a:avLst/>
          </a:prstGeom>
        </p:spPr>
      </p:pic>
    </p:spTree>
    <p:extLst>
      <p:ext uri="{BB962C8B-B14F-4D97-AF65-F5344CB8AC3E}">
        <p14:creationId xmlns:p14="http://schemas.microsoft.com/office/powerpoint/2010/main" val="3914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533400"/>
          </a:xfrm>
        </p:spPr>
        <p:txBody>
          <a:bodyPr>
            <a:normAutofit fontScale="90000"/>
          </a:bodyPr>
          <a:lstStyle/>
          <a:p>
            <a:r>
              <a:rPr lang="en-US" dirty="0"/>
              <a:t>Results</a:t>
            </a:r>
          </a:p>
        </p:txBody>
      </p:sp>
      <p:sp>
        <p:nvSpPr>
          <p:cNvPr id="3" name="Content Placeholder 2"/>
          <p:cNvSpPr>
            <a:spLocks noGrp="1"/>
          </p:cNvSpPr>
          <p:nvPr>
            <p:ph idx="1"/>
          </p:nvPr>
        </p:nvSpPr>
        <p:spPr>
          <a:xfrm>
            <a:off x="847825" y="990600"/>
            <a:ext cx="7915175" cy="5186363"/>
          </a:xfrm>
        </p:spPr>
        <p:txBody>
          <a:bodyPr>
            <a:normAutofit lnSpcReduction="10000"/>
          </a:bodyPr>
          <a:lstStyle/>
          <a:p>
            <a:r>
              <a:rPr lang="en-US" dirty="0"/>
              <a:t>In multivariate analysis, patients with a diagnosis or symptoms of a mood disorder were 2.48 [1.01 – 6.11] times more likely to report suicidal ideations and 2.64 [1.05 – 6.62] times more likely to report suicide attempts. Those with a diagnosis or symptoms of an anxiety disorder were 2.41 [1.01 – 5.81] times more likely to report suicidal ideations. </a:t>
            </a:r>
            <a:r>
              <a:rPr lang="en-US" b="1" i="1" dirty="0">
                <a:solidFill>
                  <a:srgbClr val="FF0000"/>
                </a:solidFill>
              </a:rPr>
              <a:t>Patients who report chronic pain were 2.59 [1.06 – 6.35] times more likely to report suicidal ideations as well</a:t>
            </a:r>
          </a:p>
        </p:txBody>
      </p:sp>
      <p:pic>
        <p:nvPicPr>
          <p:cNvPr id="5122" name="Picture 2" descr="Opioid Use Disorder - Show-Me EC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1524000"/>
            <a:ext cx="3276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1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6DC3-3193-4D48-B501-C1F69CD211A5}"/>
              </a:ext>
            </a:extLst>
          </p:cNvPr>
          <p:cNvSpPr>
            <a:spLocks noGrp="1"/>
          </p:cNvSpPr>
          <p:nvPr>
            <p:ph type="title"/>
          </p:nvPr>
        </p:nvSpPr>
        <p:spPr>
          <a:xfrm>
            <a:off x="152401" y="365126"/>
            <a:ext cx="11609672" cy="1123882"/>
          </a:xfrm>
        </p:spPr>
        <p:txBody>
          <a:bodyPr>
            <a:noAutofit/>
          </a:bodyPr>
          <a:lstStyle/>
          <a:p>
            <a:pPr algn="ctr"/>
            <a:r>
              <a:rPr lang="en-US" sz="2000" dirty="0">
                <a:solidFill>
                  <a:schemeClr val="accent1"/>
                </a:solidFill>
              </a:rPr>
              <a:t>Suicide Risk in Patients with Chronic Pain with and without co-occurring Opioid Use Disorder</a:t>
            </a:r>
            <a:br>
              <a:rPr lang="en-US" sz="2000" dirty="0">
                <a:solidFill>
                  <a:schemeClr val="accent1"/>
                </a:solidFill>
              </a:rPr>
            </a:br>
            <a:r>
              <a:rPr lang="en-US" sz="2000" dirty="0">
                <a:solidFill>
                  <a:schemeClr val="accent1"/>
                </a:solidFill>
              </a:rPr>
              <a:t>Martin Cheatle, PhD, Nicholas Giordano, RN, PhD, Kristy </a:t>
            </a:r>
            <a:r>
              <a:rPr lang="en-US" sz="2000" dirty="0" err="1">
                <a:solidFill>
                  <a:schemeClr val="accent1"/>
                </a:solidFill>
              </a:rPr>
              <a:t>Themelis</a:t>
            </a:r>
            <a:r>
              <a:rPr lang="en-US" sz="2000" dirty="0">
                <a:solidFill>
                  <a:schemeClr val="accent1"/>
                </a:solidFill>
              </a:rPr>
              <a:t>, PhD, Nicole K. Y. Tang, DPhil</a:t>
            </a:r>
            <a:br>
              <a:rPr lang="en-US" sz="2000" dirty="0">
                <a:solidFill>
                  <a:schemeClr val="accent1"/>
                </a:solidFill>
              </a:rPr>
            </a:br>
            <a:r>
              <a:rPr lang="en-US" sz="2000" dirty="0">
                <a:solidFill>
                  <a:schemeClr val="accent1"/>
                </a:solidFill>
              </a:rPr>
              <a:t>(accepted for publication Pain Medicine)</a:t>
            </a:r>
            <a:br>
              <a:rPr lang="en-US" sz="2000" dirty="0">
                <a:solidFill>
                  <a:schemeClr val="accent1"/>
                </a:solidFill>
              </a:rPr>
            </a:br>
            <a:endParaRPr lang="en-US" sz="2000" dirty="0">
              <a:solidFill>
                <a:schemeClr val="accent1"/>
              </a:solidFill>
            </a:endParaRPr>
          </a:p>
        </p:txBody>
      </p:sp>
      <p:sp>
        <p:nvSpPr>
          <p:cNvPr id="3" name="Content Placeholder 2">
            <a:extLst>
              <a:ext uri="{FF2B5EF4-FFF2-40B4-BE49-F238E27FC236}">
                <a16:creationId xmlns:a16="http://schemas.microsoft.com/office/drawing/2014/main" id="{61FB4203-57CC-44D9-9D9A-3A9A6A237D08}"/>
              </a:ext>
            </a:extLst>
          </p:cNvPr>
          <p:cNvSpPr>
            <a:spLocks noGrp="1"/>
          </p:cNvSpPr>
          <p:nvPr>
            <p:ph idx="1"/>
          </p:nvPr>
        </p:nvSpPr>
        <p:spPr>
          <a:xfrm>
            <a:off x="838200" y="1597794"/>
            <a:ext cx="10515600" cy="4579169"/>
          </a:xfrm>
        </p:spPr>
        <p:txBody>
          <a:bodyPr>
            <a:normAutofit/>
          </a:bodyPr>
          <a:lstStyle/>
          <a:p>
            <a:r>
              <a:rPr lang="en-US" sz="2400" dirty="0"/>
              <a:t>This cross-sectional study evaluated 609 adults with chronic non-cancer pain treated with long-term opioid therapy (≥ 6 months) who either developed an OUD (cases, n = 175) or displayed no evidence of an OUD (controls, n = 434). </a:t>
            </a:r>
          </a:p>
          <a:p>
            <a:r>
              <a:rPr lang="en-US" sz="2400" dirty="0"/>
              <a:t>The primary outcome was risk of suicidal ideation (SBQ-R). Covariates included demographics, pain severity, psychiatric history, pain coping, social support and mental defeat. </a:t>
            </a:r>
          </a:p>
          <a:p>
            <a:r>
              <a:rPr lang="en-US" sz="2400" dirty="0"/>
              <a:t>Of the total 609 subjects, 18 % were at high risk for SI and of those at high risk, 51.8 % were individuals with chronic pain and co-occurring OUD as compared to 23.6% in the low-risk group. </a:t>
            </a:r>
          </a:p>
        </p:txBody>
      </p:sp>
    </p:spTree>
    <p:extLst>
      <p:ext uri="{BB962C8B-B14F-4D97-AF65-F5344CB8AC3E}">
        <p14:creationId xmlns:p14="http://schemas.microsoft.com/office/powerpoint/2010/main" val="341136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3A45-FAB7-49E6-8BA5-A1D8E26F372C}"/>
              </a:ext>
            </a:extLst>
          </p:cNvPr>
          <p:cNvSpPr>
            <a:spLocks noGrp="1"/>
          </p:cNvSpPr>
          <p:nvPr>
            <p:ph type="title"/>
          </p:nvPr>
        </p:nvSpPr>
        <p:spPr/>
        <p:txBody>
          <a:bodyPr/>
          <a:lstStyle/>
          <a:p>
            <a:pPr marL="0" marR="0">
              <a:spcBef>
                <a:spcPts val="0"/>
              </a:spcBef>
              <a:spcAft>
                <a:spcPts val="0"/>
              </a:spcAft>
            </a:pPr>
            <a:r>
              <a:rPr lang="en-US" sz="1800" b="1" dirty="0">
                <a:solidFill>
                  <a:schemeClr val="accent1"/>
                </a:solidFill>
                <a:effectLst/>
                <a:latin typeface="Arial" panose="020B0604020202020204" pitchFamily="34" charset="0"/>
                <a:ea typeface="Times New Roman" panose="02020603050405020304" pitchFamily="18" charset="0"/>
              </a:rPr>
              <a:t>Multivariable Model Estimating Odds Ratio of Suicidal Ideation with Variables from Significant Single Variable Regression Output (N=609)</a:t>
            </a:r>
            <a:endParaRPr lang="en-US" sz="1800" dirty="0">
              <a:solidFill>
                <a:schemeClr val="accent1"/>
              </a:solidFill>
              <a:effectLst/>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02135AB7-4916-4F1D-897E-2ABBE245B627}"/>
              </a:ext>
            </a:extLst>
          </p:cNvPr>
          <p:cNvGraphicFramePr>
            <a:graphicFrameLocks noChangeAspect="1"/>
          </p:cNvGraphicFramePr>
          <p:nvPr>
            <p:extLst>
              <p:ext uri="{D42A27DB-BD31-4B8C-83A1-F6EECF244321}">
                <p14:modId xmlns:p14="http://schemas.microsoft.com/office/powerpoint/2010/main" val="3589860731"/>
              </p:ext>
            </p:extLst>
          </p:nvPr>
        </p:nvGraphicFramePr>
        <p:xfrm>
          <a:off x="1164656" y="1326048"/>
          <a:ext cx="10007600" cy="4073725"/>
        </p:xfrm>
        <a:graphic>
          <a:graphicData uri="http://schemas.openxmlformats.org/presentationml/2006/ole">
            <mc:AlternateContent xmlns:mc="http://schemas.openxmlformats.org/markup-compatibility/2006">
              <mc:Choice xmlns:v="urn:schemas-microsoft-com:vml" Requires="v">
                <p:oleObj name="Document" r:id="rId3" imgW="6658069" imgH="3688372" progId="Word.Document.12">
                  <p:embed/>
                </p:oleObj>
              </mc:Choice>
              <mc:Fallback>
                <p:oleObj name="Document" r:id="rId3" imgW="6658069" imgH="3688372" progId="Word.Document.12">
                  <p:embed/>
                  <p:pic>
                    <p:nvPicPr>
                      <p:cNvPr id="7" name="Object 6">
                        <a:extLst>
                          <a:ext uri="{FF2B5EF4-FFF2-40B4-BE49-F238E27FC236}">
                            <a16:creationId xmlns:a16="http://schemas.microsoft.com/office/drawing/2014/main" id="{02135AB7-4916-4F1D-897E-2ABBE245B627}"/>
                          </a:ext>
                        </a:extLst>
                      </p:cNvPr>
                      <p:cNvPicPr/>
                      <p:nvPr/>
                    </p:nvPicPr>
                    <p:blipFill>
                      <a:blip r:embed="rId4"/>
                      <a:stretch>
                        <a:fillRect/>
                      </a:stretch>
                    </p:blipFill>
                    <p:spPr>
                      <a:xfrm>
                        <a:off x="1164656" y="1326048"/>
                        <a:ext cx="10007600" cy="4073725"/>
                      </a:xfrm>
                      <a:prstGeom prst="rect">
                        <a:avLst/>
                      </a:prstGeom>
                    </p:spPr>
                  </p:pic>
                </p:oleObj>
              </mc:Fallback>
            </mc:AlternateContent>
          </a:graphicData>
        </a:graphic>
      </p:graphicFrame>
      <p:sp>
        <p:nvSpPr>
          <p:cNvPr id="4" name="Rectangle 3"/>
          <p:cNvSpPr/>
          <p:nvPr/>
        </p:nvSpPr>
        <p:spPr>
          <a:xfrm>
            <a:off x="1157036" y="5608218"/>
            <a:ext cx="9809017" cy="9233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1" u="none" strike="noStrike" kern="1200" cap="none" spc="0" normalizeH="0" baseline="0" noProof="0" dirty="0">
                <a:ln>
                  <a:noFill/>
                </a:ln>
                <a:effectLst/>
                <a:uLnTx/>
                <a:uFillTx/>
                <a:latin typeface="Calibri" panose="020F0502020204030204"/>
                <a:ea typeface="+mn-ea"/>
                <a:cs typeface="+mn-cs"/>
              </a:rPr>
              <a:t>Multivariable modeling revealed that </a:t>
            </a:r>
            <a:r>
              <a:rPr kumimoji="0" lang="en-US" sz="2000" b="1" i="1" u="none" strike="noStrike" kern="1200" cap="none" spc="0" normalizeH="0" baseline="0" noProof="0" dirty="0">
                <a:ln>
                  <a:noFill/>
                </a:ln>
                <a:solidFill>
                  <a:schemeClr val="accent6"/>
                </a:solidFill>
                <a:effectLst/>
                <a:uLnTx/>
                <a:uFillTx/>
                <a:latin typeface="Calibri" panose="020F0502020204030204"/>
                <a:ea typeface="+mn-ea"/>
                <a:cs typeface="+mn-cs"/>
              </a:rPr>
              <a:t>mental defeat, pain catastrophizing, depression </a:t>
            </a:r>
            <a:r>
              <a:rPr kumimoji="0" lang="en-US" sz="2000" b="1" i="1" u="none" strike="noStrike" kern="1200" cap="none" spc="0" normalizeH="0" baseline="0" noProof="0" dirty="0">
                <a:ln>
                  <a:noFill/>
                </a:ln>
                <a:effectLst/>
                <a:uLnTx/>
                <a:uFillTx/>
                <a:latin typeface="Calibri" panose="020F0502020204030204"/>
                <a:ea typeface="+mn-ea"/>
                <a:cs typeface="+mn-cs"/>
              </a:rPr>
              <a:t>and having </a:t>
            </a:r>
            <a:r>
              <a:rPr kumimoji="0" lang="en-US" sz="2000" b="1" i="1" u="none" strike="noStrike" kern="1200" cap="none" spc="0" normalizeH="0" baseline="0" noProof="0" dirty="0">
                <a:ln>
                  <a:noFill/>
                </a:ln>
                <a:solidFill>
                  <a:schemeClr val="accent6"/>
                </a:solidFill>
                <a:effectLst/>
                <a:uLnTx/>
                <a:uFillTx/>
                <a:latin typeface="Calibri" panose="020F0502020204030204"/>
                <a:ea typeface="+mn-ea"/>
                <a:cs typeface="+mn-cs"/>
              </a:rPr>
              <a:t>chronic pain and co-occurring OUD </a:t>
            </a:r>
            <a:r>
              <a:rPr kumimoji="0" lang="en-US" sz="2000" b="1" i="1" u="none" strike="noStrike" kern="1200" cap="none" spc="0" normalizeH="0" baseline="0" noProof="0" dirty="0">
                <a:ln>
                  <a:noFill/>
                </a:ln>
                <a:effectLst/>
                <a:uLnTx/>
                <a:uFillTx/>
                <a:latin typeface="Calibri" panose="020F0502020204030204"/>
                <a:ea typeface="+mn-ea"/>
                <a:cs typeface="+mn-cs"/>
              </a:rPr>
              <a:t>significantly increased the odds of reporting higher suicidality.</a:t>
            </a:r>
          </a:p>
        </p:txBody>
      </p:sp>
      <p:sp>
        <p:nvSpPr>
          <p:cNvPr id="5" name="Flowchart: Alternate Process 4"/>
          <p:cNvSpPr/>
          <p:nvPr/>
        </p:nvSpPr>
        <p:spPr>
          <a:xfrm>
            <a:off x="1164656" y="1876927"/>
            <a:ext cx="9948073" cy="409074"/>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1194420" y="4267200"/>
            <a:ext cx="9948072" cy="28314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Alternate Process 2"/>
          <p:cNvSpPr/>
          <p:nvPr/>
        </p:nvSpPr>
        <p:spPr>
          <a:xfrm>
            <a:off x="1194420" y="4733229"/>
            <a:ext cx="9917335" cy="269508"/>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2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EB4BD9AA-C8BE-4654-B4A0-78365041E451}"/>
              </a:ext>
            </a:extLst>
          </p:cNvPr>
          <p:cNvSpPr txBox="1">
            <a:spLocks noChangeArrowheads="1"/>
          </p:cNvSpPr>
          <p:nvPr/>
        </p:nvSpPr>
        <p:spPr bwMode="auto">
          <a:xfrm>
            <a:off x="1524000" y="1"/>
            <a:ext cx="97345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5B9BD5"/>
                </a:solidFill>
                <a:effectLst/>
                <a:uLnTx/>
                <a:uFillTx/>
                <a:latin typeface="Tahoma" panose="020B0604030504040204" pitchFamily="34" charset="0"/>
                <a:ea typeface="MS PGothic" panose="020B0600070205080204" pitchFamily="34" charset="-128"/>
                <a:cs typeface="+mn-cs"/>
              </a:rPr>
              <a:t>Pain and Suicidal Ideation: Risk Factors and Mediators</a:t>
            </a:r>
            <a:endParaRPr kumimoji="0" lang="en-US" altLang="en-US" sz="2800" b="0" i="1" u="none" strike="noStrike" kern="1200" cap="none" spc="0" normalizeH="0" baseline="0" noProof="0" dirty="0">
              <a:ln>
                <a:noFill/>
              </a:ln>
              <a:solidFill>
                <a:srgbClr val="5B9BD5"/>
              </a:solidFill>
              <a:effectLst/>
              <a:uLnTx/>
              <a:uFillTx/>
              <a:latin typeface="Arial" panose="020B0604020202020204" pitchFamily="34" charset="0"/>
              <a:ea typeface="MS PGothic" panose="020B0600070205080204" pitchFamily="34" charset="-128"/>
              <a:cs typeface="+mn-cs"/>
            </a:endParaRPr>
          </a:p>
        </p:txBody>
      </p:sp>
      <p:pic>
        <p:nvPicPr>
          <p:cNvPr id="29698" name="Picture 4" descr="http://wondergressive.com/wp-content/uploads/2014/01/suicide-prevention.jpg">
            <a:extLst>
              <a:ext uri="{FF2B5EF4-FFF2-40B4-BE49-F238E27FC236}">
                <a16:creationId xmlns:a16="http://schemas.microsoft.com/office/drawing/2014/main" id="{224665A7-B8A9-4D95-ADB9-B4B5DB8BB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76362"/>
            <a:ext cx="58674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7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0459291-704F-488F-B6CF-32C4ECA03F2D}"/>
              </a:ext>
            </a:extLst>
          </p:cNvPr>
          <p:cNvSpPr>
            <a:spLocks noGrp="1" noChangeArrowheads="1"/>
          </p:cNvSpPr>
          <p:nvPr>
            <p:ph type="title"/>
          </p:nvPr>
        </p:nvSpPr>
        <p:spPr>
          <a:xfrm>
            <a:off x="838200" y="365126"/>
            <a:ext cx="10515600" cy="366394"/>
          </a:xfrm>
        </p:spPr>
        <p:txBody>
          <a:bodyPr>
            <a:normAutofit fontScale="90000"/>
          </a:bodyPr>
          <a:lstStyle/>
          <a:p>
            <a:pPr algn="ctr"/>
            <a:r>
              <a:rPr lang="en-US" altLang="en-US" dirty="0">
                <a:solidFill>
                  <a:schemeClr val="accent1"/>
                </a:solidFill>
              </a:rPr>
              <a:t>Risk Factors</a:t>
            </a:r>
          </a:p>
        </p:txBody>
      </p:sp>
      <p:sp>
        <p:nvSpPr>
          <p:cNvPr id="30722" name="Content Placeholder 2">
            <a:extLst>
              <a:ext uri="{FF2B5EF4-FFF2-40B4-BE49-F238E27FC236}">
                <a16:creationId xmlns:a16="http://schemas.microsoft.com/office/drawing/2014/main" id="{7C7755BC-8FA1-4492-8ED8-CB0E81772DA2}"/>
              </a:ext>
            </a:extLst>
          </p:cNvPr>
          <p:cNvSpPr>
            <a:spLocks noGrp="1" noChangeArrowheads="1"/>
          </p:cNvSpPr>
          <p:nvPr>
            <p:ph idx="1"/>
          </p:nvPr>
        </p:nvSpPr>
        <p:spPr>
          <a:xfrm>
            <a:off x="2263776" y="923926"/>
            <a:ext cx="7826375" cy="2505074"/>
          </a:xfrm>
        </p:spPr>
        <p:txBody>
          <a:bodyPr>
            <a:normAutofit fontScale="92500" lnSpcReduction="20000"/>
          </a:bodyPr>
          <a:lstStyle/>
          <a:p>
            <a:r>
              <a:rPr lang="en-US" altLang="en-US" sz="3500" dirty="0"/>
              <a:t>Sleep</a:t>
            </a:r>
          </a:p>
          <a:p>
            <a:r>
              <a:rPr lang="en-US" altLang="en-US" sz="3500" dirty="0"/>
              <a:t>Pain Intensity</a:t>
            </a:r>
          </a:p>
          <a:p>
            <a:r>
              <a:rPr lang="en-US" altLang="en-US" sz="3500" dirty="0"/>
              <a:t>Pain Duration</a:t>
            </a:r>
          </a:p>
          <a:p>
            <a:r>
              <a:rPr lang="en-US" altLang="en-US" sz="3500" dirty="0"/>
              <a:t>Pain Type</a:t>
            </a:r>
          </a:p>
          <a:p>
            <a:r>
              <a:rPr lang="en-US" altLang="en-US" sz="3500" dirty="0"/>
              <a:t>Opioid Dosing</a:t>
            </a:r>
          </a:p>
          <a:p>
            <a:pPr marL="0" indent="0">
              <a:buNone/>
            </a:pPr>
            <a:endParaRPr lang="en-US" altLang="en-US" dirty="0"/>
          </a:p>
          <a:p>
            <a:endParaRPr lang="en-US" altLang="en-US" dirty="0"/>
          </a:p>
        </p:txBody>
      </p:sp>
      <p:pic>
        <p:nvPicPr>
          <p:cNvPr id="30723" name="Picture 4" descr="http://markspsychiatry.com/wp-content/uploads/2009/05/women_insomnia.jpg">
            <a:extLst>
              <a:ext uri="{FF2B5EF4-FFF2-40B4-BE49-F238E27FC236}">
                <a16:creationId xmlns:a16="http://schemas.microsoft.com/office/drawing/2014/main" id="{99C3FAE9-DE97-4C51-9DAE-4C8DECAB0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62026"/>
            <a:ext cx="29146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Image result for opioids">
            <a:extLst>
              <a:ext uri="{FF2B5EF4-FFF2-40B4-BE49-F238E27FC236}">
                <a16:creationId xmlns:a16="http://schemas.microsoft.com/office/drawing/2014/main" id="{678C9C69-5DA8-4CFC-B352-65868C443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632836"/>
            <a:ext cx="28289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Image result for pain intensity">
            <a:extLst>
              <a:ext uri="{FF2B5EF4-FFF2-40B4-BE49-F238E27FC236}">
                <a16:creationId xmlns:a16="http://schemas.microsoft.com/office/drawing/2014/main" id="{B9944A5B-D6F7-4A37-8FB1-DA4666B4F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45231"/>
            <a:ext cx="35163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5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0722">
                                            <p:txEl>
                                              <p:pRg st="0" end="0"/>
                                            </p:txEl>
                                          </p:spTgt>
                                        </p:tgtEl>
                                        <p:attrNameLst>
                                          <p:attrName>style.color</p:attrName>
                                        </p:attrNameLst>
                                      </p:cBhvr>
                                      <p:to>
                                        <p:clrVal>
                                          <a:schemeClr val="accent2"/>
                                        </p:clrVal>
                                      </p:to>
                                    </p:set>
                                    <p:set>
                                      <p:cBhvr>
                                        <p:cTn id="7" dur="500" fill="hold"/>
                                        <p:tgtEl>
                                          <p:spTgt spid="30722">
                                            <p:txEl>
                                              <p:pRg st="0" end="0"/>
                                            </p:txEl>
                                          </p:spTgt>
                                        </p:tgtEl>
                                        <p:attrNameLst>
                                          <p:attrName>fillcolor</p:attrName>
                                        </p:attrNameLst>
                                      </p:cBhvr>
                                      <p:to>
                                        <p:clrVal>
                                          <a:schemeClr val="accent2"/>
                                        </p:clrVal>
                                      </p:to>
                                    </p:set>
                                    <p:set>
                                      <p:cBhvr>
                                        <p:cTn id="8" dur="500" fill="hold"/>
                                        <p:tgtEl>
                                          <p:spTgt spid="30722">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0722">
                                            <p:txEl>
                                              <p:pRg st="1" end="1"/>
                                            </p:txEl>
                                          </p:spTgt>
                                        </p:tgtEl>
                                        <p:attrNameLst>
                                          <p:attrName>style.color</p:attrName>
                                        </p:attrNameLst>
                                      </p:cBhvr>
                                      <p:to>
                                        <p:clrVal>
                                          <a:schemeClr val="accent2"/>
                                        </p:clrVal>
                                      </p:to>
                                    </p:set>
                                    <p:set>
                                      <p:cBhvr>
                                        <p:cTn id="13" dur="500" fill="hold"/>
                                        <p:tgtEl>
                                          <p:spTgt spid="30722">
                                            <p:txEl>
                                              <p:pRg st="1" end="1"/>
                                            </p:txEl>
                                          </p:spTgt>
                                        </p:tgtEl>
                                        <p:attrNameLst>
                                          <p:attrName>fillcolor</p:attrName>
                                        </p:attrNameLst>
                                      </p:cBhvr>
                                      <p:to>
                                        <p:clrVal>
                                          <a:schemeClr val="accent2"/>
                                        </p:clrVal>
                                      </p:to>
                                    </p:set>
                                    <p:set>
                                      <p:cBhvr>
                                        <p:cTn id="14" dur="500" fill="hold"/>
                                        <p:tgtEl>
                                          <p:spTgt spid="30722">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0722">
                                            <p:txEl>
                                              <p:pRg st="3" end="3"/>
                                            </p:txEl>
                                          </p:spTgt>
                                        </p:tgtEl>
                                        <p:attrNameLst>
                                          <p:attrName>style.color</p:attrName>
                                        </p:attrNameLst>
                                      </p:cBhvr>
                                      <p:to>
                                        <p:clrVal>
                                          <a:schemeClr val="accent2"/>
                                        </p:clrVal>
                                      </p:to>
                                    </p:set>
                                    <p:set>
                                      <p:cBhvr>
                                        <p:cTn id="19" dur="500" fill="hold"/>
                                        <p:tgtEl>
                                          <p:spTgt spid="30722">
                                            <p:txEl>
                                              <p:pRg st="3" end="3"/>
                                            </p:txEl>
                                          </p:spTgt>
                                        </p:tgtEl>
                                        <p:attrNameLst>
                                          <p:attrName>fillcolor</p:attrName>
                                        </p:attrNameLst>
                                      </p:cBhvr>
                                      <p:to>
                                        <p:clrVal>
                                          <a:schemeClr val="accent2"/>
                                        </p:clrVal>
                                      </p:to>
                                    </p:set>
                                    <p:set>
                                      <p:cBhvr>
                                        <p:cTn id="20" dur="500" fill="hold"/>
                                        <p:tgtEl>
                                          <p:spTgt spid="307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D955-35AA-45E4-8319-431A99A648C9}"/>
              </a:ext>
            </a:extLst>
          </p:cNvPr>
          <p:cNvSpPr>
            <a:spLocks noGrp="1"/>
          </p:cNvSpPr>
          <p:nvPr>
            <p:ph type="title"/>
          </p:nvPr>
        </p:nvSpPr>
        <p:spPr>
          <a:xfrm>
            <a:off x="605367" y="90488"/>
            <a:ext cx="11360151" cy="1143952"/>
          </a:xfrm>
        </p:spPr>
        <p:txBody>
          <a:bodyPr/>
          <a:lstStyle/>
          <a:p>
            <a:pPr algn="ctr"/>
            <a:endParaRPr lang="en-US" sz="2000" dirty="0">
              <a:solidFill>
                <a:schemeClr val="accent1"/>
              </a:solidFill>
            </a:endParaRPr>
          </a:p>
        </p:txBody>
      </p:sp>
      <p:sp>
        <p:nvSpPr>
          <p:cNvPr id="3" name="Content Placeholder 2">
            <a:extLst>
              <a:ext uri="{FF2B5EF4-FFF2-40B4-BE49-F238E27FC236}">
                <a16:creationId xmlns:a16="http://schemas.microsoft.com/office/drawing/2014/main" id="{4B60BE33-B844-4B83-BC57-3048D9E434B8}"/>
              </a:ext>
            </a:extLst>
          </p:cNvPr>
          <p:cNvSpPr>
            <a:spLocks noGrp="1"/>
          </p:cNvSpPr>
          <p:nvPr>
            <p:ph idx="1"/>
          </p:nvPr>
        </p:nvSpPr>
        <p:spPr>
          <a:xfrm>
            <a:off x="986367" y="2271860"/>
            <a:ext cx="10435167" cy="3872908"/>
          </a:xfrm>
        </p:spPr>
        <p:txBody>
          <a:bodyPr>
            <a:normAutofit/>
          </a:bodyPr>
          <a:lstStyle/>
          <a:p>
            <a:r>
              <a:rPr lang="en-US" dirty="0"/>
              <a:t>Methods: A cohort of 221,817 veterans initiating pain care was divided into four subgroups: </a:t>
            </a:r>
          </a:p>
          <a:p>
            <a:pPr>
              <a:buFont typeface="Wingdings" panose="05000000000000000000" pitchFamily="2" charset="2"/>
              <a:buChar char="§"/>
            </a:pPr>
            <a:r>
              <a:rPr lang="en-US" dirty="0"/>
              <a:t>a) no/mild pain + no insomnia (</a:t>
            </a:r>
            <a:r>
              <a:rPr lang="en-US" dirty="0" err="1"/>
              <a:t>LowPainNoINS</a:t>
            </a:r>
            <a:r>
              <a:rPr lang="en-US" dirty="0"/>
              <a:t>), </a:t>
            </a:r>
          </a:p>
          <a:p>
            <a:pPr>
              <a:buFont typeface="Wingdings" panose="05000000000000000000" pitchFamily="2" charset="2"/>
              <a:buChar char="§"/>
            </a:pPr>
            <a:r>
              <a:rPr lang="en-US" dirty="0"/>
              <a:t>b) no/mild pain + insomnia (</a:t>
            </a:r>
            <a:r>
              <a:rPr lang="en-US" dirty="0" err="1"/>
              <a:t>LowPain</a:t>
            </a:r>
            <a:r>
              <a:rPr lang="en-US" dirty="0"/>
              <a:t>-INS), </a:t>
            </a:r>
          </a:p>
          <a:p>
            <a:pPr>
              <a:buFont typeface="Wingdings" panose="05000000000000000000" pitchFamily="2" charset="2"/>
              <a:buChar char="§"/>
            </a:pPr>
            <a:r>
              <a:rPr lang="en-US" dirty="0"/>
              <a:t>c) moderate/severe pain + no insomnia (</a:t>
            </a:r>
            <a:r>
              <a:rPr lang="en-US" dirty="0" err="1"/>
              <a:t>HighPain-NoINS</a:t>
            </a:r>
            <a:r>
              <a:rPr lang="en-US" dirty="0"/>
              <a:t>), </a:t>
            </a:r>
          </a:p>
          <a:p>
            <a:pPr>
              <a:buFont typeface="Wingdings" panose="05000000000000000000" pitchFamily="2" charset="2"/>
              <a:buChar char="§"/>
            </a:pPr>
            <a:r>
              <a:rPr lang="en-US" dirty="0"/>
              <a:t>d) moderate/severe pain + insomnia (</a:t>
            </a:r>
            <a:r>
              <a:rPr lang="en-US" dirty="0" err="1"/>
              <a:t>HighPain</a:t>
            </a:r>
            <a:r>
              <a:rPr lang="en-US" dirty="0"/>
              <a:t>-INS).</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6D75690A-2B35-403E-97D9-E3E7B5512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67" y="90488"/>
            <a:ext cx="10979151" cy="2002263"/>
          </a:xfrm>
          <a:prstGeom prst="rect">
            <a:avLst/>
          </a:prstGeom>
        </p:spPr>
      </p:pic>
    </p:spTree>
    <p:extLst>
      <p:ext uri="{BB962C8B-B14F-4D97-AF65-F5344CB8AC3E}">
        <p14:creationId xmlns:p14="http://schemas.microsoft.com/office/powerpoint/2010/main" val="219328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D955-35AA-45E4-8319-431A99A648C9}"/>
              </a:ext>
            </a:extLst>
          </p:cNvPr>
          <p:cNvSpPr>
            <a:spLocks noGrp="1"/>
          </p:cNvSpPr>
          <p:nvPr>
            <p:ph type="title"/>
          </p:nvPr>
        </p:nvSpPr>
        <p:spPr>
          <a:xfrm>
            <a:off x="605367" y="90488"/>
            <a:ext cx="11360151" cy="1143952"/>
          </a:xfrm>
        </p:spPr>
        <p:txBody>
          <a:bodyPr>
            <a:normAutofit/>
          </a:bodyPr>
          <a:lstStyle/>
          <a:p>
            <a:pPr algn="ctr"/>
            <a:r>
              <a:rPr lang="en-US" sz="4000" dirty="0">
                <a:solidFill>
                  <a:schemeClr val="accent1"/>
                </a:solidFill>
              </a:rPr>
              <a:t>RESULTS</a:t>
            </a:r>
          </a:p>
        </p:txBody>
      </p:sp>
      <p:sp>
        <p:nvSpPr>
          <p:cNvPr id="3" name="Content Placeholder 2">
            <a:extLst>
              <a:ext uri="{FF2B5EF4-FFF2-40B4-BE49-F238E27FC236}">
                <a16:creationId xmlns:a16="http://schemas.microsoft.com/office/drawing/2014/main" id="{4B60BE33-B844-4B83-BC57-3048D9E434B8}"/>
              </a:ext>
            </a:extLst>
          </p:cNvPr>
          <p:cNvSpPr>
            <a:spLocks noGrp="1"/>
          </p:cNvSpPr>
          <p:nvPr>
            <p:ph idx="1"/>
          </p:nvPr>
        </p:nvSpPr>
        <p:spPr>
          <a:xfrm>
            <a:off x="381000" y="1066800"/>
            <a:ext cx="7467600" cy="4648200"/>
          </a:xfrm>
        </p:spPr>
        <p:txBody>
          <a:bodyPr>
            <a:normAutofit fontScale="92500" lnSpcReduction="10000"/>
          </a:bodyPr>
          <a:lstStyle/>
          <a:p>
            <a:r>
              <a:rPr lang="en-US" i="1" dirty="0">
                <a:solidFill>
                  <a:srgbClr val="FF0000"/>
                </a:solidFill>
              </a:rPr>
              <a:t>Results revealed that those with both moderate/severe pain and insomnia are more likely to have a history of suicide attempts and are at greater risk of a suicide attempt</a:t>
            </a:r>
            <a:r>
              <a:rPr lang="en-US" dirty="0"/>
              <a:t> relative to those with insomnia with low/mild pain and those with moderate/severe pain with no insomnia. </a:t>
            </a:r>
          </a:p>
          <a:p>
            <a:r>
              <a:rPr lang="en-US" dirty="0"/>
              <a:t>Suicide prevention efforts for chronic pain and insomnia could address pain and insomnia within the same intervention or in parallel </a:t>
            </a:r>
          </a:p>
        </p:txBody>
      </p:sp>
      <p:pic>
        <p:nvPicPr>
          <p:cNvPr id="4098" name="Picture 2" descr="Insomnia - What Is Insomnia? | NHLBI, N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8382000" y="1115786"/>
            <a:ext cx="3317875"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800000" flipV="1">
            <a:off x="986367" y="6144768"/>
            <a:ext cx="8157633" cy="369332"/>
          </a:xfrm>
          <a:prstGeom prst="rect">
            <a:avLst/>
          </a:prstGeom>
        </p:spPr>
        <p:txBody>
          <a:bodyPr wrap="square">
            <a:spAutoFit/>
          </a:bodyPr>
          <a:lstStyle/>
          <a:p>
            <a:r>
              <a:rPr lang="en-US" dirty="0">
                <a:solidFill>
                  <a:schemeClr val="accent1"/>
                </a:solidFill>
              </a:rPr>
              <a:t>Psychosomatic Medicine: September 2021 - Volume 83 - Issue 7 - p 733-738</a:t>
            </a:r>
            <a:endParaRPr lang="en-US" dirty="0"/>
          </a:p>
        </p:txBody>
      </p:sp>
      <p:pic>
        <p:nvPicPr>
          <p:cNvPr id="4100" name="Picture 4" descr="How to Handle Severe Pain - Pain Treatment 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3657600"/>
            <a:ext cx="2792412" cy="220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4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endParaRPr lang="en-US"/>
          </a:p>
        </p:txBody>
      </p:sp>
      <p:sp>
        <p:nvSpPr>
          <p:cNvPr id="9" name="Content Placeholder 8"/>
          <p:cNvSpPr>
            <a:spLocks noGrp="1"/>
          </p:cNvSpPr>
          <p:nvPr>
            <p:ph sz="quarter" idx="22"/>
          </p:nvPr>
        </p:nvSpPr>
        <p:spPr/>
        <p:txBody>
          <a:bodyPr/>
          <a:lstStyle/>
          <a:p>
            <a:pPr marL="457200" indent="-457200">
              <a:buFont typeface="Wingdings" panose="05000000000000000000" pitchFamily="2" charset="2"/>
              <a:buChar char="q"/>
            </a:pPr>
            <a:r>
              <a:rPr lang="en-US" sz="3200" dirty="0"/>
              <a:t>MDC has no conflict of interest related to this presentation</a:t>
            </a:r>
          </a:p>
          <a:p>
            <a:pPr marL="457200" indent="-457200">
              <a:buFont typeface="Wingdings" panose="05000000000000000000" pitchFamily="2" charset="2"/>
              <a:buChar char="q"/>
            </a:pPr>
            <a:r>
              <a:rPr lang="en-US" sz="3200" dirty="0"/>
              <a:t>Funding</a:t>
            </a:r>
          </a:p>
          <a:p>
            <a:pPr marL="914400" lvl="1" indent="-457200">
              <a:buFont typeface="Wingdings" panose="05000000000000000000" pitchFamily="2" charset="2"/>
              <a:buChar char="Ø"/>
            </a:pPr>
            <a:r>
              <a:rPr lang="en-US" sz="2800" dirty="0"/>
              <a:t>1R01DA044015-01A1 NIH</a:t>
            </a:r>
          </a:p>
          <a:p>
            <a:pPr marL="914400" lvl="1" indent="-457200">
              <a:buFont typeface="Wingdings" panose="05000000000000000000" pitchFamily="2" charset="2"/>
              <a:buChar char="Ø"/>
            </a:pPr>
            <a:r>
              <a:rPr lang="en-US" sz="2800" dirty="0"/>
              <a:t>1R01NR017853-01A1 NIH</a:t>
            </a:r>
          </a:p>
          <a:p>
            <a:pPr marL="914400" lvl="1" indent="-457200">
              <a:buFont typeface="Wingdings" panose="05000000000000000000" pitchFamily="2" charset="2"/>
              <a:buChar char="Ø"/>
            </a:pPr>
            <a:r>
              <a:rPr lang="en-US" sz="2800" dirty="0"/>
              <a:t>U01-DK123813  NIH</a:t>
            </a:r>
          </a:p>
          <a:p>
            <a:pPr marL="914400" lvl="1" indent="-457200">
              <a:buFont typeface="Wingdings" panose="05000000000000000000" pitchFamily="2" charset="2"/>
              <a:buChar char="Ø"/>
            </a:pPr>
            <a:r>
              <a:rPr lang="en-US" sz="2800" dirty="0"/>
              <a:t>R21DA048986  NIH</a:t>
            </a:r>
          </a:p>
          <a:p>
            <a:pPr marL="914400" lvl="1" indent="-457200">
              <a:buFont typeface="Wingdings" panose="05000000000000000000" pitchFamily="2" charset="2"/>
              <a:buChar char="Ø"/>
            </a:pPr>
            <a:r>
              <a:rPr lang="en-US" sz="2800" dirty="0"/>
              <a:t>R21-NR019047-01 NIH</a:t>
            </a:r>
          </a:p>
          <a:p>
            <a:endParaRPr lang="en-US" dirty="0"/>
          </a:p>
        </p:txBody>
      </p:sp>
    </p:spTree>
    <p:extLst>
      <p:ext uri="{BB962C8B-B14F-4D97-AF65-F5344CB8AC3E}">
        <p14:creationId xmlns:p14="http://schemas.microsoft.com/office/powerpoint/2010/main" val="77001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90A4116-0E77-4F39-A45E-5D6B379C7904}"/>
              </a:ext>
            </a:extLst>
          </p:cNvPr>
          <p:cNvSpPr>
            <a:spLocks noGrp="1" noChangeArrowheads="1"/>
          </p:cNvSpPr>
          <p:nvPr>
            <p:ph type="title"/>
          </p:nvPr>
        </p:nvSpPr>
        <p:spPr/>
        <p:txBody>
          <a:bodyPr/>
          <a:lstStyle/>
          <a:p>
            <a:r>
              <a:rPr lang="en-US" altLang="en-US" dirty="0"/>
              <a:t>Vulnerable Pain Populations</a:t>
            </a:r>
          </a:p>
        </p:txBody>
      </p:sp>
      <p:pic>
        <p:nvPicPr>
          <p:cNvPr id="35842" name="Content Placeholder 3" descr="crps.jpg">
            <a:extLst>
              <a:ext uri="{FF2B5EF4-FFF2-40B4-BE49-F238E27FC236}">
                <a16:creationId xmlns:a16="http://schemas.microsoft.com/office/drawing/2014/main" id="{6208E22E-BFC8-4043-AF83-1070E47725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0448" r="-110448"/>
          <a:stretch>
            <a:fillRect/>
          </a:stretch>
        </p:blipFill>
        <p:spPr>
          <a:xfrm>
            <a:off x="4800600" y="2167298"/>
            <a:ext cx="7826375" cy="3776302"/>
          </a:xfrm>
        </p:spPr>
      </p:pic>
      <p:pic>
        <p:nvPicPr>
          <p:cNvPr id="35844" name="Picture 5" descr="fibromyalgia.jpg">
            <a:extLst>
              <a:ext uri="{FF2B5EF4-FFF2-40B4-BE49-F238E27FC236}">
                <a16:creationId xmlns:a16="http://schemas.microsoft.com/office/drawing/2014/main" id="{1214F292-106D-408D-92AF-8F27D93EE7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27836"/>
            <a:ext cx="3454400" cy="391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48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3" descr="FM SI.png">
            <a:extLst>
              <a:ext uri="{FF2B5EF4-FFF2-40B4-BE49-F238E27FC236}">
                <a16:creationId xmlns:a16="http://schemas.microsoft.com/office/drawing/2014/main" id="{F5CA481E-50FB-45F0-89B1-F5F41F24C10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9400" r="-39400"/>
          <a:stretch>
            <a:fillRect/>
          </a:stretch>
        </p:blipFill>
        <p:spPr>
          <a:xfrm>
            <a:off x="457200" y="76200"/>
            <a:ext cx="11049000" cy="6680200"/>
          </a:xfrm>
        </p:spPr>
      </p:pic>
    </p:spTree>
    <p:extLst>
      <p:ext uri="{BB962C8B-B14F-4D97-AF65-F5344CB8AC3E}">
        <p14:creationId xmlns:p14="http://schemas.microsoft.com/office/powerpoint/2010/main" val="193433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D105854-009F-4375-8794-6E32E49AF788}"/>
              </a:ext>
            </a:extLst>
          </p:cNvPr>
          <p:cNvSpPr>
            <a:spLocks noGrp="1" noChangeArrowheads="1"/>
          </p:cNvSpPr>
          <p:nvPr>
            <p:ph type="title"/>
          </p:nvPr>
        </p:nvSpPr>
        <p:spPr/>
        <p:txBody>
          <a:bodyPr/>
          <a:lstStyle/>
          <a:p>
            <a:endParaRPr lang="en-US" altLang="en-US"/>
          </a:p>
        </p:txBody>
      </p:sp>
      <p:pic>
        <p:nvPicPr>
          <p:cNvPr id="37890" name="Content Placeholder 3" descr="FM.jpg">
            <a:extLst>
              <a:ext uri="{FF2B5EF4-FFF2-40B4-BE49-F238E27FC236}">
                <a16:creationId xmlns:a16="http://schemas.microsoft.com/office/drawing/2014/main" id="{3B58874F-8A45-48C7-92E1-DB667B901D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582" r="-16582"/>
          <a:stretch>
            <a:fillRect/>
          </a:stretch>
        </p:blipFill>
        <p:spPr>
          <a:xfrm>
            <a:off x="1333500" y="762000"/>
            <a:ext cx="9525000" cy="5334000"/>
          </a:xfrm>
        </p:spPr>
      </p:pic>
    </p:spTree>
    <p:extLst>
      <p:ext uri="{BB962C8B-B14F-4D97-AF65-F5344CB8AC3E}">
        <p14:creationId xmlns:p14="http://schemas.microsoft.com/office/powerpoint/2010/main" val="288678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3" descr="OR FM.png">
            <a:extLst>
              <a:ext uri="{FF2B5EF4-FFF2-40B4-BE49-F238E27FC236}">
                <a16:creationId xmlns:a16="http://schemas.microsoft.com/office/drawing/2014/main" id="{3B42EE40-0852-4140-B6D6-01349DA7710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9596" r="-66331" b="3307"/>
          <a:stretch>
            <a:fillRect/>
          </a:stretch>
        </p:blipFill>
        <p:spPr>
          <a:xfrm>
            <a:off x="76200" y="1295400"/>
            <a:ext cx="12725400" cy="4419600"/>
          </a:xfrm>
        </p:spPr>
      </p:pic>
    </p:spTree>
    <p:extLst>
      <p:ext uri="{BB962C8B-B14F-4D97-AF65-F5344CB8AC3E}">
        <p14:creationId xmlns:p14="http://schemas.microsoft.com/office/powerpoint/2010/main" val="31319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68766"/>
          </a:xfrm>
        </p:spPr>
        <p:txBody>
          <a:bodyPr>
            <a:normAutofit fontScale="90000"/>
          </a:bodyPr>
          <a:lstStyle/>
          <a:p>
            <a:pPr algn="ctr"/>
            <a:r>
              <a:rPr lang="en-US" dirty="0">
                <a:solidFill>
                  <a:schemeClr val="accent1"/>
                </a:solidFill>
              </a:rPr>
              <a:t>CRPS and Suicide</a:t>
            </a:r>
          </a:p>
        </p:txBody>
      </p:sp>
      <p:sp>
        <p:nvSpPr>
          <p:cNvPr id="3" name="Content Placeholder 2"/>
          <p:cNvSpPr>
            <a:spLocks noGrp="1"/>
          </p:cNvSpPr>
          <p:nvPr>
            <p:ph idx="1"/>
          </p:nvPr>
        </p:nvSpPr>
        <p:spPr>
          <a:xfrm>
            <a:off x="568692" y="897367"/>
            <a:ext cx="7737107" cy="5503433"/>
          </a:xfrm>
        </p:spPr>
        <p:txBody>
          <a:bodyPr>
            <a:normAutofit lnSpcReduction="10000"/>
          </a:bodyPr>
          <a:lstStyle/>
          <a:p>
            <a:r>
              <a:rPr lang="en-US" dirty="0"/>
              <a:t>CRPS is an extremely painful condition with typically significant restriction in function, refractory to most interventions and commonly is associated with depression, a sense of hopelessness and anxiety. </a:t>
            </a:r>
          </a:p>
          <a:p>
            <a:r>
              <a:rPr lang="en-US" dirty="0"/>
              <a:t>An epidemiological study on CRPS discovered that </a:t>
            </a:r>
            <a:r>
              <a:rPr lang="en-US" dirty="0">
                <a:solidFill>
                  <a:srgbClr val="FF0000"/>
                </a:solidFill>
              </a:rPr>
              <a:t>49.3%</a:t>
            </a:r>
            <a:r>
              <a:rPr lang="en-US" dirty="0"/>
              <a:t> of patients with CRPS considered suicide and suicide attempt rate was </a:t>
            </a:r>
            <a:r>
              <a:rPr lang="en-US" dirty="0">
                <a:solidFill>
                  <a:srgbClr val="FF0000"/>
                </a:solidFill>
              </a:rPr>
              <a:t>15.1%</a:t>
            </a:r>
            <a:r>
              <a:rPr lang="en-US" dirty="0"/>
              <a:t> These rates are higher than those of the general population and other pain populations</a:t>
            </a:r>
          </a:p>
          <a:p>
            <a:pPr marL="0" indent="0">
              <a:buNone/>
            </a:pPr>
            <a:r>
              <a:rPr lang="en-US" sz="1300" dirty="0">
                <a:solidFill>
                  <a:srgbClr val="FF0000"/>
                </a:solidFill>
              </a:rPr>
              <a:t>Sharma A, Agarwal S, </a:t>
            </a:r>
            <a:r>
              <a:rPr lang="en-US" sz="1300" dirty="0" err="1">
                <a:solidFill>
                  <a:srgbClr val="FF0000"/>
                </a:solidFill>
              </a:rPr>
              <a:t>Broatch</a:t>
            </a:r>
            <a:r>
              <a:rPr lang="en-US" sz="1300" dirty="0">
                <a:solidFill>
                  <a:srgbClr val="FF0000"/>
                </a:solidFill>
              </a:rPr>
              <a:t> J, Raja SN. A web-based cross-sectional epidemiological survey of complex regional pain syndrome. </a:t>
            </a:r>
            <a:r>
              <a:rPr lang="en-US" sz="1300" dirty="0" err="1">
                <a:solidFill>
                  <a:srgbClr val="FF0000"/>
                </a:solidFill>
              </a:rPr>
              <a:t>Reg</a:t>
            </a:r>
            <a:r>
              <a:rPr lang="en-US" sz="1300" dirty="0">
                <a:solidFill>
                  <a:srgbClr val="FF0000"/>
                </a:solidFill>
              </a:rPr>
              <a:t> </a:t>
            </a:r>
            <a:r>
              <a:rPr lang="en-US" sz="1300" dirty="0" err="1">
                <a:solidFill>
                  <a:srgbClr val="FF0000"/>
                </a:solidFill>
              </a:rPr>
              <a:t>Anesth</a:t>
            </a:r>
            <a:r>
              <a:rPr lang="en-US" sz="1300" dirty="0">
                <a:solidFill>
                  <a:srgbClr val="FF0000"/>
                </a:solidFill>
              </a:rPr>
              <a:t> Pain Med. 2009 Mar-Apr;34(2):110-5; Edwards RR, Smith MT, </a:t>
            </a:r>
            <a:r>
              <a:rPr lang="en-US" sz="1300" dirty="0" err="1">
                <a:solidFill>
                  <a:srgbClr val="FF0000"/>
                </a:solidFill>
              </a:rPr>
              <a:t>Kudel</a:t>
            </a:r>
            <a:r>
              <a:rPr lang="en-US" sz="1300" dirty="0">
                <a:solidFill>
                  <a:srgbClr val="FF0000"/>
                </a:solidFill>
              </a:rPr>
              <a:t> I, </a:t>
            </a:r>
            <a:r>
              <a:rPr lang="en-US" sz="1300" dirty="0" err="1">
                <a:solidFill>
                  <a:srgbClr val="FF0000"/>
                </a:solidFill>
              </a:rPr>
              <a:t>Haythornthwaite</a:t>
            </a:r>
            <a:r>
              <a:rPr lang="en-US" sz="1300" dirty="0">
                <a:solidFill>
                  <a:srgbClr val="FF0000"/>
                </a:solidFill>
              </a:rPr>
              <a:t> J. Pain-related catastrophizing as a risk factor for suicidal ideation in chronic pain. Pain. 2006 Dec 15;126(1-3):272-9. </a:t>
            </a:r>
          </a:p>
        </p:txBody>
      </p:sp>
      <p:pic>
        <p:nvPicPr>
          <p:cNvPr id="819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236" y="1756026"/>
            <a:ext cx="2542272" cy="19067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21" y="4059392"/>
            <a:ext cx="2908902" cy="218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07C016A-A168-4261-9398-D166F81390E5}"/>
              </a:ext>
            </a:extLst>
          </p:cNvPr>
          <p:cNvSpPr>
            <a:spLocks noGrp="1" noChangeArrowheads="1"/>
          </p:cNvSpPr>
          <p:nvPr>
            <p:ph type="title"/>
          </p:nvPr>
        </p:nvSpPr>
        <p:spPr>
          <a:xfrm>
            <a:off x="1854200" y="76200"/>
            <a:ext cx="8458200" cy="495300"/>
          </a:xfrm>
        </p:spPr>
        <p:txBody>
          <a:bodyPr>
            <a:normAutofit fontScale="90000"/>
          </a:bodyPr>
          <a:lstStyle/>
          <a:p>
            <a:pPr algn="ctr" eaLnBrk="1" hangingPunct="1"/>
            <a:r>
              <a:rPr lang="en-US" altLang="en-US" dirty="0">
                <a:solidFill>
                  <a:schemeClr val="tx2"/>
                </a:solidFill>
              </a:rPr>
              <a:t>Possible  Mediators</a:t>
            </a:r>
          </a:p>
        </p:txBody>
      </p:sp>
      <p:sp>
        <p:nvSpPr>
          <p:cNvPr id="40962" name="Content Placeholder 2">
            <a:extLst>
              <a:ext uri="{FF2B5EF4-FFF2-40B4-BE49-F238E27FC236}">
                <a16:creationId xmlns:a16="http://schemas.microsoft.com/office/drawing/2014/main" id="{0FCBBDCC-FA45-4A34-9849-29F2ED6704BA}"/>
              </a:ext>
            </a:extLst>
          </p:cNvPr>
          <p:cNvSpPr txBox="1">
            <a:spLocks/>
          </p:cNvSpPr>
          <p:nvPr/>
        </p:nvSpPr>
        <p:spPr bwMode="auto">
          <a:xfrm>
            <a:off x="4038600" y="1981200"/>
            <a:ext cx="4114800" cy="3352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00B0F0"/>
              </a:solidFill>
              <a:effectLst/>
              <a:uLnTx/>
              <a:uFillTx/>
              <a:latin typeface="Calibri" panose="020F050202020403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00B0F0"/>
                </a:solidFill>
                <a:effectLst/>
                <a:uLnTx/>
                <a:uFillTx/>
                <a:latin typeface="Calibri" panose="020F0502020204030204" pitchFamily="34" charset="0"/>
                <a:ea typeface="MS PGothic" panose="020B0600070205080204" pitchFamily="34" charset="-128"/>
                <a:cs typeface="+mn-cs"/>
              </a:rPr>
              <a:t>Catastrophizing</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00B0F0"/>
                </a:solidFill>
                <a:effectLst/>
                <a:uLnTx/>
                <a:uFillTx/>
                <a:latin typeface="Calibri" panose="020F0502020204030204" pitchFamily="34" charset="0"/>
                <a:ea typeface="MS PGothic" panose="020B0600070205080204" pitchFamily="34" charset="-128"/>
                <a:cs typeface="+mn-cs"/>
              </a:rPr>
              <a:t>Burdensomeness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00B0F0"/>
                </a:solidFill>
                <a:effectLst/>
                <a:uLnTx/>
                <a:uFillTx/>
                <a:latin typeface="Calibri" panose="020F0502020204030204" pitchFamily="34" charset="0"/>
                <a:ea typeface="MS PGothic" panose="020B0600070205080204" pitchFamily="34" charset="-128"/>
                <a:cs typeface="+mn-cs"/>
              </a:rPr>
              <a:t>Social Isolation</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00B0F0"/>
                </a:solidFill>
                <a:effectLst/>
                <a:uLnTx/>
                <a:uFillTx/>
                <a:latin typeface="Calibri" panose="020F0502020204030204" pitchFamily="34" charset="0"/>
                <a:ea typeface="MS PGothic" panose="020B0600070205080204" pitchFamily="34" charset="-128"/>
                <a:cs typeface="+mn-cs"/>
              </a:rPr>
              <a:t>Mental Defeat</a:t>
            </a:r>
          </a:p>
        </p:txBody>
      </p:sp>
      <p:pic>
        <p:nvPicPr>
          <p:cNvPr id="40963" name="Picture 2" descr="scream.jpg">
            <a:extLst>
              <a:ext uri="{FF2B5EF4-FFF2-40B4-BE49-F238E27FC236}">
                <a16:creationId xmlns:a16="http://schemas.microsoft.com/office/drawing/2014/main" id="{ACE2F457-0D91-4726-8188-CF52449CB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5350" y="3762375"/>
            <a:ext cx="200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Image result for isolation">
            <a:extLst>
              <a:ext uri="{FF2B5EF4-FFF2-40B4-BE49-F238E27FC236}">
                <a16:creationId xmlns:a16="http://schemas.microsoft.com/office/drawing/2014/main" id="{D6D249CC-A512-4B15-8B82-BC38593CB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034891"/>
            <a:ext cx="23050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Image result for burden ">
            <a:extLst>
              <a:ext uri="{FF2B5EF4-FFF2-40B4-BE49-F238E27FC236}">
                <a16:creationId xmlns:a16="http://schemas.microsoft.com/office/drawing/2014/main" id="{FE3168F8-460E-42FD-9E2D-D63D1A41C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590" y="1034891"/>
            <a:ext cx="2314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 descr="Image result for mental defeat ">
            <a:extLst>
              <a:ext uri="{FF2B5EF4-FFF2-40B4-BE49-F238E27FC236}">
                <a16:creationId xmlns:a16="http://schemas.microsoft.com/office/drawing/2014/main" id="{7DC0F0FD-D308-4C97-8A28-767BAFA7A4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300" y="3955256"/>
            <a:ext cx="25336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6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0962">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40962">
                                            <p:txEl>
                                              <p:pRg st="2" end="2"/>
                                            </p:txEl>
                                          </p:spTgt>
                                        </p:tgtEl>
                                        <p:attrNameLst>
                                          <p:attrName>style.color</p:attrName>
                                        </p:attrNameLst>
                                      </p:cBhvr>
                                      <p:to>
                                        <p:clrVal>
                                          <a:schemeClr val="accent2"/>
                                        </p:clrVal>
                                      </p:to>
                                    </p:set>
                                    <p:set>
                                      <p:cBhvr>
                                        <p:cTn id="11" dur="500" fill="hold"/>
                                        <p:tgtEl>
                                          <p:spTgt spid="40962">
                                            <p:txEl>
                                              <p:pRg st="2" end="2"/>
                                            </p:txEl>
                                          </p:spTgt>
                                        </p:tgtEl>
                                        <p:attrNameLst>
                                          <p:attrName>fillcolor</p:attrName>
                                        </p:attrNameLst>
                                      </p:cBhvr>
                                      <p:to>
                                        <p:clrVal>
                                          <a:schemeClr val="accent2"/>
                                        </p:clrVal>
                                      </p:to>
                                    </p:set>
                                    <p:set>
                                      <p:cBhvr>
                                        <p:cTn id="12" dur="500" fill="hold"/>
                                        <p:tgtEl>
                                          <p:spTgt spid="40962">
                                            <p:txEl>
                                              <p:pRg st="2" end="2"/>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40962">
                                            <p:txEl>
                                              <p:pRg st="3" end="3"/>
                                            </p:txEl>
                                          </p:spTgt>
                                        </p:tgtEl>
                                        <p:attrNameLst>
                                          <p:attrName>style.color</p:attrName>
                                        </p:attrNameLst>
                                      </p:cBhvr>
                                      <p:to>
                                        <p:clrVal>
                                          <a:schemeClr val="accent2"/>
                                        </p:clrVal>
                                      </p:to>
                                    </p:set>
                                    <p:set>
                                      <p:cBhvr>
                                        <p:cTn id="17" dur="500" fill="hold"/>
                                        <p:tgtEl>
                                          <p:spTgt spid="40962">
                                            <p:txEl>
                                              <p:pRg st="3" end="3"/>
                                            </p:txEl>
                                          </p:spTgt>
                                        </p:tgtEl>
                                        <p:attrNameLst>
                                          <p:attrName>fillcolor</p:attrName>
                                        </p:attrNameLst>
                                      </p:cBhvr>
                                      <p:to>
                                        <p:clrVal>
                                          <a:schemeClr val="accent2"/>
                                        </p:clrVal>
                                      </p:to>
                                    </p:set>
                                    <p:set>
                                      <p:cBhvr>
                                        <p:cTn id="18" dur="500" fill="hold"/>
                                        <p:tgtEl>
                                          <p:spTgt spid="40962">
                                            <p:txEl>
                                              <p:pRg st="3" end="3"/>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40962">
                                            <p:txEl>
                                              <p:pRg st="4" end="4"/>
                                            </p:txEl>
                                          </p:spTgt>
                                        </p:tgtEl>
                                        <p:attrNameLst>
                                          <p:attrName>style.color</p:attrName>
                                        </p:attrNameLst>
                                      </p:cBhvr>
                                      <p:to>
                                        <p:clrVal>
                                          <a:schemeClr val="accent2"/>
                                        </p:clrVal>
                                      </p:to>
                                    </p:set>
                                    <p:set>
                                      <p:cBhvr>
                                        <p:cTn id="23" dur="500" fill="hold"/>
                                        <p:tgtEl>
                                          <p:spTgt spid="40962">
                                            <p:txEl>
                                              <p:pRg st="4" end="4"/>
                                            </p:txEl>
                                          </p:spTgt>
                                        </p:tgtEl>
                                        <p:attrNameLst>
                                          <p:attrName>fillcolor</p:attrName>
                                        </p:attrNameLst>
                                      </p:cBhvr>
                                      <p:to>
                                        <p:clrVal>
                                          <a:schemeClr val="accent2"/>
                                        </p:clrVal>
                                      </p:to>
                                    </p:set>
                                    <p:set>
                                      <p:cBhvr>
                                        <p:cTn id="24" dur="500" fill="hold"/>
                                        <p:tgtEl>
                                          <p:spTgt spid="4096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7"/>
          <p:cNvSpPr>
            <a:spLocks noGrp="1" noChangeArrowheads="1"/>
          </p:cNvSpPr>
          <p:nvPr>
            <p:ph type="title"/>
          </p:nvPr>
        </p:nvSpPr>
        <p:spPr>
          <a:xfrm>
            <a:off x="1981200" y="274638"/>
            <a:ext cx="8229600" cy="373062"/>
          </a:xfrm>
        </p:spPr>
        <p:txBody>
          <a:bodyPr>
            <a:normAutofit fontScale="90000"/>
          </a:bodyPr>
          <a:lstStyle/>
          <a:p>
            <a:pPr algn="ctr"/>
            <a:r>
              <a:rPr lang="en-US" altLang="en-US">
                <a:solidFill>
                  <a:schemeClr val="accent1"/>
                </a:solidFill>
              </a:rPr>
              <a:t>Mental defeat</a:t>
            </a:r>
          </a:p>
        </p:txBody>
      </p:sp>
      <p:sp>
        <p:nvSpPr>
          <p:cNvPr id="9" name="Text Placeholder 8"/>
          <p:cNvSpPr>
            <a:spLocks noGrp="1"/>
          </p:cNvSpPr>
          <p:nvPr>
            <p:ph type="body" idx="1"/>
          </p:nvPr>
        </p:nvSpPr>
        <p:spPr>
          <a:xfrm>
            <a:off x="1981200" y="1238251"/>
            <a:ext cx="4040188" cy="936625"/>
          </a:xfrm>
        </p:spPr>
        <p:txBody>
          <a:bodyPr>
            <a:noAutofit/>
          </a:bodyPr>
          <a:lstStyle/>
          <a:p>
            <a:pPr>
              <a:defRPr/>
            </a:pPr>
            <a:r>
              <a:rPr lang="en-US" sz="2800" dirty="0"/>
              <a:t>Depression - Social Rank Theory	</a:t>
            </a:r>
          </a:p>
        </p:txBody>
      </p:sp>
      <p:sp>
        <p:nvSpPr>
          <p:cNvPr id="52228" name="Text Placeholder 10"/>
          <p:cNvSpPr>
            <a:spLocks noGrp="1" noChangeArrowheads="1"/>
          </p:cNvSpPr>
          <p:nvPr>
            <p:ph type="body" sz="quarter" idx="3"/>
          </p:nvPr>
        </p:nvSpPr>
        <p:spPr>
          <a:xfrm>
            <a:off x="6248400" y="1435099"/>
            <a:ext cx="4041775" cy="819150"/>
          </a:xfrm>
        </p:spPr>
        <p:txBody>
          <a:bodyPr>
            <a:noAutofit/>
          </a:bodyPr>
          <a:lstStyle/>
          <a:p>
            <a:r>
              <a:rPr lang="en-US" altLang="en-US" sz="2800" dirty="0"/>
              <a:t>PTSD – CBT &amp; Exposure therapy</a:t>
            </a:r>
          </a:p>
        </p:txBody>
      </p:sp>
      <p:pic>
        <p:nvPicPr>
          <p:cNvPr id="52229" name="Picture 4" descr="old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0909" b="10909"/>
          <a:stretch>
            <a:fillRect/>
          </a:stretch>
        </p:blipFill>
        <p:spPr>
          <a:xfrm>
            <a:off x="1524000" y="2765427"/>
            <a:ext cx="4040188" cy="2217738"/>
          </a:xfrm>
        </p:spPr>
      </p:pic>
      <p:pic>
        <p:nvPicPr>
          <p:cNvPr id="52230" name="Picture 6" descr="political prisoner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t="4890" b="30002"/>
          <a:stretch>
            <a:fillRect/>
          </a:stretch>
        </p:blipFill>
        <p:spPr>
          <a:xfrm>
            <a:off x="6169025" y="2765427"/>
            <a:ext cx="4041775" cy="2217738"/>
          </a:xfrm>
        </p:spPr>
      </p:pic>
      <p:sp>
        <p:nvSpPr>
          <p:cNvPr id="52231" name="Text Box 5"/>
          <p:cNvSpPr txBox="1">
            <a:spLocks noChangeArrowheads="1"/>
          </p:cNvSpPr>
          <p:nvPr/>
        </p:nvSpPr>
        <p:spPr bwMode="auto">
          <a:xfrm>
            <a:off x="3151188" y="5770563"/>
            <a:ext cx="3097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GB" altLang="en-US">
                <a:solidFill>
                  <a:schemeClr val="bg1"/>
                </a:solidFill>
                <a:latin typeface="Calibri" panose="020F0502020204030204" pitchFamily="34" charset="0"/>
              </a:rPr>
              <a:t>            Gilbert &amp; Allan, 1998</a:t>
            </a:r>
          </a:p>
        </p:txBody>
      </p:sp>
      <p:sp>
        <p:nvSpPr>
          <p:cNvPr id="52232" name="Text Box 5"/>
          <p:cNvSpPr txBox="1">
            <a:spLocks noChangeArrowheads="1"/>
          </p:cNvSpPr>
          <p:nvPr/>
        </p:nvSpPr>
        <p:spPr bwMode="auto">
          <a:xfrm>
            <a:off x="7412038" y="5770564"/>
            <a:ext cx="3097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GB" altLang="en-US">
                <a:solidFill>
                  <a:schemeClr val="bg1"/>
                </a:solidFill>
                <a:latin typeface="Calibri" panose="020F0502020204030204" pitchFamily="34" charset="0"/>
              </a:rPr>
              <a:t>           Ehlers et al., 1998</a:t>
            </a:r>
          </a:p>
        </p:txBody>
      </p:sp>
    </p:spTree>
    <p:extLst>
      <p:ext uri="{BB962C8B-B14F-4D97-AF65-F5344CB8AC3E}">
        <p14:creationId xmlns:p14="http://schemas.microsoft.com/office/powerpoint/2010/main" val="1453769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73226" y="100013"/>
            <a:ext cx="8520113" cy="558800"/>
          </a:xfrm>
        </p:spPr>
        <p:txBody>
          <a:bodyPr>
            <a:normAutofit fontScale="90000"/>
          </a:bodyPr>
          <a:lstStyle/>
          <a:p>
            <a:pPr algn="ctr"/>
            <a:r>
              <a:rPr lang="en-GB" altLang="en-US">
                <a:solidFill>
                  <a:schemeClr val="accent1"/>
                </a:solidFill>
              </a:rPr>
              <a:t>Mental defeat in chronic pain</a:t>
            </a:r>
          </a:p>
        </p:txBody>
      </p:sp>
      <p:sp>
        <p:nvSpPr>
          <p:cNvPr id="54275" name="Rectangle 3"/>
          <p:cNvSpPr>
            <a:spLocks noGrp="1" noChangeArrowheads="1"/>
          </p:cNvSpPr>
          <p:nvPr>
            <p:ph idx="1"/>
          </p:nvPr>
        </p:nvSpPr>
        <p:spPr>
          <a:xfrm>
            <a:off x="1524000" y="1524000"/>
            <a:ext cx="8566151" cy="3581400"/>
          </a:xfrm>
        </p:spPr>
        <p:txBody>
          <a:bodyPr/>
          <a:lstStyle/>
          <a:p>
            <a:pPr>
              <a:lnSpc>
                <a:spcPct val="80000"/>
              </a:lnSpc>
              <a:buClr>
                <a:srgbClr val="FF6600"/>
              </a:buClr>
            </a:pPr>
            <a:r>
              <a:rPr lang="en-GB" altLang="en-US" sz="2400" dirty="0"/>
              <a:t>A concept to characterise the deeper impact of pain on self-concept </a:t>
            </a:r>
          </a:p>
          <a:p>
            <a:pPr>
              <a:lnSpc>
                <a:spcPct val="80000"/>
              </a:lnSpc>
              <a:buClr>
                <a:srgbClr val="FF6600"/>
              </a:buClr>
            </a:pPr>
            <a:endParaRPr lang="en-GB" altLang="en-US" sz="2400" dirty="0"/>
          </a:p>
          <a:p>
            <a:pPr>
              <a:lnSpc>
                <a:spcPct val="80000"/>
              </a:lnSpc>
              <a:buClr>
                <a:srgbClr val="FF6600"/>
              </a:buClr>
            </a:pPr>
            <a:r>
              <a:rPr lang="en-GB" altLang="en-US" sz="2400" dirty="0"/>
              <a:t>A state of mind marked by a sense of a loss of autonomy, agency and human integrity</a:t>
            </a:r>
          </a:p>
          <a:p>
            <a:pPr>
              <a:lnSpc>
                <a:spcPct val="80000"/>
              </a:lnSpc>
              <a:buClr>
                <a:srgbClr val="FF6600"/>
              </a:buClr>
            </a:pPr>
            <a:endParaRPr lang="en-GB" altLang="en-US" sz="2400" dirty="0"/>
          </a:p>
          <a:p>
            <a:pPr>
              <a:lnSpc>
                <a:spcPct val="80000"/>
              </a:lnSpc>
              <a:buClr>
                <a:srgbClr val="FF6600"/>
              </a:buClr>
            </a:pPr>
            <a:r>
              <a:rPr lang="en-GB" altLang="en-US" sz="2400" dirty="0"/>
              <a:t>A type of self-processing, where persistent pain results in negative beliefs about the self in relation to pain</a:t>
            </a:r>
          </a:p>
          <a:p>
            <a:pPr>
              <a:lnSpc>
                <a:spcPct val="80000"/>
              </a:lnSpc>
              <a:buClr>
                <a:srgbClr val="FF6600"/>
              </a:buClr>
            </a:pPr>
            <a:endParaRPr lang="en-GB" altLang="en-US" sz="2400" dirty="0"/>
          </a:p>
        </p:txBody>
      </p:sp>
      <p:grpSp>
        <p:nvGrpSpPr>
          <p:cNvPr id="54276" name="Group 7"/>
          <p:cNvGrpSpPr>
            <a:grpSpLocks/>
          </p:cNvGrpSpPr>
          <p:nvPr/>
        </p:nvGrpSpPr>
        <p:grpSpPr bwMode="auto">
          <a:xfrm>
            <a:off x="9906000" y="4206559"/>
            <a:ext cx="2060575" cy="1698625"/>
            <a:chOff x="5229225" y="2635250"/>
            <a:chExt cx="2857500" cy="2857500"/>
          </a:xfrm>
        </p:grpSpPr>
        <p:pic>
          <p:nvPicPr>
            <p:cNvPr id="542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26352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Callout 1 10"/>
            <p:cNvSpPr/>
            <p:nvPr/>
          </p:nvSpPr>
          <p:spPr>
            <a:xfrm>
              <a:off x="6175375" y="2962275"/>
              <a:ext cx="1111250" cy="673100"/>
            </a:xfrm>
            <a:prstGeom prst="borderCallout1">
              <a:avLst>
                <a:gd name="adj1" fmla="val 18750"/>
                <a:gd name="adj2" fmla="val -8333"/>
                <a:gd name="adj3" fmla="val 114859"/>
                <a:gd name="adj4" fmla="val -12619"/>
              </a:avLst>
            </a:prstGeom>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hangingPunct="1">
                <a:defRPr/>
              </a:pPr>
              <a:r>
                <a:rPr lang="en-US" b="1" spc="150" dirty="0">
                  <a:ln w="11430"/>
                  <a:solidFill>
                    <a:srgbClr val="F8F8F8"/>
                  </a:solidFill>
                  <a:effectLst>
                    <a:outerShdw blurRad="25400" algn="tl" rotWithShape="0">
                      <a:srgbClr val="000000">
                        <a:alpha val="43000"/>
                      </a:srgbClr>
                    </a:outerShdw>
                  </a:effectLst>
                </a:rPr>
                <a:t>PAIN</a:t>
              </a:r>
              <a:endParaRPr lang="en-US" sz="2800" b="1" spc="150" dirty="0">
                <a:ln w="11430"/>
                <a:solidFill>
                  <a:srgbClr val="F8F8F8"/>
                </a:solidFill>
                <a:effectLst>
                  <a:outerShdw blurRad="25400" algn="tl" rotWithShape="0">
                    <a:srgbClr val="000000">
                      <a:alpha val="43000"/>
                    </a:srgbClr>
                  </a:outerShdw>
                </a:effectLst>
              </a:endParaRPr>
            </a:p>
          </p:txBody>
        </p:sp>
      </p:grpSp>
      <p:sp>
        <p:nvSpPr>
          <p:cNvPr id="54277" name="TextBox 4"/>
          <p:cNvSpPr txBox="1">
            <a:spLocks noChangeArrowheads="1"/>
          </p:cNvSpPr>
          <p:nvPr/>
        </p:nvSpPr>
        <p:spPr bwMode="auto">
          <a:xfrm>
            <a:off x="2263776" y="5631499"/>
            <a:ext cx="72094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eaLnBrk="1" hangingPunct="1"/>
            <a:r>
              <a:rPr lang="en-US" altLang="en-US" dirty="0">
                <a:solidFill>
                  <a:srgbClr val="FF0000"/>
                </a:solidFill>
                <a:latin typeface="Calibri" panose="020F0502020204030204" pitchFamily="34" charset="0"/>
              </a:rPr>
              <a:t>Tang et al, 2007 CJP; Tang et al., 2010; PAIN</a:t>
            </a:r>
          </a:p>
        </p:txBody>
      </p:sp>
    </p:spTree>
    <p:custDataLst>
      <p:tags r:id="rId1"/>
    </p:custDataLst>
    <p:extLst>
      <p:ext uri="{BB962C8B-B14F-4D97-AF65-F5344CB8AC3E}">
        <p14:creationId xmlns:p14="http://schemas.microsoft.com/office/powerpoint/2010/main" val="57026591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057400" y="274639"/>
            <a:ext cx="8229600" cy="363537"/>
          </a:xfrm>
        </p:spPr>
        <p:txBody>
          <a:bodyPr>
            <a:normAutofit fontScale="90000"/>
          </a:bodyPr>
          <a:lstStyle/>
          <a:p>
            <a:pPr>
              <a:defRPr/>
            </a:pPr>
            <a:r>
              <a:rPr lang="en-US" dirty="0">
                <a:solidFill>
                  <a:schemeClr val="accent1"/>
                </a:solidFill>
              </a:rPr>
              <a:t>Mental defeat</a:t>
            </a:r>
            <a:endParaRPr lang="en-GB" dirty="0">
              <a:solidFill>
                <a:schemeClr val="accent1"/>
              </a:solidFill>
            </a:endParaRPr>
          </a:p>
        </p:txBody>
      </p:sp>
      <p:sp>
        <p:nvSpPr>
          <p:cNvPr id="56323" name="Rectangle 3"/>
          <p:cNvSpPr>
            <a:spLocks noGrp="1" noChangeArrowheads="1"/>
          </p:cNvSpPr>
          <p:nvPr>
            <p:ph type="body" sz="half" idx="1"/>
          </p:nvPr>
        </p:nvSpPr>
        <p:spPr>
          <a:xfrm>
            <a:off x="1981200" y="1028701"/>
            <a:ext cx="7480300" cy="5318125"/>
          </a:xfrm>
        </p:spPr>
        <p:txBody>
          <a:bodyPr/>
          <a:lstStyle/>
          <a:p>
            <a:pPr>
              <a:lnSpc>
                <a:spcPct val="90000"/>
              </a:lnSpc>
              <a:spcAft>
                <a:spcPct val="0"/>
              </a:spcAft>
              <a:buClr>
                <a:srgbClr val="FF6600"/>
              </a:buClr>
              <a:buFont typeface="Arial" panose="020B0604020202020204" pitchFamily="34" charset="0"/>
              <a:buChar char="•"/>
            </a:pPr>
            <a:r>
              <a:rPr lang="en-GB" altLang="en-US" sz="2400" dirty="0"/>
              <a:t>“Defeat of the mind”</a:t>
            </a:r>
          </a:p>
          <a:p>
            <a:pPr>
              <a:lnSpc>
                <a:spcPct val="90000"/>
              </a:lnSpc>
              <a:spcAft>
                <a:spcPct val="0"/>
              </a:spcAft>
              <a:buClr>
                <a:srgbClr val="FF6600"/>
              </a:buClr>
              <a:buFont typeface="Arial" panose="020B0604020202020204" pitchFamily="34" charset="0"/>
              <a:buChar char="•"/>
            </a:pPr>
            <a:endParaRPr lang="en-GB" altLang="en-US" sz="2400" dirty="0"/>
          </a:p>
          <a:p>
            <a:pPr>
              <a:lnSpc>
                <a:spcPct val="90000"/>
              </a:lnSpc>
              <a:spcAft>
                <a:spcPct val="0"/>
              </a:spcAft>
              <a:buClr>
                <a:srgbClr val="FF6600"/>
              </a:buClr>
              <a:buFont typeface="Arial" panose="020B0604020202020204" pitchFamily="34" charset="0"/>
              <a:buChar char="•"/>
            </a:pPr>
            <a:r>
              <a:rPr lang="en-GB" altLang="en-US" sz="2400" dirty="0"/>
              <a:t>“The pain is taking over and you cannot cope with what you are supposed to do”</a:t>
            </a:r>
          </a:p>
          <a:p>
            <a:pPr>
              <a:lnSpc>
                <a:spcPct val="90000"/>
              </a:lnSpc>
              <a:spcAft>
                <a:spcPct val="0"/>
              </a:spcAft>
              <a:buClr>
                <a:srgbClr val="FF6600"/>
              </a:buClr>
              <a:buFont typeface="Arial" panose="020B0604020202020204" pitchFamily="34" charset="0"/>
              <a:buChar char="•"/>
            </a:pPr>
            <a:endParaRPr lang="en-GB" altLang="en-US" sz="2400" dirty="0"/>
          </a:p>
          <a:p>
            <a:pPr>
              <a:lnSpc>
                <a:spcPct val="90000"/>
              </a:lnSpc>
              <a:spcAft>
                <a:spcPct val="0"/>
              </a:spcAft>
              <a:buClr>
                <a:srgbClr val="FF6600"/>
              </a:buClr>
              <a:buFont typeface="Arial" panose="020B0604020202020204" pitchFamily="34" charset="0"/>
              <a:buChar char="•"/>
            </a:pPr>
            <a:r>
              <a:rPr lang="en-GB" altLang="en-US" sz="2400" dirty="0"/>
              <a:t>“</a:t>
            </a:r>
            <a:r>
              <a:rPr lang="en-GB" altLang="zh-TW" sz="2400" dirty="0">
                <a:ea typeface="PMingLiU" pitchFamily="18" charset="-120"/>
              </a:rPr>
              <a:t>I just felt everything had beaten me and there’s nothing I could do. I couldn’t fight anymore.”</a:t>
            </a:r>
            <a:endParaRPr lang="en-GB" altLang="ja-JP" sz="2400" dirty="0"/>
          </a:p>
          <a:p>
            <a:pPr lvl="1">
              <a:lnSpc>
                <a:spcPct val="90000"/>
              </a:lnSpc>
              <a:spcAft>
                <a:spcPct val="0"/>
              </a:spcAft>
              <a:buClr>
                <a:srgbClr val="FF6600"/>
              </a:buClr>
              <a:buFontTx/>
              <a:buChar char="-"/>
            </a:pPr>
            <a:endParaRPr lang="en-GB" altLang="en-US" sz="2400" dirty="0"/>
          </a:p>
          <a:p>
            <a:pPr>
              <a:lnSpc>
                <a:spcPct val="90000"/>
              </a:lnSpc>
              <a:spcAft>
                <a:spcPct val="0"/>
              </a:spcAft>
              <a:buClr>
                <a:srgbClr val="FF6600"/>
              </a:buClr>
              <a:buFont typeface="Arial" panose="020B0604020202020204" pitchFamily="34" charset="0"/>
              <a:buChar char="•"/>
            </a:pPr>
            <a:r>
              <a:rPr lang="en-GB" altLang="en-US" sz="2400" dirty="0"/>
              <a:t>“The pain belittles you as a person”</a:t>
            </a:r>
          </a:p>
          <a:p>
            <a:pPr>
              <a:lnSpc>
                <a:spcPct val="90000"/>
              </a:lnSpc>
              <a:spcAft>
                <a:spcPct val="0"/>
              </a:spcAft>
              <a:buClr>
                <a:srgbClr val="FF6600"/>
              </a:buClr>
              <a:buFont typeface="Arial" panose="020B0604020202020204" pitchFamily="34" charset="0"/>
              <a:buChar char="•"/>
            </a:pPr>
            <a:endParaRPr lang="en-GB" altLang="en-US" sz="2400" dirty="0"/>
          </a:p>
          <a:p>
            <a:pPr>
              <a:lnSpc>
                <a:spcPct val="90000"/>
              </a:lnSpc>
              <a:spcAft>
                <a:spcPct val="0"/>
              </a:spcAft>
              <a:buClr>
                <a:srgbClr val="FF6600"/>
              </a:buClr>
              <a:buFont typeface="Arial" panose="020B0604020202020204" pitchFamily="34" charset="0"/>
              <a:buChar char="•"/>
            </a:pPr>
            <a:r>
              <a:rPr lang="en-GB" altLang="en-US" sz="2400" dirty="0"/>
              <a:t>“It’s like you’re not a human being”</a:t>
            </a:r>
          </a:p>
          <a:p>
            <a:pPr lvl="1">
              <a:lnSpc>
                <a:spcPct val="90000"/>
              </a:lnSpc>
              <a:spcAft>
                <a:spcPct val="0"/>
              </a:spcAft>
              <a:buClr>
                <a:srgbClr val="FF6600"/>
              </a:buClr>
              <a:buFont typeface="Arial" panose="020B0604020202020204" pitchFamily="34" charset="0"/>
              <a:buChar char="–"/>
            </a:pPr>
            <a:endParaRPr lang="en-GB" altLang="en-US" sz="2400" dirty="0"/>
          </a:p>
          <a:p>
            <a:pPr lvl="1">
              <a:lnSpc>
                <a:spcPct val="90000"/>
              </a:lnSpc>
              <a:spcAft>
                <a:spcPct val="0"/>
              </a:spcAft>
              <a:buClr>
                <a:srgbClr val="FF6600"/>
              </a:buClr>
              <a:buFont typeface="Arial" panose="020B0604020202020204" pitchFamily="34" charset="0"/>
              <a:buChar char="–"/>
            </a:pPr>
            <a:endParaRPr lang="en-GB" altLang="en-US" sz="2400" dirty="0"/>
          </a:p>
          <a:p>
            <a:pPr lvl="1">
              <a:lnSpc>
                <a:spcPct val="90000"/>
              </a:lnSpc>
              <a:spcAft>
                <a:spcPct val="0"/>
              </a:spcAft>
              <a:buClr>
                <a:srgbClr val="FF6600"/>
              </a:buClr>
              <a:buFontTx/>
              <a:buNone/>
            </a:pPr>
            <a:endParaRPr lang="en-GB" altLang="en-US" sz="2400" dirty="0"/>
          </a:p>
        </p:txBody>
      </p:sp>
      <p:sp>
        <p:nvSpPr>
          <p:cNvPr id="56324" name="TextBox 4"/>
          <p:cNvSpPr txBox="1">
            <a:spLocks noChangeArrowheads="1"/>
          </p:cNvSpPr>
          <p:nvPr/>
        </p:nvSpPr>
        <p:spPr bwMode="auto">
          <a:xfrm>
            <a:off x="4010026" y="5486401"/>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eaLnBrk="1" hangingPunct="1"/>
            <a:r>
              <a:rPr lang="en-US" altLang="en-US">
                <a:solidFill>
                  <a:srgbClr val="FF0000"/>
                </a:solidFill>
                <a:latin typeface="Calibri" panose="020F0502020204030204" pitchFamily="34" charset="0"/>
              </a:rPr>
              <a:t>Tang, Salkovskis et al., 2009; BJCP, 48; 1-20</a:t>
            </a:r>
          </a:p>
        </p:txBody>
      </p:sp>
      <p:grpSp>
        <p:nvGrpSpPr>
          <p:cNvPr id="56325" name="Group 1"/>
          <p:cNvGrpSpPr>
            <a:grpSpLocks/>
          </p:cNvGrpSpPr>
          <p:nvPr/>
        </p:nvGrpSpPr>
        <p:grpSpPr bwMode="auto">
          <a:xfrm>
            <a:off x="8458201" y="4254501"/>
            <a:ext cx="1941513" cy="1698625"/>
            <a:chOff x="5229225" y="2635250"/>
            <a:chExt cx="2857500" cy="2857500"/>
          </a:xfrm>
        </p:grpSpPr>
        <p:pic>
          <p:nvPicPr>
            <p:cNvPr id="5632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26352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6175375" y="2962275"/>
              <a:ext cx="1111250" cy="673100"/>
            </a:xfrm>
            <a:prstGeom prst="borderCallout1">
              <a:avLst>
                <a:gd name="adj1" fmla="val 18750"/>
                <a:gd name="adj2" fmla="val -8333"/>
                <a:gd name="adj3" fmla="val 114859"/>
                <a:gd name="adj4" fmla="val -12619"/>
              </a:avLst>
            </a:prstGeom>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hangingPunct="1">
                <a:defRPr/>
              </a:pPr>
              <a:r>
                <a:rPr lang="en-US" b="1" spc="150" dirty="0">
                  <a:ln w="11430"/>
                  <a:solidFill>
                    <a:srgbClr val="F8F8F8"/>
                  </a:solidFill>
                  <a:effectLst>
                    <a:outerShdw blurRad="25400" algn="tl" rotWithShape="0">
                      <a:srgbClr val="000000">
                        <a:alpha val="43000"/>
                      </a:srgbClr>
                    </a:outerShdw>
                  </a:effectLst>
                </a:rPr>
                <a:t>PAIN</a:t>
              </a:r>
              <a:endParaRPr lang="en-US" sz="2800" b="1" spc="150" dirty="0">
                <a:ln w="11430"/>
                <a:solidFill>
                  <a:srgbClr val="F8F8F8"/>
                </a:solidFill>
                <a:effectLst>
                  <a:outerShdw blurRad="25400" algn="tl" rotWithShape="0">
                    <a:srgbClr val="000000">
                      <a:alpha val="43000"/>
                    </a:srgbClr>
                  </a:outerShdw>
                </a:effectLst>
              </a:endParaRPr>
            </a:p>
          </p:txBody>
        </p:sp>
      </p:grpSp>
    </p:spTree>
    <p:custDataLst>
      <p:tags r:id="rId1"/>
    </p:custDataLst>
    <p:extLst>
      <p:ext uri="{BB962C8B-B14F-4D97-AF65-F5344CB8AC3E}">
        <p14:creationId xmlns:p14="http://schemas.microsoft.com/office/powerpoint/2010/main" val="18185331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A80C-A77E-49F7-8601-C02B1E175A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9E93D4-F2A7-4682-9FC0-D6FF858A17AC}"/>
              </a:ext>
            </a:extLst>
          </p:cNvPr>
          <p:cNvSpPr>
            <a:spLocks noGrp="1"/>
          </p:cNvSpPr>
          <p:nvPr>
            <p:ph idx="1"/>
          </p:nvPr>
        </p:nvSpPr>
        <p:spPr>
          <a:xfrm>
            <a:off x="838200" y="2420168"/>
            <a:ext cx="10515600" cy="3792095"/>
          </a:xfrm>
        </p:spPr>
        <p:txBody>
          <a:bodyPr>
            <a:normAutofit fontScale="92500" lnSpcReduction="10000"/>
          </a:bodyPr>
          <a:lstStyle/>
          <a:p>
            <a:r>
              <a:rPr lang="en-US" dirty="0"/>
              <a:t>This study examined the longitudinal association between two styles of pain coping, catastrophizing and hoping/praying, as predictors of subsequent SIB, as well as possible mediators of this association among patients with chronic pain receiving long-term opioid therapy. </a:t>
            </a:r>
          </a:p>
          <a:p>
            <a:r>
              <a:rPr lang="en-US" dirty="0"/>
              <a:t>Participants (n = 496) were adults with chronic nonmalignant pain </a:t>
            </a:r>
          </a:p>
          <a:p>
            <a:r>
              <a:rPr lang="en-US" dirty="0"/>
              <a:t>Participants were assessed for pain coping, suicidal ideation, depression, and pain interference at baseline, and were reassessed for SI, depression, and pain interference at 6- and 12-month follow-ups. </a:t>
            </a:r>
          </a:p>
        </p:txBody>
      </p:sp>
      <p:pic>
        <p:nvPicPr>
          <p:cNvPr id="5" name="Picture 4" descr="Graphical user interface, text, application, email&#10;&#10;Description automatically generated">
            <a:extLst>
              <a:ext uri="{FF2B5EF4-FFF2-40B4-BE49-F238E27FC236}">
                <a16:creationId xmlns:a16="http://schemas.microsoft.com/office/drawing/2014/main" id="{C9021DD9-D340-4E6A-9885-FB97C449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0"/>
            <a:ext cx="9762829" cy="2420168"/>
          </a:xfrm>
          <a:prstGeom prst="rect">
            <a:avLst/>
          </a:prstGeom>
        </p:spPr>
      </p:pic>
    </p:spTree>
    <p:extLst>
      <p:ext uri="{BB962C8B-B14F-4D97-AF65-F5344CB8AC3E}">
        <p14:creationId xmlns:p14="http://schemas.microsoft.com/office/powerpoint/2010/main" val="7413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p:cNvSpPr>
            <a:spLocks noGrp="1"/>
          </p:cNvSpPr>
          <p:nvPr>
            <p:ph sz="quarter" idx="10"/>
          </p:nvPr>
        </p:nvSpPr>
        <p:spPr/>
        <p:txBody>
          <a:bodyPr>
            <a:normAutofit/>
          </a:bodyPr>
          <a:lstStyle/>
          <a:p>
            <a:r>
              <a:rPr lang="en-US" dirty="0"/>
              <a:t> Identify the key risk factors for suicidal ideation and behavior in patients with pain and concomitant substance use disorder </a:t>
            </a:r>
          </a:p>
          <a:p>
            <a:r>
              <a:rPr lang="en-US" dirty="0"/>
              <a:t> Evaluate the efficacy of pharmacologic and non-pharmacologic interventions in managing pain and reducing the risk of suicide in patients with pain, mood disorders and concomitant substance use disorder  </a:t>
            </a:r>
          </a:p>
          <a:p>
            <a:endParaRPr lang="en-US" dirty="0"/>
          </a:p>
        </p:txBody>
      </p:sp>
    </p:spTree>
    <p:extLst>
      <p:ext uri="{BB962C8B-B14F-4D97-AF65-F5344CB8AC3E}">
        <p14:creationId xmlns:p14="http://schemas.microsoft.com/office/powerpoint/2010/main" val="7152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A80C-A77E-49F7-8601-C02B1E175A88}"/>
              </a:ext>
            </a:extLst>
          </p:cNvPr>
          <p:cNvSpPr>
            <a:spLocks noGrp="1"/>
          </p:cNvSpPr>
          <p:nvPr>
            <p:ph type="title"/>
          </p:nvPr>
        </p:nvSpPr>
        <p:spPr>
          <a:xfrm>
            <a:off x="609600" y="228600"/>
            <a:ext cx="10972800" cy="990600"/>
          </a:xfrm>
        </p:spPr>
        <p:txBody>
          <a:bodyPr/>
          <a:lstStyle/>
          <a:p>
            <a:r>
              <a:rPr lang="en-US" dirty="0"/>
              <a:t>Results </a:t>
            </a:r>
          </a:p>
        </p:txBody>
      </p:sp>
      <p:sp>
        <p:nvSpPr>
          <p:cNvPr id="3" name="Content Placeholder 2">
            <a:extLst>
              <a:ext uri="{FF2B5EF4-FFF2-40B4-BE49-F238E27FC236}">
                <a16:creationId xmlns:a16="http://schemas.microsoft.com/office/drawing/2014/main" id="{2F9E93D4-F2A7-4682-9FC0-D6FF858A17AC}"/>
              </a:ext>
            </a:extLst>
          </p:cNvPr>
          <p:cNvSpPr>
            <a:spLocks noGrp="1"/>
          </p:cNvSpPr>
          <p:nvPr>
            <p:ph idx="1"/>
          </p:nvPr>
        </p:nvSpPr>
        <p:spPr>
          <a:xfrm>
            <a:off x="609600" y="1295400"/>
            <a:ext cx="7391400" cy="4916863"/>
          </a:xfrm>
        </p:spPr>
        <p:txBody>
          <a:bodyPr>
            <a:normAutofit/>
          </a:bodyPr>
          <a:lstStyle/>
          <a:p>
            <a:r>
              <a:rPr lang="en-US" dirty="0"/>
              <a:t>Catastrophizing was a significant predictor of increased subsequent SIB, whereas hoping/praying did not protect against future SIB. The relationship between catastrophizing and future SIB was mediated by depression, but not pain interference. </a:t>
            </a:r>
          </a:p>
          <a:p>
            <a:r>
              <a:rPr lang="en-US" b="1" i="1" dirty="0">
                <a:solidFill>
                  <a:srgbClr val="FF0000"/>
                </a:solidFill>
              </a:rPr>
              <a:t>Catastrophizing was an important predictor of subsequent SIB due to its effect on increasing depression among patients with chronic nonmalignant pain</a:t>
            </a:r>
          </a:p>
        </p:txBody>
      </p:sp>
      <p:pic>
        <p:nvPicPr>
          <p:cNvPr id="4" name="Picture 3"/>
          <p:cNvPicPr>
            <a:picLocks noChangeAspect="1"/>
          </p:cNvPicPr>
          <p:nvPr/>
        </p:nvPicPr>
        <p:blipFill>
          <a:blip r:embed="rId2"/>
          <a:stretch>
            <a:fillRect/>
          </a:stretch>
        </p:blipFill>
        <p:spPr>
          <a:xfrm>
            <a:off x="8610600" y="1981200"/>
            <a:ext cx="2725148" cy="3182388"/>
          </a:xfrm>
          <a:prstGeom prst="rect">
            <a:avLst/>
          </a:prstGeom>
        </p:spPr>
      </p:pic>
    </p:spTree>
    <p:extLst>
      <p:ext uri="{BB962C8B-B14F-4D97-AF65-F5344CB8AC3E}">
        <p14:creationId xmlns:p14="http://schemas.microsoft.com/office/powerpoint/2010/main" val="334049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D9BAA921-2399-43D9-83B0-9C35C8F6975C}"/>
              </a:ext>
            </a:extLst>
          </p:cNvPr>
          <p:cNvSpPr>
            <a:spLocks noGrp="1" noChangeArrowheads="1"/>
          </p:cNvSpPr>
          <p:nvPr>
            <p:ph idx="1"/>
          </p:nvPr>
        </p:nvSpPr>
        <p:spPr>
          <a:xfrm>
            <a:off x="1371600" y="2286000"/>
            <a:ext cx="9601200" cy="5935664"/>
          </a:xfrm>
        </p:spPr>
        <p:txBody>
          <a:bodyPr/>
          <a:lstStyle/>
          <a:p>
            <a:r>
              <a:rPr lang="en-US" altLang="en-US" sz="2400" b="0" dirty="0"/>
              <a:t>113 patients referred for pain related health complaints to a Clinical Health Psychology clinic</a:t>
            </a:r>
          </a:p>
          <a:p>
            <a:r>
              <a:rPr lang="en-US" altLang="en-US" sz="2400" b="0" dirty="0"/>
              <a:t>Intake interview included BDI-II, MPQ and one question on burdensomeness “It would be better for everyone involved if I were to die’’ on a 5-point Likert scale measuring frequency of having the thought (1 = ‘‘Never or none of the time’’ to 5 = ‘‘Always or a great many times’’</a:t>
            </a:r>
            <a:r>
              <a:rPr lang="en-US" altLang="ja-JP" sz="2400" b="0" dirty="0"/>
              <a:t>)</a:t>
            </a:r>
          </a:p>
          <a:p>
            <a:r>
              <a:rPr lang="en-US" altLang="en-US" sz="2400" b="0" dirty="0"/>
              <a:t>Results revealed that perceived </a:t>
            </a:r>
            <a:r>
              <a:rPr lang="en-US" altLang="en-US" sz="2400" b="0" i="1" dirty="0">
                <a:solidFill>
                  <a:srgbClr val="FF0000"/>
                </a:solidFill>
              </a:rPr>
              <a:t>burdensomeness</a:t>
            </a:r>
            <a:r>
              <a:rPr lang="en-US" altLang="en-US" sz="2400" b="0" dirty="0"/>
              <a:t> was the sole significant predictor of SI (b  = 3.068, P  = 0.004, OR = 21.503 [2.680 to 172.547]).</a:t>
            </a:r>
            <a:r>
              <a:rPr lang="de-DE" altLang="en-US" sz="2400" b="0" dirty="0"/>
              <a:t> </a:t>
            </a:r>
          </a:p>
          <a:p>
            <a:pPr marL="0" indent="0">
              <a:buNone/>
            </a:pPr>
            <a:r>
              <a:rPr lang="de-DE" altLang="en-US" sz="2400" dirty="0"/>
              <a:t>                                     </a:t>
            </a:r>
            <a:r>
              <a:rPr lang="de-DE" altLang="en-US" sz="2400" b="0" dirty="0"/>
              <a:t>Pain Pract. 2012 Nov;12(8):602-9</a:t>
            </a:r>
            <a:endParaRPr lang="en-US" altLang="en-US" sz="2400" b="0" dirty="0"/>
          </a:p>
          <a:p>
            <a:endParaRPr lang="en-US" altLang="en-US" sz="2400" b="0" dirty="0"/>
          </a:p>
          <a:p>
            <a:pPr>
              <a:buFont typeface="Wingdings" panose="05000000000000000000" pitchFamily="2" charset="2"/>
              <a:buNone/>
            </a:pPr>
            <a:endParaRPr lang="en-US" altLang="en-US" b="0" dirty="0"/>
          </a:p>
          <a:p>
            <a:pPr>
              <a:buFont typeface="Wingdings" panose="05000000000000000000" pitchFamily="2" charset="2"/>
              <a:buNone/>
            </a:pPr>
            <a:endParaRPr lang="en-US" altLang="en-US" b="0" dirty="0"/>
          </a:p>
          <a:p>
            <a:pPr>
              <a:buFont typeface="Wingdings" panose="05000000000000000000" pitchFamily="2" charset="2"/>
              <a:buNone/>
            </a:pPr>
            <a:endParaRPr lang="en-US" altLang="en-US" b="0" dirty="0"/>
          </a:p>
          <a:p>
            <a:pPr>
              <a:buFont typeface="Wingdings" panose="05000000000000000000" pitchFamily="2" charset="2"/>
              <a:buNone/>
            </a:pPr>
            <a:endParaRPr lang="en-US" altLang="en-US" dirty="0"/>
          </a:p>
        </p:txBody>
      </p:sp>
      <p:sp>
        <p:nvSpPr>
          <p:cNvPr id="43010" name="Title 3">
            <a:extLst>
              <a:ext uri="{FF2B5EF4-FFF2-40B4-BE49-F238E27FC236}">
                <a16:creationId xmlns:a16="http://schemas.microsoft.com/office/drawing/2014/main" id="{DB09FC89-911E-4D2C-8C20-BE4C5807BB99}"/>
              </a:ext>
            </a:extLst>
          </p:cNvPr>
          <p:cNvSpPr>
            <a:spLocks noGrp="1" noChangeArrowheads="1"/>
          </p:cNvSpPr>
          <p:nvPr>
            <p:ph type="title"/>
          </p:nvPr>
        </p:nvSpPr>
        <p:spPr>
          <a:xfrm>
            <a:off x="1790700" y="457200"/>
            <a:ext cx="8707438" cy="1270000"/>
          </a:xfrm>
        </p:spPr>
        <p:txBody>
          <a:bodyPr/>
          <a:lstStyle/>
          <a:p>
            <a:endParaRPr lang="en-US" altLang="en-US" sz="2400" dirty="0"/>
          </a:p>
        </p:txBody>
      </p:sp>
      <p:pic>
        <p:nvPicPr>
          <p:cNvPr id="43011" name="Picture 1" descr="Burden paper.jpg">
            <a:extLst>
              <a:ext uri="{FF2B5EF4-FFF2-40B4-BE49-F238E27FC236}">
                <a16:creationId xmlns:a16="http://schemas.microsoft.com/office/drawing/2014/main" id="{1C0FF2FC-8296-411C-BCC9-A032E56C51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2399"/>
            <a:ext cx="9334500" cy="206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88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429A20C-1F37-479B-ACFC-A288E5D51105}"/>
              </a:ext>
            </a:extLst>
          </p:cNvPr>
          <p:cNvSpPr>
            <a:spLocks noGrp="1" noChangeArrowheads="1"/>
          </p:cNvSpPr>
          <p:nvPr>
            <p:ph type="title"/>
          </p:nvPr>
        </p:nvSpPr>
        <p:spPr>
          <a:xfrm>
            <a:off x="1812926" y="558800"/>
            <a:ext cx="8520113" cy="1181100"/>
          </a:xfrm>
        </p:spPr>
        <p:txBody>
          <a:bodyPr/>
          <a:lstStyle/>
          <a:p>
            <a:endParaRPr lang="en-US" altLang="en-US" sz="2000"/>
          </a:p>
        </p:txBody>
      </p:sp>
      <p:sp>
        <p:nvSpPr>
          <p:cNvPr id="44034" name="Content Placeholder 2">
            <a:extLst>
              <a:ext uri="{FF2B5EF4-FFF2-40B4-BE49-F238E27FC236}">
                <a16:creationId xmlns:a16="http://schemas.microsoft.com/office/drawing/2014/main" id="{F78D98A7-8F6C-4C88-8FD9-E32A98B047B7}"/>
              </a:ext>
            </a:extLst>
          </p:cNvPr>
          <p:cNvSpPr>
            <a:spLocks noGrp="1" noChangeArrowheads="1"/>
          </p:cNvSpPr>
          <p:nvPr>
            <p:ph idx="1"/>
          </p:nvPr>
        </p:nvSpPr>
        <p:spPr>
          <a:xfrm>
            <a:off x="533400" y="2095500"/>
            <a:ext cx="10896600" cy="4044950"/>
          </a:xfrm>
        </p:spPr>
        <p:txBody>
          <a:bodyPr>
            <a:noAutofit/>
          </a:bodyPr>
          <a:lstStyle/>
          <a:p>
            <a:r>
              <a:rPr lang="en-US" altLang="en-US" sz="2800" dirty="0"/>
              <a:t>A retrospective chart review of 466 patients with CNCP treated in a behaviorally based pain program </a:t>
            </a:r>
          </a:p>
          <a:p>
            <a:r>
              <a:rPr lang="en-US" altLang="en-US" sz="2800" dirty="0"/>
              <a:t>Results revealed a high rate of SI (26%).  </a:t>
            </a:r>
          </a:p>
          <a:p>
            <a:r>
              <a:rPr lang="en-US" altLang="en-US" sz="2800" dirty="0"/>
              <a:t>Logistic regression revealed that history of sexual/ physical abuse (Beta=0.825; p&lt;0.020; OR=2.657 [95% CI=1.447-4.877]), family history of depression (Beta=0.471; p&lt;0.006; OR= 1.985 [95% CI= 1.234-3.070]) and being </a:t>
            </a:r>
            <a:r>
              <a:rPr lang="en-US" altLang="en-US" sz="2800" i="1" dirty="0">
                <a:solidFill>
                  <a:srgbClr val="FF0000"/>
                </a:solidFill>
              </a:rPr>
              <a:t>socially withdrawn </a:t>
            </a:r>
            <a:r>
              <a:rPr lang="en-US" altLang="en-US" sz="2800" dirty="0"/>
              <a:t>(Beta=0.482; p&lt; 0.001; OR= 2.226 [95% CI= 1/413-3.505]) were predictive of SI</a:t>
            </a:r>
          </a:p>
        </p:txBody>
      </p:sp>
      <p:pic>
        <p:nvPicPr>
          <p:cNvPr id="44035" name="Picture 1" descr="Cheatle SI paper.jpg">
            <a:extLst>
              <a:ext uri="{FF2B5EF4-FFF2-40B4-BE49-F238E27FC236}">
                <a16:creationId xmlns:a16="http://schemas.microsoft.com/office/drawing/2014/main" id="{BCF4E978-EA33-4C88-AFE0-D787A0176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42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E7B0EC6-FD30-4F60-B3BA-AEF372FE758A}"/>
              </a:ext>
            </a:extLst>
          </p:cNvPr>
          <p:cNvSpPr>
            <a:spLocks noGrp="1" noChangeArrowheads="1"/>
          </p:cNvSpPr>
          <p:nvPr>
            <p:ph type="title"/>
          </p:nvPr>
        </p:nvSpPr>
        <p:spPr/>
        <p:txBody>
          <a:bodyPr/>
          <a:lstStyle/>
          <a:p>
            <a:pPr algn="ctr"/>
            <a:r>
              <a:rPr lang="en-US" altLang="en-US" dirty="0">
                <a:solidFill>
                  <a:schemeClr val="accent1"/>
                </a:solidFill>
              </a:rPr>
              <a:t>Interpersonal Theory of Suicide</a:t>
            </a:r>
          </a:p>
        </p:txBody>
      </p:sp>
      <p:sp>
        <p:nvSpPr>
          <p:cNvPr id="45058" name="Rectangle 15">
            <a:extLst>
              <a:ext uri="{FF2B5EF4-FFF2-40B4-BE49-F238E27FC236}">
                <a16:creationId xmlns:a16="http://schemas.microsoft.com/office/drawing/2014/main" id="{9CE92F3A-0B5F-4699-B77A-731CF43E5017}"/>
              </a:ext>
            </a:extLst>
          </p:cNvPr>
          <p:cNvSpPr>
            <a:spLocks noChangeArrowheads="1"/>
          </p:cNvSpPr>
          <p:nvPr/>
        </p:nvSpPr>
        <p:spPr bwMode="auto">
          <a:xfrm>
            <a:off x="1524000" y="-153988"/>
            <a:ext cx="18415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grpSp>
        <p:nvGrpSpPr>
          <p:cNvPr id="45059" name="Diagram 1">
            <a:extLst>
              <a:ext uri="{FF2B5EF4-FFF2-40B4-BE49-F238E27FC236}">
                <a16:creationId xmlns:a16="http://schemas.microsoft.com/office/drawing/2014/main" id="{233D9CA3-9C84-4CA8-B110-88EFC6197B27}"/>
              </a:ext>
            </a:extLst>
          </p:cNvPr>
          <p:cNvGrpSpPr>
            <a:grpSpLocks/>
          </p:cNvGrpSpPr>
          <p:nvPr/>
        </p:nvGrpSpPr>
        <p:grpSpPr bwMode="auto">
          <a:xfrm>
            <a:off x="2438401" y="1"/>
            <a:ext cx="6353175" cy="5324475"/>
            <a:chOff x="1807" y="2243"/>
            <a:chExt cx="8640" cy="8640"/>
          </a:xfrm>
        </p:grpSpPr>
        <p:sp>
          <p:nvSpPr>
            <p:cNvPr id="45061" name="AutoShape 14">
              <a:extLst>
                <a:ext uri="{FF2B5EF4-FFF2-40B4-BE49-F238E27FC236}">
                  <a16:creationId xmlns:a16="http://schemas.microsoft.com/office/drawing/2014/main" id="{7B0B0CB0-D084-4428-AA58-72D77B8CCBB7}"/>
                </a:ext>
              </a:extLst>
            </p:cNvPr>
            <p:cNvSpPr>
              <a:spLocks noChangeAspect="1" noChangeArrowheads="1" noTextEdit="1"/>
            </p:cNvSpPr>
            <p:nvPr/>
          </p:nvSpPr>
          <p:spPr bwMode="auto">
            <a:xfrm>
              <a:off x="1807" y="2243"/>
              <a:ext cx="8640" cy="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62" name="_s1028">
              <a:extLst>
                <a:ext uri="{FF2B5EF4-FFF2-40B4-BE49-F238E27FC236}">
                  <a16:creationId xmlns:a16="http://schemas.microsoft.com/office/drawing/2014/main" id="{53F1377F-D086-48A6-9D64-F15BEABC2AEC}"/>
                </a:ext>
              </a:extLst>
            </p:cNvPr>
            <p:cNvSpPr>
              <a:spLocks noChangeArrowheads="1"/>
            </p:cNvSpPr>
            <p:nvPr/>
          </p:nvSpPr>
          <p:spPr bwMode="auto">
            <a:xfrm>
              <a:off x="4236" y="3585"/>
              <a:ext cx="392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63" name="_s1029">
              <a:extLst>
                <a:ext uri="{FF2B5EF4-FFF2-40B4-BE49-F238E27FC236}">
                  <a16:creationId xmlns:a16="http://schemas.microsoft.com/office/drawing/2014/main" id="{D7C7F0D7-61F2-4614-AA0B-BAEC41266119}"/>
                </a:ext>
              </a:extLst>
            </p:cNvPr>
            <p:cNvSpPr>
              <a:spLocks noChangeArrowheads="1"/>
            </p:cNvSpPr>
            <p:nvPr/>
          </p:nvSpPr>
          <p:spPr bwMode="auto">
            <a:xfrm>
              <a:off x="8879" y="8151"/>
              <a:ext cx="86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64" name="_s1030">
              <a:extLst>
                <a:ext uri="{FF2B5EF4-FFF2-40B4-BE49-F238E27FC236}">
                  <a16:creationId xmlns:a16="http://schemas.microsoft.com/office/drawing/2014/main" id="{A21224E0-AAB1-43AA-9DB3-0A841B17F794}"/>
                </a:ext>
              </a:extLst>
            </p:cNvPr>
            <p:cNvSpPr>
              <a:spLocks noChangeArrowheads="1"/>
            </p:cNvSpPr>
            <p:nvPr/>
          </p:nvSpPr>
          <p:spPr bwMode="auto">
            <a:xfrm>
              <a:off x="2511" y="8152"/>
              <a:ext cx="86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65" name="Text Box 10">
              <a:extLst>
                <a:ext uri="{FF2B5EF4-FFF2-40B4-BE49-F238E27FC236}">
                  <a16:creationId xmlns:a16="http://schemas.microsoft.com/office/drawing/2014/main" id="{285E6441-362C-4899-84A7-BE49717AB7B4}"/>
                </a:ext>
              </a:extLst>
            </p:cNvPr>
            <p:cNvSpPr txBox="1">
              <a:spLocks noChangeArrowheads="1"/>
            </p:cNvSpPr>
            <p:nvPr/>
          </p:nvSpPr>
          <p:spPr bwMode="auto">
            <a:xfrm>
              <a:off x="7231" y="9717"/>
              <a:ext cx="1538" cy="1166"/>
            </a:xfrm>
            <a:prstGeom prst="rect">
              <a:avLst/>
            </a:prstGeom>
            <a:solidFill>
              <a:srgbClr val="FFFFFF"/>
            </a:solidFill>
            <a:ln w="9525">
              <a:solidFill>
                <a:srgbClr val="000000"/>
              </a:solidFill>
              <a:miter lim="800000"/>
              <a:headEnd/>
              <a:tailEnd/>
            </a:ln>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Lethal</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(or near lethal)</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Suicide</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Attempts</a:t>
              </a: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cxnSp>
          <p:nvCxnSpPr>
            <p:cNvPr id="45066" name="AutoShape 9">
              <a:extLst>
                <a:ext uri="{FF2B5EF4-FFF2-40B4-BE49-F238E27FC236}">
                  <a16:creationId xmlns:a16="http://schemas.microsoft.com/office/drawing/2014/main" id="{30559FAF-7599-4DAC-81E6-B5C227BEC61A}"/>
                </a:ext>
              </a:extLst>
            </p:cNvPr>
            <p:cNvCxnSpPr>
              <a:cxnSpLocks noChangeShapeType="1"/>
            </p:cNvCxnSpPr>
            <p:nvPr/>
          </p:nvCxnSpPr>
          <p:spPr bwMode="auto">
            <a:xfrm>
              <a:off x="6247" y="8218"/>
              <a:ext cx="1753" cy="1499"/>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45067" name="_s1033">
              <a:extLst>
                <a:ext uri="{FF2B5EF4-FFF2-40B4-BE49-F238E27FC236}">
                  <a16:creationId xmlns:a16="http://schemas.microsoft.com/office/drawing/2014/main" id="{FA4B9383-9F72-4A27-8864-7BD29C3DD56E}"/>
                </a:ext>
              </a:extLst>
            </p:cNvPr>
            <p:cNvSpPr>
              <a:spLocks noChangeArrowheads="1" noTextEdit="1"/>
            </p:cNvSpPr>
            <p:nvPr/>
          </p:nvSpPr>
          <p:spPr bwMode="auto">
            <a:xfrm>
              <a:off x="5137" y="7633"/>
              <a:ext cx="2025" cy="2246"/>
            </a:xfrm>
            <a:prstGeom prst="ellipse">
              <a:avLst/>
            </a:prstGeom>
            <a:solidFill>
              <a:srgbClr val="FFFFFF">
                <a:alpha val="50195"/>
              </a:srgbClr>
            </a:solidFill>
            <a:ln w="28575">
              <a:solidFill>
                <a:srgbClr val="666699"/>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68" name="Text Box 7">
              <a:extLst>
                <a:ext uri="{FF2B5EF4-FFF2-40B4-BE49-F238E27FC236}">
                  <a16:creationId xmlns:a16="http://schemas.microsoft.com/office/drawing/2014/main" id="{5241E6F4-91D8-437C-8F27-155FB1E5A1D3}"/>
                </a:ext>
              </a:extLst>
            </p:cNvPr>
            <p:cNvSpPr txBox="1">
              <a:spLocks noChangeArrowheads="1"/>
            </p:cNvSpPr>
            <p:nvPr/>
          </p:nvSpPr>
          <p:spPr bwMode="auto">
            <a:xfrm>
              <a:off x="5695" y="8630"/>
              <a:ext cx="983" cy="1051"/>
            </a:xfrm>
            <a:prstGeom prst="rect">
              <a:avLst/>
            </a:prstGeom>
            <a:solidFill>
              <a:srgbClr val="FFFFFF"/>
            </a:solidFill>
            <a:ln w="9525">
              <a:solidFill>
                <a:srgbClr val="FFFFFF"/>
              </a:solidFill>
              <a:miter lim="800000"/>
              <a:headEnd/>
              <a:tailEnd/>
            </a:ln>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Capability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Suicide</a:t>
              </a: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69" name="_s1035">
              <a:extLst>
                <a:ext uri="{FF2B5EF4-FFF2-40B4-BE49-F238E27FC236}">
                  <a16:creationId xmlns:a16="http://schemas.microsoft.com/office/drawing/2014/main" id="{6228A39F-8609-47AB-B939-F9D3C9AC2378}"/>
                </a:ext>
              </a:extLst>
            </p:cNvPr>
            <p:cNvSpPr>
              <a:spLocks noChangeArrowheads="1" noTextEdit="1"/>
            </p:cNvSpPr>
            <p:nvPr/>
          </p:nvSpPr>
          <p:spPr bwMode="auto">
            <a:xfrm>
              <a:off x="5508" y="4694"/>
              <a:ext cx="4002" cy="4105"/>
            </a:xfrm>
            <a:prstGeom prst="ellipse">
              <a:avLst/>
            </a:prstGeom>
            <a:solidFill>
              <a:srgbClr val="FFFFFF">
                <a:alpha val="50195"/>
              </a:srgbClr>
            </a:solidFill>
            <a:ln w="28575">
              <a:solidFill>
                <a:srgbClr val="B2B2B2"/>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70" name="Text Box 5">
              <a:extLst>
                <a:ext uri="{FF2B5EF4-FFF2-40B4-BE49-F238E27FC236}">
                  <a16:creationId xmlns:a16="http://schemas.microsoft.com/office/drawing/2014/main" id="{58FC20DF-3EAA-4D9F-85DA-6CF0237C31E0}"/>
                </a:ext>
              </a:extLst>
            </p:cNvPr>
            <p:cNvSpPr txBox="1">
              <a:spLocks noChangeArrowheads="1"/>
            </p:cNvSpPr>
            <p:nvPr/>
          </p:nvSpPr>
          <p:spPr bwMode="auto">
            <a:xfrm>
              <a:off x="7537" y="6326"/>
              <a:ext cx="1853" cy="975"/>
            </a:xfrm>
            <a:prstGeom prst="rect">
              <a:avLst/>
            </a:prstGeom>
            <a:solidFill>
              <a:srgbClr val="FFFFFF"/>
            </a:solidFill>
            <a:ln w="9525">
              <a:solidFill>
                <a:srgbClr val="FFFFFF"/>
              </a:solidFill>
              <a:miter lim="800000"/>
              <a:headEnd/>
              <a:tailEnd/>
            </a:ln>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Perceived</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Burdensomeness</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I am a burden.</a:t>
              </a: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71" name="_s1037">
              <a:extLst>
                <a:ext uri="{FF2B5EF4-FFF2-40B4-BE49-F238E27FC236}">
                  <a16:creationId xmlns:a16="http://schemas.microsoft.com/office/drawing/2014/main" id="{084B46BD-E00B-425A-974B-A3E55668E5E6}"/>
                </a:ext>
              </a:extLst>
            </p:cNvPr>
            <p:cNvSpPr>
              <a:spLocks noChangeArrowheads="1" noTextEdit="1"/>
            </p:cNvSpPr>
            <p:nvPr/>
          </p:nvSpPr>
          <p:spPr bwMode="auto">
            <a:xfrm>
              <a:off x="2857" y="4694"/>
              <a:ext cx="3971" cy="4105"/>
            </a:xfrm>
            <a:prstGeom prst="ellipse">
              <a:avLst/>
            </a:prstGeom>
            <a:solidFill>
              <a:srgbClr val="FFFFFF">
                <a:alpha val="50195"/>
              </a:srgbClr>
            </a:solidFill>
            <a:ln w="28575">
              <a:solidFill>
                <a:srgbClr val="4C6D80"/>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72" name="Text Box 3">
              <a:extLst>
                <a:ext uri="{FF2B5EF4-FFF2-40B4-BE49-F238E27FC236}">
                  <a16:creationId xmlns:a16="http://schemas.microsoft.com/office/drawing/2014/main" id="{526E92C4-672D-4830-B15F-6AC4DB137AE4}"/>
                </a:ext>
              </a:extLst>
            </p:cNvPr>
            <p:cNvSpPr txBox="1">
              <a:spLocks noChangeArrowheads="1"/>
            </p:cNvSpPr>
            <p:nvPr/>
          </p:nvSpPr>
          <p:spPr bwMode="auto">
            <a:xfrm>
              <a:off x="5695" y="6101"/>
              <a:ext cx="983" cy="1200"/>
            </a:xfrm>
            <a:prstGeom prst="rect">
              <a:avLst/>
            </a:prstGeom>
            <a:solidFill>
              <a:srgbClr val="FFFFFF"/>
            </a:solidFill>
            <a:ln w="9525">
              <a:solidFill>
                <a:srgbClr val="FFFFFF"/>
              </a:solidFill>
              <a:miter lim="800000"/>
              <a:headEnd/>
              <a:tailEnd/>
            </a:ln>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Desire</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for</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Suicide</a:t>
              </a: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sp>
          <p:nvSpPr>
            <p:cNvPr id="45073" name="Text Box 2">
              <a:extLst>
                <a:ext uri="{FF2B5EF4-FFF2-40B4-BE49-F238E27FC236}">
                  <a16:creationId xmlns:a16="http://schemas.microsoft.com/office/drawing/2014/main" id="{D701437A-2FA3-40E2-ABBA-C924B36084B7}"/>
                </a:ext>
              </a:extLst>
            </p:cNvPr>
            <p:cNvSpPr txBox="1">
              <a:spLocks noChangeArrowheads="1"/>
            </p:cNvSpPr>
            <p:nvPr/>
          </p:nvSpPr>
          <p:spPr bwMode="auto">
            <a:xfrm>
              <a:off x="3009" y="6326"/>
              <a:ext cx="1470" cy="975"/>
            </a:xfrm>
            <a:prstGeom prst="rect">
              <a:avLst/>
            </a:prstGeom>
            <a:solidFill>
              <a:srgbClr val="FFFFFF"/>
            </a:solidFill>
            <a:ln w="9525">
              <a:solidFill>
                <a:srgbClr val="FFFFFF"/>
              </a:solidFill>
              <a:miter lim="800000"/>
              <a:headEnd/>
              <a:tailEnd/>
            </a:ln>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Thwarted </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Belongingness</a:t>
              </a:r>
              <a:endParaRPr kumimoji="0" lang="en-US" altLang="en-US" sz="9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rPr>
                <a:t>I am alone.</a:t>
              </a:r>
              <a:endParaRPr kumimoji="0" lang="en-US" altLang="en-US" sz="1400" b="0" i="0" u="none" strike="noStrike" kern="1200" cap="none" spc="0" normalizeH="0" baseline="0" noProof="0">
                <a:ln>
                  <a:noFill/>
                </a:ln>
                <a:solidFill>
                  <a:srgbClr val="44546A"/>
                </a:solidFill>
                <a:effectLst/>
                <a:uLnTx/>
                <a:uFillTx/>
                <a:latin typeface="Arial" panose="020B0604020202020204" pitchFamily="34" charset="0"/>
                <a:ea typeface="MS PGothic" panose="020B0600070205080204" pitchFamily="34" charset="-128"/>
                <a:cs typeface="+mn-cs"/>
              </a:endParaRPr>
            </a:p>
          </p:txBody>
        </p:sp>
      </p:grpSp>
      <p:sp>
        <p:nvSpPr>
          <p:cNvPr id="45060" name="Rectangle 5">
            <a:extLst>
              <a:ext uri="{FF2B5EF4-FFF2-40B4-BE49-F238E27FC236}">
                <a16:creationId xmlns:a16="http://schemas.microsoft.com/office/drawing/2014/main" id="{5FF13A02-332D-4319-B472-843D28AD114F}"/>
              </a:ext>
            </a:extLst>
          </p:cNvPr>
          <p:cNvSpPr>
            <a:spLocks noChangeArrowheads="1"/>
          </p:cNvSpPr>
          <p:nvPr/>
        </p:nvSpPr>
        <p:spPr bwMode="auto">
          <a:xfrm rot="10800000" flipV="1">
            <a:off x="2552700" y="5764214"/>
            <a:ext cx="5829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A30A36"/>
                </a:solidFill>
                <a:effectLst/>
                <a:uLnTx/>
                <a:uFillTx/>
                <a:latin typeface="Arial" panose="020B0604020202020204" pitchFamily="34" charset="0"/>
                <a:ea typeface="MS PGothic" panose="020B0600070205080204" pitchFamily="34" charset="-128"/>
                <a:cs typeface="+mn-cs"/>
              </a:rPr>
              <a:t>Joiner TE, Pettit JW, Walker RL, et al. Perceived burdensomeness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A30A36"/>
                </a:solidFill>
                <a:effectLst/>
                <a:uLnTx/>
                <a:uFillTx/>
                <a:latin typeface="Arial" panose="020B0604020202020204" pitchFamily="34" charset="0"/>
                <a:ea typeface="MS PGothic" panose="020B0600070205080204" pitchFamily="34" charset="-128"/>
                <a:cs typeface="+mn-cs"/>
              </a:rPr>
              <a:t>and suicidality: two studies on the suicide notes of those attempting and those completing suicide. J </a:t>
            </a:r>
            <a:r>
              <a:rPr kumimoji="0" lang="en-US" altLang="en-US" sz="1100" b="0" i="0" u="none" strike="noStrike" kern="1200" cap="none" spc="0" normalizeH="0" baseline="0" noProof="0" dirty="0" err="1">
                <a:ln>
                  <a:noFill/>
                </a:ln>
                <a:solidFill>
                  <a:srgbClr val="A30A36"/>
                </a:solidFill>
                <a:effectLst/>
                <a:uLnTx/>
                <a:uFillTx/>
                <a:latin typeface="Arial" panose="020B0604020202020204" pitchFamily="34" charset="0"/>
                <a:ea typeface="MS PGothic" panose="020B0600070205080204" pitchFamily="34" charset="-128"/>
                <a:cs typeface="+mn-cs"/>
              </a:rPr>
              <a:t>Soc</a:t>
            </a:r>
            <a:r>
              <a:rPr kumimoji="0" lang="en-US" altLang="en-US" sz="1100" b="0" i="0" u="none" strike="noStrike" kern="1200" cap="none" spc="0" normalizeH="0" baseline="0" noProof="0" dirty="0">
                <a:ln>
                  <a:noFill/>
                </a:ln>
                <a:solidFill>
                  <a:srgbClr val="A30A36"/>
                </a:solidFill>
                <a:effectLst/>
                <a:uLnTx/>
                <a:uFillTx/>
                <a:latin typeface="Arial" panose="020B0604020202020204" pitchFamily="34" charset="0"/>
                <a:ea typeface="MS PGothic" panose="020B0600070205080204" pitchFamily="34" charset="-128"/>
                <a:cs typeface="+mn-cs"/>
              </a:rPr>
              <a:t> </a:t>
            </a:r>
            <a:r>
              <a:rPr kumimoji="0" lang="en-US" altLang="en-US" sz="1100" b="0" i="0" u="none" strike="noStrike" kern="1200" cap="none" spc="0" normalizeH="0" baseline="0" noProof="0" dirty="0" err="1">
                <a:ln>
                  <a:noFill/>
                </a:ln>
                <a:solidFill>
                  <a:srgbClr val="A30A36"/>
                </a:solidFill>
                <a:effectLst/>
                <a:uLnTx/>
                <a:uFillTx/>
                <a:latin typeface="Arial" panose="020B0604020202020204" pitchFamily="34" charset="0"/>
                <a:ea typeface="MS PGothic" panose="020B0600070205080204" pitchFamily="34" charset="-128"/>
                <a:cs typeface="+mn-cs"/>
              </a:rPr>
              <a:t>Clin</a:t>
            </a:r>
            <a:r>
              <a:rPr kumimoji="0" lang="en-US" altLang="en-US" sz="1100" b="0" i="0" u="none" strike="noStrike" kern="1200" cap="none" spc="0" normalizeH="0" baseline="0" noProof="0" dirty="0">
                <a:ln>
                  <a:noFill/>
                </a:ln>
                <a:solidFill>
                  <a:srgbClr val="A30A36"/>
                </a:solidFill>
                <a:effectLst/>
                <a:uLnTx/>
                <a:uFillTx/>
                <a:latin typeface="Arial" panose="020B0604020202020204" pitchFamily="34" charset="0"/>
                <a:ea typeface="MS PGothic" panose="020B0600070205080204" pitchFamily="34" charset="-128"/>
                <a:cs typeface="+mn-cs"/>
              </a:rPr>
              <a:t> Psychol. 2002;21:531–545.</a:t>
            </a:r>
          </a:p>
        </p:txBody>
      </p:sp>
    </p:spTree>
    <p:extLst>
      <p:ext uri="{BB962C8B-B14F-4D97-AF65-F5344CB8AC3E}">
        <p14:creationId xmlns:p14="http://schemas.microsoft.com/office/powerpoint/2010/main" val="30182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732BF38E-97EA-4B36-ABF4-63764E70F774}"/>
              </a:ext>
            </a:extLst>
          </p:cNvPr>
          <p:cNvSpPr>
            <a:spLocks noGrp="1" noChangeArrowheads="1"/>
          </p:cNvSpPr>
          <p:nvPr>
            <p:ph type="title"/>
          </p:nvPr>
        </p:nvSpPr>
        <p:spPr>
          <a:xfrm>
            <a:off x="3581400" y="203200"/>
            <a:ext cx="6172200" cy="469900"/>
          </a:xfrm>
        </p:spPr>
        <p:txBody>
          <a:bodyPr>
            <a:normAutofit fontScale="90000"/>
          </a:bodyPr>
          <a:lstStyle/>
          <a:p>
            <a:pPr algn="ctr" eaLnBrk="1" hangingPunct="1"/>
            <a:r>
              <a:rPr lang="en-US" altLang="en-US" dirty="0">
                <a:solidFill>
                  <a:schemeClr val="accent1"/>
                </a:solidFill>
              </a:rPr>
              <a:t>Risk Mitigation</a:t>
            </a:r>
          </a:p>
        </p:txBody>
      </p:sp>
      <p:sp>
        <p:nvSpPr>
          <p:cNvPr id="54274" name="Content Placeholder 7">
            <a:extLst>
              <a:ext uri="{FF2B5EF4-FFF2-40B4-BE49-F238E27FC236}">
                <a16:creationId xmlns:a16="http://schemas.microsoft.com/office/drawing/2014/main" id="{DF89ADBE-FA98-444E-BBEE-1DD6F4606467}"/>
              </a:ext>
            </a:extLst>
          </p:cNvPr>
          <p:cNvSpPr>
            <a:spLocks noGrp="1" noChangeArrowheads="1"/>
          </p:cNvSpPr>
          <p:nvPr>
            <p:ph idx="1"/>
          </p:nvPr>
        </p:nvSpPr>
        <p:spPr>
          <a:xfrm>
            <a:off x="1981200" y="1473200"/>
            <a:ext cx="8229600" cy="1955800"/>
          </a:xfrm>
        </p:spPr>
        <p:txBody>
          <a:bodyPr>
            <a:normAutofit/>
          </a:bodyPr>
          <a:lstStyle/>
          <a:p>
            <a:pPr eaLnBrk="1" hangingPunct="1"/>
            <a:r>
              <a:rPr lang="en-US" altLang="en-US" sz="3200" dirty="0">
                <a:solidFill>
                  <a:schemeClr val="accent1"/>
                </a:solidFill>
              </a:rPr>
              <a:t>Risk Assessment</a:t>
            </a:r>
          </a:p>
          <a:p>
            <a:pPr marL="0" indent="0" eaLnBrk="1" hangingPunct="1">
              <a:buNone/>
            </a:pPr>
            <a:endParaRPr lang="en-US" altLang="en-US" sz="3200" dirty="0">
              <a:solidFill>
                <a:schemeClr val="accent1"/>
              </a:solidFill>
            </a:endParaRPr>
          </a:p>
          <a:p>
            <a:pPr eaLnBrk="1" hangingPunct="1"/>
            <a:r>
              <a:rPr lang="en-US" altLang="en-US" sz="3200" dirty="0">
                <a:solidFill>
                  <a:schemeClr val="accent1"/>
                </a:solidFill>
              </a:rPr>
              <a:t>Intervention</a:t>
            </a:r>
          </a:p>
        </p:txBody>
      </p:sp>
      <p:pic>
        <p:nvPicPr>
          <p:cNvPr id="9222" name="Picture 6" descr="See the source image">
            <a:extLst>
              <a:ext uri="{FF2B5EF4-FFF2-40B4-BE49-F238E27FC236}">
                <a16:creationId xmlns:a16="http://schemas.microsoft.com/office/drawing/2014/main" id="{E940777E-D7EE-445D-B91D-61BF78F759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886200"/>
            <a:ext cx="2976663" cy="1639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B6B5103A-7BAC-49EE-8D89-B345419411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275" y="4317075"/>
            <a:ext cx="2755898" cy="195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See the source image">
            <a:extLst>
              <a:ext uri="{FF2B5EF4-FFF2-40B4-BE49-F238E27FC236}">
                <a16:creationId xmlns:a16="http://schemas.microsoft.com/office/drawing/2014/main" id="{426299A8-10B5-4044-98B8-1C75EC4C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973" y="1145941"/>
            <a:ext cx="3164976" cy="210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noChangeArrowheads="1"/>
          </p:cNvSpPr>
          <p:nvPr>
            <p:ph type="title"/>
          </p:nvPr>
        </p:nvSpPr>
        <p:spPr>
          <a:xfrm>
            <a:off x="4067175" y="152400"/>
            <a:ext cx="4343400" cy="982663"/>
          </a:xfrm>
        </p:spPr>
        <p:txBody>
          <a:bodyPr>
            <a:normAutofit/>
          </a:bodyPr>
          <a:lstStyle/>
          <a:p>
            <a:pPr algn="ctr" eaLnBrk="1" hangingPunct="1">
              <a:defRPr/>
            </a:pPr>
            <a:r>
              <a:rPr lang="en-US" altLang="en-US" dirty="0">
                <a:solidFill>
                  <a:schemeClr val="accent1"/>
                </a:solidFill>
                <a:latin typeface="Tahoma" panose="020B0604030504040204" pitchFamily="34" charset="0"/>
              </a:rPr>
              <a:t>Assessment</a:t>
            </a:r>
          </a:p>
        </p:txBody>
      </p:sp>
      <p:sp>
        <p:nvSpPr>
          <p:cNvPr id="61443" name="Content Placeholder 5"/>
          <p:cNvSpPr>
            <a:spLocks noGrp="1" noChangeArrowheads="1"/>
          </p:cNvSpPr>
          <p:nvPr>
            <p:ph sz="half" idx="1"/>
          </p:nvPr>
        </p:nvSpPr>
        <p:spPr>
          <a:xfrm>
            <a:off x="1066800" y="1135063"/>
            <a:ext cx="4972051" cy="3036887"/>
          </a:xfrm>
        </p:spPr>
        <p:txBody>
          <a:bodyPr>
            <a:normAutofit lnSpcReduction="10000"/>
          </a:bodyPr>
          <a:lstStyle/>
          <a:p>
            <a:pPr eaLnBrk="1" hangingPunct="1"/>
            <a:r>
              <a:rPr lang="en-US" altLang="en-US" dirty="0">
                <a:solidFill>
                  <a:schemeClr val="accent1"/>
                </a:solidFill>
              </a:rPr>
              <a:t>Mental Health Screening</a:t>
            </a:r>
          </a:p>
          <a:p>
            <a:pPr eaLnBrk="1" hangingPunct="1"/>
            <a:r>
              <a:rPr lang="en-US" altLang="en-US" dirty="0">
                <a:solidFill>
                  <a:schemeClr val="accent1"/>
                </a:solidFill>
              </a:rPr>
              <a:t>Pain Catastrophizing</a:t>
            </a:r>
          </a:p>
          <a:p>
            <a:pPr eaLnBrk="1" hangingPunct="1"/>
            <a:r>
              <a:rPr lang="en-US" altLang="en-US" dirty="0">
                <a:solidFill>
                  <a:schemeClr val="accent1"/>
                </a:solidFill>
              </a:rPr>
              <a:t>Sleep Disturbance </a:t>
            </a:r>
          </a:p>
          <a:p>
            <a:pPr eaLnBrk="1" hangingPunct="1"/>
            <a:r>
              <a:rPr lang="en-US" altLang="en-US" dirty="0">
                <a:solidFill>
                  <a:schemeClr val="accent1"/>
                </a:solidFill>
              </a:rPr>
              <a:t>Suicide Risk</a:t>
            </a:r>
          </a:p>
          <a:p>
            <a:pPr eaLnBrk="1" hangingPunct="1"/>
            <a:r>
              <a:rPr lang="en-US" altLang="en-US" dirty="0">
                <a:solidFill>
                  <a:schemeClr val="accent1"/>
                </a:solidFill>
              </a:rPr>
              <a:t>OUD/SUD Screening</a:t>
            </a:r>
          </a:p>
          <a:p>
            <a:pPr eaLnBrk="1" hangingPunct="1"/>
            <a:r>
              <a:rPr lang="en-US" altLang="en-US" dirty="0">
                <a:solidFill>
                  <a:schemeClr val="accent1"/>
                </a:solidFill>
              </a:rPr>
              <a:t>Mental Defeat</a:t>
            </a:r>
          </a:p>
          <a:p>
            <a:pPr eaLnBrk="1" hangingPunct="1"/>
            <a:endParaRPr lang="en-US" altLang="en-US" dirty="0">
              <a:solidFill>
                <a:srgbClr val="A30A36"/>
              </a:solidFill>
            </a:endParaRPr>
          </a:p>
        </p:txBody>
      </p:sp>
      <p:pic>
        <p:nvPicPr>
          <p:cNvPr id="61444" name="Content Placeholder 7" descr="bdi-i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7727" y="1151732"/>
            <a:ext cx="270827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625975"/>
            <a:ext cx="2163762"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4267200"/>
            <a:ext cx="122872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3801268"/>
            <a:ext cx="216535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568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E7C57B23-ACFC-4042-BB32-B7298A4ECD72}"/>
              </a:ext>
            </a:extLst>
          </p:cNvPr>
          <p:cNvSpPr>
            <a:spLocks noGrp="1" noChangeArrowheads="1"/>
          </p:cNvSpPr>
          <p:nvPr>
            <p:ph type="title"/>
          </p:nvPr>
        </p:nvSpPr>
        <p:spPr>
          <a:xfrm>
            <a:off x="838200" y="365126"/>
            <a:ext cx="10515600" cy="456995"/>
          </a:xfrm>
        </p:spPr>
        <p:txBody>
          <a:bodyPr>
            <a:normAutofit fontScale="90000"/>
          </a:bodyPr>
          <a:lstStyle/>
          <a:p>
            <a:pPr algn="ctr"/>
            <a:r>
              <a:rPr lang="en-US" altLang="en-US" dirty="0">
                <a:solidFill>
                  <a:schemeClr val="accent1"/>
                </a:solidFill>
              </a:rPr>
              <a:t>Mental Health Screening Tools</a:t>
            </a:r>
          </a:p>
        </p:txBody>
      </p:sp>
      <p:pic>
        <p:nvPicPr>
          <p:cNvPr id="57346" name="Content Placeholder 3" descr="MH tools.pdf">
            <a:extLst>
              <a:ext uri="{FF2B5EF4-FFF2-40B4-BE49-F238E27FC236}">
                <a16:creationId xmlns:a16="http://schemas.microsoft.com/office/drawing/2014/main" id="{7DC62AE7-A0B4-4DD5-8470-C53F8F06FE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55" t="8319" r="13463" b="51074"/>
          <a:stretch>
            <a:fillRect/>
          </a:stretch>
        </p:blipFill>
        <p:spPr>
          <a:xfrm>
            <a:off x="1600200" y="1066800"/>
            <a:ext cx="8658225" cy="53594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8210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p:txBody>
          <a:bodyPr/>
          <a:lstStyle/>
          <a:p>
            <a:pPr algn="ctr"/>
            <a:r>
              <a:rPr lang="en-US" altLang="en-US" dirty="0">
                <a:ea typeface="ＭＳ Ｐゴシック" panose="020B0600070205080204" pitchFamily="34" charset="-128"/>
              </a:rPr>
              <a:t>Sleep Assessment Scales</a:t>
            </a:r>
          </a:p>
        </p:txBody>
      </p:sp>
      <p:graphicFrame>
        <p:nvGraphicFramePr>
          <p:cNvPr id="4" name="Content Placeholder 3"/>
          <p:cNvGraphicFramePr>
            <a:graphicFrameLocks noGrp="1"/>
          </p:cNvGraphicFramePr>
          <p:nvPr>
            <p:ph idx="1"/>
          </p:nvPr>
        </p:nvGraphicFramePr>
        <p:xfrm>
          <a:off x="2047874" y="1666874"/>
          <a:ext cx="8620125" cy="4535448"/>
        </p:xfrm>
        <a:graphic>
          <a:graphicData uri="http://schemas.openxmlformats.org/drawingml/2006/table">
            <a:tbl>
              <a:tblPr firstRow="1" bandRow="1">
                <a:tableStyleId>{5C22544A-7EE6-4342-B048-85BDC9FD1C3A}</a:tableStyleId>
              </a:tblPr>
              <a:tblGrid>
                <a:gridCol w="4752119">
                  <a:extLst>
                    <a:ext uri="{9D8B030D-6E8A-4147-A177-3AD203B41FA5}">
                      <a16:colId xmlns:a16="http://schemas.microsoft.com/office/drawing/2014/main" val="20000"/>
                    </a:ext>
                  </a:extLst>
                </a:gridCol>
                <a:gridCol w="1934003">
                  <a:extLst>
                    <a:ext uri="{9D8B030D-6E8A-4147-A177-3AD203B41FA5}">
                      <a16:colId xmlns:a16="http://schemas.microsoft.com/office/drawing/2014/main" val="20001"/>
                    </a:ext>
                  </a:extLst>
                </a:gridCol>
                <a:gridCol w="1934003">
                  <a:extLst>
                    <a:ext uri="{9D8B030D-6E8A-4147-A177-3AD203B41FA5}">
                      <a16:colId xmlns:a16="http://schemas.microsoft.com/office/drawing/2014/main" val="20002"/>
                    </a:ext>
                  </a:extLst>
                </a:gridCol>
              </a:tblGrid>
              <a:tr h="288184">
                <a:tc>
                  <a:txBody>
                    <a:bodyPr/>
                    <a:lstStyle/>
                    <a:p>
                      <a:pPr>
                        <a:lnSpc>
                          <a:spcPct val="90000"/>
                        </a:lnSpc>
                      </a:pPr>
                      <a:r>
                        <a:rPr lang="en-US" sz="1800" dirty="0">
                          <a:solidFill>
                            <a:schemeClr val="bg1"/>
                          </a:solidFill>
                        </a:rPr>
                        <a:t>Questionnaire</a:t>
                      </a:r>
                    </a:p>
                  </a:txBody>
                  <a:tcPr marT="45721" marB="45721">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90000"/>
                        </a:lnSpc>
                      </a:pPr>
                      <a:r>
                        <a:rPr lang="en-US" sz="1800" dirty="0">
                          <a:solidFill>
                            <a:schemeClr val="bg1"/>
                          </a:solidFill>
                        </a:rPr>
                        <a:t>Time frame</a:t>
                      </a:r>
                    </a:p>
                  </a:txBody>
                  <a:tcPr marT="45721" marB="4572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90000"/>
                        </a:lnSpc>
                      </a:pPr>
                      <a:r>
                        <a:rPr lang="en-US" sz="1800" dirty="0">
                          <a:solidFill>
                            <a:schemeClr val="bg1"/>
                          </a:solidFill>
                        </a:rPr>
                        <a:t># of</a:t>
                      </a:r>
                      <a:r>
                        <a:rPr lang="en-US" sz="1800" baseline="0" dirty="0">
                          <a:solidFill>
                            <a:schemeClr val="bg1"/>
                          </a:solidFill>
                        </a:rPr>
                        <a:t> items</a:t>
                      </a:r>
                      <a:endParaRPr lang="en-US" sz="1800" dirty="0">
                        <a:solidFill>
                          <a:schemeClr val="bg1"/>
                        </a:solidFill>
                      </a:endParaRPr>
                    </a:p>
                  </a:txBody>
                  <a:tcPr marT="45721" marB="45721"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4179">
                <a:tc gridSpan="3">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800" b="1" dirty="0">
                          <a:solidFill>
                            <a:schemeClr val="accent4"/>
                          </a:solidFill>
                        </a:rPr>
                        <a:t>Sleep quality</a:t>
                      </a:r>
                    </a:p>
                  </a:txBody>
                  <a:tcPr marT="45719" marB="45719">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hMerge="1">
                  <a:txBody>
                    <a:bodyPr/>
                    <a:lstStyle/>
                    <a:p>
                      <a:pPr algn="ct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34179">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800" dirty="0">
                          <a:solidFill>
                            <a:schemeClr val="tx1"/>
                          </a:solidFill>
                        </a:rPr>
                        <a:t>Pittsburg</a:t>
                      </a:r>
                      <a:r>
                        <a:rPr lang="en-US" sz="1800" baseline="0" dirty="0">
                          <a:solidFill>
                            <a:schemeClr val="tx1"/>
                          </a:solidFill>
                        </a:rPr>
                        <a:t> Sleep Quality Index</a:t>
                      </a:r>
                      <a:endParaRPr lang="en-US" sz="1800" dirty="0">
                        <a:solidFill>
                          <a:schemeClr val="tx1"/>
                        </a:solidFill>
                      </a:endParaRPr>
                    </a:p>
                  </a:txBody>
                  <a:tcPr marT="45719" marB="45719">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Past month</a:t>
                      </a:r>
                    </a:p>
                  </a:txBody>
                  <a:tcPr marT="45719" marB="4571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19</a:t>
                      </a:r>
                    </a:p>
                  </a:txBody>
                  <a:tcPr marT="45719" marB="45719">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34179">
                <a:tc>
                  <a:txBody>
                    <a:bodyPr/>
                    <a:lstStyle/>
                    <a:p>
                      <a:pPr>
                        <a:lnSpc>
                          <a:spcPct val="90000"/>
                        </a:lnSpc>
                      </a:pPr>
                      <a:r>
                        <a:rPr lang="en-US" sz="1800" dirty="0">
                          <a:solidFill>
                            <a:schemeClr val="tx1"/>
                          </a:solidFill>
                        </a:rPr>
                        <a:t>Sleep Questionnaire</a:t>
                      </a:r>
                    </a:p>
                  </a:txBody>
                  <a:tcPr marT="45719" marB="45719">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Indefinite</a:t>
                      </a:r>
                    </a:p>
                  </a:txBody>
                  <a:tcPr marT="45719" marB="4571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59</a:t>
                      </a:r>
                    </a:p>
                  </a:txBody>
                  <a:tcPr marT="45719" marB="45719">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34179">
                <a:tc>
                  <a:txBody>
                    <a:bodyPr/>
                    <a:lstStyle/>
                    <a:p>
                      <a:pPr>
                        <a:lnSpc>
                          <a:spcPct val="90000"/>
                        </a:lnSpc>
                      </a:pPr>
                      <a:r>
                        <a:rPr lang="en-US" sz="1800" dirty="0">
                          <a:solidFill>
                            <a:schemeClr val="tx1"/>
                          </a:solidFill>
                        </a:rPr>
                        <a:t>Sleep Disturbance Questionnaire</a:t>
                      </a:r>
                    </a:p>
                  </a:txBody>
                  <a:tcPr marT="45719" marB="45719">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Indefinite</a:t>
                      </a:r>
                    </a:p>
                  </a:txBody>
                  <a:tcPr marT="45719" marB="4571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12</a:t>
                      </a:r>
                    </a:p>
                  </a:txBody>
                  <a:tcPr marT="45719" marB="45719">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34179">
                <a:tc>
                  <a:txBody>
                    <a:bodyPr/>
                    <a:lstStyle/>
                    <a:p>
                      <a:pPr>
                        <a:lnSpc>
                          <a:spcPct val="90000"/>
                        </a:lnSpc>
                      </a:pPr>
                      <a:r>
                        <a:rPr lang="en-US" sz="1800" dirty="0">
                          <a:solidFill>
                            <a:schemeClr val="tx1"/>
                          </a:solidFill>
                        </a:rPr>
                        <a:t>SF-B</a:t>
                      </a:r>
                    </a:p>
                  </a:txBody>
                  <a:tcPr marT="45719" marB="45719">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Past 2 weeks</a:t>
                      </a:r>
                    </a:p>
                  </a:txBody>
                  <a:tcPr marT="45719" marB="4571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12</a:t>
                      </a:r>
                    </a:p>
                  </a:txBody>
                  <a:tcPr marT="45719" marB="45719">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34179">
                <a:tc gridSpan="3">
                  <a:txBody>
                    <a:bodyPr/>
                    <a:lstStyle/>
                    <a:p>
                      <a:pPr>
                        <a:lnSpc>
                          <a:spcPct val="90000"/>
                        </a:lnSpc>
                      </a:pPr>
                      <a:r>
                        <a:rPr lang="en-US" sz="1800" b="1" dirty="0">
                          <a:solidFill>
                            <a:schemeClr val="tx1"/>
                          </a:solidFill>
                        </a:rPr>
                        <a:t>Sleep onset</a:t>
                      </a:r>
                    </a:p>
                  </a:txBody>
                  <a:tcPr marT="45719" marB="45719">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hMerge="1">
                  <a:txBody>
                    <a:bodyPr/>
                    <a:lstStyle/>
                    <a:p>
                      <a:pPr algn="ctr">
                        <a:lnSpc>
                          <a:spcPct val="90000"/>
                        </a:lnSpc>
                      </a:pP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lnSpc>
                          <a:spcPct val="90000"/>
                        </a:lnSpc>
                      </a:pP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361257">
                <a:tc>
                  <a:txBody>
                    <a:bodyPr/>
                    <a:lstStyle/>
                    <a:p>
                      <a:r>
                        <a:rPr lang="en-US" sz="1800" dirty="0">
                          <a:solidFill>
                            <a:schemeClr val="tx1"/>
                          </a:solidFill>
                        </a:rPr>
                        <a:t>Nocturnal Sleep Onset Scale</a:t>
                      </a:r>
                    </a:p>
                  </a:txBody>
                  <a:tcPr marL="91437" marR="91437" marT="45710" marB="45710">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Past 2 weeks</a:t>
                      </a:r>
                    </a:p>
                  </a:txBody>
                  <a:tcPr marL="91437" marR="91437" marT="45710" marB="4571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90000"/>
                        </a:lnSpc>
                      </a:pPr>
                      <a:r>
                        <a:rPr lang="en-US" sz="1800" dirty="0">
                          <a:solidFill>
                            <a:schemeClr val="tx1"/>
                          </a:solidFill>
                        </a:rPr>
                        <a:t>2</a:t>
                      </a:r>
                    </a:p>
                  </a:txBody>
                  <a:tcPr marT="45719" marB="45719">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34179">
                <a:tc gridSpan="3">
                  <a:txBody>
                    <a:bodyPr/>
                    <a:lstStyle/>
                    <a:p>
                      <a:pPr>
                        <a:lnSpc>
                          <a:spcPct val="90000"/>
                        </a:lnSpc>
                      </a:pPr>
                      <a:r>
                        <a:rPr lang="en-US" sz="1800" b="1" dirty="0">
                          <a:solidFill>
                            <a:schemeClr val="tx1"/>
                          </a:solidFill>
                        </a:rPr>
                        <a:t>General </a:t>
                      </a:r>
                    </a:p>
                  </a:txBody>
                  <a:tcPr marT="45719" marB="45719">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hMerge="1">
                  <a:txBody>
                    <a:bodyPr/>
                    <a:lstStyle/>
                    <a:p>
                      <a:pPr algn="ctr">
                        <a:lnSpc>
                          <a:spcPct val="90000"/>
                        </a:lnSpc>
                      </a:pP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lnSpc>
                          <a:spcPct val="90000"/>
                        </a:lnSpc>
                      </a:pPr>
                      <a:endParaRPr lang="en-US" sz="1800" dirty="0">
                        <a:solidFill>
                          <a:schemeClr val="bg1"/>
                        </a:solidFill>
                      </a:endParaRPr>
                    </a:p>
                  </a:txBody>
                  <a:tcPr marT="45718" marB="457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8"/>
                  </a:ext>
                </a:extLst>
              </a:tr>
              <a:tr h="361291">
                <a:tc>
                  <a:txBody>
                    <a:bodyPr/>
                    <a:lstStyle/>
                    <a:p>
                      <a:r>
                        <a:rPr lang="en-US" sz="1800" dirty="0">
                          <a:solidFill>
                            <a:schemeClr val="tx1"/>
                          </a:solidFill>
                        </a:rPr>
                        <a:t>Steelman Insomnia Symptom Questionnaire</a:t>
                      </a:r>
                    </a:p>
                  </a:txBody>
                  <a:tcPr marL="91456" marR="91456" marT="45727" marB="45727">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Past week</a:t>
                      </a:r>
                    </a:p>
                  </a:txBody>
                  <a:tcPr marL="91456" marR="91456" marT="45727" marB="45727">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13</a:t>
                      </a:r>
                    </a:p>
                  </a:txBody>
                  <a:tcPr marL="91456" marR="91456" marT="45727" marB="45727">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61291">
                <a:tc>
                  <a:txBody>
                    <a:bodyPr/>
                    <a:lstStyle/>
                    <a:p>
                      <a:r>
                        <a:rPr lang="en-US" sz="1800" dirty="0">
                          <a:solidFill>
                            <a:schemeClr val="tx1"/>
                          </a:solidFill>
                        </a:rPr>
                        <a:t>Athens Insomnia Scale</a:t>
                      </a:r>
                    </a:p>
                  </a:txBody>
                  <a:tcPr marL="91456" marR="91456" marT="45727" marB="45727">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Past month</a:t>
                      </a:r>
                    </a:p>
                  </a:txBody>
                  <a:tcPr marL="91456" marR="91456" marT="45727" marB="45727">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8</a:t>
                      </a:r>
                    </a:p>
                  </a:txBody>
                  <a:tcPr marL="91456" marR="91456" marT="45727" marB="45727">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0"/>
                  </a:ext>
                </a:extLst>
              </a:tr>
              <a:tr h="361291">
                <a:tc>
                  <a:txBody>
                    <a:bodyPr/>
                    <a:lstStyle/>
                    <a:p>
                      <a:r>
                        <a:rPr lang="en-US" sz="1800" dirty="0">
                          <a:solidFill>
                            <a:schemeClr val="tx1"/>
                          </a:solidFill>
                        </a:rPr>
                        <a:t>Pittsburgh Insomnia Rating Scale</a:t>
                      </a:r>
                    </a:p>
                  </a:txBody>
                  <a:tcPr marL="91456" marR="91456" marT="45727" marB="45727">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Past week</a:t>
                      </a:r>
                    </a:p>
                  </a:txBody>
                  <a:tcPr marL="91456" marR="91456" marT="45727" marB="45727">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65</a:t>
                      </a:r>
                    </a:p>
                  </a:txBody>
                  <a:tcPr marL="91456" marR="91456" marT="45727" marB="45727">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r h="361291">
                <a:tc>
                  <a:txBody>
                    <a:bodyPr/>
                    <a:lstStyle/>
                    <a:p>
                      <a:r>
                        <a:rPr lang="en-US" sz="1800" dirty="0">
                          <a:solidFill>
                            <a:schemeClr val="tx1"/>
                          </a:solidFill>
                        </a:rPr>
                        <a:t>Leeds Sleep Evaluation Questionnaire</a:t>
                      </a:r>
                    </a:p>
                  </a:txBody>
                  <a:tcPr marL="91456" marR="91456" marT="45727" marB="45727">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Indefinite</a:t>
                      </a:r>
                    </a:p>
                  </a:txBody>
                  <a:tcPr marL="91456" marR="91456" marT="45727" marB="45727">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1800" dirty="0">
                          <a:solidFill>
                            <a:schemeClr val="tx1"/>
                          </a:solidFill>
                        </a:rPr>
                        <a:t>10</a:t>
                      </a:r>
                    </a:p>
                  </a:txBody>
                  <a:tcPr marL="91456" marR="91456" marT="45727" marB="45727">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16954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pPr algn="ctr"/>
            <a:r>
              <a:rPr lang="en-US" dirty="0">
                <a:solidFill>
                  <a:srgbClr val="00B0F0"/>
                </a:solidFill>
              </a:rPr>
              <a:t>Pain Catastrophizing Scale </a:t>
            </a:r>
          </a:p>
        </p:txBody>
      </p:sp>
      <p:graphicFrame>
        <p:nvGraphicFramePr>
          <p:cNvPr id="5" name="Object 2">
            <a:extLst>
              <a:ext uri="{FF2B5EF4-FFF2-40B4-BE49-F238E27FC236}">
                <a16:creationId xmlns:a16="http://schemas.microsoft.com/office/drawing/2014/main" id="{E67B7009-1224-4313-A818-D2122F410115}"/>
              </a:ext>
            </a:extLst>
          </p:cNvPr>
          <p:cNvGraphicFramePr>
            <a:graphicFrameLocks noGrp="1" noChangeAspect="1"/>
          </p:cNvGraphicFramePr>
          <p:nvPr>
            <p:ph idx="1"/>
            <p:extLst>
              <p:ext uri="{D42A27DB-BD31-4B8C-83A1-F6EECF244321}">
                <p14:modId xmlns:p14="http://schemas.microsoft.com/office/powerpoint/2010/main" val="1719781826"/>
              </p:ext>
            </p:extLst>
          </p:nvPr>
        </p:nvGraphicFramePr>
        <p:xfrm>
          <a:off x="3429000" y="1410510"/>
          <a:ext cx="5105400" cy="5295090"/>
        </p:xfrm>
        <a:graphic>
          <a:graphicData uri="http://schemas.openxmlformats.org/presentationml/2006/ole">
            <mc:AlternateContent xmlns:mc="http://schemas.openxmlformats.org/markup-compatibility/2006">
              <mc:Choice xmlns:v="urn:schemas-microsoft-com:vml" Requires="v">
                <p:oleObj name="Acrobat Document" r:id="rId2" imgW="5667375" imgH="8020050" progId="Acrobat.Document.DC">
                  <p:embed/>
                </p:oleObj>
              </mc:Choice>
              <mc:Fallback>
                <p:oleObj name="Acrobat Document" r:id="rId2" imgW="5667375" imgH="8020050" progId="Acrobat.Document.DC">
                  <p:embed/>
                  <p:pic>
                    <p:nvPicPr>
                      <p:cNvPr id="5" name="Object 2">
                        <a:extLst>
                          <a:ext uri="{FF2B5EF4-FFF2-40B4-BE49-F238E27FC236}">
                            <a16:creationId xmlns:a16="http://schemas.microsoft.com/office/drawing/2014/main" id="{E67B7009-1224-4313-A818-D2122F41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10510"/>
                        <a:ext cx="5105400" cy="52950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29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609600" y="228600"/>
            <a:ext cx="10972800" cy="685800"/>
          </a:xfrm>
        </p:spPr>
        <p:txBody>
          <a:bodyPr/>
          <a:lstStyle/>
          <a:p>
            <a:pPr algn="ctr"/>
            <a:r>
              <a:rPr lang="en-GB" altLang="en-US" sz="2800" dirty="0">
                <a:solidFill>
                  <a:schemeClr val="accent1"/>
                </a:solidFill>
                <a:cs typeface="Times New Roman" panose="02020603050405020304" pitchFamily="18" charset="0"/>
              </a:rPr>
              <a:t>Pain Self Perception Scale</a:t>
            </a:r>
            <a:endParaRPr lang="en-US" altLang="en-US" sz="2800" dirty="0">
              <a:solidFill>
                <a:schemeClr val="accent1"/>
              </a:solidFill>
            </a:endParaRPr>
          </a:p>
        </p:txBody>
      </p:sp>
      <p:pic>
        <p:nvPicPr>
          <p:cNvPr id="64515" name="Content Placeholder 4" descr="Table&#10;&#10;Description automatically genera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914400"/>
            <a:ext cx="5791200" cy="5676900"/>
          </a:xfrm>
        </p:spPr>
      </p:pic>
    </p:spTree>
    <p:extLst>
      <p:ext uri="{BB962C8B-B14F-4D97-AF65-F5344CB8AC3E}">
        <p14:creationId xmlns:p14="http://schemas.microsoft.com/office/powerpoint/2010/main" val="362298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24A1-DC1A-48CF-8640-2FF68E1772DC}"/>
              </a:ext>
            </a:extLst>
          </p:cNvPr>
          <p:cNvSpPr>
            <a:spLocks noGrp="1"/>
          </p:cNvSpPr>
          <p:nvPr>
            <p:ph type="title"/>
          </p:nvPr>
        </p:nvSpPr>
        <p:spPr>
          <a:xfrm>
            <a:off x="466928" y="365125"/>
            <a:ext cx="10886872" cy="1325563"/>
          </a:xfrm>
        </p:spPr>
        <p:txBody>
          <a:bodyPr>
            <a:noAutofit/>
          </a:bodyPr>
          <a:lstStyle/>
          <a:p>
            <a:pPr algn="ctr"/>
            <a:r>
              <a:rPr lang="en-US" sz="3200" dirty="0">
                <a:solidFill>
                  <a:srgbClr val="00B0F0"/>
                </a:solidFill>
                <a:latin typeface="Arial" panose="020B0604020202020204" pitchFamily="34" charset="0"/>
                <a:cs typeface="Arial" panose="020B0604020202020204" pitchFamily="34" charset="0"/>
              </a:rPr>
              <a:t>Pain, Substance Use Disorders and Suicide: </a:t>
            </a:r>
            <a:br>
              <a:rPr lang="en-US" sz="3200" dirty="0">
                <a:solidFill>
                  <a:srgbClr val="00B0F0"/>
                </a:solidFill>
                <a:latin typeface="Arial" panose="020B0604020202020204" pitchFamily="34" charset="0"/>
                <a:cs typeface="Arial" panose="020B0604020202020204" pitchFamily="34" charset="0"/>
              </a:rPr>
            </a:br>
            <a:r>
              <a:rPr lang="en-US" sz="3200" dirty="0">
                <a:solidFill>
                  <a:srgbClr val="00B0F0"/>
                </a:solidFill>
                <a:latin typeface="Arial" panose="020B0604020202020204" pitchFamily="34" charset="0"/>
                <a:cs typeface="Arial" panose="020B0604020202020204" pitchFamily="34" charset="0"/>
              </a:rPr>
              <a:t>Risk Assessment and Mitigation</a:t>
            </a:r>
            <a:br>
              <a:rPr lang="en-US" sz="3200" dirty="0">
                <a:latin typeface="Arial" panose="020B0604020202020204" pitchFamily="34" charset="0"/>
                <a:cs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13982995-DBE5-4610-A783-E3B5ED6B2A03}"/>
              </a:ext>
            </a:extLst>
          </p:cNvPr>
          <p:cNvSpPr>
            <a:spLocks noGrp="1"/>
          </p:cNvSpPr>
          <p:nvPr>
            <p:ph idx="1"/>
          </p:nvPr>
        </p:nvSpPr>
        <p:spPr>
          <a:xfrm>
            <a:off x="838200" y="1371600"/>
            <a:ext cx="10515600" cy="4805363"/>
          </a:xfrm>
        </p:spPr>
        <p:txBody>
          <a:bodyPr/>
          <a:lstStyle/>
          <a:p>
            <a:r>
              <a:rPr lang="en-US" dirty="0"/>
              <a:t>Introduction</a:t>
            </a:r>
          </a:p>
          <a:p>
            <a:r>
              <a:rPr lang="en-US" dirty="0"/>
              <a:t>Risk Factors</a:t>
            </a:r>
          </a:p>
          <a:p>
            <a:r>
              <a:rPr lang="en-US" dirty="0"/>
              <a:t>Mediators </a:t>
            </a:r>
          </a:p>
          <a:p>
            <a:r>
              <a:rPr lang="en-US" dirty="0"/>
              <a:t>Risk Mitigation</a:t>
            </a:r>
          </a:p>
          <a:p>
            <a:pPr lvl="1">
              <a:buFont typeface="Wingdings" panose="05000000000000000000" pitchFamily="2" charset="2"/>
              <a:buChar char="Ø"/>
            </a:pPr>
            <a:r>
              <a:rPr lang="en-US" dirty="0"/>
              <a:t>Assessment</a:t>
            </a:r>
          </a:p>
          <a:p>
            <a:pPr lvl="1">
              <a:buFont typeface="Wingdings" panose="05000000000000000000" pitchFamily="2" charset="2"/>
              <a:buChar char="Ø"/>
            </a:pPr>
            <a:r>
              <a:rPr lang="en-US" dirty="0"/>
              <a:t>Interventions  </a:t>
            </a:r>
          </a:p>
          <a:p>
            <a:r>
              <a:rPr lang="en-US" dirty="0"/>
              <a:t>Summary </a:t>
            </a:r>
          </a:p>
          <a:p>
            <a:r>
              <a:rPr lang="en-US" dirty="0"/>
              <a:t>Future Directions  </a:t>
            </a:r>
          </a:p>
          <a:p>
            <a:endParaRPr lang="en-US" dirty="0"/>
          </a:p>
        </p:txBody>
      </p:sp>
    </p:spTree>
    <p:extLst>
      <p:ext uri="{BB962C8B-B14F-4D97-AF65-F5344CB8AC3E}">
        <p14:creationId xmlns:p14="http://schemas.microsoft.com/office/powerpoint/2010/main" val="11608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noChangeArrowheads="1"/>
          </p:cNvSpPr>
          <p:nvPr>
            <p:ph type="title"/>
          </p:nvPr>
        </p:nvSpPr>
        <p:spPr>
          <a:xfrm>
            <a:off x="2152650" y="222250"/>
            <a:ext cx="7886700" cy="381000"/>
          </a:xfrm>
        </p:spPr>
        <p:txBody>
          <a:bodyPr>
            <a:noAutofit/>
          </a:bodyPr>
          <a:lstStyle/>
          <a:p>
            <a:pPr algn="ctr">
              <a:defRPr/>
            </a:pPr>
            <a:r>
              <a:rPr lang="en-US" altLang="en-US" sz="2800" dirty="0">
                <a:solidFill>
                  <a:schemeClr val="accent1"/>
                </a:solidFill>
              </a:rPr>
              <a:t>Opioid Abuse and SUD Screening Tools</a:t>
            </a:r>
          </a:p>
        </p:txBody>
      </p:sp>
      <p:pic>
        <p:nvPicPr>
          <p:cNvPr id="67587" name="Content Placeholder 3" descr="SUD screening.pd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47" t="17696" r="-1947" b="35533"/>
          <a:stretch>
            <a:fillRect/>
          </a:stretch>
        </p:blipFill>
        <p:spPr>
          <a:xfrm>
            <a:off x="1524000" y="1171576"/>
            <a:ext cx="8515350" cy="47720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pic>
    </p:spTree>
    <p:extLst>
      <p:ext uri="{BB962C8B-B14F-4D97-AF65-F5344CB8AC3E}">
        <p14:creationId xmlns:p14="http://schemas.microsoft.com/office/powerpoint/2010/main" val="32123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B946-E028-4EAA-B57E-2AF4AEED028F}"/>
              </a:ext>
            </a:extLst>
          </p:cNvPr>
          <p:cNvSpPr>
            <a:spLocks noGrp="1"/>
          </p:cNvSpPr>
          <p:nvPr>
            <p:ph type="title"/>
          </p:nvPr>
        </p:nvSpPr>
        <p:spPr>
          <a:xfrm>
            <a:off x="838200" y="365125"/>
            <a:ext cx="10515600" cy="732155"/>
          </a:xfrm>
        </p:spPr>
        <p:txBody>
          <a:bodyPr>
            <a:normAutofit fontScale="90000"/>
          </a:bodyPr>
          <a:lstStyle/>
          <a:p>
            <a:pPr algn="ctr">
              <a:defRPr/>
            </a:pPr>
            <a:r>
              <a:rPr lang="en-US" dirty="0">
                <a:solidFill>
                  <a:srgbClr val="00B0F0"/>
                </a:solidFill>
                <a:latin typeface="News Gothic MT" charset="0"/>
                <a:ea typeface="+mj-ea"/>
                <a:cs typeface="ＭＳ Ｐゴシック" charset="0"/>
              </a:rPr>
              <a:t>Opioid Risk Tool (ORT)</a:t>
            </a:r>
            <a:endParaRPr lang="en-US" dirty="0">
              <a:solidFill>
                <a:srgbClr val="00B0F0"/>
              </a:solidFill>
              <a:ea typeface="+mj-ea"/>
              <a:cs typeface="ＭＳ Ｐゴシック" charset="0"/>
            </a:endParaRPr>
          </a:p>
        </p:txBody>
      </p:sp>
      <p:pic>
        <p:nvPicPr>
          <p:cNvPr id="101379" name="Content Placeholder 3">
            <a:extLst>
              <a:ext uri="{FF2B5EF4-FFF2-40B4-BE49-F238E27FC236}">
                <a16:creationId xmlns:a16="http://schemas.microsoft.com/office/drawing/2014/main" id="{22E2D8CC-CB0C-42B6-B1B9-FF5ADC3B20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79" b="-398"/>
          <a:stretch>
            <a:fillRect/>
          </a:stretch>
        </p:blipFill>
        <p:spPr>
          <a:xfrm>
            <a:off x="1447800" y="1371600"/>
            <a:ext cx="8537570" cy="4225491"/>
          </a:xfrm>
        </p:spPr>
      </p:pic>
    </p:spTree>
    <p:extLst>
      <p:ext uri="{BB962C8B-B14F-4D97-AF65-F5344CB8AC3E}">
        <p14:creationId xmlns:p14="http://schemas.microsoft.com/office/powerpoint/2010/main" val="309885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a:extLst>
              <a:ext uri="{FF2B5EF4-FFF2-40B4-BE49-F238E27FC236}">
                <a16:creationId xmlns:a16="http://schemas.microsoft.com/office/drawing/2014/main" id="{388D3EFB-9B4D-4463-B7D2-A3B9E7B7B8DC}"/>
              </a:ext>
            </a:extLst>
          </p:cNvPr>
          <p:cNvSpPr>
            <a:spLocks noGrp="1" noChangeArrowheads="1"/>
          </p:cNvSpPr>
          <p:nvPr>
            <p:ph idx="1"/>
          </p:nvPr>
        </p:nvSpPr>
        <p:spPr>
          <a:xfrm>
            <a:off x="914400" y="2624328"/>
            <a:ext cx="10210800" cy="3852672"/>
          </a:xfrm>
        </p:spPr>
        <p:txBody>
          <a:bodyPr>
            <a:normAutofit fontScale="62500" lnSpcReduction="20000"/>
          </a:bodyPr>
          <a:lstStyle/>
          <a:p>
            <a:pPr marL="0" indent="0" algn="ctr">
              <a:buNone/>
            </a:pPr>
            <a:endParaRPr lang="en-US" altLang="ja-JP" sz="1800" baseline="30000" dirty="0"/>
          </a:p>
          <a:p>
            <a:pPr>
              <a:buFont typeface="Wingdings" panose="05000000000000000000" pitchFamily="2" charset="2"/>
              <a:buChar char="Ø"/>
            </a:pPr>
            <a:r>
              <a:rPr lang="en-US" altLang="en-US" sz="4800" dirty="0"/>
              <a:t>The discriminant predictive validity of the ORT was evaluated in a cohort of patients with CNCP on LTOT that displayed no evidence of developing an OUD and a sample of patients with CNMP that developed an OUD after commencing opioid therapy. </a:t>
            </a:r>
          </a:p>
          <a:p>
            <a:pPr>
              <a:buFont typeface="Wingdings" panose="05000000000000000000" pitchFamily="2" charset="2"/>
              <a:buChar char="Ø"/>
            </a:pPr>
            <a:r>
              <a:rPr lang="en-US" altLang="en-US" sz="4800" dirty="0"/>
              <a:t>A revised unweighted ORT (ORT-OUD) removing the history of preadolescent sexual abuse item was notably superior in predicting the development of OUD in patients with CNMP on LTOT </a:t>
            </a:r>
          </a:p>
          <a:p>
            <a:pPr marL="0" indent="0"/>
            <a:endParaRPr lang="en-US" altLang="en-US" dirty="0"/>
          </a:p>
          <a:p>
            <a:pPr marL="0" indent="0"/>
            <a:endParaRPr lang="en-US" altLang="en-US" dirty="0"/>
          </a:p>
          <a:p>
            <a:pPr marL="0" indent="0">
              <a:buNone/>
            </a:pPr>
            <a:endParaRPr lang="en-US" altLang="en-US" dirty="0"/>
          </a:p>
        </p:txBody>
      </p:sp>
      <p:sp>
        <p:nvSpPr>
          <p:cNvPr id="102403" name="Date Placeholder 2">
            <a:extLst>
              <a:ext uri="{FF2B5EF4-FFF2-40B4-BE49-F238E27FC236}">
                <a16:creationId xmlns:a16="http://schemas.microsoft.com/office/drawing/2014/main" id="{39BCB10F-67C4-45BA-9395-B61E548A5BE6}"/>
              </a:ext>
            </a:extLst>
          </p:cNvPr>
          <p:cNvSpPr>
            <a:spLocks noGrp="1"/>
          </p:cNvSpPr>
          <p:nvPr>
            <p:ph type="dt" sz="quarter" idx="10"/>
          </p:nvPr>
        </p:nvSpPr>
        <p:spPr bwMode="auto">
          <a:xfrm>
            <a:off x="679508" y="6356351"/>
            <a:ext cx="277489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102404" name="Title 3">
            <a:extLst>
              <a:ext uri="{FF2B5EF4-FFF2-40B4-BE49-F238E27FC236}">
                <a16:creationId xmlns:a16="http://schemas.microsoft.com/office/drawing/2014/main" id="{F82FF695-05C6-4F50-B1FF-B8CA20BA8A2C}"/>
              </a:ext>
            </a:extLst>
          </p:cNvPr>
          <p:cNvSpPr>
            <a:spLocks noGrp="1" noChangeArrowheads="1"/>
          </p:cNvSpPr>
          <p:nvPr>
            <p:ph type="title"/>
          </p:nvPr>
        </p:nvSpPr>
        <p:spPr>
          <a:xfrm>
            <a:off x="1981200" y="171450"/>
            <a:ext cx="8229600" cy="484188"/>
          </a:xfrm>
        </p:spPr>
        <p:txBody>
          <a:bodyPr/>
          <a:lstStyle/>
          <a:p>
            <a:endParaRPr lang="en-US" altLang="en-US" sz="1800" dirty="0"/>
          </a:p>
        </p:txBody>
      </p:sp>
      <p:sp>
        <p:nvSpPr>
          <p:cNvPr id="102405" name="Slide Number Placeholder 4">
            <a:extLst>
              <a:ext uri="{FF2B5EF4-FFF2-40B4-BE49-F238E27FC236}">
                <a16:creationId xmlns:a16="http://schemas.microsoft.com/office/drawing/2014/main" id="{87F0B0DD-618D-4BFB-A7EF-DC10386F4E7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ea typeface="MS PGothic" panose="020B0600070205080204" pitchFamily="34" charset="-128"/>
              </a:defRPr>
            </a:lvl1pPr>
            <a:lvl2pPr marL="742950" indent="-285750">
              <a:defRPr sz="1400">
                <a:solidFill>
                  <a:schemeClr val="tx2"/>
                </a:solidFill>
                <a:latin typeface="Arial" panose="020B0604020202020204" pitchFamily="34" charset="0"/>
                <a:ea typeface="MS PGothic" panose="020B0600070205080204" pitchFamily="34" charset="-128"/>
              </a:defRPr>
            </a:lvl2pPr>
            <a:lvl3pPr marL="1143000" indent="-228600">
              <a:defRPr sz="1400">
                <a:solidFill>
                  <a:schemeClr val="tx2"/>
                </a:solidFill>
                <a:latin typeface="Arial" panose="020B0604020202020204" pitchFamily="34" charset="0"/>
                <a:ea typeface="MS PGothic" panose="020B0600070205080204" pitchFamily="34" charset="-128"/>
              </a:defRPr>
            </a:lvl3pPr>
            <a:lvl4pPr marL="1600200" indent="-228600">
              <a:defRPr sz="1400">
                <a:solidFill>
                  <a:schemeClr val="tx2"/>
                </a:solidFill>
                <a:latin typeface="Arial" panose="020B0604020202020204" pitchFamily="34" charset="0"/>
                <a:ea typeface="MS PGothic" panose="020B0600070205080204" pitchFamily="34" charset="-128"/>
              </a:defRPr>
            </a:lvl4pPr>
            <a:lvl5pPr marL="2057400" indent="-228600">
              <a:defRPr sz="1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666666"/>
                </a:solidFill>
                <a:effectLst/>
                <a:uLnTx/>
                <a:uFillTx/>
                <a:latin typeface="Arial" panose="020B0604020202020204" pitchFamily="34" charset="0"/>
                <a:ea typeface="MS PGothic" panose="020B0600070205080204" pitchFamily="34" charset="-128"/>
                <a:cs typeface="+mn-cs"/>
              </a:rPr>
              <a:t>Page </a:t>
            </a:r>
            <a:fld id="{E715F2AD-03A2-43BC-940E-1F5EEFBEAFBD}" type="slidenum">
              <a:rPr kumimoji="0" lang="en-US" altLang="en-US" sz="700" b="0" i="0" u="none" strike="noStrike" kern="1200" cap="none" spc="0" normalizeH="0" baseline="0" noProof="0">
                <a:ln>
                  <a:noFill/>
                </a:ln>
                <a:solidFill>
                  <a:srgbClr val="666666"/>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700" b="0" i="0" u="none" strike="noStrike" kern="1200" cap="none" spc="0" normalizeH="0" baseline="0" noProof="0">
              <a:ln>
                <a:noFill/>
              </a:ln>
              <a:solidFill>
                <a:srgbClr val="666666"/>
              </a:solidFill>
              <a:effectLst/>
              <a:uLnTx/>
              <a:uFillTx/>
              <a:latin typeface="Arial" panose="020B0604020202020204" pitchFamily="34" charset="0"/>
              <a:ea typeface="MS PGothic" panose="020B0600070205080204" pitchFamily="34" charset="-128"/>
              <a:cs typeface="+mn-cs"/>
            </a:endParaRPr>
          </a:p>
        </p:txBody>
      </p:sp>
      <p:pic>
        <p:nvPicPr>
          <p:cNvPr id="102406" name="Picture 2" descr="A screenshot of a cell phone&#10;&#10;Description automatically generated">
            <a:extLst>
              <a:ext uri="{FF2B5EF4-FFF2-40B4-BE49-F238E27FC236}">
                <a16:creationId xmlns:a16="http://schemas.microsoft.com/office/drawing/2014/main" id="{996B1895-53AB-4019-944C-CE1DCA6B2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343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96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5" descr="Mulitvariate logistic regression.pdf">
            <a:extLst>
              <a:ext uri="{FF2B5EF4-FFF2-40B4-BE49-F238E27FC236}">
                <a16:creationId xmlns:a16="http://schemas.microsoft.com/office/drawing/2014/main" id="{FBCBBA65-2F67-49F2-85D4-65FC3499353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39600" b="39600"/>
          <a:stretch>
            <a:fillRect/>
          </a:stretch>
        </p:blipFill>
        <p:spPr>
          <a:xfrm>
            <a:off x="1847850" y="2365375"/>
            <a:ext cx="10344150" cy="2784475"/>
          </a:xfrm>
        </p:spPr>
      </p:pic>
      <p:graphicFrame>
        <p:nvGraphicFramePr>
          <p:cNvPr id="103430" name="Object 6">
            <a:extLst>
              <a:ext uri="{FF2B5EF4-FFF2-40B4-BE49-F238E27FC236}">
                <a16:creationId xmlns:a16="http://schemas.microsoft.com/office/drawing/2014/main" id="{A726E194-EE8F-41C8-8DE1-F3E4031730C2}"/>
              </a:ext>
            </a:extLst>
          </p:cNvPr>
          <p:cNvGraphicFramePr>
            <a:graphicFrameLocks noChangeAspect="1"/>
          </p:cNvGraphicFramePr>
          <p:nvPr>
            <p:extLst>
              <p:ext uri="{D42A27DB-BD31-4B8C-83A1-F6EECF244321}">
                <p14:modId xmlns:p14="http://schemas.microsoft.com/office/powerpoint/2010/main" val="1842686433"/>
              </p:ext>
            </p:extLst>
          </p:nvPr>
        </p:nvGraphicFramePr>
        <p:xfrm>
          <a:off x="2133600" y="1403351"/>
          <a:ext cx="7078663" cy="4387849"/>
        </p:xfrm>
        <a:graphic>
          <a:graphicData uri="http://schemas.openxmlformats.org/presentationml/2006/ole">
            <mc:AlternateContent xmlns:mc="http://schemas.openxmlformats.org/markup-compatibility/2006">
              <mc:Choice xmlns:v="urn:schemas-microsoft-com:vml" Requires="v">
                <p:oleObj name="Document" r:id="rId3" imgW="6083076" imgH="2717700" progId="Word.Document.12">
                  <p:embed/>
                </p:oleObj>
              </mc:Choice>
              <mc:Fallback>
                <p:oleObj name="Document" r:id="rId3" imgW="6083076" imgH="2717700" progId="Word.Document.12">
                  <p:embed/>
                  <p:pic>
                    <p:nvPicPr>
                      <p:cNvPr id="103430" name="Object 6">
                        <a:extLst>
                          <a:ext uri="{FF2B5EF4-FFF2-40B4-BE49-F238E27FC236}">
                            <a16:creationId xmlns:a16="http://schemas.microsoft.com/office/drawing/2014/main" id="{A726E194-EE8F-41C8-8DE1-F3E403173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03351"/>
                        <a:ext cx="7078663" cy="43878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513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a:extLst>
              <a:ext uri="{FF2B5EF4-FFF2-40B4-BE49-F238E27FC236}">
                <a16:creationId xmlns:a16="http://schemas.microsoft.com/office/drawing/2014/main" id="{7DBBFB68-F9E9-4853-B620-A99FC3078C8E}"/>
              </a:ext>
            </a:extLst>
          </p:cNvPr>
          <p:cNvSpPr>
            <a:spLocks noGrp="1" noChangeArrowheads="1"/>
          </p:cNvSpPr>
          <p:nvPr>
            <p:ph idx="1"/>
          </p:nvPr>
        </p:nvSpPr>
        <p:spPr>
          <a:xfrm>
            <a:off x="609600" y="2819400"/>
            <a:ext cx="7086599" cy="3802781"/>
          </a:xfrm>
        </p:spPr>
        <p:txBody>
          <a:bodyPr>
            <a:normAutofit/>
          </a:bodyPr>
          <a:lstStyle/>
          <a:p>
            <a:pPr>
              <a:buFont typeface="Wingdings" panose="05000000000000000000" pitchFamily="2" charset="2"/>
              <a:buChar char="Ø"/>
            </a:pPr>
            <a:r>
              <a:rPr lang="en-US" altLang="en-US" sz="2000" dirty="0"/>
              <a:t>Evaluated the independent association of tobacco use and OUD in a cohort of 582 patients with CNCP and no h/o OUD (controls) and 218 patients with CNCP who developed an OUD after initiating Rx opioids (cases)</a:t>
            </a:r>
          </a:p>
          <a:p>
            <a:pPr>
              <a:buFont typeface="Wingdings" panose="05000000000000000000" pitchFamily="2" charset="2"/>
              <a:buChar char="Ø"/>
            </a:pPr>
            <a:r>
              <a:rPr lang="en-US" altLang="en-US" sz="2000" dirty="0"/>
              <a:t>Approximately </a:t>
            </a:r>
            <a:r>
              <a:rPr lang="en-US" altLang="en-US" sz="2000" dirty="0">
                <a:solidFill>
                  <a:srgbClr val="FF0000"/>
                </a:solidFill>
              </a:rPr>
              <a:t>80% </a:t>
            </a:r>
            <a:r>
              <a:rPr lang="en-US" altLang="en-US" sz="2000" dirty="0"/>
              <a:t>of the cases reported tobacco use the past 7 days as compared to </a:t>
            </a:r>
            <a:r>
              <a:rPr lang="en-US" altLang="en-US" sz="2000" dirty="0">
                <a:solidFill>
                  <a:srgbClr val="FF0000"/>
                </a:solidFill>
              </a:rPr>
              <a:t>22 %</a:t>
            </a:r>
            <a:r>
              <a:rPr lang="en-US" altLang="en-US" sz="2000" dirty="0"/>
              <a:t> of the controls</a:t>
            </a:r>
          </a:p>
          <a:p>
            <a:pPr>
              <a:buFont typeface="Wingdings" panose="05000000000000000000" pitchFamily="2" charset="2"/>
              <a:buChar char="Ø"/>
            </a:pPr>
            <a:r>
              <a:rPr lang="en-US" altLang="en-US" sz="2000" dirty="0"/>
              <a:t>Controlling for all known other risk factors for SUD (psychiatric co-morbidities, pain intensity, </a:t>
            </a:r>
            <a:r>
              <a:rPr lang="en-US" altLang="en-US" sz="2000" dirty="0" err="1"/>
              <a:t>sociodemographics</a:t>
            </a:r>
            <a:r>
              <a:rPr lang="en-US" altLang="en-US" sz="2000" dirty="0"/>
              <a:t>, </a:t>
            </a:r>
            <a:r>
              <a:rPr lang="en-US" altLang="en-US" sz="2000" dirty="0" err="1"/>
              <a:t>etc</a:t>
            </a:r>
            <a:r>
              <a:rPr lang="en-US" altLang="en-US" sz="2000" dirty="0"/>
              <a:t>) current tobacco use was strongly associated with OUD </a:t>
            </a:r>
          </a:p>
          <a:p>
            <a:endParaRPr lang="en-US" altLang="en-US" sz="1600" dirty="0"/>
          </a:p>
          <a:p>
            <a:endParaRPr lang="en-US" altLang="en-US" sz="1600" dirty="0"/>
          </a:p>
        </p:txBody>
      </p:sp>
      <p:sp>
        <p:nvSpPr>
          <p:cNvPr id="98307" name="Title 2">
            <a:extLst>
              <a:ext uri="{FF2B5EF4-FFF2-40B4-BE49-F238E27FC236}">
                <a16:creationId xmlns:a16="http://schemas.microsoft.com/office/drawing/2014/main" id="{3D47A1DB-8D2A-45D3-BE33-322A4C054659}"/>
              </a:ext>
            </a:extLst>
          </p:cNvPr>
          <p:cNvSpPr>
            <a:spLocks noGrp="1" noChangeArrowheads="1"/>
          </p:cNvSpPr>
          <p:nvPr>
            <p:ph type="title"/>
          </p:nvPr>
        </p:nvSpPr>
        <p:spPr>
          <a:xfrm>
            <a:off x="1524000" y="201614"/>
            <a:ext cx="9177338" cy="1176337"/>
          </a:xfrm>
        </p:spPr>
        <p:txBody>
          <a:bodyPr/>
          <a:lstStyle/>
          <a:p>
            <a:pPr algn="ctr"/>
            <a:endParaRPr lang="en-US" altLang="en-US" sz="1600" dirty="0"/>
          </a:p>
        </p:txBody>
      </p:sp>
      <p:pic>
        <p:nvPicPr>
          <p:cNvPr id="98308" name="Picture 1">
            <a:extLst>
              <a:ext uri="{FF2B5EF4-FFF2-40B4-BE49-F238E27FC236}">
                <a16:creationId xmlns:a16="http://schemas.microsoft.com/office/drawing/2014/main" id="{28B3EE5E-D54E-4689-86C9-21BE43CE04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124200"/>
            <a:ext cx="3581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3" descr="A screenshot of a cell phone&#10;&#10;Description automatically generated">
            <a:extLst>
              <a:ext uri="{FF2B5EF4-FFF2-40B4-BE49-F238E27FC236}">
                <a16:creationId xmlns:a16="http://schemas.microsoft.com/office/drawing/2014/main" id="{A8A37229-1B47-4C3D-B94F-4FD789B58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785" y="133004"/>
            <a:ext cx="9144000" cy="24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2D624-96DE-41DB-9F2C-3463A7E76523}"/>
              </a:ext>
            </a:extLst>
          </p:cNvPr>
          <p:cNvSpPr>
            <a:spLocks noGrp="1"/>
          </p:cNvSpPr>
          <p:nvPr>
            <p:ph type="title"/>
          </p:nvPr>
        </p:nvSpPr>
        <p:spPr>
          <a:xfrm>
            <a:off x="1606550" y="244475"/>
            <a:ext cx="9061450" cy="1027372"/>
          </a:xfrm>
        </p:spPr>
        <p:txBody>
          <a:bodyPr>
            <a:noAutofit/>
          </a:bodyPr>
          <a:lstStyle/>
          <a:p>
            <a:pPr>
              <a:defRPr/>
            </a:pPr>
            <a:r>
              <a:rPr lang="en-US" sz="2800" dirty="0">
                <a:solidFill>
                  <a:schemeClr val="accent1"/>
                </a:solidFill>
              </a:rPr>
              <a:t>Confidence Intervals for Primary and Secondary Analyses. </a:t>
            </a:r>
            <a:br>
              <a:rPr lang="en-US" sz="2800" dirty="0">
                <a:solidFill>
                  <a:schemeClr val="accent1"/>
                </a:solidFill>
              </a:rPr>
            </a:br>
            <a:endParaRPr lang="en-US" sz="2800" dirty="0">
              <a:solidFill>
                <a:schemeClr val="accent1"/>
              </a:solidFill>
            </a:endParaRPr>
          </a:p>
        </p:txBody>
      </p:sp>
      <p:pic>
        <p:nvPicPr>
          <p:cNvPr id="100355" name="Content Placeholder 3">
            <a:extLst>
              <a:ext uri="{FF2B5EF4-FFF2-40B4-BE49-F238E27FC236}">
                <a16:creationId xmlns:a16="http://schemas.microsoft.com/office/drawing/2014/main" id="{98283ADC-636F-4B76-8D0B-A98922CB992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62846" t="26111" r="4688" b="20557"/>
          <a:stretch>
            <a:fillRect/>
          </a:stretch>
        </p:blipFill>
        <p:spPr>
          <a:xfrm>
            <a:off x="1737360" y="1271847"/>
            <a:ext cx="7789025" cy="4247804"/>
          </a:xfrm>
        </p:spPr>
      </p:pic>
    </p:spTree>
    <p:extLst>
      <p:ext uri="{BB962C8B-B14F-4D97-AF65-F5344CB8AC3E}">
        <p14:creationId xmlns:p14="http://schemas.microsoft.com/office/powerpoint/2010/main" val="17598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3F07-6BE8-4D3F-9496-E75DE2430352}"/>
              </a:ext>
            </a:extLst>
          </p:cNvPr>
          <p:cNvSpPr>
            <a:spLocks noGrp="1"/>
          </p:cNvSpPr>
          <p:nvPr>
            <p:ph type="title"/>
          </p:nvPr>
        </p:nvSpPr>
        <p:spPr/>
        <p:txBody>
          <a:bodyPr/>
          <a:lstStyle/>
          <a:p>
            <a:pPr algn="ctr"/>
            <a:r>
              <a:rPr lang="en-US" dirty="0">
                <a:solidFill>
                  <a:schemeClr val="accent1"/>
                </a:solidFill>
              </a:rPr>
              <a:t>Suicide Assessment Tools</a:t>
            </a:r>
          </a:p>
        </p:txBody>
      </p:sp>
      <p:sp>
        <p:nvSpPr>
          <p:cNvPr id="3" name="Content Placeholder 2">
            <a:extLst>
              <a:ext uri="{FF2B5EF4-FFF2-40B4-BE49-F238E27FC236}">
                <a16:creationId xmlns:a16="http://schemas.microsoft.com/office/drawing/2014/main" id="{BBA0E356-2AB4-498D-9BBE-32BE7340388C}"/>
              </a:ext>
            </a:extLst>
          </p:cNvPr>
          <p:cNvSpPr>
            <a:spLocks noGrp="1"/>
          </p:cNvSpPr>
          <p:nvPr>
            <p:ph idx="1"/>
          </p:nvPr>
        </p:nvSpPr>
        <p:spPr/>
        <p:txBody>
          <a:bodyPr/>
          <a:lstStyle/>
          <a:p>
            <a:r>
              <a:rPr lang="en-US" dirty="0"/>
              <a:t>SAFE-T Pocket Card: Suicide Assessment Five-Step Evaluation and Triage (SAFE-T)</a:t>
            </a:r>
          </a:p>
          <a:p>
            <a:r>
              <a:rPr lang="en-US" dirty="0"/>
              <a:t>Columbia–Suicide Severity Rating Scale (C-SSRS)</a:t>
            </a:r>
          </a:p>
          <a:p>
            <a:r>
              <a:rPr lang="en-US" dirty="0"/>
              <a:t>Suicide Behavior Questionnaire-Revised (SBQ-R)</a:t>
            </a:r>
          </a:p>
          <a:p>
            <a:r>
              <a:rPr lang="en-US" dirty="0"/>
              <a:t>Patient Health Questionnaire-9 PHQ-9 Question # 9</a:t>
            </a:r>
          </a:p>
          <a:p>
            <a:r>
              <a:rPr lang="en-US" dirty="0"/>
              <a:t>P4 Suicidality Screener</a:t>
            </a:r>
          </a:p>
          <a:p>
            <a:r>
              <a:rPr lang="en-US" dirty="0"/>
              <a:t>Beck Scale for Suicide Ideation (BSSI)</a:t>
            </a:r>
          </a:p>
          <a:p>
            <a:endParaRPr lang="en-US" dirty="0"/>
          </a:p>
        </p:txBody>
      </p:sp>
    </p:spTree>
    <p:extLst>
      <p:ext uri="{BB962C8B-B14F-4D97-AF65-F5344CB8AC3E}">
        <p14:creationId xmlns:p14="http://schemas.microsoft.com/office/powerpoint/2010/main" val="113089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9F0F2CF-FF7D-493F-B314-095193208AFF}"/>
              </a:ext>
            </a:extLst>
          </p:cNvPr>
          <p:cNvSpPr>
            <a:spLocks noGrp="1" noChangeArrowheads="1"/>
          </p:cNvSpPr>
          <p:nvPr>
            <p:ph type="title"/>
          </p:nvPr>
        </p:nvSpPr>
        <p:spPr>
          <a:xfrm>
            <a:off x="3319464" y="1"/>
            <a:ext cx="5094287" cy="1039090"/>
          </a:xfrm>
        </p:spPr>
        <p:txBody>
          <a:bodyPr>
            <a:noAutofit/>
          </a:bodyPr>
          <a:lstStyle/>
          <a:p>
            <a:pPr algn="ctr"/>
            <a:r>
              <a:rPr lang="en-US" altLang="en-US" sz="4400" dirty="0">
                <a:solidFill>
                  <a:schemeClr val="accent1"/>
                </a:solidFill>
              </a:rPr>
              <a:t>Risk Mitigation</a:t>
            </a:r>
          </a:p>
        </p:txBody>
      </p:sp>
      <p:sp>
        <p:nvSpPr>
          <p:cNvPr id="41987" name="Text Placeholder 2">
            <a:extLst>
              <a:ext uri="{FF2B5EF4-FFF2-40B4-BE49-F238E27FC236}">
                <a16:creationId xmlns:a16="http://schemas.microsoft.com/office/drawing/2014/main" id="{CBFC3046-5D21-449A-BA65-6CCC446B178F}"/>
              </a:ext>
            </a:extLst>
          </p:cNvPr>
          <p:cNvSpPr>
            <a:spLocks noGrp="1" noChangeArrowheads="1"/>
          </p:cNvSpPr>
          <p:nvPr>
            <p:ph type="body" sz="half" idx="2"/>
          </p:nvPr>
        </p:nvSpPr>
        <p:spPr>
          <a:xfrm>
            <a:off x="997527" y="1795549"/>
            <a:ext cx="4819073" cy="3366655"/>
          </a:xfrm>
        </p:spPr>
        <p:txBody>
          <a:bodyPr/>
          <a:lstStyle/>
          <a:p>
            <a:pPr marL="285750" indent="-285750">
              <a:buSzPct val="70000"/>
              <a:buFont typeface="Wingdings" panose="05000000000000000000" pitchFamily="2" charset="2"/>
              <a:buChar char="u"/>
            </a:pPr>
            <a:r>
              <a:rPr lang="en-US" altLang="en-US" sz="3600" dirty="0"/>
              <a:t>Non-Pharmacologic</a:t>
            </a:r>
          </a:p>
          <a:p>
            <a:endParaRPr lang="en-US" altLang="en-US" sz="3200" dirty="0"/>
          </a:p>
          <a:p>
            <a:pPr marL="285750" indent="-285750">
              <a:buFont typeface="Wingdings" panose="05000000000000000000" pitchFamily="2" charset="2"/>
              <a:buChar char="u"/>
            </a:pPr>
            <a:endParaRPr lang="en-US" altLang="en-US" sz="3200" dirty="0"/>
          </a:p>
          <a:p>
            <a:pPr marL="285750" indent="-285750">
              <a:buSzPct val="70000"/>
              <a:buFont typeface="Wingdings" panose="05000000000000000000" pitchFamily="2" charset="2"/>
              <a:buChar char="u"/>
            </a:pPr>
            <a:r>
              <a:rPr lang="en-US" altLang="en-US" sz="3600" dirty="0"/>
              <a:t>Pharmacologic</a:t>
            </a:r>
          </a:p>
        </p:txBody>
      </p:sp>
      <p:pic>
        <p:nvPicPr>
          <p:cNvPr id="8196" name="Picture 4" descr="Pharmacotherapy | World Allergy Organization">
            <a:extLst>
              <a:ext uri="{FF2B5EF4-FFF2-40B4-BE49-F238E27FC236}">
                <a16:creationId xmlns:a16="http://schemas.microsoft.com/office/drawing/2014/main" id="{00B9A6E7-1FD5-452E-A874-47B9369682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497" y="4338724"/>
            <a:ext cx="3353779" cy="223864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What is Cognitive Behavioural Therapy (CBT)? | OCD-UK">
            <a:extLst>
              <a:ext uri="{FF2B5EF4-FFF2-40B4-BE49-F238E27FC236}">
                <a16:creationId xmlns:a16="http://schemas.microsoft.com/office/drawing/2014/main" id="{19F3CC04-2A01-4B76-A92B-CE174D99C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039091"/>
            <a:ext cx="2564760" cy="256298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ocial support">
            <a:extLst>
              <a:ext uri="{FF2B5EF4-FFF2-40B4-BE49-F238E27FC236}">
                <a16:creationId xmlns:a16="http://schemas.microsoft.com/office/drawing/2014/main" id="{1CEA8907-1B8A-4AC5-82ED-BF2ACDBB98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8745" y="1552223"/>
            <a:ext cx="25431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Acceptance and Commitment Therapy (ACT) - Anxiety Specialists of Atlanta">
            <a:extLst>
              <a:ext uri="{FF2B5EF4-FFF2-40B4-BE49-F238E27FC236}">
                <a16:creationId xmlns:a16="http://schemas.microsoft.com/office/drawing/2014/main" id="{8BC99531-A630-4A76-AA27-F2381B7426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8580" y="4095398"/>
            <a:ext cx="3017587" cy="213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696386"/>
          </a:xfrm>
        </p:spPr>
        <p:txBody>
          <a:bodyPr>
            <a:normAutofit fontScale="90000"/>
          </a:bodyPr>
          <a:lstStyle/>
          <a:p>
            <a:r>
              <a:rPr lang="en-US" dirty="0"/>
              <a:t>Non-Pharmacotherapy for Pain and SUD</a:t>
            </a:r>
          </a:p>
        </p:txBody>
      </p:sp>
      <p:sp>
        <p:nvSpPr>
          <p:cNvPr id="3" name="Content Placeholder 2"/>
          <p:cNvSpPr>
            <a:spLocks noGrp="1"/>
          </p:cNvSpPr>
          <p:nvPr>
            <p:ph idx="1"/>
          </p:nvPr>
        </p:nvSpPr>
        <p:spPr/>
        <p:txBody>
          <a:bodyPr/>
          <a:lstStyle/>
          <a:p>
            <a:r>
              <a:rPr lang="en-US" dirty="0"/>
              <a:t>CBT</a:t>
            </a:r>
          </a:p>
          <a:p>
            <a:r>
              <a:rPr lang="en-US" dirty="0"/>
              <a:t>ACT</a:t>
            </a:r>
          </a:p>
          <a:p>
            <a:r>
              <a:rPr lang="en-US" dirty="0"/>
              <a:t>Social Support</a:t>
            </a:r>
          </a:p>
          <a:p>
            <a:pPr marL="0" indent="0">
              <a:buNone/>
            </a:pPr>
            <a:endParaRPr lang="en-US" dirty="0"/>
          </a:p>
        </p:txBody>
      </p:sp>
      <p:pic>
        <p:nvPicPr>
          <p:cNvPr id="4" name="Content Placeholder 3" descr="social support.jpg"/>
          <p:cNvPicPr>
            <a:picLocks noChangeAspect="1"/>
          </p:cNvPicPr>
          <p:nvPr/>
        </p:nvPicPr>
        <p:blipFill>
          <a:blip r:embed="rId3">
            <a:extLst>
              <a:ext uri="{28A0092B-C50C-407E-A947-70E740481C1C}">
                <a14:useLocalDpi xmlns:a14="http://schemas.microsoft.com/office/drawing/2010/main" val="0"/>
              </a:ext>
            </a:extLst>
          </a:blip>
          <a:srcRect t="-952" b="93"/>
          <a:stretch>
            <a:fillRect/>
          </a:stretch>
        </p:blipFill>
        <p:spPr>
          <a:xfrm>
            <a:off x="4114800" y="1451748"/>
            <a:ext cx="2832958" cy="2247722"/>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9687" y="4206128"/>
            <a:ext cx="4296313" cy="2286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 name="Picture 2" descr="What Is ACT? The Hexaflex Model and Principles Explained">
            <a:extLst>
              <a:ext uri="{FF2B5EF4-FFF2-40B4-BE49-F238E27FC236}">
                <a16:creationId xmlns:a16="http://schemas.microsoft.com/office/drawing/2014/main" id="{F1121B6E-1FC5-4990-A44A-98EA7271E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7706" y="2239919"/>
            <a:ext cx="3726094" cy="335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93DA2F12-4767-4082-968E-793BC95D4DD3}"/>
              </a:ext>
            </a:extLst>
          </p:cNvPr>
          <p:cNvSpPr>
            <a:spLocks noGrp="1" noChangeArrowheads="1"/>
          </p:cNvSpPr>
          <p:nvPr>
            <p:ph type="title"/>
          </p:nvPr>
        </p:nvSpPr>
        <p:spPr>
          <a:xfrm>
            <a:off x="1905001" y="0"/>
            <a:ext cx="8042275" cy="1295400"/>
          </a:xfrm>
        </p:spPr>
        <p:txBody>
          <a:bodyPr>
            <a:normAutofit fontScale="90000"/>
          </a:bodyPr>
          <a:lstStyle/>
          <a:p>
            <a:pPr eaLnBrk="1" hangingPunct="1"/>
            <a:r>
              <a:rPr lang="en-US" altLang="en-US" dirty="0">
                <a:solidFill>
                  <a:schemeClr val="accent1"/>
                </a:solidFill>
                <a:latin typeface="Tahoma" panose="020B0604030504040204" pitchFamily="34" charset="0"/>
              </a:rPr>
              <a:t>Cognitive Behavioral Therapy</a:t>
            </a:r>
          </a:p>
        </p:txBody>
      </p:sp>
      <p:sp>
        <p:nvSpPr>
          <p:cNvPr id="80898" name="Rectangle 3">
            <a:extLst>
              <a:ext uri="{FF2B5EF4-FFF2-40B4-BE49-F238E27FC236}">
                <a16:creationId xmlns:a16="http://schemas.microsoft.com/office/drawing/2014/main" id="{A7805877-4171-4031-A5F4-61C6B8D604C8}"/>
              </a:ext>
            </a:extLst>
          </p:cNvPr>
          <p:cNvSpPr>
            <a:spLocks noGrp="1" noChangeArrowheads="1"/>
          </p:cNvSpPr>
          <p:nvPr>
            <p:ph sz="half" idx="1"/>
          </p:nvPr>
        </p:nvSpPr>
        <p:spPr>
          <a:xfrm>
            <a:off x="533400" y="1447800"/>
            <a:ext cx="6769100" cy="5029200"/>
          </a:xfrm>
        </p:spPr>
        <p:txBody>
          <a:bodyPr/>
          <a:lstStyle/>
          <a:p>
            <a:pPr eaLnBrk="1" hangingPunct="1">
              <a:lnSpc>
                <a:spcPct val="70000"/>
              </a:lnSpc>
              <a:buFont typeface="Wingdings" panose="05000000000000000000" pitchFamily="2" charset="2"/>
              <a:buChar char="q"/>
            </a:pPr>
            <a:r>
              <a:rPr lang="en-US" altLang="en-US" sz="2400" dirty="0"/>
              <a:t>CBT focuses on maladaptive thought patterns (catastrophizing) and behaviors (</a:t>
            </a:r>
            <a:r>
              <a:rPr lang="en-US" altLang="en-US" sz="2400" dirty="0" err="1"/>
              <a:t>kinesiophobia</a:t>
            </a:r>
            <a:r>
              <a:rPr lang="en-US" altLang="en-US" sz="2400" dirty="0"/>
              <a:t>) that occur frequently in patients with CNCP</a:t>
            </a:r>
          </a:p>
          <a:p>
            <a:pPr eaLnBrk="1" hangingPunct="1">
              <a:lnSpc>
                <a:spcPct val="70000"/>
              </a:lnSpc>
              <a:buFont typeface="Wingdings" panose="05000000000000000000" pitchFamily="2" charset="2"/>
              <a:buNone/>
            </a:pPr>
            <a:endParaRPr lang="en-US" altLang="en-US" sz="2400" dirty="0"/>
          </a:p>
          <a:p>
            <a:pPr eaLnBrk="1" hangingPunct="1">
              <a:lnSpc>
                <a:spcPct val="70000"/>
              </a:lnSpc>
              <a:buFont typeface="Wingdings" panose="05000000000000000000" pitchFamily="2" charset="2"/>
              <a:buChar char="q"/>
            </a:pPr>
            <a:r>
              <a:rPr lang="en-US" altLang="en-US" sz="2400" dirty="0"/>
              <a:t>The objective of CBT is to guide the patient in recognizing and re-conceptualizing his/her personal view of pain, identifying their role in the process of healing and promoting the patient being proactive rather than passive, and competent rather than incompetent</a:t>
            </a:r>
          </a:p>
          <a:p>
            <a:pPr eaLnBrk="1" hangingPunct="1">
              <a:lnSpc>
                <a:spcPct val="70000"/>
              </a:lnSpc>
              <a:buFont typeface="Wingdings" panose="05000000000000000000" pitchFamily="2" charset="2"/>
              <a:buNone/>
            </a:pPr>
            <a:endParaRPr lang="en-US" altLang="en-US" sz="2400" dirty="0"/>
          </a:p>
          <a:p>
            <a:pPr eaLnBrk="1" hangingPunct="1">
              <a:lnSpc>
                <a:spcPct val="70000"/>
              </a:lnSpc>
              <a:buFont typeface="Wingdings" panose="05000000000000000000" pitchFamily="2" charset="2"/>
              <a:buChar char="q"/>
            </a:pPr>
            <a:r>
              <a:rPr lang="en-US" altLang="en-US" sz="2400" dirty="0"/>
              <a:t>CBT include specific skill acquisition (relaxation therapy, stress management, cognitive restructuring) followed by skill consolidation and rehearsal, and relapse training (Turk, Flor, 2006)</a:t>
            </a:r>
          </a:p>
          <a:p>
            <a:pPr eaLnBrk="1" hangingPunct="1">
              <a:lnSpc>
                <a:spcPct val="70000"/>
              </a:lnSpc>
              <a:buFont typeface="Wingdings" panose="05000000000000000000" pitchFamily="2" charset="2"/>
              <a:buChar char="Ø"/>
            </a:pPr>
            <a:endParaRPr lang="en-US" altLang="en-US" dirty="0">
              <a:latin typeface="Tahoma" panose="020B0604030504040204" pitchFamily="34" charset="0"/>
            </a:endParaRPr>
          </a:p>
        </p:txBody>
      </p:sp>
      <p:sp>
        <p:nvSpPr>
          <p:cNvPr id="80899" name="Content Placeholder 1">
            <a:extLst>
              <a:ext uri="{FF2B5EF4-FFF2-40B4-BE49-F238E27FC236}">
                <a16:creationId xmlns:a16="http://schemas.microsoft.com/office/drawing/2014/main" id="{4A2EC075-EE36-4309-BC55-0CCA3770F543}"/>
              </a:ext>
            </a:extLst>
          </p:cNvPr>
          <p:cNvSpPr>
            <a:spLocks noGrp="1" noChangeArrowheads="1"/>
          </p:cNvSpPr>
          <p:nvPr>
            <p:ph sz="half" idx="2"/>
          </p:nvPr>
        </p:nvSpPr>
        <p:spPr>
          <a:xfrm>
            <a:off x="6275388" y="1600200"/>
            <a:ext cx="3840162" cy="628650"/>
          </a:xfrm>
        </p:spPr>
        <p:txBody>
          <a:bodyPr/>
          <a:lstStyle/>
          <a:p>
            <a:endParaRPr lang="en-US" altLang="en-US"/>
          </a:p>
        </p:txBody>
      </p:sp>
      <p:pic>
        <p:nvPicPr>
          <p:cNvPr id="80900" name="Picture 2" descr="scream.jpg">
            <a:extLst>
              <a:ext uri="{FF2B5EF4-FFF2-40B4-BE49-F238E27FC236}">
                <a16:creationId xmlns:a16="http://schemas.microsoft.com/office/drawing/2014/main" id="{0B238120-7880-409E-9A30-EF88B526ED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057400"/>
            <a:ext cx="27305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6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6652"/>
          </a:xfrm>
        </p:spPr>
        <p:txBody>
          <a:bodyPr>
            <a:normAutofit fontScale="90000"/>
          </a:bodyPr>
          <a:lstStyle/>
          <a:p>
            <a:pPr algn="ctr"/>
            <a:r>
              <a:rPr lang="en-US" dirty="0">
                <a:solidFill>
                  <a:srgbClr val="00B0F0"/>
                </a:solidFill>
              </a:rPr>
              <a:t>Global Statistics on Suicide </a:t>
            </a:r>
          </a:p>
        </p:txBody>
      </p:sp>
      <p:sp>
        <p:nvSpPr>
          <p:cNvPr id="3" name="Content Placeholder 2"/>
          <p:cNvSpPr>
            <a:spLocks noGrp="1"/>
          </p:cNvSpPr>
          <p:nvPr>
            <p:ph idx="1"/>
          </p:nvPr>
        </p:nvSpPr>
        <p:spPr>
          <a:xfrm>
            <a:off x="375386" y="1078029"/>
            <a:ext cx="6516302" cy="4662121"/>
          </a:xfrm>
        </p:spPr>
        <p:txBody>
          <a:bodyPr>
            <a:noAutofit/>
          </a:bodyPr>
          <a:lstStyle/>
          <a:p>
            <a:r>
              <a:rPr lang="en-US" sz="2200" b="1" dirty="0"/>
              <a:t>More than 700 000 people die due to suicide every year.</a:t>
            </a:r>
          </a:p>
          <a:p>
            <a:r>
              <a:rPr lang="en-US" sz="2200" b="1" dirty="0"/>
              <a:t>Every 40 seconds someone in the world dies by suicide </a:t>
            </a:r>
          </a:p>
          <a:p>
            <a:r>
              <a:rPr lang="en-US" sz="2200" b="1" dirty="0"/>
              <a:t>For every suicide there are many more people who attempt suicide. </a:t>
            </a:r>
          </a:p>
          <a:p>
            <a:r>
              <a:rPr lang="en-US" sz="2200" b="1" dirty="0"/>
              <a:t>77% of global suicides occur in low- and middle-income countries.</a:t>
            </a:r>
          </a:p>
          <a:p>
            <a:r>
              <a:rPr lang="en-US" sz="2200" b="1" dirty="0"/>
              <a:t>Experiencing conflict, disaster, violence, abuse, or </a:t>
            </a:r>
            <a:r>
              <a:rPr lang="en-US" sz="2200" b="1" dirty="0">
                <a:solidFill>
                  <a:srgbClr val="FF0000"/>
                </a:solidFill>
              </a:rPr>
              <a:t>loss</a:t>
            </a:r>
            <a:r>
              <a:rPr lang="en-US" sz="2200" b="1" dirty="0"/>
              <a:t> and </a:t>
            </a:r>
            <a:r>
              <a:rPr lang="en-US" sz="2200" b="1" dirty="0">
                <a:solidFill>
                  <a:srgbClr val="FF0000"/>
                </a:solidFill>
              </a:rPr>
              <a:t>a sense of isolation </a:t>
            </a:r>
            <a:r>
              <a:rPr lang="en-US" sz="2200" b="1" dirty="0"/>
              <a:t>are strongly associated with suicidal behavior. Suicide rates are also high amongst </a:t>
            </a:r>
            <a:r>
              <a:rPr lang="en-US" sz="2200" b="1" dirty="0">
                <a:solidFill>
                  <a:srgbClr val="FF0000"/>
                </a:solidFill>
              </a:rPr>
              <a:t>vulnerable groups who experience discrimination</a:t>
            </a:r>
          </a:p>
        </p:txBody>
      </p:sp>
      <p:pic>
        <p:nvPicPr>
          <p:cNvPr id="5" name="Picture 4"/>
          <p:cNvPicPr>
            <a:picLocks noChangeAspect="1"/>
          </p:cNvPicPr>
          <p:nvPr/>
        </p:nvPicPr>
        <p:blipFill>
          <a:blip r:embed="rId2"/>
          <a:stretch>
            <a:fillRect/>
          </a:stretch>
        </p:blipFill>
        <p:spPr>
          <a:xfrm>
            <a:off x="7652085" y="1690688"/>
            <a:ext cx="3532472" cy="4238474"/>
          </a:xfrm>
          <a:prstGeom prst="rect">
            <a:avLst/>
          </a:prstGeom>
        </p:spPr>
      </p:pic>
    </p:spTree>
    <p:extLst>
      <p:ext uri="{BB962C8B-B14F-4D97-AF65-F5344CB8AC3E}">
        <p14:creationId xmlns:p14="http://schemas.microsoft.com/office/powerpoint/2010/main" val="33807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78CC34E1-72DC-4BEF-A8EE-0DCE9B9C0020}"/>
              </a:ext>
            </a:extLst>
          </p:cNvPr>
          <p:cNvSpPr>
            <a:spLocks noGrp="1" noChangeArrowheads="1"/>
          </p:cNvSpPr>
          <p:nvPr>
            <p:ph type="title"/>
          </p:nvPr>
        </p:nvSpPr>
        <p:spPr/>
        <p:txBody>
          <a:bodyPr>
            <a:normAutofit/>
          </a:bodyPr>
          <a:lstStyle/>
          <a:p>
            <a:r>
              <a:rPr lang="en-US" altLang="en-US" dirty="0"/>
              <a:t>Cognitive Behavioral Therapy for Insomnia</a:t>
            </a:r>
          </a:p>
        </p:txBody>
      </p:sp>
      <p:sp>
        <p:nvSpPr>
          <p:cNvPr id="3" name="Content Placeholder 2">
            <a:extLst>
              <a:ext uri="{FF2B5EF4-FFF2-40B4-BE49-F238E27FC236}">
                <a16:creationId xmlns:a16="http://schemas.microsoft.com/office/drawing/2014/main" id="{ADB46E10-E492-4F08-B6D6-2AF61AB426B2}"/>
              </a:ext>
            </a:extLst>
          </p:cNvPr>
          <p:cNvSpPr>
            <a:spLocks noGrp="1"/>
          </p:cNvSpPr>
          <p:nvPr>
            <p:ph idx="1"/>
          </p:nvPr>
        </p:nvSpPr>
        <p:spPr>
          <a:xfrm>
            <a:off x="1295400" y="1752600"/>
            <a:ext cx="4953000" cy="3632201"/>
          </a:xfrm>
        </p:spPr>
        <p:txBody>
          <a:bodyPr/>
          <a:lstStyle/>
          <a:p>
            <a:pPr>
              <a:buFont typeface="Wingdings" charset="0"/>
              <a:buChar char="w"/>
              <a:defRPr/>
            </a:pPr>
            <a:r>
              <a:rPr lang="en-US" sz="3200" dirty="0"/>
              <a:t>CBT-I has been demonstrated to be equally effective or even superior to pharmacotherapy in patients with chronic primary insomnia. </a:t>
            </a:r>
          </a:p>
          <a:p>
            <a:pPr marL="0" indent="0">
              <a:buNone/>
              <a:defRPr/>
            </a:pPr>
            <a:endParaRPr lang="en-US" dirty="0"/>
          </a:p>
        </p:txBody>
      </p:sp>
      <p:pic>
        <p:nvPicPr>
          <p:cNvPr id="84995" name="Picture 1">
            <a:extLst>
              <a:ext uri="{FF2B5EF4-FFF2-40B4-BE49-F238E27FC236}">
                <a16:creationId xmlns:a16="http://schemas.microsoft.com/office/drawing/2014/main" id="{17B1FBBA-58B3-4AEF-9D69-6A78F3D64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00176"/>
            <a:ext cx="3690938"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BBFC8DE7-625F-DD24-C303-39723F9E5D54}"/>
              </a:ext>
            </a:extLst>
          </p:cNvPr>
          <p:cNvSpPr>
            <a:spLocks noGrp="1" noChangeArrowheads="1"/>
          </p:cNvSpPr>
          <p:nvPr>
            <p:ph type="title"/>
          </p:nvPr>
        </p:nvSpPr>
        <p:spPr>
          <a:xfrm>
            <a:off x="609600" y="228600"/>
            <a:ext cx="10972800" cy="685800"/>
          </a:xfrm>
        </p:spPr>
        <p:txBody>
          <a:bodyPr>
            <a:normAutofit fontScale="90000"/>
          </a:bodyPr>
          <a:lstStyle/>
          <a:p>
            <a:pPr algn="ctr"/>
            <a:r>
              <a:rPr lang="en-US" altLang="en-US" dirty="0">
                <a:ea typeface="ＭＳ Ｐゴシック" panose="020B0600070205080204" pitchFamily="34" charset="-128"/>
              </a:rPr>
              <a:t>CBT-I cont’d</a:t>
            </a:r>
          </a:p>
        </p:txBody>
      </p:sp>
      <p:sp>
        <p:nvSpPr>
          <p:cNvPr id="70659" name="Content Placeholder 2">
            <a:extLst>
              <a:ext uri="{FF2B5EF4-FFF2-40B4-BE49-F238E27FC236}">
                <a16:creationId xmlns:a16="http://schemas.microsoft.com/office/drawing/2014/main" id="{AF13D5F9-5E86-7154-1FD7-45E59081979F}"/>
              </a:ext>
            </a:extLst>
          </p:cNvPr>
          <p:cNvSpPr>
            <a:spLocks noGrp="1" noChangeArrowheads="1"/>
          </p:cNvSpPr>
          <p:nvPr>
            <p:ph idx="1"/>
          </p:nvPr>
        </p:nvSpPr>
        <p:spPr>
          <a:xfrm>
            <a:off x="2130425" y="1136650"/>
            <a:ext cx="7826375" cy="4578350"/>
          </a:xfrm>
        </p:spPr>
        <p:txBody>
          <a:bodyPr>
            <a:normAutofit/>
          </a:bodyPr>
          <a:lstStyle/>
          <a:p>
            <a:r>
              <a:rPr lang="en-US" altLang="en-US" sz="2800" dirty="0">
                <a:ea typeface="ＭＳ Ｐゴシック" panose="020B0600070205080204" pitchFamily="34" charset="-128"/>
              </a:rPr>
              <a:t>CBT-I consists of:</a:t>
            </a:r>
          </a:p>
          <a:p>
            <a:pPr lvl="1"/>
            <a:r>
              <a:rPr lang="en-US" altLang="en-US" sz="2800" dirty="0"/>
              <a:t>Psychoeducation about sleep and insomnia</a:t>
            </a:r>
          </a:p>
          <a:p>
            <a:pPr lvl="1"/>
            <a:r>
              <a:rPr lang="en-US" altLang="en-US" sz="2800" dirty="0"/>
              <a:t>Stimulus control</a:t>
            </a:r>
          </a:p>
          <a:p>
            <a:pPr lvl="1"/>
            <a:r>
              <a:rPr lang="en-US" altLang="en-US" sz="2800" dirty="0"/>
              <a:t>Sleep restriction</a:t>
            </a:r>
          </a:p>
          <a:p>
            <a:pPr lvl="1"/>
            <a:r>
              <a:rPr lang="en-US" altLang="en-US" sz="2800" dirty="0"/>
              <a:t>Sleep hygiene</a:t>
            </a:r>
          </a:p>
          <a:p>
            <a:pPr lvl="1"/>
            <a:r>
              <a:rPr lang="en-US" altLang="en-US" sz="2800" dirty="0"/>
              <a:t>Relaxation training</a:t>
            </a:r>
          </a:p>
          <a:p>
            <a:pPr lvl="1"/>
            <a:r>
              <a:rPr lang="en-US" altLang="en-US" sz="2800" dirty="0"/>
              <a:t>Cognitive restructuring</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C687707-592A-4919-959F-639D299FCC8D}"/>
              </a:ext>
            </a:extLst>
          </p:cNvPr>
          <p:cNvSpPr>
            <a:spLocks noGrp="1" noChangeArrowheads="1"/>
          </p:cNvSpPr>
          <p:nvPr>
            <p:ph type="title"/>
          </p:nvPr>
        </p:nvSpPr>
        <p:spPr>
          <a:xfrm>
            <a:off x="1978026" y="90488"/>
            <a:ext cx="8520113" cy="963612"/>
          </a:xfrm>
        </p:spPr>
        <p:txBody>
          <a:bodyPr>
            <a:normAutofit/>
          </a:bodyPr>
          <a:lstStyle/>
          <a:p>
            <a:r>
              <a:rPr lang="en-US" altLang="en-US" sz="3200" dirty="0">
                <a:solidFill>
                  <a:schemeClr val="accent1"/>
                </a:solidFill>
              </a:rPr>
              <a:t>ACCEPTANCE AND COMMITMENT THERAPY</a:t>
            </a:r>
            <a:br>
              <a:rPr lang="en-US" altLang="en-US" sz="2800" dirty="0"/>
            </a:br>
            <a:endParaRPr lang="en-US" altLang="en-US" sz="2800" dirty="0"/>
          </a:p>
        </p:txBody>
      </p:sp>
      <p:sp>
        <p:nvSpPr>
          <p:cNvPr id="3" name="Content Placeholder 2">
            <a:extLst>
              <a:ext uri="{FF2B5EF4-FFF2-40B4-BE49-F238E27FC236}">
                <a16:creationId xmlns:a16="http://schemas.microsoft.com/office/drawing/2014/main" id="{88A93EFA-F761-4CB8-B297-734328558BEF}"/>
              </a:ext>
            </a:extLst>
          </p:cNvPr>
          <p:cNvSpPr>
            <a:spLocks noGrp="1"/>
          </p:cNvSpPr>
          <p:nvPr>
            <p:ph idx="1"/>
          </p:nvPr>
        </p:nvSpPr>
        <p:spPr>
          <a:xfrm>
            <a:off x="1504604" y="1113905"/>
            <a:ext cx="9127374" cy="4910659"/>
          </a:xfrm>
        </p:spPr>
        <p:txBody>
          <a:bodyPr>
            <a:normAutofit fontScale="92500" lnSpcReduction="10000"/>
          </a:bodyPr>
          <a:lstStyle/>
          <a:p>
            <a:pPr>
              <a:buFont typeface="Wingdings" charset="0"/>
              <a:buChar char="w"/>
              <a:defRPr/>
            </a:pPr>
            <a:r>
              <a:rPr lang="en-US" sz="2400" b="0" dirty="0">
                <a:ea typeface="ＭＳ Ｐゴシック" charset="0"/>
              </a:rPr>
              <a:t>Acceptance and Commitment Therapy (ACT) is a form of CBT that is a directive and experiential type of therapy based on rational frame theory. The goal of ACT is to experience life mindfully and reinforce psychological flexibility. </a:t>
            </a:r>
            <a:endParaRPr lang="en-US" sz="2400" dirty="0">
              <a:ea typeface="ＭＳ Ｐゴシック" charset="0"/>
            </a:endParaRPr>
          </a:p>
          <a:p>
            <a:pPr>
              <a:buFont typeface="Wingdings" charset="0"/>
              <a:buChar char="w"/>
              <a:defRPr/>
            </a:pPr>
            <a:r>
              <a:rPr lang="en-US" sz="2400" b="0" dirty="0">
                <a:ea typeface="ＭＳ Ｐゴシック" charset="0"/>
              </a:rPr>
              <a:t>The core processes of ACT include:  </a:t>
            </a:r>
            <a:endParaRPr lang="en-US" sz="2400" dirty="0">
              <a:ea typeface="ＭＳ Ｐゴシック" charset="0"/>
            </a:endParaRPr>
          </a:p>
          <a:p>
            <a:pPr marL="0" indent="0">
              <a:buNone/>
              <a:defRPr/>
            </a:pPr>
            <a:r>
              <a:rPr lang="en-US" sz="2400" b="0" dirty="0">
                <a:ea typeface="ＭＳ Ｐゴシック" charset="0"/>
              </a:rPr>
              <a:t>	-Contact with the present moment</a:t>
            </a:r>
            <a:endParaRPr lang="en-US" sz="2400" dirty="0">
              <a:ea typeface="ＭＳ Ｐゴシック" charset="0"/>
            </a:endParaRPr>
          </a:p>
          <a:p>
            <a:pPr marL="0" indent="0">
              <a:buNone/>
              <a:defRPr/>
            </a:pPr>
            <a:r>
              <a:rPr lang="en-US" sz="2400" b="0" dirty="0">
                <a:ea typeface="ＭＳ Ｐゴシック" charset="0"/>
              </a:rPr>
              <a:t>	-Self-as-context</a:t>
            </a:r>
            <a:endParaRPr lang="en-US" sz="2400" dirty="0">
              <a:ea typeface="ＭＳ Ｐゴシック" charset="0"/>
            </a:endParaRPr>
          </a:p>
          <a:p>
            <a:pPr marL="0" indent="0">
              <a:buNone/>
              <a:defRPr/>
            </a:pPr>
            <a:r>
              <a:rPr lang="en-US" sz="2400" b="0" dirty="0">
                <a:ea typeface="ＭＳ Ｐゴシック" charset="0"/>
              </a:rPr>
              <a:t>	-</a:t>
            </a:r>
            <a:r>
              <a:rPr lang="en-US" sz="2400" b="0" dirty="0" err="1">
                <a:ea typeface="ＭＳ Ｐゴシック" charset="0"/>
              </a:rPr>
              <a:t>Defusion</a:t>
            </a:r>
            <a:endParaRPr lang="en-US" sz="2400" dirty="0">
              <a:ea typeface="ＭＳ Ｐゴシック" charset="0"/>
            </a:endParaRPr>
          </a:p>
          <a:p>
            <a:pPr marL="0" indent="0">
              <a:buNone/>
              <a:defRPr/>
            </a:pPr>
            <a:r>
              <a:rPr lang="en-US" sz="2400" b="0" dirty="0">
                <a:ea typeface="ＭＳ Ｐゴシック" charset="0"/>
              </a:rPr>
              <a:t>	-Acceptance</a:t>
            </a:r>
            <a:endParaRPr lang="en-US" sz="2400" dirty="0">
              <a:ea typeface="ＭＳ Ｐゴシック" charset="0"/>
            </a:endParaRPr>
          </a:p>
          <a:p>
            <a:pPr marL="0" indent="0">
              <a:buNone/>
              <a:defRPr/>
            </a:pPr>
            <a:r>
              <a:rPr lang="en-US" sz="2400" b="0" dirty="0">
                <a:ea typeface="ＭＳ Ｐゴシック" charset="0"/>
              </a:rPr>
              <a:t>	-Values</a:t>
            </a:r>
            <a:endParaRPr lang="en-US" sz="2400" dirty="0">
              <a:ea typeface="ＭＳ Ｐゴシック" charset="0"/>
            </a:endParaRPr>
          </a:p>
          <a:p>
            <a:pPr marL="0" indent="0">
              <a:buNone/>
              <a:defRPr/>
            </a:pPr>
            <a:r>
              <a:rPr lang="en-US" sz="2400" b="0" dirty="0">
                <a:ea typeface="ＭＳ Ｐゴシック" charset="0"/>
              </a:rPr>
              <a:t>	-Committed action</a:t>
            </a:r>
            <a:endParaRPr lang="en-US" sz="2400" dirty="0">
              <a:ea typeface="ＭＳ Ｐゴシック" charset="0"/>
            </a:endParaRPr>
          </a:p>
          <a:p>
            <a:pPr>
              <a:buFont typeface="Wingdings" charset="0"/>
              <a:buChar char="w"/>
              <a:defRPr/>
            </a:pPr>
            <a:r>
              <a:rPr lang="en-US" sz="2400" b="0" dirty="0">
                <a:ea typeface="ＭＳ Ｐゴシック" charset="0"/>
              </a:rPr>
              <a:t>There are 5 randomized control trials on the use of ACT in chronic pain demonstrating efficacy in improving mood and function.</a:t>
            </a:r>
            <a:endParaRPr lang="en-US" sz="2400" dirty="0">
              <a:ea typeface="ＭＳ Ｐゴシック" charset="0"/>
            </a:endParaRPr>
          </a:p>
          <a:p>
            <a:pPr>
              <a:buFont typeface="Wingdings" charset="0"/>
              <a:buChar char="w"/>
              <a:defRPr/>
            </a:pPr>
            <a:endParaRPr lang="en-US" dirty="0">
              <a:ea typeface="ＭＳ Ｐゴシック" charset="0"/>
            </a:endParaRPr>
          </a:p>
        </p:txBody>
      </p:sp>
    </p:spTree>
    <p:extLst>
      <p:ext uri="{BB962C8B-B14F-4D97-AF65-F5344CB8AC3E}">
        <p14:creationId xmlns:p14="http://schemas.microsoft.com/office/powerpoint/2010/main" val="414236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7B1B-B57F-4F0D-A6B1-C5A0F478803A}"/>
              </a:ext>
            </a:extLst>
          </p:cNvPr>
          <p:cNvSpPr>
            <a:spLocks noGrp="1"/>
          </p:cNvSpPr>
          <p:nvPr>
            <p:ph type="title"/>
          </p:nvPr>
        </p:nvSpPr>
        <p:spPr>
          <a:xfrm>
            <a:off x="838200" y="0"/>
            <a:ext cx="10515600" cy="593787"/>
          </a:xfrm>
        </p:spPr>
        <p:txBody>
          <a:bodyPr>
            <a:normAutofit/>
          </a:bodyPr>
          <a:lstStyle/>
          <a:p>
            <a:pPr algn="ctr"/>
            <a:r>
              <a:rPr lang="en-US" sz="3200" dirty="0">
                <a:solidFill>
                  <a:schemeClr val="accent1"/>
                </a:solidFill>
              </a:rPr>
              <a:t>CBT/ACT for Pain and Substance Use Disorders</a:t>
            </a:r>
          </a:p>
        </p:txBody>
      </p:sp>
      <p:sp>
        <p:nvSpPr>
          <p:cNvPr id="3" name="Content Placeholder 2">
            <a:extLst>
              <a:ext uri="{FF2B5EF4-FFF2-40B4-BE49-F238E27FC236}">
                <a16:creationId xmlns:a16="http://schemas.microsoft.com/office/drawing/2014/main" id="{7480D5D4-7894-4FD9-B92B-30749C55600C}"/>
              </a:ext>
            </a:extLst>
          </p:cNvPr>
          <p:cNvSpPr>
            <a:spLocks noGrp="1"/>
          </p:cNvSpPr>
          <p:nvPr>
            <p:ph idx="1"/>
          </p:nvPr>
        </p:nvSpPr>
        <p:spPr>
          <a:xfrm>
            <a:off x="2510444" y="609027"/>
            <a:ext cx="6212094" cy="5268985"/>
          </a:xfrm>
        </p:spPr>
        <p:txBody>
          <a:bodyPr>
            <a:noAutofit/>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Cognitive Behavioral Therapy and Pharmacotherapy for the Treatment of Tobacco Use Disorder in Primary Care for Resident Physicians</a:t>
            </a:r>
          </a:p>
          <a:p>
            <a:pPr marL="0" marR="0" indent="0">
              <a:lnSpc>
                <a:spcPct val="107000"/>
              </a:lnSpc>
              <a:spcBef>
                <a:spcPts val="0"/>
              </a:spcBef>
              <a:spcAft>
                <a:spcPts val="800"/>
              </a:spcAft>
              <a:buNone/>
            </a:pPr>
            <a:r>
              <a:rPr lang="en-US" sz="1100" dirty="0">
                <a:effectLst/>
                <a:ea typeface="Calibri" panose="020F0502020204030204" pitchFamily="34" charset="0"/>
                <a:cs typeface="Times New Roman" panose="02020603050405020304" pitchFamily="18" charset="0"/>
              </a:rPr>
              <a:t>McDougal JC, </a:t>
            </a:r>
            <a:r>
              <a:rPr lang="en-US" sz="1100" dirty="0" err="1">
                <a:effectLst/>
                <a:ea typeface="Calibri" panose="020F0502020204030204" pitchFamily="34" charset="0"/>
                <a:cs typeface="Times New Roman" panose="02020603050405020304" pitchFamily="18" charset="0"/>
              </a:rPr>
              <a:t>Ock</a:t>
            </a:r>
            <a:r>
              <a:rPr lang="en-US" sz="1100" dirty="0">
                <a:effectLst/>
                <a:ea typeface="Calibri" panose="020F0502020204030204" pitchFamily="34" charset="0"/>
                <a:cs typeface="Times New Roman" panose="02020603050405020304" pitchFamily="18" charset="0"/>
              </a:rPr>
              <a:t> S, Demers LB, </a:t>
            </a:r>
            <a:r>
              <a:rPr lang="en-US" sz="1100" dirty="0" err="1">
                <a:effectLst/>
                <a:ea typeface="Calibri" panose="020F0502020204030204" pitchFamily="34" charset="0"/>
                <a:cs typeface="Times New Roman" panose="02020603050405020304" pitchFamily="18" charset="0"/>
              </a:rPr>
              <a:t>Sokolove</a:t>
            </a:r>
            <a:r>
              <a:rPr lang="en-US" sz="1100" dirty="0">
                <a:effectLst/>
                <a:ea typeface="Calibri" panose="020F0502020204030204" pitchFamily="34" charset="0"/>
                <a:cs typeface="Times New Roman" panose="02020603050405020304" pitchFamily="18" charset="0"/>
              </a:rPr>
              <a:t> RL. </a:t>
            </a:r>
            <a:r>
              <a:rPr lang="en-US" sz="1100" dirty="0" err="1">
                <a:effectLst/>
                <a:ea typeface="Calibri" panose="020F0502020204030204" pitchFamily="34" charset="0"/>
                <a:cs typeface="Times New Roman" panose="02020603050405020304" pitchFamily="18" charset="0"/>
              </a:rPr>
              <a:t>MedEdPORTAL</a:t>
            </a:r>
            <a:r>
              <a:rPr lang="en-US" sz="1100" dirty="0">
                <a:effectLst/>
                <a:ea typeface="Calibri" panose="020F0502020204030204" pitchFamily="34" charset="0"/>
                <a:cs typeface="Times New Roman" panose="02020603050405020304" pitchFamily="18" charset="0"/>
              </a:rPr>
              <a:t>. 2019 Mar 15;15:10812.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Establishing the feasibility, acceptability and preliminary efficacy of a multi-component behavioral intervention to reduce pain and substance use and improve physical performance in older persons living with HIV</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ea typeface="Calibri" panose="020F0502020204030204" pitchFamily="34" charset="0"/>
                <a:cs typeface="Times New Roman" panose="02020603050405020304" pitchFamily="18" charset="0"/>
              </a:rPr>
              <a:t>Moore AA, Lake JE, </a:t>
            </a:r>
            <a:r>
              <a:rPr lang="en-US" sz="1100" dirty="0" err="1">
                <a:effectLst/>
                <a:ea typeface="Calibri" panose="020F0502020204030204" pitchFamily="34" charset="0"/>
                <a:cs typeface="Times New Roman" panose="02020603050405020304" pitchFamily="18" charset="0"/>
              </a:rPr>
              <a:t>Glasner</a:t>
            </a:r>
            <a:r>
              <a:rPr lang="en-US" sz="1100" dirty="0">
                <a:effectLst/>
                <a:ea typeface="Calibri" panose="020F0502020204030204" pitchFamily="34" charset="0"/>
                <a:cs typeface="Times New Roman" panose="02020603050405020304" pitchFamily="18" charset="0"/>
              </a:rPr>
              <a:t> S, </a:t>
            </a:r>
            <a:r>
              <a:rPr lang="en-US" sz="1100" dirty="0" err="1">
                <a:effectLst/>
                <a:ea typeface="Calibri" panose="020F0502020204030204" pitchFamily="34" charset="0"/>
                <a:cs typeface="Times New Roman" panose="02020603050405020304" pitchFamily="18" charset="0"/>
              </a:rPr>
              <a:t>Karlamangla</a:t>
            </a:r>
            <a:r>
              <a:rPr lang="en-US" sz="1100" dirty="0">
                <a:effectLst/>
                <a:ea typeface="Calibri" panose="020F0502020204030204" pitchFamily="34" charset="0"/>
                <a:cs typeface="Times New Roman" panose="02020603050405020304" pitchFamily="18" charset="0"/>
              </a:rPr>
              <a:t> A, </a:t>
            </a:r>
            <a:r>
              <a:rPr lang="en-US" sz="1100" dirty="0" err="1">
                <a:effectLst/>
                <a:ea typeface="Calibri" panose="020F0502020204030204" pitchFamily="34" charset="0"/>
                <a:cs typeface="Times New Roman" panose="02020603050405020304" pitchFamily="18" charset="0"/>
              </a:rPr>
              <a:t>Kuerbis</a:t>
            </a:r>
            <a:r>
              <a:rPr lang="en-US" sz="1100" dirty="0">
                <a:effectLst/>
                <a:ea typeface="Calibri" panose="020F0502020204030204" pitchFamily="34" charset="0"/>
                <a:cs typeface="Times New Roman" panose="02020603050405020304" pitchFamily="18" charset="0"/>
              </a:rPr>
              <a:t> A, Preciado D, Jenkins J, Dominguez BX, </a:t>
            </a:r>
            <a:r>
              <a:rPr lang="en-US" sz="1100" dirty="0" err="1">
                <a:effectLst/>
                <a:ea typeface="Calibri" panose="020F0502020204030204" pitchFamily="34" charset="0"/>
                <a:cs typeface="Times New Roman" panose="02020603050405020304" pitchFamily="18" charset="0"/>
              </a:rPr>
              <a:t>Candelario</a:t>
            </a:r>
            <a:r>
              <a:rPr lang="en-US" sz="1100" dirty="0">
                <a:effectLst/>
                <a:ea typeface="Calibri" panose="020F0502020204030204" pitchFamily="34" charset="0"/>
                <a:cs typeface="Times New Roman" panose="02020603050405020304" pitchFamily="18" charset="0"/>
              </a:rPr>
              <a:t> J, Liao DH, Tang L, Reid MC. J  </a:t>
            </a:r>
            <a:r>
              <a:rPr lang="en-US" sz="1100" dirty="0" err="1">
                <a:effectLst/>
                <a:ea typeface="Calibri" panose="020F0502020204030204" pitchFamily="34" charset="0"/>
                <a:cs typeface="Times New Roman" panose="02020603050405020304" pitchFamily="18" charset="0"/>
              </a:rPr>
              <a:t>Subst</a:t>
            </a:r>
            <a:r>
              <a:rPr lang="en-US" sz="1100" dirty="0">
                <a:effectLst/>
                <a:ea typeface="Calibri" panose="020F0502020204030204" pitchFamily="34" charset="0"/>
                <a:cs typeface="Times New Roman" panose="02020603050405020304" pitchFamily="18" charset="0"/>
              </a:rPr>
              <a:t> Abuse Treat. 2019 May;100:29-38.</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An evaluation of the feasibility, acceptability, and preliminary efficacy of cognitive-behavioral therapy for opioid use disorder and chronic pain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Barry DT,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Beitel</a:t>
            </a:r>
            <a:r>
              <a:rPr lang="en-US" sz="1100" dirty="0">
                <a:effectLst/>
                <a:latin typeface="Calibri" panose="020F0502020204030204" pitchFamily="34" charset="0"/>
                <a:ea typeface="Calibri" panose="020F0502020204030204" pitchFamily="34" charset="0"/>
                <a:cs typeface="Times New Roman" panose="02020603050405020304" pitchFamily="18" charset="0"/>
              </a:rPr>
              <a:t> M, Cutter CJ,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Fiellin</a:t>
            </a:r>
            <a:r>
              <a:rPr lang="en-US" sz="1100" dirty="0">
                <a:effectLst/>
                <a:latin typeface="Calibri" panose="020F0502020204030204" pitchFamily="34" charset="0"/>
                <a:ea typeface="Calibri" panose="020F0502020204030204" pitchFamily="34" charset="0"/>
                <a:cs typeface="Times New Roman" panose="02020603050405020304" pitchFamily="18" charset="0"/>
              </a:rPr>
              <a:t> DA, Kerns RD, Moore BA,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Oberleitner</a:t>
            </a:r>
            <a:r>
              <a:rPr lang="en-US" sz="1100" dirty="0">
                <a:effectLst/>
                <a:latin typeface="Calibri" panose="020F0502020204030204" pitchFamily="34" charset="0"/>
                <a:ea typeface="Calibri" panose="020F0502020204030204" pitchFamily="34" charset="0"/>
                <a:cs typeface="Times New Roman" panose="02020603050405020304" pitchFamily="18" charset="0"/>
              </a:rPr>
              <a:t> L, Madden LM,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Liong</a:t>
            </a:r>
            <a:r>
              <a:rPr lang="en-US" sz="1100" dirty="0">
                <a:effectLst/>
                <a:latin typeface="Calibri" panose="020F0502020204030204" pitchFamily="34" charset="0"/>
                <a:ea typeface="Calibri" panose="020F0502020204030204" pitchFamily="34" charset="0"/>
                <a:cs typeface="Times New Roman" panose="02020603050405020304" pitchFamily="18" charset="0"/>
              </a:rPr>
              <a:t> C, Ginn J,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Schottenfeld</a:t>
            </a:r>
            <a:r>
              <a:rPr lang="en-US" sz="1100" dirty="0">
                <a:effectLst/>
                <a:latin typeface="Calibri" panose="020F0502020204030204" pitchFamily="34" charset="0"/>
                <a:ea typeface="Calibri" panose="020F0502020204030204" pitchFamily="34" charset="0"/>
                <a:cs typeface="Times New Roman" panose="02020603050405020304" pitchFamily="18" charset="0"/>
              </a:rPr>
              <a:t> RS. Drug Alcohol Depend. 2019 Jan 1;194:460-467.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Development and Preliminary Evaluation of an Integrated Cognitive-Behavior Treatment for Chronic Pain and Substance Use Disorder in Patients with the Hepatitis C Virus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err="1">
                <a:effectLst/>
                <a:ea typeface="Calibri" panose="020F0502020204030204" pitchFamily="34" charset="0"/>
                <a:cs typeface="Times New Roman" panose="02020603050405020304" pitchFamily="18" charset="0"/>
              </a:rPr>
              <a:t>Morasco</a:t>
            </a:r>
            <a:r>
              <a:rPr lang="en-US" sz="1100" dirty="0">
                <a:effectLst/>
                <a:ea typeface="Calibri" panose="020F0502020204030204" pitchFamily="34" charset="0"/>
                <a:cs typeface="Times New Roman" panose="02020603050405020304" pitchFamily="18" charset="0"/>
              </a:rPr>
              <a:t> BJ, Greaves DW, Lovejoy TI, Turk DC, </a:t>
            </a:r>
            <a:r>
              <a:rPr lang="en-US" sz="1100" dirty="0" err="1">
                <a:effectLst/>
                <a:ea typeface="Calibri" panose="020F0502020204030204" pitchFamily="34" charset="0"/>
                <a:cs typeface="Times New Roman" panose="02020603050405020304" pitchFamily="18" charset="0"/>
              </a:rPr>
              <a:t>Dobscha</a:t>
            </a:r>
            <a:r>
              <a:rPr lang="en-US" sz="1100" dirty="0">
                <a:effectLst/>
                <a:ea typeface="Calibri" panose="020F0502020204030204" pitchFamily="34" charset="0"/>
                <a:cs typeface="Times New Roman" panose="02020603050405020304" pitchFamily="18" charset="0"/>
              </a:rPr>
              <a:t> SK, Hauser P. Pain Med. 2016 Dec;17(12):2280-2290.</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Integrated Behavioral Treatment for Veterans With Co-Morbid Chronic Pain and Hazardous Opioid Use: A Randomized Controlled Pilot Trial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Vowles</a:t>
            </a:r>
            <a:r>
              <a:rPr lang="en-US" sz="1100" dirty="0">
                <a:effectLst/>
                <a:latin typeface="Calibri" panose="020F0502020204030204" pitchFamily="34" charset="0"/>
                <a:ea typeface="Calibri" panose="020F0502020204030204" pitchFamily="34" charset="0"/>
                <a:cs typeface="Times New Roman" panose="02020603050405020304" pitchFamily="18" charset="0"/>
              </a:rPr>
              <a:t> KE,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Witkiewitz</a:t>
            </a:r>
            <a:r>
              <a:rPr lang="en-US" sz="1100" dirty="0">
                <a:effectLst/>
                <a:latin typeface="Calibri" panose="020F0502020204030204" pitchFamily="34" charset="0"/>
                <a:ea typeface="Calibri" panose="020F0502020204030204" pitchFamily="34" charset="0"/>
                <a:cs typeface="Times New Roman" panose="02020603050405020304" pitchFamily="18" charset="0"/>
              </a:rPr>
              <a:t> K, Cusack KJ, Gilliam WP, Cardon KE, Bowen S, Edwards KA, McEntee ML, Bailey RW.J Pain. 2020 Jul-Aug;21(7-8):798-807.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Neurophysiological mechanisms in acceptance and commitment therapy in opioid-addicted patients with chronic pain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ea typeface="Calibri" panose="020F0502020204030204" pitchFamily="34" charset="0"/>
                <a:cs typeface="Times New Roman" panose="02020603050405020304" pitchFamily="18" charset="0"/>
              </a:rPr>
              <a:t>Smallwood RF, Potter JS, Robin DA. Psychiatry Res Neuroimaging. 2016 Apr 30;250:12-4.</a:t>
            </a:r>
          </a:p>
          <a:p>
            <a:r>
              <a:rPr lang="en-US" sz="1100" b="1" i="0" dirty="0">
                <a:effectLst/>
              </a:rPr>
              <a:t>Systematic Reviews of Mindfulness and Acceptance and Commitment Therapy for Alcohol Use Disorder: Should we be using Third Wave Therapies?</a:t>
            </a:r>
          </a:p>
          <a:p>
            <a:pPr marL="0" indent="0">
              <a:buNone/>
            </a:pPr>
            <a:r>
              <a:rPr lang="en-US" sz="1100" i="0" dirty="0">
                <a:effectLst/>
                <a:latin typeface="Calibri" panose="020F0502020204030204" pitchFamily="34" charset="0"/>
                <a:cs typeface="Calibri" panose="020F0502020204030204" pitchFamily="34" charset="0"/>
              </a:rPr>
              <a:t>Byrne SP, </a:t>
            </a:r>
            <a:r>
              <a:rPr lang="en-US" sz="1100" b="0" i="0" dirty="0">
                <a:effectLst/>
                <a:latin typeface="Calibri" panose="020F0502020204030204" pitchFamily="34" charset="0"/>
                <a:cs typeface="Calibri" panose="020F0502020204030204" pitchFamily="34" charset="0"/>
              </a:rPr>
              <a:t>Haber P, Baillie A, Costa DSJ, </a:t>
            </a:r>
            <a:r>
              <a:rPr lang="en-US" sz="1100" b="0" i="0" dirty="0" err="1">
                <a:effectLst/>
                <a:latin typeface="Calibri" panose="020F0502020204030204" pitchFamily="34" charset="0"/>
                <a:cs typeface="Calibri" panose="020F0502020204030204" pitchFamily="34" charset="0"/>
              </a:rPr>
              <a:t>Fogliati</a:t>
            </a:r>
            <a:r>
              <a:rPr lang="en-US" sz="1100" b="0" i="0" dirty="0">
                <a:effectLst/>
                <a:latin typeface="Calibri" panose="020F0502020204030204" pitchFamily="34" charset="0"/>
                <a:cs typeface="Calibri" panose="020F0502020204030204" pitchFamily="34" charset="0"/>
              </a:rPr>
              <a:t> V, Morley </a:t>
            </a:r>
            <a:r>
              <a:rPr lang="en-US" sz="1100" b="0" i="0" dirty="0" err="1">
                <a:effectLst/>
                <a:latin typeface="Calibri" panose="020F0502020204030204" pitchFamily="34" charset="0"/>
                <a:cs typeface="Calibri" panose="020F0502020204030204" pitchFamily="34" charset="0"/>
              </a:rPr>
              <a:t>K.Alcohol</a:t>
            </a:r>
            <a:r>
              <a:rPr lang="en-US" sz="1100" b="0" i="0" dirty="0">
                <a:effectLst/>
                <a:latin typeface="Calibri" panose="020F0502020204030204" pitchFamily="34" charset="0"/>
                <a:cs typeface="Calibri" panose="020F0502020204030204" pitchFamily="34" charset="0"/>
              </a:rPr>
              <a:t> Alcohol. 2019 Mar 1;54(2):159-166.</a:t>
            </a:r>
            <a:endParaRPr lang="en-US" sz="1100" dirty="0">
              <a:latin typeface="Calibri" panose="020F0502020204030204" pitchFamily="34" charset="0"/>
              <a:cs typeface="Calibri" panose="020F0502020204030204" pitchFamily="34" charset="0"/>
            </a:endParaRPr>
          </a:p>
        </p:txBody>
      </p:sp>
      <p:pic>
        <p:nvPicPr>
          <p:cNvPr id="13314" name="Picture 2" descr="See the source image">
            <a:extLst>
              <a:ext uri="{FF2B5EF4-FFF2-40B4-BE49-F238E27FC236}">
                <a16:creationId xmlns:a16="http://schemas.microsoft.com/office/drawing/2014/main" id="{85C048AB-DD13-42FF-B6C3-FBDFC669CB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0873" y="1296955"/>
            <a:ext cx="3059591" cy="204340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ee the source image">
            <a:extLst>
              <a:ext uri="{FF2B5EF4-FFF2-40B4-BE49-F238E27FC236}">
                <a16:creationId xmlns:a16="http://schemas.microsoft.com/office/drawing/2014/main" id="{C59D8704-90F5-49DB-8FA4-98F2AF8C60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2538" y="3915589"/>
            <a:ext cx="3461658" cy="194718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ee the source image">
            <a:extLst>
              <a:ext uri="{FF2B5EF4-FFF2-40B4-BE49-F238E27FC236}">
                <a16:creationId xmlns:a16="http://schemas.microsoft.com/office/drawing/2014/main" id="{F11C9DE1-EA9D-48D1-9E21-FA4CEC246B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6" y="2724825"/>
            <a:ext cx="2355780" cy="17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0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CBT/ACT for Pain and OUD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11" y="1558881"/>
            <a:ext cx="6858000" cy="3476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535" y="3148957"/>
            <a:ext cx="5501974" cy="28507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255" y="1629719"/>
            <a:ext cx="6838950" cy="30384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3459" y="4062798"/>
            <a:ext cx="5938709" cy="269299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3486" y="3510907"/>
            <a:ext cx="6791325" cy="3114675"/>
          </a:xfrm>
          <a:prstGeom prst="rect">
            <a:avLst/>
          </a:prstGeom>
        </p:spPr>
      </p:pic>
    </p:spTree>
    <p:extLst>
      <p:ext uri="{BB962C8B-B14F-4D97-AF65-F5344CB8AC3E}">
        <p14:creationId xmlns:p14="http://schemas.microsoft.com/office/powerpoint/2010/main" val="29524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2390775"/>
            <a:ext cx="10972800" cy="4029276"/>
          </a:xfrm>
        </p:spPr>
        <p:txBody>
          <a:bodyPr>
            <a:normAutofit fontScale="92500" lnSpcReduction="10000"/>
          </a:bodyPr>
          <a:lstStyle/>
          <a:p>
            <a:r>
              <a:rPr lang="en-US" dirty="0"/>
              <a:t>A randomized clinical trial evaluating feasibility, satisfaction, and substance use outcomes for 58 individuals with SUD were randomized to standard care or standard care plus access to a web-based SUD intervention (computer-based training in cognitive behavioral therapy, or CBT4CBT). </a:t>
            </a:r>
          </a:p>
          <a:p>
            <a:r>
              <a:rPr lang="en-US" dirty="0"/>
              <a:t>Self-reported substance use and urine toxicology screens were assessed at 8 weeks after randomization.</a:t>
            </a:r>
          </a:p>
          <a:p>
            <a:pPr marL="0" indent="0">
              <a:buNone/>
            </a:pPr>
            <a:endParaRPr lang="en-US" dirty="0"/>
          </a:p>
          <a:p>
            <a:pPr marL="0" indent="0">
              <a:buNone/>
            </a:pPr>
            <a:r>
              <a:rPr lang="en-US" sz="1500" dirty="0" err="1">
                <a:solidFill>
                  <a:srgbClr val="FF0000"/>
                </a:solidFill>
              </a:rPr>
              <a:t>Tetrault</a:t>
            </a:r>
            <a:r>
              <a:rPr lang="en-US" sz="1500" dirty="0">
                <a:solidFill>
                  <a:srgbClr val="FF0000"/>
                </a:solidFill>
              </a:rPr>
              <a:t> JM, Holt SR, </a:t>
            </a:r>
            <a:r>
              <a:rPr lang="en-US" sz="1500" dirty="0" err="1">
                <a:solidFill>
                  <a:srgbClr val="FF0000"/>
                </a:solidFill>
              </a:rPr>
              <a:t>Cavallo</a:t>
            </a:r>
            <a:r>
              <a:rPr lang="en-US" sz="1500" dirty="0">
                <a:solidFill>
                  <a:srgbClr val="FF0000"/>
                </a:solidFill>
              </a:rPr>
              <a:t> DA, O'Connor PG, Gordon MA, </a:t>
            </a:r>
            <a:r>
              <a:rPr lang="en-US" sz="1500" dirty="0" err="1">
                <a:solidFill>
                  <a:srgbClr val="FF0000"/>
                </a:solidFill>
              </a:rPr>
              <a:t>Corvino</a:t>
            </a:r>
            <a:r>
              <a:rPr lang="en-US" sz="1500" dirty="0">
                <a:solidFill>
                  <a:srgbClr val="FF0000"/>
                </a:solidFill>
              </a:rPr>
              <a:t> JK, </a:t>
            </a:r>
            <a:r>
              <a:rPr lang="en-US" sz="1500" dirty="0" err="1">
                <a:solidFill>
                  <a:srgbClr val="FF0000"/>
                </a:solidFill>
              </a:rPr>
              <a:t>Nich</a:t>
            </a:r>
            <a:r>
              <a:rPr lang="en-US" sz="1500" dirty="0">
                <a:solidFill>
                  <a:srgbClr val="FF0000"/>
                </a:solidFill>
              </a:rPr>
              <a:t> C, Carroll KM. Computerized Cognitive Behavioral Therapy for  Substance Use Disorders in a Specialized Primary Care Practice: A Randomized Feasibility Trial to Address the RT Component of SBIRT. J Addict 	Med. 2020 Dec;14(6):e303-e309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0"/>
            <a:ext cx="11268075" cy="2209800"/>
          </a:xfrm>
          <a:prstGeom prst="rect">
            <a:avLst/>
          </a:prstGeom>
        </p:spPr>
      </p:pic>
    </p:spTree>
    <p:extLst>
      <p:ext uri="{BB962C8B-B14F-4D97-AF65-F5344CB8AC3E}">
        <p14:creationId xmlns:p14="http://schemas.microsoft.com/office/powerpoint/2010/main" val="197065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38200"/>
          </a:xfrm>
        </p:spPr>
        <p:txBody>
          <a:bodyPr/>
          <a:lstStyle/>
          <a:p>
            <a:r>
              <a:rPr lang="en-US" dirty="0"/>
              <a:t>Results </a:t>
            </a:r>
          </a:p>
        </p:txBody>
      </p:sp>
      <p:sp>
        <p:nvSpPr>
          <p:cNvPr id="3" name="Content Placeholder 2"/>
          <p:cNvSpPr>
            <a:spLocks noGrp="1"/>
          </p:cNvSpPr>
          <p:nvPr>
            <p:ph idx="1"/>
          </p:nvPr>
        </p:nvSpPr>
        <p:spPr>
          <a:xfrm>
            <a:off x="609600" y="1219200"/>
            <a:ext cx="6934200" cy="5200851"/>
          </a:xfrm>
        </p:spPr>
        <p:txBody>
          <a:bodyPr>
            <a:normAutofit/>
          </a:bodyPr>
          <a:lstStyle/>
          <a:p>
            <a:r>
              <a:rPr lang="en-US" dirty="0"/>
              <a:t>77% of those assigned to this condition accessed the program at least once; of those, 77% completed all 7 modules. Satisfaction with the program was very high. </a:t>
            </a:r>
            <a:r>
              <a:rPr lang="en-US" b="1" i="1" dirty="0">
                <a:solidFill>
                  <a:srgbClr val="FF0000"/>
                </a:solidFill>
              </a:rPr>
              <a:t>Participants reported &gt;90% days abstinent for all classes of drugs; with no significant differences between conditions.</a:t>
            </a:r>
          </a:p>
          <a:p>
            <a:pPr marL="0" indent="0">
              <a:buNone/>
            </a:pPr>
            <a:endParaRPr lang="en-US" dirty="0"/>
          </a:p>
          <a:p>
            <a:pPr marL="0" indent="0">
              <a:buNone/>
            </a:pPr>
            <a:r>
              <a:rPr lang="en-US" sz="1500" dirty="0" err="1">
                <a:solidFill>
                  <a:srgbClr val="FF0000"/>
                </a:solidFill>
              </a:rPr>
              <a:t>Tetrault</a:t>
            </a:r>
            <a:r>
              <a:rPr lang="en-US" sz="1500" dirty="0">
                <a:solidFill>
                  <a:srgbClr val="FF0000"/>
                </a:solidFill>
              </a:rPr>
              <a:t> JM, Holt SR, </a:t>
            </a:r>
            <a:r>
              <a:rPr lang="en-US" sz="1500" dirty="0" err="1">
                <a:solidFill>
                  <a:srgbClr val="FF0000"/>
                </a:solidFill>
              </a:rPr>
              <a:t>Cavallo</a:t>
            </a:r>
            <a:r>
              <a:rPr lang="en-US" sz="1500" dirty="0">
                <a:solidFill>
                  <a:srgbClr val="FF0000"/>
                </a:solidFill>
              </a:rPr>
              <a:t> DA, O'Connor PG, Gordon MA, </a:t>
            </a:r>
            <a:r>
              <a:rPr lang="en-US" sz="1500" dirty="0" err="1">
                <a:solidFill>
                  <a:srgbClr val="FF0000"/>
                </a:solidFill>
              </a:rPr>
              <a:t>Corvino</a:t>
            </a:r>
            <a:r>
              <a:rPr lang="en-US" sz="1500" dirty="0">
                <a:solidFill>
                  <a:srgbClr val="FF0000"/>
                </a:solidFill>
              </a:rPr>
              <a:t> JK, </a:t>
            </a:r>
            <a:r>
              <a:rPr lang="en-US" sz="1500" dirty="0" err="1">
                <a:solidFill>
                  <a:srgbClr val="FF0000"/>
                </a:solidFill>
              </a:rPr>
              <a:t>Nich</a:t>
            </a:r>
            <a:r>
              <a:rPr lang="en-US" sz="1500" dirty="0">
                <a:solidFill>
                  <a:srgbClr val="FF0000"/>
                </a:solidFill>
              </a:rPr>
              <a:t> C, Carroll KM. Computerized Cognitive Behavioral Therapy for  Substance Use Disorders in a Specialized Primary Care Practice: A Randomized Feasibility Trial to Address the RT Component of SBIRT. J Addict Med. 2020 Dec;14(6):e303-e309</a:t>
            </a:r>
          </a:p>
        </p:txBody>
      </p:sp>
      <p:pic>
        <p:nvPicPr>
          <p:cNvPr id="5" name="Picture 4"/>
          <p:cNvPicPr>
            <a:picLocks noChangeAspect="1"/>
          </p:cNvPicPr>
          <p:nvPr/>
        </p:nvPicPr>
        <p:blipFill>
          <a:blip r:embed="rId2"/>
          <a:stretch>
            <a:fillRect/>
          </a:stretch>
        </p:blipFill>
        <p:spPr>
          <a:xfrm>
            <a:off x="7696200" y="2333725"/>
            <a:ext cx="4098018" cy="2971800"/>
          </a:xfrm>
          <a:prstGeom prst="rect">
            <a:avLst/>
          </a:prstGeom>
        </p:spPr>
      </p:pic>
    </p:spTree>
    <p:extLst>
      <p:ext uri="{BB962C8B-B14F-4D97-AF65-F5344CB8AC3E}">
        <p14:creationId xmlns:p14="http://schemas.microsoft.com/office/powerpoint/2010/main" val="377073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BBC8-A659-4DA6-964D-894C740EAB79}"/>
              </a:ext>
            </a:extLst>
          </p:cNvPr>
          <p:cNvSpPr>
            <a:spLocks noGrp="1"/>
          </p:cNvSpPr>
          <p:nvPr>
            <p:ph type="title"/>
          </p:nvPr>
        </p:nvSpPr>
        <p:spPr/>
        <p:txBody>
          <a:bodyPr>
            <a:noAutofit/>
          </a:bodyPr>
          <a:lstStyle/>
          <a:p>
            <a:pPr algn="ctr"/>
            <a:r>
              <a:rPr lang="en-US" sz="2400" dirty="0">
                <a:solidFill>
                  <a:schemeClr val="accent1"/>
                </a:solidFill>
              </a:rPr>
              <a:t>The mediating effect of social support and co-morbid opioid use disorder on depression and risk of suicidal ideation in adults with chronic pain. </a:t>
            </a:r>
            <a:br>
              <a:rPr lang="en-US" sz="2400" dirty="0">
                <a:solidFill>
                  <a:schemeClr val="accent1"/>
                </a:solidFill>
              </a:rPr>
            </a:br>
            <a:r>
              <a:rPr lang="en-US" sz="2400" dirty="0">
                <a:solidFill>
                  <a:schemeClr val="accent1"/>
                </a:solidFill>
              </a:rPr>
              <a:t>Cheatle, MD; Barone, S; Giordano, N. (in preparation for submission)</a:t>
            </a:r>
          </a:p>
        </p:txBody>
      </p:sp>
      <p:sp>
        <p:nvSpPr>
          <p:cNvPr id="3" name="Content Placeholder 2">
            <a:extLst>
              <a:ext uri="{FF2B5EF4-FFF2-40B4-BE49-F238E27FC236}">
                <a16:creationId xmlns:a16="http://schemas.microsoft.com/office/drawing/2014/main" id="{9C86EF84-AE79-4807-970D-EC6C71E2AA5F}"/>
              </a:ext>
            </a:extLst>
          </p:cNvPr>
          <p:cNvSpPr>
            <a:spLocks noGrp="1"/>
          </p:cNvSpPr>
          <p:nvPr>
            <p:ph idx="1"/>
          </p:nvPr>
        </p:nvSpPr>
        <p:spPr/>
        <p:txBody>
          <a:bodyPr>
            <a:normAutofit fontScale="92500"/>
          </a:bodyPr>
          <a:lstStyle/>
          <a:p>
            <a:r>
              <a:rPr lang="en-US" dirty="0"/>
              <a:t>The aim of this study was to evaluate the role of social support and diagnosis of co-morbid OUD on depression and risk of suicidal ideation in patients with CNCP.</a:t>
            </a:r>
          </a:p>
          <a:p>
            <a:r>
              <a:rPr lang="en-US" dirty="0"/>
              <a:t>This cross-sectional study evaluated 609 patients with CNCP treated with long-term opioid therapy (≥ 6 months) who either developed an OUD (cases, n = 175) or displayed no evidence of an OUD (controls, n = 434). </a:t>
            </a:r>
          </a:p>
          <a:p>
            <a:r>
              <a:rPr lang="en-US" dirty="0"/>
              <a:t>The primary outcome was risk of suicidal ideation assessed on the SBQ-R. Covariates included demographics, pain severity, psychiatric history, pain coping, and social support. </a:t>
            </a:r>
          </a:p>
          <a:p>
            <a:pPr marL="0" indent="0">
              <a:buNone/>
            </a:pPr>
            <a:endParaRPr lang="en-US" dirty="0"/>
          </a:p>
        </p:txBody>
      </p:sp>
    </p:spTree>
    <p:extLst>
      <p:ext uri="{BB962C8B-B14F-4D97-AF65-F5344CB8AC3E}">
        <p14:creationId xmlns:p14="http://schemas.microsoft.com/office/powerpoint/2010/main" val="301718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C3F763-A990-4246-93B7-B233E58FAF6B}"/>
              </a:ext>
            </a:extLst>
          </p:cNvPr>
          <p:cNvGraphicFramePr>
            <a:graphicFrameLocks noGrp="1"/>
          </p:cNvGraphicFramePr>
          <p:nvPr/>
        </p:nvGraphicFramePr>
        <p:xfrm>
          <a:off x="1238596" y="906088"/>
          <a:ext cx="9691981" cy="822959"/>
        </p:xfrm>
        <a:graphic>
          <a:graphicData uri="http://schemas.openxmlformats.org/drawingml/2006/table">
            <a:tbl>
              <a:tblPr firstRow="1" firstCol="1" bandRow="1">
                <a:tableStyleId>{5C22544A-7EE6-4342-B048-85BDC9FD1C3A}</a:tableStyleId>
              </a:tblPr>
              <a:tblGrid>
                <a:gridCol w="4413728">
                  <a:extLst>
                    <a:ext uri="{9D8B030D-6E8A-4147-A177-3AD203B41FA5}">
                      <a16:colId xmlns:a16="http://schemas.microsoft.com/office/drawing/2014/main" val="954127715"/>
                    </a:ext>
                  </a:extLst>
                </a:gridCol>
                <a:gridCol w="1818215">
                  <a:extLst>
                    <a:ext uri="{9D8B030D-6E8A-4147-A177-3AD203B41FA5}">
                      <a16:colId xmlns:a16="http://schemas.microsoft.com/office/drawing/2014/main" val="2948193716"/>
                    </a:ext>
                  </a:extLst>
                </a:gridCol>
                <a:gridCol w="1998487">
                  <a:extLst>
                    <a:ext uri="{9D8B030D-6E8A-4147-A177-3AD203B41FA5}">
                      <a16:colId xmlns:a16="http://schemas.microsoft.com/office/drawing/2014/main" val="3252038528"/>
                    </a:ext>
                  </a:extLst>
                </a:gridCol>
                <a:gridCol w="1461551">
                  <a:extLst>
                    <a:ext uri="{9D8B030D-6E8A-4147-A177-3AD203B41FA5}">
                      <a16:colId xmlns:a16="http://schemas.microsoft.com/office/drawing/2014/main" val="3648437407"/>
                    </a:ext>
                  </a:extLst>
                </a:gridCol>
              </a:tblGrid>
              <a:tr h="189914">
                <a:tc>
                  <a:txBody>
                    <a:bodyPr/>
                    <a:lstStyle/>
                    <a:p>
                      <a:endParaRPr lang="en-US" sz="12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Estimate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Standard Error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p-value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2093117"/>
                  </a:ext>
                </a:extLst>
              </a:tr>
              <a:tr h="211015">
                <a:tc>
                  <a:txBody>
                    <a:bodyPr/>
                    <a:lstStyle/>
                    <a:p>
                      <a:pPr marL="0" marR="0">
                        <a:spcBef>
                          <a:spcPts val="0"/>
                        </a:spcBef>
                        <a:spcAft>
                          <a:spcPts val="0"/>
                        </a:spcAft>
                      </a:pPr>
                      <a:r>
                        <a:rPr lang="en-US" sz="1100">
                          <a:effectLst/>
                        </a:rPr>
                        <a:t>Average Causal Mediation Effects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9772388"/>
                  </a:ext>
                </a:extLst>
              </a:tr>
              <a:tr h="211015">
                <a:tc>
                  <a:txBody>
                    <a:bodyPr/>
                    <a:lstStyle/>
                    <a:p>
                      <a:r>
                        <a:rPr lang="en-US" sz="1100">
                          <a:effectLst/>
                        </a:rPr>
                        <a:t>Average Direct Effects</a:t>
                      </a:r>
                      <a:endParaRPr lang="en-US" sz="12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2.40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&lt;0.001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425771"/>
                  </a:ext>
                </a:extLst>
              </a:tr>
              <a:tr h="211015">
                <a:tc>
                  <a:txBody>
                    <a:bodyPr/>
                    <a:lstStyle/>
                    <a:p>
                      <a:pPr marL="0" marR="0">
                        <a:spcBef>
                          <a:spcPts val="0"/>
                        </a:spcBef>
                        <a:spcAft>
                          <a:spcPts val="0"/>
                        </a:spcAft>
                      </a:pPr>
                      <a:r>
                        <a:rPr lang="en-US" sz="1100">
                          <a:effectLst/>
                        </a:rPr>
                        <a:t>Total Effect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2.49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1207776"/>
                  </a:ext>
                </a:extLst>
              </a:tr>
            </a:tbl>
          </a:graphicData>
        </a:graphic>
      </p:graphicFrame>
      <p:sp>
        <p:nvSpPr>
          <p:cNvPr id="6" name="Rectangle 1">
            <a:extLst>
              <a:ext uri="{FF2B5EF4-FFF2-40B4-BE49-F238E27FC236}">
                <a16:creationId xmlns:a16="http://schemas.microsoft.com/office/drawing/2014/main" id="{9BA18364-19F3-46C2-9E34-7FD536CA4DE4}"/>
              </a:ext>
            </a:extLst>
          </p:cNvPr>
          <p:cNvSpPr>
            <a:spLocks noGrp="1" noChangeArrowheads="1"/>
          </p:cNvSpPr>
          <p:nvPr>
            <p:ph type="title"/>
          </p:nvPr>
        </p:nvSpPr>
        <p:spPr bwMode="auto">
          <a:xfrm flipH="1">
            <a:off x="1314122" y="330734"/>
            <a:ext cx="822415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1" u="sng"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Unadjusted</a:t>
            </a:r>
            <a:r>
              <a:rPr kumimoji="0" lang="en-US" altLang="en-US" sz="24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bootstrap mediation analysis</a:t>
            </a:r>
            <a:endParaRPr kumimoji="0" lang="en-US" altLang="en-US" sz="2400" b="0" i="0" u="none" strike="noStrike" cap="none" normalizeH="0" baseline="0" dirty="0">
              <a:ln>
                <a:noFill/>
              </a:ln>
              <a:solidFill>
                <a:schemeClr val="accent1"/>
              </a:solidFill>
              <a:effectLst/>
              <a:latin typeface="Arial" panose="020B0604020202020204" pitchFamily="34" charset="0"/>
            </a:endParaRPr>
          </a:p>
        </p:txBody>
      </p:sp>
      <p:sp>
        <p:nvSpPr>
          <p:cNvPr id="2" name="Rectangle 1"/>
          <p:cNvSpPr/>
          <p:nvPr/>
        </p:nvSpPr>
        <p:spPr>
          <a:xfrm rot="10800000" flipV="1">
            <a:off x="1066799" y="5264312"/>
            <a:ext cx="1082039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Results revealed that social support (DSSI) and having co-morbid OUD partially mediates the relationship between depression and risk of suicidal ideation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Supports the importance of promoting social support in patients with pain and OUD mitigating  risk of suicide</a:t>
            </a:r>
            <a:r>
              <a:rPr kumimoji="0" lang="en-US" sz="1800" b="1" i="1" u="none" strike="noStrike" kern="1200" cap="none" spc="0" normalizeH="0" noProof="0" dirty="0">
                <a:ln>
                  <a:noFill/>
                </a:ln>
                <a:solidFill>
                  <a:srgbClr val="FF0000"/>
                </a:solidFill>
                <a:effectLst/>
                <a:uLnTx/>
                <a:uFillTx/>
                <a:latin typeface="Calibri" panose="020F0502020204030204"/>
                <a:ea typeface="+mn-ea"/>
                <a:cs typeface="+mn-cs"/>
              </a:rPr>
              <a:t> </a:t>
            </a:r>
            <a:endPar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3" name="Group 4"/>
          <p:cNvGrpSpPr>
            <a:grpSpLocks noChangeAspect="1"/>
          </p:cNvGrpSpPr>
          <p:nvPr/>
        </p:nvGrpSpPr>
        <p:grpSpPr bwMode="auto">
          <a:xfrm>
            <a:off x="1230639" y="2133600"/>
            <a:ext cx="9648825" cy="2917825"/>
            <a:chOff x="808" y="1225"/>
            <a:chExt cx="6078" cy="18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AutoShape 3"/>
            <p:cNvSpPr>
              <a:spLocks noChangeAspect="1" noChangeArrowheads="1" noTextEdit="1"/>
            </p:cNvSpPr>
            <p:nvPr/>
          </p:nvSpPr>
          <p:spPr bwMode="auto">
            <a:xfrm>
              <a:off x="828" y="1225"/>
              <a:ext cx="6058" cy="1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808" y="2503"/>
              <a:ext cx="1371" cy="560"/>
            </a:xfrm>
            <a:custGeom>
              <a:avLst/>
              <a:gdLst>
                <a:gd name="T0" fmla="*/ 0 w 2133"/>
                <a:gd name="T1" fmla="*/ 0 h 960"/>
                <a:gd name="T2" fmla="*/ 0 w 2133"/>
                <a:gd name="T3" fmla="*/ 0 h 960"/>
                <a:gd name="T4" fmla="*/ 2133 w 2133"/>
                <a:gd name="T5" fmla="*/ 0 h 960"/>
                <a:gd name="T6" fmla="*/ 2133 w 2133"/>
                <a:gd name="T7" fmla="*/ 960 h 960"/>
                <a:gd name="T8" fmla="*/ 0 w 2133"/>
                <a:gd name="T9" fmla="*/ 960 h 960"/>
                <a:gd name="T10" fmla="*/ 0 w 2133"/>
                <a:gd name="T11" fmla="*/ 0 h 960"/>
              </a:gdLst>
              <a:ahLst/>
              <a:cxnLst>
                <a:cxn ang="0">
                  <a:pos x="T0" y="T1"/>
                </a:cxn>
                <a:cxn ang="0">
                  <a:pos x="T2" y="T3"/>
                </a:cxn>
                <a:cxn ang="0">
                  <a:pos x="T4" y="T5"/>
                </a:cxn>
                <a:cxn ang="0">
                  <a:pos x="T6" y="T7"/>
                </a:cxn>
                <a:cxn ang="0">
                  <a:pos x="T8" y="T9"/>
                </a:cxn>
                <a:cxn ang="0">
                  <a:pos x="T10" y="T11"/>
                </a:cxn>
              </a:cxnLst>
              <a:rect l="0" t="0" r="r" b="b"/>
              <a:pathLst>
                <a:path w="2133" h="960">
                  <a:moveTo>
                    <a:pt x="0" y="0"/>
                  </a:moveTo>
                  <a:lnTo>
                    <a:pt x="0" y="0"/>
                  </a:lnTo>
                  <a:lnTo>
                    <a:pt x="2133" y="0"/>
                  </a:lnTo>
                  <a:lnTo>
                    <a:pt x="2133" y="960"/>
                  </a:lnTo>
                  <a:lnTo>
                    <a:pt x="0" y="960"/>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808" y="2503"/>
              <a:ext cx="1371" cy="560"/>
            </a:xfrm>
            <a:custGeom>
              <a:avLst/>
              <a:gdLst>
                <a:gd name="T0" fmla="*/ 0 w 2134"/>
                <a:gd name="T1" fmla="*/ 0 h 960"/>
                <a:gd name="T2" fmla="*/ 0 w 2134"/>
                <a:gd name="T3" fmla="*/ 0 h 960"/>
                <a:gd name="T4" fmla="*/ 2134 w 2134"/>
                <a:gd name="T5" fmla="*/ 0 h 960"/>
                <a:gd name="T6" fmla="*/ 2134 w 2134"/>
                <a:gd name="T7" fmla="*/ 960 h 960"/>
                <a:gd name="T8" fmla="*/ 0 w 2134"/>
                <a:gd name="T9" fmla="*/ 960 h 960"/>
                <a:gd name="T10" fmla="*/ 0 w 2134"/>
                <a:gd name="T11" fmla="*/ 0 h 960"/>
              </a:gdLst>
              <a:ahLst/>
              <a:cxnLst>
                <a:cxn ang="0">
                  <a:pos x="T0" y="T1"/>
                </a:cxn>
                <a:cxn ang="0">
                  <a:pos x="T2" y="T3"/>
                </a:cxn>
                <a:cxn ang="0">
                  <a:pos x="T4" y="T5"/>
                </a:cxn>
                <a:cxn ang="0">
                  <a:pos x="T6" y="T7"/>
                </a:cxn>
                <a:cxn ang="0">
                  <a:pos x="T8" y="T9"/>
                </a:cxn>
                <a:cxn ang="0">
                  <a:pos x="T10" y="T11"/>
                </a:cxn>
              </a:cxnLst>
              <a:rect l="0" t="0" r="r" b="b"/>
              <a:pathLst>
                <a:path w="2134" h="960">
                  <a:moveTo>
                    <a:pt x="0" y="0"/>
                  </a:moveTo>
                  <a:lnTo>
                    <a:pt x="0" y="0"/>
                  </a:lnTo>
                  <a:lnTo>
                    <a:pt x="2134" y="0"/>
                  </a:lnTo>
                  <a:lnTo>
                    <a:pt x="2134" y="960"/>
                  </a:lnTo>
                  <a:lnTo>
                    <a:pt x="0" y="960"/>
                  </a:lnTo>
                  <a:lnTo>
                    <a:pt x="0" y="0"/>
                  </a:lnTo>
                  <a:close/>
                </a:path>
              </a:pathLst>
            </a:cu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1111" y="2656"/>
              <a:ext cx="90" cy="100"/>
            </a:xfrm>
            <a:custGeom>
              <a:avLst/>
              <a:gdLst>
                <a:gd name="T0" fmla="*/ 0 w 141"/>
                <a:gd name="T1" fmla="*/ 172 h 172"/>
                <a:gd name="T2" fmla="*/ 0 w 141"/>
                <a:gd name="T3" fmla="*/ 172 h 172"/>
                <a:gd name="T4" fmla="*/ 0 w 141"/>
                <a:gd name="T5" fmla="*/ 0 h 172"/>
                <a:gd name="T6" fmla="*/ 59 w 141"/>
                <a:gd name="T7" fmla="*/ 0 h 172"/>
                <a:gd name="T8" fmla="*/ 89 w 141"/>
                <a:gd name="T9" fmla="*/ 3 h 172"/>
                <a:gd name="T10" fmla="*/ 114 w 141"/>
                <a:gd name="T11" fmla="*/ 15 h 172"/>
                <a:gd name="T12" fmla="*/ 135 w 141"/>
                <a:gd name="T13" fmla="*/ 44 h 172"/>
                <a:gd name="T14" fmla="*/ 141 w 141"/>
                <a:gd name="T15" fmla="*/ 85 h 172"/>
                <a:gd name="T16" fmla="*/ 137 w 141"/>
                <a:gd name="T17" fmla="*/ 120 h 172"/>
                <a:gd name="T18" fmla="*/ 125 w 141"/>
                <a:gd name="T19" fmla="*/ 144 h 172"/>
                <a:gd name="T20" fmla="*/ 109 w 141"/>
                <a:gd name="T21" fmla="*/ 160 h 172"/>
                <a:gd name="T22" fmla="*/ 89 w 141"/>
                <a:gd name="T23" fmla="*/ 169 h 172"/>
                <a:gd name="T24" fmla="*/ 62 w 141"/>
                <a:gd name="T25" fmla="*/ 172 h 172"/>
                <a:gd name="T26" fmla="*/ 0 w 141"/>
                <a:gd name="T27" fmla="*/ 172 h 172"/>
                <a:gd name="T28" fmla="*/ 22 w 141"/>
                <a:gd name="T29" fmla="*/ 151 h 172"/>
                <a:gd name="T30" fmla="*/ 22 w 141"/>
                <a:gd name="T31" fmla="*/ 151 h 172"/>
                <a:gd name="T32" fmla="*/ 59 w 141"/>
                <a:gd name="T33" fmla="*/ 151 h 172"/>
                <a:gd name="T34" fmla="*/ 86 w 141"/>
                <a:gd name="T35" fmla="*/ 148 h 172"/>
                <a:gd name="T36" fmla="*/ 101 w 141"/>
                <a:gd name="T37" fmla="*/ 139 h 172"/>
                <a:gd name="T38" fmla="*/ 113 w 141"/>
                <a:gd name="T39" fmla="*/ 118 h 172"/>
                <a:gd name="T40" fmla="*/ 118 w 141"/>
                <a:gd name="T41" fmla="*/ 85 h 172"/>
                <a:gd name="T42" fmla="*/ 109 w 141"/>
                <a:gd name="T43" fmla="*/ 43 h 172"/>
                <a:gd name="T44" fmla="*/ 88 w 141"/>
                <a:gd name="T45" fmla="*/ 24 h 172"/>
                <a:gd name="T46" fmla="*/ 58 w 141"/>
                <a:gd name="T47" fmla="*/ 21 h 172"/>
                <a:gd name="T48" fmla="*/ 22 w 141"/>
                <a:gd name="T49" fmla="*/ 21 h 172"/>
                <a:gd name="T50" fmla="*/ 22 w 141"/>
                <a:gd name="T51"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72">
                  <a:moveTo>
                    <a:pt x="0" y="172"/>
                  </a:moveTo>
                  <a:lnTo>
                    <a:pt x="0" y="172"/>
                  </a:lnTo>
                  <a:lnTo>
                    <a:pt x="0" y="0"/>
                  </a:lnTo>
                  <a:lnTo>
                    <a:pt x="59" y="0"/>
                  </a:lnTo>
                  <a:cubicBezTo>
                    <a:pt x="72" y="0"/>
                    <a:pt x="82" y="1"/>
                    <a:pt x="89" y="3"/>
                  </a:cubicBezTo>
                  <a:cubicBezTo>
                    <a:pt x="99" y="5"/>
                    <a:pt x="107" y="9"/>
                    <a:pt x="114" y="15"/>
                  </a:cubicBezTo>
                  <a:cubicBezTo>
                    <a:pt x="123" y="23"/>
                    <a:pt x="130" y="33"/>
                    <a:pt x="135" y="44"/>
                  </a:cubicBezTo>
                  <a:cubicBezTo>
                    <a:pt x="139" y="56"/>
                    <a:pt x="141" y="70"/>
                    <a:pt x="141" y="85"/>
                  </a:cubicBezTo>
                  <a:cubicBezTo>
                    <a:pt x="141" y="98"/>
                    <a:pt x="140" y="110"/>
                    <a:pt x="137" y="120"/>
                  </a:cubicBezTo>
                  <a:cubicBezTo>
                    <a:pt x="134" y="130"/>
                    <a:pt x="130" y="138"/>
                    <a:pt x="125" y="144"/>
                  </a:cubicBezTo>
                  <a:cubicBezTo>
                    <a:pt x="120" y="151"/>
                    <a:pt x="115" y="156"/>
                    <a:pt x="109" y="160"/>
                  </a:cubicBezTo>
                  <a:cubicBezTo>
                    <a:pt x="104" y="164"/>
                    <a:pt x="97" y="167"/>
                    <a:pt x="89" y="169"/>
                  </a:cubicBezTo>
                  <a:cubicBezTo>
                    <a:pt x="81" y="171"/>
                    <a:pt x="72" y="172"/>
                    <a:pt x="62" y="172"/>
                  </a:cubicBezTo>
                  <a:lnTo>
                    <a:pt x="0" y="172"/>
                  </a:lnTo>
                  <a:close/>
                  <a:moveTo>
                    <a:pt x="22" y="151"/>
                  </a:moveTo>
                  <a:lnTo>
                    <a:pt x="22" y="151"/>
                  </a:lnTo>
                  <a:lnTo>
                    <a:pt x="59" y="151"/>
                  </a:lnTo>
                  <a:cubicBezTo>
                    <a:pt x="70" y="151"/>
                    <a:pt x="79" y="150"/>
                    <a:pt x="86" y="148"/>
                  </a:cubicBezTo>
                  <a:cubicBezTo>
                    <a:pt x="92" y="146"/>
                    <a:pt x="97" y="143"/>
                    <a:pt x="101" y="139"/>
                  </a:cubicBezTo>
                  <a:cubicBezTo>
                    <a:pt x="106" y="134"/>
                    <a:pt x="110" y="127"/>
                    <a:pt x="113" y="118"/>
                  </a:cubicBezTo>
                  <a:cubicBezTo>
                    <a:pt x="116" y="109"/>
                    <a:pt x="118" y="98"/>
                    <a:pt x="118" y="85"/>
                  </a:cubicBezTo>
                  <a:cubicBezTo>
                    <a:pt x="118" y="67"/>
                    <a:pt x="115" y="53"/>
                    <a:pt x="109" y="43"/>
                  </a:cubicBezTo>
                  <a:cubicBezTo>
                    <a:pt x="103" y="34"/>
                    <a:pt x="96" y="27"/>
                    <a:pt x="88" y="24"/>
                  </a:cubicBezTo>
                  <a:cubicBezTo>
                    <a:pt x="82" y="22"/>
                    <a:pt x="72" y="21"/>
                    <a:pt x="58" y="21"/>
                  </a:cubicBezTo>
                  <a:lnTo>
                    <a:pt x="22" y="21"/>
                  </a:lnTo>
                  <a:lnTo>
                    <a:pt x="22"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1215" y="2682"/>
              <a:ext cx="74" cy="75"/>
            </a:xfrm>
            <a:custGeom>
              <a:avLst/>
              <a:gdLst>
                <a:gd name="T0" fmla="*/ 92 w 115"/>
                <a:gd name="T1" fmla="*/ 87 h 129"/>
                <a:gd name="T2" fmla="*/ 92 w 115"/>
                <a:gd name="T3" fmla="*/ 87 h 129"/>
                <a:gd name="T4" fmla="*/ 114 w 115"/>
                <a:gd name="T5" fmla="*/ 89 h 129"/>
                <a:gd name="T6" fmla="*/ 95 w 115"/>
                <a:gd name="T7" fmla="*/ 119 h 129"/>
                <a:gd name="T8" fmla="*/ 60 w 115"/>
                <a:gd name="T9" fmla="*/ 129 h 129"/>
                <a:gd name="T10" fmla="*/ 16 w 115"/>
                <a:gd name="T11" fmla="*/ 113 h 129"/>
                <a:gd name="T12" fmla="*/ 0 w 115"/>
                <a:gd name="T13" fmla="*/ 66 h 129"/>
                <a:gd name="T14" fmla="*/ 17 w 115"/>
                <a:gd name="T15" fmla="*/ 17 h 129"/>
                <a:gd name="T16" fmla="*/ 58 w 115"/>
                <a:gd name="T17" fmla="*/ 0 h 129"/>
                <a:gd name="T18" fmla="*/ 99 w 115"/>
                <a:gd name="T19" fmla="*/ 17 h 129"/>
                <a:gd name="T20" fmla="*/ 115 w 115"/>
                <a:gd name="T21" fmla="*/ 64 h 129"/>
                <a:gd name="T22" fmla="*/ 115 w 115"/>
                <a:gd name="T23" fmla="*/ 70 h 129"/>
                <a:gd name="T24" fmla="*/ 22 w 115"/>
                <a:gd name="T25" fmla="*/ 70 h 129"/>
                <a:gd name="T26" fmla="*/ 34 w 115"/>
                <a:gd name="T27" fmla="*/ 101 h 129"/>
                <a:gd name="T28" fmla="*/ 60 w 115"/>
                <a:gd name="T29" fmla="*/ 112 h 129"/>
                <a:gd name="T30" fmla="*/ 79 w 115"/>
                <a:gd name="T31" fmla="*/ 106 h 129"/>
                <a:gd name="T32" fmla="*/ 92 w 115"/>
                <a:gd name="T33" fmla="*/ 87 h 129"/>
                <a:gd name="T34" fmla="*/ 92 w 115"/>
                <a:gd name="T35" fmla="*/ 87 h 129"/>
                <a:gd name="T36" fmla="*/ 23 w 115"/>
                <a:gd name="T37" fmla="*/ 53 h 129"/>
                <a:gd name="T38" fmla="*/ 23 w 115"/>
                <a:gd name="T39" fmla="*/ 53 h 129"/>
                <a:gd name="T40" fmla="*/ 93 w 115"/>
                <a:gd name="T41" fmla="*/ 53 h 129"/>
                <a:gd name="T42" fmla="*/ 85 w 115"/>
                <a:gd name="T43" fmla="*/ 29 h 129"/>
                <a:gd name="T44" fmla="*/ 59 w 115"/>
                <a:gd name="T45" fmla="*/ 17 h 129"/>
                <a:gd name="T46" fmla="*/ 34 w 115"/>
                <a:gd name="T47" fmla="*/ 27 h 129"/>
                <a:gd name="T48" fmla="*/ 23 w 115"/>
                <a:gd name="T49" fmla="*/ 53 h 129"/>
                <a:gd name="T50" fmla="*/ 23 w 115"/>
                <a:gd name="T51"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29">
                  <a:moveTo>
                    <a:pt x="92" y="87"/>
                  </a:moveTo>
                  <a:lnTo>
                    <a:pt x="92" y="87"/>
                  </a:lnTo>
                  <a:lnTo>
                    <a:pt x="114" y="89"/>
                  </a:lnTo>
                  <a:cubicBezTo>
                    <a:pt x="111" y="102"/>
                    <a:pt x="104" y="112"/>
                    <a:pt x="95" y="119"/>
                  </a:cubicBezTo>
                  <a:cubicBezTo>
                    <a:pt x="86" y="126"/>
                    <a:pt x="74" y="129"/>
                    <a:pt x="60" y="129"/>
                  </a:cubicBezTo>
                  <a:cubicBezTo>
                    <a:pt x="41" y="129"/>
                    <a:pt x="27" y="124"/>
                    <a:pt x="16" y="113"/>
                  </a:cubicBezTo>
                  <a:cubicBezTo>
                    <a:pt x="6" y="101"/>
                    <a:pt x="0" y="86"/>
                    <a:pt x="0" y="66"/>
                  </a:cubicBezTo>
                  <a:cubicBezTo>
                    <a:pt x="0" y="45"/>
                    <a:pt x="6" y="29"/>
                    <a:pt x="17" y="17"/>
                  </a:cubicBezTo>
                  <a:cubicBezTo>
                    <a:pt x="27" y="6"/>
                    <a:pt x="41" y="0"/>
                    <a:pt x="58" y="0"/>
                  </a:cubicBezTo>
                  <a:cubicBezTo>
                    <a:pt x="75" y="0"/>
                    <a:pt x="88" y="5"/>
                    <a:pt x="99" y="17"/>
                  </a:cubicBezTo>
                  <a:cubicBezTo>
                    <a:pt x="109" y="28"/>
                    <a:pt x="115" y="44"/>
                    <a:pt x="115" y="64"/>
                  </a:cubicBezTo>
                  <a:cubicBezTo>
                    <a:pt x="115" y="66"/>
                    <a:pt x="115" y="67"/>
                    <a:pt x="115" y="70"/>
                  </a:cubicBezTo>
                  <a:lnTo>
                    <a:pt x="22" y="70"/>
                  </a:lnTo>
                  <a:cubicBezTo>
                    <a:pt x="23" y="84"/>
                    <a:pt x="27" y="94"/>
                    <a:pt x="34" y="101"/>
                  </a:cubicBezTo>
                  <a:cubicBezTo>
                    <a:pt x="41" y="108"/>
                    <a:pt x="49" y="112"/>
                    <a:pt x="60" y="112"/>
                  </a:cubicBezTo>
                  <a:cubicBezTo>
                    <a:pt x="67" y="112"/>
                    <a:pt x="74" y="110"/>
                    <a:pt x="79" y="106"/>
                  </a:cubicBezTo>
                  <a:cubicBezTo>
                    <a:pt x="85" y="102"/>
                    <a:pt x="89" y="95"/>
                    <a:pt x="92" y="87"/>
                  </a:cubicBezTo>
                  <a:lnTo>
                    <a:pt x="92" y="87"/>
                  </a:lnTo>
                  <a:close/>
                  <a:moveTo>
                    <a:pt x="23" y="53"/>
                  </a:moveTo>
                  <a:lnTo>
                    <a:pt x="23" y="53"/>
                  </a:lnTo>
                  <a:lnTo>
                    <a:pt x="93" y="53"/>
                  </a:lnTo>
                  <a:cubicBezTo>
                    <a:pt x="92" y="42"/>
                    <a:pt x="89" y="34"/>
                    <a:pt x="85" y="29"/>
                  </a:cubicBezTo>
                  <a:cubicBezTo>
                    <a:pt x="78" y="21"/>
                    <a:pt x="69" y="17"/>
                    <a:pt x="59" y="17"/>
                  </a:cubicBezTo>
                  <a:cubicBezTo>
                    <a:pt x="49" y="17"/>
                    <a:pt x="41" y="20"/>
                    <a:pt x="34" y="27"/>
                  </a:cubicBezTo>
                  <a:cubicBezTo>
                    <a:pt x="28" y="33"/>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a:off x="1306" y="2682"/>
              <a:ext cx="69" cy="101"/>
            </a:xfrm>
            <a:custGeom>
              <a:avLst/>
              <a:gdLst>
                <a:gd name="T0" fmla="*/ 0 w 107"/>
                <a:gd name="T1" fmla="*/ 174 h 174"/>
                <a:gd name="T2" fmla="*/ 0 w 107"/>
                <a:gd name="T3" fmla="*/ 174 h 174"/>
                <a:gd name="T4" fmla="*/ 0 w 107"/>
                <a:gd name="T5" fmla="*/ 3 h 174"/>
                <a:gd name="T6" fmla="*/ 19 w 107"/>
                <a:gd name="T7" fmla="*/ 3 h 174"/>
                <a:gd name="T8" fmla="*/ 19 w 107"/>
                <a:gd name="T9" fmla="*/ 19 h 174"/>
                <a:gd name="T10" fmla="*/ 34 w 107"/>
                <a:gd name="T11" fmla="*/ 5 h 174"/>
                <a:gd name="T12" fmla="*/ 55 w 107"/>
                <a:gd name="T13" fmla="*/ 0 h 174"/>
                <a:gd name="T14" fmla="*/ 83 w 107"/>
                <a:gd name="T15" fmla="*/ 8 h 174"/>
                <a:gd name="T16" fmla="*/ 101 w 107"/>
                <a:gd name="T17" fmla="*/ 31 h 174"/>
                <a:gd name="T18" fmla="*/ 107 w 107"/>
                <a:gd name="T19" fmla="*/ 64 h 174"/>
                <a:gd name="T20" fmla="*/ 101 w 107"/>
                <a:gd name="T21" fmla="*/ 98 h 174"/>
                <a:gd name="T22" fmla="*/ 81 w 107"/>
                <a:gd name="T23" fmla="*/ 121 h 174"/>
                <a:gd name="T24" fmla="*/ 53 w 107"/>
                <a:gd name="T25" fmla="*/ 129 h 174"/>
                <a:gd name="T26" fmla="*/ 35 w 107"/>
                <a:gd name="T27" fmla="*/ 125 h 174"/>
                <a:gd name="T28" fmla="*/ 21 w 107"/>
                <a:gd name="T29" fmla="*/ 114 h 174"/>
                <a:gd name="T30" fmla="*/ 21 w 107"/>
                <a:gd name="T31" fmla="*/ 174 h 174"/>
                <a:gd name="T32" fmla="*/ 0 w 107"/>
                <a:gd name="T33" fmla="*/ 174 h 174"/>
                <a:gd name="T34" fmla="*/ 19 w 107"/>
                <a:gd name="T35" fmla="*/ 65 h 174"/>
                <a:gd name="T36" fmla="*/ 19 w 107"/>
                <a:gd name="T37" fmla="*/ 65 h 174"/>
                <a:gd name="T38" fmla="*/ 29 w 107"/>
                <a:gd name="T39" fmla="*/ 101 h 174"/>
                <a:gd name="T40" fmla="*/ 52 w 107"/>
                <a:gd name="T41" fmla="*/ 112 h 174"/>
                <a:gd name="T42" fmla="*/ 76 w 107"/>
                <a:gd name="T43" fmla="*/ 100 h 174"/>
                <a:gd name="T44" fmla="*/ 86 w 107"/>
                <a:gd name="T45" fmla="*/ 63 h 174"/>
                <a:gd name="T46" fmla="*/ 76 w 107"/>
                <a:gd name="T47" fmla="*/ 28 h 174"/>
                <a:gd name="T48" fmla="*/ 53 w 107"/>
                <a:gd name="T49" fmla="*/ 16 h 174"/>
                <a:gd name="T50" fmla="*/ 29 w 107"/>
                <a:gd name="T51" fmla="*/ 29 h 174"/>
                <a:gd name="T52" fmla="*/ 19 w 107"/>
                <a:gd name="T53" fmla="*/ 65 h 174"/>
                <a:gd name="T54" fmla="*/ 19 w 107"/>
                <a:gd name="T55" fmla="*/ 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74">
                  <a:moveTo>
                    <a:pt x="0" y="174"/>
                  </a:moveTo>
                  <a:lnTo>
                    <a:pt x="0" y="174"/>
                  </a:lnTo>
                  <a:lnTo>
                    <a:pt x="0" y="3"/>
                  </a:lnTo>
                  <a:lnTo>
                    <a:pt x="19" y="3"/>
                  </a:lnTo>
                  <a:lnTo>
                    <a:pt x="19" y="19"/>
                  </a:lnTo>
                  <a:cubicBezTo>
                    <a:pt x="23" y="12"/>
                    <a:pt x="29" y="8"/>
                    <a:pt x="34" y="5"/>
                  </a:cubicBezTo>
                  <a:cubicBezTo>
                    <a:pt x="40" y="1"/>
                    <a:pt x="47" y="0"/>
                    <a:pt x="55" y="0"/>
                  </a:cubicBezTo>
                  <a:cubicBezTo>
                    <a:pt x="65" y="0"/>
                    <a:pt x="75" y="3"/>
                    <a:pt x="83" y="8"/>
                  </a:cubicBezTo>
                  <a:cubicBezTo>
                    <a:pt x="91" y="13"/>
                    <a:pt x="97" y="21"/>
                    <a:pt x="101" y="31"/>
                  </a:cubicBezTo>
                  <a:cubicBezTo>
                    <a:pt x="105" y="41"/>
                    <a:pt x="107" y="52"/>
                    <a:pt x="107" y="64"/>
                  </a:cubicBezTo>
                  <a:cubicBezTo>
                    <a:pt x="107" y="76"/>
                    <a:pt x="105" y="88"/>
                    <a:pt x="101" y="98"/>
                  </a:cubicBezTo>
                  <a:cubicBezTo>
                    <a:pt x="96" y="108"/>
                    <a:pt x="89" y="116"/>
                    <a:pt x="81" y="121"/>
                  </a:cubicBezTo>
                  <a:cubicBezTo>
                    <a:pt x="72" y="127"/>
                    <a:pt x="63" y="129"/>
                    <a:pt x="53" y="129"/>
                  </a:cubicBezTo>
                  <a:cubicBezTo>
                    <a:pt x="46" y="129"/>
                    <a:pt x="40" y="128"/>
                    <a:pt x="35" y="125"/>
                  </a:cubicBezTo>
                  <a:cubicBezTo>
                    <a:pt x="29" y="122"/>
                    <a:pt x="24" y="118"/>
                    <a:pt x="21" y="114"/>
                  </a:cubicBezTo>
                  <a:lnTo>
                    <a:pt x="21" y="174"/>
                  </a:lnTo>
                  <a:lnTo>
                    <a:pt x="0" y="174"/>
                  </a:lnTo>
                  <a:close/>
                  <a:moveTo>
                    <a:pt x="19" y="65"/>
                  </a:moveTo>
                  <a:lnTo>
                    <a:pt x="19" y="65"/>
                  </a:lnTo>
                  <a:cubicBezTo>
                    <a:pt x="19" y="81"/>
                    <a:pt x="22" y="93"/>
                    <a:pt x="29" y="101"/>
                  </a:cubicBezTo>
                  <a:cubicBezTo>
                    <a:pt x="35" y="108"/>
                    <a:pt x="43" y="112"/>
                    <a:pt x="52" y="112"/>
                  </a:cubicBezTo>
                  <a:cubicBezTo>
                    <a:pt x="61" y="112"/>
                    <a:pt x="69" y="108"/>
                    <a:pt x="76" y="100"/>
                  </a:cubicBezTo>
                  <a:cubicBezTo>
                    <a:pt x="83" y="92"/>
                    <a:pt x="86" y="80"/>
                    <a:pt x="86" y="63"/>
                  </a:cubicBezTo>
                  <a:cubicBezTo>
                    <a:pt x="86" y="48"/>
                    <a:pt x="83" y="36"/>
                    <a:pt x="76" y="28"/>
                  </a:cubicBezTo>
                  <a:cubicBezTo>
                    <a:pt x="70" y="20"/>
                    <a:pt x="62" y="16"/>
                    <a:pt x="53" y="16"/>
                  </a:cubicBezTo>
                  <a:cubicBezTo>
                    <a:pt x="44" y="16"/>
                    <a:pt x="36" y="20"/>
                    <a:pt x="29" y="29"/>
                  </a:cubicBezTo>
                  <a:cubicBezTo>
                    <a:pt x="22" y="37"/>
                    <a:pt x="19" y="49"/>
                    <a:pt x="19" y="65"/>
                  </a:cubicBezTo>
                  <a:lnTo>
                    <a:pt x="19"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391" y="2682"/>
              <a:ext cx="44" cy="74"/>
            </a:xfrm>
            <a:custGeom>
              <a:avLst/>
              <a:gdLst>
                <a:gd name="T0" fmla="*/ 0 w 67"/>
                <a:gd name="T1" fmla="*/ 127 h 127"/>
                <a:gd name="T2" fmla="*/ 0 w 67"/>
                <a:gd name="T3" fmla="*/ 127 h 127"/>
                <a:gd name="T4" fmla="*/ 0 w 67"/>
                <a:gd name="T5" fmla="*/ 3 h 127"/>
                <a:gd name="T6" fmla="*/ 19 w 67"/>
                <a:gd name="T7" fmla="*/ 3 h 127"/>
                <a:gd name="T8" fmla="*/ 19 w 67"/>
                <a:gd name="T9" fmla="*/ 21 h 127"/>
                <a:gd name="T10" fmla="*/ 32 w 67"/>
                <a:gd name="T11" fmla="*/ 4 h 127"/>
                <a:gd name="T12" fmla="*/ 46 w 67"/>
                <a:gd name="T13" fmla="*/ 0 h 127"/>
                <a:gd name="T14" fmla="*/ 67 w 67"/>
                <a:gd name="T15" fmla="*/ 7 h 127"/>
                <a:gd name="T16" fmla="*/ 60 w 67"/>
                <a:gd name="T17" fmla="*/ 26 h 127"/>
                <a:gd name="T18" fmla="*/ 45 w 67"/>
                <a:gd name="T19" fmla="*/ 21 h 127"/>
                <a:gd name="T20" fmla="*/ 32 w 67"/>
                <a:gd name="T21" fmla="*/ 26 h 127"/>
                <a:gd name="T22" fmla="*/ 24 w 67"/>
                <a:gd name="T23" fmla="*/ 37 h 127"/>
                <a:gd name="T24" fmla="*/ 21 w 67"/>
                <a:gd name="T25" fmla="*/ 62 h 127"/>
                <a:gd name="T26" fmla="*/ 21 w 67"/>
                <a:gd name="T27" fmla="*/ 127 h 127"/>
                <a:gd name="T28" fmla="*/ 0 w 67"/>
                <a:gd name="T2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7">
                  <a:moveTo>
                    <a:pt x="0" y="127"/>
                  </a:moveTo>
                  <a:lnTo>
                    <a:pt x="0" y="127"/>
                  </a:lnTo>
                  <a:lnTo>
                    <a:pt x="0" y="3"/>
                  </a:lnTo>
                  <a:lnTo>
                    <a:pt x="19" y="3"/>
                  </a:lnTo>
                  <a:lnTo>
                    <a:pt x="19" y="21"/>
                  </a:lnTo>
                  <a:cubicBezTo>
                    <a:pt x="24" y="13"/>
                    <a:pt x="28" y="7"/>
                    <a:pt x="32" y="4"/>
                  </a:cubicBezTo>
                  <a:cubicBezTo>
                    <a:pt x="36" y="1"/>
                    <a:pt x="41" y="0"/>
                    <a:pt x="46" y="0"/>
                  </a:cubicBezTo>
                  <a:cubicBezTo>
                    <a:pt x="53" y="0"/>
                    <a:pt x="60" y="2"/>
                    <a:pt x="67" y="7"/>
                  </a:cubicBezTo>
                  <a:lnTo>
                    <a:pt x="60" y="26"/>
                  </a:lnTo>
                  <a:cubicBezTo>
                    <a:pt x="55" y="23"/>
                    <a:pt x="50" y="21"/>
                    <a:pt x="45" y="21"/>
                  </a:cubicBezTo>
                  <a:cubicBezTo>
                    <a:pt x="40" y="21"/>
                    <a:pt x="36" y="23"/>
                    <a:pt x="32" y="26"/>
                  </a:cubicBezTo>
                  <a:cubicBezTo>
                    <a:pt x="29" y="28"/>
                    <a:pt x="26" y="32"/>
                    <a:pt x="24" y="37"/>
                  </a:cubicBezTo>
                  <a:cubicBezTo>
                    <a:pt x="22" y="45"/>
                    <a:pt x="21" y="53"/>
                    <a:pt x="21" y="62"/>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1438" y="2682"/>
              <a:ext cx="74" cy="75"/>
            </a:xfrm>
            <a:custGeom>
              <a:avLst/>
              <a:gdLst>
                <a:gd name="T0" fmla="*/ 92 w 114"/>
                <a:gd name="T1" fmla="*/ 87 h 129"/>
                <a:gd name="T2" fmla="*/ 92 w 114"/>
                <a:gd name="T3" fmla="*/ 87 h 129"/>
                <a:gd name="T4" fmla="*/ 114 w 114"/>
                <a:gd name="T5" fmla="*/ 89 h 129"/>
                <a:gd name="T6" fmla="*/ 95 w 114"/>
                <a:gd name="T7" fmla="*/ 119 h 129"/>
                <a:gd name="T8" fmla="*/ 59 w 114"/>
                <a:gd name="T9" fmla="*/ 129 h 129"/>
                <a:gd name="T10" fmla="*/ 16 w 114"/>
                <a:gd name="T11" fmla="*/ 113 h 129"/>
                <a:gd name="T12" fmla="*/ 0 w 114"/>
                <a:gd name="T13" fmla="*/ 66 h 129"/>
                <a:gd name="T14" fmla="*/ 16 w 114"/>
                <a:gd name="T15" fmla="*/ 17 h 129"/>
                <a:gd name="T16" fmla="*/ 58 w 114"/>
                <a:gd name="T17" fmla="*/ 0 h 129"/>
                <a:gd name="T18" fmla="*/ 99 w 114"/>
                <a:gd name="T19" fmla="*/ 17 h 129"/>
                <a:gd name="T20" fmla="*/ 114 w 114"/>
                <a:gd name="T21" fmla="*/ 64 h 129"/>
                <a:gd name="T22" fmla="*/ 114 w 114"/>
                <a:gd name="T23" fmla="*/ 70 h 129"/>
                <a:gd name="T24" fmla="*/ 22 w 114"/>
                <a:gd name="T25" fmla="*/ 70 h 129"/>
                <a:gd name="T26" fmla="*/ 33 w 114"/>
                <a:gd name="T27" fmla="*/ 101 h 129"/>
                <a:gd name="T28" fmla="*/ 59 w 114"/>
                <a:gd name="T29" fmla="*/ 112 h 129"/>
                <a:gd name="T30" fmla="*/ 79 w 114"/>
                <a:gd name="T31" fmla="*/ 106 h 129"/>
                <a:gd name="T32" fmla="*/ 92 w 114"/>
                <a:gd name="T33" fmla="*/ 87 h 129"/>
                <a:gd name="T34" fmla="*/ 92 w 114"/>
                <a:gd name="T35" fmla="*/ 87 h 129"/>
                <a:gd name="T36" fmla="*/ 23 w 114"/>
                <a:gd name="T37" fmla="*/ 53 h 129"/>
                <a:gd name="T38" fmla="*/ 23 w 114"/>
                <a:gd name="T39" fmla="*/ 53 h 129"/>
                <a:gd name="T40" fmla="*/ 92 w 114"/>
                <a:gd name="T41" fmla="*/ 53 h 129"/>
                <a:gd name="T42" fmla="*/ 84 w 114"/>
                <a:gd name="T43" fmla="*/ 29 h 129"/>
                <a:gd name="T44" fmla="*/ 58 w 114"/>
                <a:gd name="T45" fmla="*/ 17 h 129"/>
                <a:gd name="T46" fmla="*/ 34 w 114"/>
                <a:gd name="T47" fmla="*/ 27 h 129"/>
                <a:gd name="T48" fmla="*/ 23 w 114"/>
                <a:gd name="T49" fmla="*/ 53 h 129"/>
                <a:gd name="T50" fmla="*/ 23 w 114"/>
                <a:gd name="T51"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29">
                  <a:moveTo>
                    <a:pt x="92" y="87"/>
                  </a:moveTo>
                  <a:lnTo>
                    <a:pt x="92" y="87"/>
                  </a:lnTo>
                  <a:lnTo>
                    <a:pt x="114" y="89"/>
                  </a:lnTo>
                  <a:cubicBezTo>
                    <a:pt x="110" y="102"/>
                    <a:pt x="104" y="112"/>
                    <a:pt x="95" y="119"/>
                  </a:cubicBezTo>
                  <a:cubicBezTo>
                    <a:pt x="85" y="126"/>
                    <a:pt x="74" y="129"/>
                    <a:pt x="59" y="129"/>
                  </a:cubicBezTo>
                  <a:cubicBezTo>
                    <a:pt x="41" y="129"/>
                    <a:pt x="27" y="124"/>
                    <a:pt x="16" y="113"/>
                  </a:cubicBezTo>
                  <a:cubicBezTo>
                    <a:pt x="5" y="101"/>
                    <a:pt x="0" y="86"/>
                    <a:pt x="0" y="66"/>
                  </a:cubicBezTo>
                  <a:cubicBezTo>
                    <a:pt x="0" y="45"/>
                    <a:pt x="6" y="29"/>
                    <a:pt x="16" y="17"/>
                  </a:cubicBezTo>
                  <a:cubicBezTo>
                    <a:pt x="27" y="6"/>
                    <a:pt x="41" y="0"/>
                    <a:pt x="58" y="0"/>
                  </a:cubicBezTo>
                  <a:cubicBezTo>
                    <a:pt x="75" y="0"/>
                    <a:pt x="88" y="5"/>
                    <a:pt x="99" y="17"/>
                  </a:cubicBezTo>
                  <a:cubicBezTo>
                    <a:pt x="109" y="28"/>
                    <a:pt x="114" y="44"/>
                    <a:pt x="114" y="64"/>
                  </a:cubicBezTo>
                  <a:cubicBezTo>
                    <a:pt x="114" y="66"/>
                    <a:pt x="114" y="67"/>
                    <a:pt x="114" y="70"/>
                  </a:cubicBezTo>
                  <a:lnTo>
                    <a:pt x="22" y="70"/>
                  </a:lnTo>
                  <a:cubicBezTo>
                    <a:pt x="23" y="84"/>
                    <a:pt x="27" y="94"/>
                    <a:pt x="33" y="101"/>
                  </a:cubicBezTo>
                  <a:cubicBezTo>
                    <a:pt x="40" y="108"/>
                    <a:pt x="49" y="112"/>
                    <a:pt x="59" y="112"/>
                  </a:cubicBezTo>
                  <a:cubicBezTo>
                    <a:pt x="67" y="112"/>
                    <a:pt x="74" y="110"/>
                    <a:pt x="79" y="106"/>
                  </a:cubicBezTo>
                  <a:cubicBezTo>
                    <a:pt x="85" y="102"/>
                    <a:pt x="89" y="95"/>
                    <a:pt x="92" y="87"/>
                  </a:cubicBezTo>
                  <a:lnTo>
                    <a:pt x="92" y="87"/>
                  </a:lnTo>
                  <a:close/>
                  <a:moveTo>
                    <a:pt x="23" y="53"/>
                  </a:moveTo>
                  <a:lnTo>
                    <a:pt x="23" y="53"/>
                  </a:lnTo>
                  <a:lnTo>
                    <a:pt x="92" y="53"/>
                  </a:lnTo>
                  <a:cubicBezTo>
                    <a:pt x="91" y="42"/>
                    <a:pt x="89" y="34"/>
                    <a:pt x="84" y="29"/>
                  </a:cubicBezTo>
                  <a:cubicBezTo>
                    <a:pt x="78" y="21"/>
                    <a:pt x="69" y="17"/>
                    <a:pt x="58" y="17"/>
                  </a:cubicBezTo>
                  <a:cubicBezTo>
                    <a:pt x="49" y="17"/>
                    <a:pt x="41" y="20"/>
                    <a:pt x="34" y="27"/>
                  </a:cubicBezTo>
                  <a:cubicBezTo>
                    <a:pt x="27" y="33"/>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523" y="2682"/>
              <a:ext cx="66" cy="75"/>
            </a:xfrm>
            <a:custGeom>
              <a:avLst/>
              <a:gdLst>
                <a:gd name="T0" fmla="*/ 0 w 103"/>
                <a:gd name="T1" fmla="*/ 90 h 129"/>
                <a:gd name="T2" fmla="*/ 0 w 103"/>
                <a:gd name="T3" fmla="*/ 90 h 129"/>
                <a:gd name="T4" fmla="*/ 21 w 103"/>
                <a:gd name="T5" fmla="*/ 86 h 129"/>
                <a:gd name="T6" fmla="*/ 31 w 103"/>
                <a:gd name="T7" fmla="*/ 105 h 129"/>
                <a:gd name="T8" fmla="*/ 53 w 103"/>
                <a:gd name="T9" fmla="*/ 112 h 129"/>
                <a:gd name="T10" fmla="*/ 74 w 103"/>
                <a:gd name="T11" fmla="*/ 106 h 129"/>
                <a:gd name="T12" fmla="*/ 81 w 103"/>
                <a:gd name="T13" fmla="*/ 92 h 129"/>
                <a:gd name="T14" fmla="*/ 75 w 103"/>
                <a:gd name="T15" fmla="*/ 81 h 129"/>
                <a:gd name="T16" fmla="*/ 54 w 103"/>
                <a:gd name="T17" fmla="*/ 74 h 129"/>
                <a:gd name="T18" fmla="*/ 22 w 103"/>
                <a:gd name="T19" fmla="*/ 64 h 129"/>
                <a:gd name="T20" fmla="*/ 8 w 103"/>
                <a:gd name="T21" fmla="*/ 52 h 129"/>
                <a:gd name="T22" fmla="*/ 4 w 103"/>
                <a:gd name="T23" fmla="*/ 35 h 129"/>
                <a:gd name="T24" fmla="*/ 7 w 103"/>
                <a:gd name="T25" fmla="*/ 20 h 129"/>
                <a:gd name="T26" fmla="*/ 18 w 103"/>
                <a:gd name="T27" fmla="*/ 8 h 129"/>
                <a:gd name="T28" fmla="*/ 31 w 103"/>
                <a:gd name="T29" fmla="*/ 2 h 129"/>
                <a:gd name="T30" fmla="*/ 49 w 103"/>
                <a:gd name="T31" fmla="*/ 0 h 129"/>
                <a:gd name="T32" fmla="*/ 75 w 103"/>
                <a:gd name="T33" fmla="*/ 4 h 129"/>
                <a:gd name="T34" fmla="*/ 91 w 103"/>
                <a:gd name="T35" fmla="*/ 15 h 129"/>
                <a:gd name="T36" fmla="*/ 98 w 103"/>
                <a:gd name="T37" fmla="*/ 35 h 129"/>
                <a:gd name="T38" fmla="*/ 78 w 103"/>
                <a:gd name="T39" fmla="*/ 37 h 129"/>
                <a:gd name="T40" fmla="*/ 70 w 103"/>
                <a:gd name="T41" fmla="*/ 22 h 129"/>
                <a:gd name="T42" fmla="*/ 51 w 103"/>
                <a:gd name="T43" fmla="*/ 17 h 129"/>
                <a:gd name="T44" fmla="*/ 30 w 103"/>
                <a:gd name="T45" fmla="*/ 22 h 129"/>
                <a:gd name="T46" fmla="*/ 24 w 103"/>
                <a:gd name="T47" fmla="*/ 33 h 129"/>
                <a:gd name="T48" fmla="*/ 26 w 103"/>
                <a:gd name="T49" fmla="*/ 40 h 129"/>
                <a:gd name="T50" fmla="*/ 35 w 103"/>
                <a:gd name="T51" fmla="*/ 46 h 129"/>
                <a:gd name="T52" fmla="*/ 53 w 103"/>
                <a:gd name="T53" fmla="*/ 51 h 129"/>
                <a:gd name="T54" fmla="*/ 84 w 103"/>
                <a:gd name="T55" fmla="*/ 61 h 129"/>
                <a:gd name="T56" fmla="*/ 98 w 103"/>
                <a:gd name="T57" fmla="*/ 72 h 129"/>
                <a:gd name="T58" fmla="*/ 103 w 103"/>
                <a:gd name="T59" fmla="*/ 90 h 129"/>
                <a:gd name="T60" fmla="*/ 97 w 103"/>
                <a:gd name="T61" fmla="*/ 110 h 129"/>
                <a:gd name="T62" fmla="*/ 79 w 103"/>
                <a:gd name="T63" fmla="*/ 124 h 129"/>
                <a:gd name="T64" fmla="*/ 53 w 103"/>
                <a:gd name="T65" fmla="*/ 129 h 129"/>
                <a:gd name="T66" fmla="*/ 16 w 103"/>
                <a:gd name="T67" fmla="*/ 119 h 129"/>
                <a:gd name="T68" fmla="*/ 0 w 103"/>
                <a:gd name="T69" fmla="*/ 90 h 129"/>
                <a:gd name="T70" fmla="*/ 0 w 103"/>
                <a:gd name="T71" fmla="*/ 9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29">
                  <a:moveTo>
                    <a:pt x="0" y="90"/>
                  </a:moveTo>
                  <a:lnTo>
                    <a:pt x="0" y="90"/>
                  </a:lnTo>
                  <a:lnTo>
                    <a:pt x="21" y="86"/>
                  </a:lnTo>
                  <a:cubicBezTo>
                    <a:pt x="22" y="95"/>
                    <a:pt x="25" y="101"/>
                    <a:pt x="31" y="105"/>
                  </a:cubicBezTo>
                  <a:cubicBezTo>
                    <a:pt x="36" y="110"/>
                    <a:pt x="43" y="112"/>
                    <a:pt x="53" y="112"/>
                  </a:cubicBezTo>
                  <a:cubicBezTo>
                    <a:pt x="63" y="112"/>
                    <a:pt x="70" y="110"/>
                    <a:pt x="74" y="106"/>
                  </a:cubicBezTo>
                  <a:cubicBezTo>
                    <a:pt x="79" y="102"/>
                    <a:pt x="81" y="98"/>
                    <a:pt x="81" y="92"/>
                  </a:cubicBezTo>
                  <a:cubicBezTo>
                    <a:pt x="81" y="88"/>
                    <a:pt x="79" y="84"/>
                    <a:pt x="75" y="81"/>
                  </a:cubicBezTo>
                  <a:cubicBezTo>
                    <a:pt x="72" y="79"/>
                    <a:pt x="65" y="77"/>
                    <a:pt x="54" y="74"/>
                  </a:cubicBezTo>
                  <a:cubicBezTo>
                    <a:pt x="38" y="70"/>
                    <a:pt x="28" y="67"/>
                    <a:pt x="22" y="64"/>
                  </a:cubicBezTo>
                  <a:cubicBezTo>
                    <a:pt x="16" y="61"/>
                    <a:pt x="11" y="57"/>
                    <a:pt x="8" y="52"/>
                  </a:cubicBezTo>
                  <a:cubicBezTo>
                    <a:pt x="5" y="47"/>
                    <a:pt x="4" y="42"/>
                    <a:pt x="4" y="35"/>
                  </a:cubicBezTo>
                  <a:cubicBezTo>
                    <a:pt x="4" y="30"/>
                    <a:pt x="5" y="25"/>
                    <a:pt x="7" y="20"/>
                  </a:cubicBezTo>
                  <a:cubicBezTo>
                    <a:pt x="10" y="15"/>
                    <a:pt x="13" y="12"/>
                    <a:pt x="18" y="8"/>
                  </a:cubicBezTo>
                  <a:cubicBezTo>
                    <a:pt x="21" y="6"/>
                    <a:pt x="25" y="4"/>
                    <a:pt x="31" y="2"/>
                  </a:cubicBezTo>
                  <a:cubicBezTo>
                    <a:pt x="37" y="1"/>
                    <a:pt x="43" y="0"/>
                    <a:pt x="49" y="0"/>
                  </a:cubicBezTo>
                  <a:cubicBezTo>
                    <a:pt x="59" y="0"/>
                    <a:pt x="68" y="1"/>
                    <a:pt x="75" y="4"/>
                  </a:cubicBezTo>
                  <a:cubicBezTo>
                    <a:pt x="82" y="7"/>
                    <a:pt x="88" y="11"/>
                    <a:pt x="91" y="15"/>
                  </a:cubicBezTo>
                  <a:cubicBezTo>
                    <a:pt x="95" y="20"/>
                    <a:pt x="97" y="27"/>
                    <a:pt x="98" y="35"/>
                  </a:cubicBezTo>
                  <a:lnTo>
                    <a:pt x="78" y="37"/>
                  </a:lnTo>
                  <a:cubicBezTo>
                    <a:pt x="77" y="31"/>
                    <a:pt x="74" y="26"/>
                    <a:pt x="70" y="22"/>
                  </a:cubicBezTo>
                  <a:cubicBezTo>
                    <a:pt x="65" y="19"/>
                    <a:pt x="59" y="17"/>
                    <a:pt x="51" y="17"/>
                  </a:cubicBezTo>
                  <a:cubicBezTo>
                    <a:pt x="41" y="17"/>
                    <a:pt x="34" y="19"/>
                    <a:pt x="30" y="22"/>
                  </a:cubicBezTo>
                  <a:cubicBezTo>
                    <a:pt x="26" y="25"/>
                    <a:pt x="24" y="29"/>
                    <a:pt x="24" y="33"/>
                  </a:cubicBezTo>
                  <a:cubicBezTo>
                    <a:pt x="24" y="36"/>
                    <a:pt x="25" y="38"/>
                    <a:pt x="26" y="40"/>
                  </a:cubicBezTo>
                  <a:cubicBezTo>
                    <a:pt x="28" y="43"/>
                    <a:pt x="31" y="45"/>
                    <a:pt x="35" y="46"/>
                  </a:cubicBezTo>
                  <a:cubicBezTo>
                    <a:pt x="37" y="47"/>
                    <a:pt x="43" y="49"/>
                    <a:pt x="53" y="51"/>
                  </a:cubicBezTo>
                  <a:cubicBezTo>
                    <a:pt x="68" y="55"/>
                    <a:pt x="78" y="59"/>
                    <a:pt x="84" y="61"/>
                  </a:cubicBezTo>
                  <a:cubicBezTo>
                    <a:pt x="90" y="64"/>
                    <a:pt x="95" y="67"/>
                    <a:pt x="98" y="72"/>
                  </a:cubicBezTo>
                  <a:cubicBezTo>
                    <a:pt x="101" y="77"/>
                    <a:pt x="103" y="83"/>
                    <a:pt x="103" y="90"/>
                  </a:cubicBezTo>
                  <a:cubicBezTo>
                    <a:pt x="103" y="97"/>
                    <a:pt x="101" y="104"/>
                    <a:pt x="97" y="110"/>
                  </a:cubicBezTo>
                  <a:cubicBezTo>
                    <a:pt x="93" y="116"/>
                    <a:pt x="87" y="121"/>
                    <a:pt x="79" y="124"/>
                  </a:cubicBezTo>
                  <a:cubicBezTo>
                    <a:pt x="72" y="128"/>
                    <a:pt x="63" y="129"/>
                    <a:pt x="53" y="129"/>
                  </a:cubicBezTo>
                  <a:cubicBezTo>
                    <a:pt x="37" y="129"/>
                    <a:pt x="25" y="126"/>
                    <a:pt x="16" y="119"/>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600" y="2682"/>
              <a:ext cx="67" cy="75"/>
            </a:xfrm>
            <a:custGeom>
              <a:avLst/>
              <a:gdLst>
                <a:gd name="T0" fmla="*/ 0 w 103"/>
                <a:gd name="T1" fmla="*/ 90 h 129"/>
                <a:gd name="T2" fmla="*/ 0 w 103"/>
                <a:gd name="T3" fmla="*/ 90 h 129"/>
                <a:gd name="T4" fmla="*/ 21 w 103"/>
                <a:gd name="T5" fmla="*/ 86 h 129"/>
                <a:gd name="T6" fmla="*/ 31 w 103"/>
                <a:gd name="T7" fmla="*/ 105 h 129"/>
                <a:gd name="T8" fmla="*/ 53 w 103"/>
                <a:gd name="T9" fmla="*/ 112 h 129"/>
                <a:gd name="T10" fmla="*/ 74 w 103"/>
                <a:gd name="T11" fmla="*/ 106 h 129"/>
                <a:gd name="T12" fmla="*/ 81 w 103"/>
                <a:gd name="T13" fmla="*/ 92 h 129"/>
                <a:gd name="T14" fmla="*/ 75 w 103"/>
                <a:gd name="T15" fmla="*/ 81 h 129"/>
                <a:gd name="T16" fmla="*/ 54 w 103"/>
                <a:gd name="T17" fmla="*/ 74 h 129"/>
                <a:gd name="T18" fmla="*/ 22 w 103"/>
                <a:gd name="T19" fmla="*/ 64 h 129"/>
                <a:gd name="T20" fmla="*/ 8 w 103"/>
                <a:gd name="T21" fmla="*/ 52 h 129"/>
                <a:gd name="T22" fmla="*/ 4 w 103"/>
                <a:gd name="T23" fmla="*/ 35 h 129"/>
                <a:gd name="T24" fmla="*/ 7 w 103"/>
                <a:gd name="T25" fmla="*/ 20 h 129"/>
                <a:gd name="T26" fmla="*/ 18 w 103"/>
                <a:gd name="T27" fmla="*/ 8 h 129"/>
                <a:gd name="T28" fmla="*/ 31 w 103"/>
                <a:gd name="T29" fmla="*/ 2 h 129"/>
                <a:gd name="T30" fmla="*/ 49 w 103"/>
                <a:gd name="T31" fmla="*/ 0 h 129"/>
                <a:gd name="T32" fmla="*/ 75 w 103"/>
                <a:gd name="T33" fmla="*/ 4 h 129"/>
                <a:gd name="T34" fmla="*/ 91 w 103"/>
                <a:gd name="T35" fmla="*/ 15 h 129"/>
                <a:gd name="T36" fmla="*/ 98 w 103"/>
                <a:gd name="T37" fmla="*/ 35 h 129"/>
                <a:gd name="T38" fmla="*/ 78 w 103"/>
                <a:gd name="T39" fmla="*/ 37 h 129"/>
                <a:gd name="T40" fmla="*/ 70 w 103"/>
                <a:gd name="T41" fmla="*/ 22 h 129"/>
                <a:gd name="T42" fmla="*/ 51 w 103"/>
                <a:gd name="T43" fmla="*/ 17 h 129"/>
                <a:gd name="T44" fmla="*/ 30 w 103"/>
                <a:gd name="T45" fmla="*/ 22 h 129"/>
                <a:gd name="T46" fmla="*/ 24 w 103"/>
                <a:gd name="T47" fmla="*/ 33 h 129"/>
                <a:gd name="T48" fmla="*/ 26 w 103"/>
                <a:gd name="T49" fmla="*/ 40 h 129"/>
                <a:gd name="T50" fmla="*/ 35 w 103"/>
                <a:gd name="T51" fmla="*/ 46 h 129"/>
                <a:gd name="T52" fmla="*/ 53 w 103"/>
                <a:gd name="T53" fmla="*/ 51 h 129"/>
                <a:gd name="T54" fmla="*/ 84 w 103"/>
                <a:gd name="T55" fmla="*/ 61 h 129"/>
                <a:gd name="T56" fmla="*/ 98 w 103"/>
                <a:gd name="T57" fmla="*/ 72 h 129"/>
                <a:gd name="T58" fmla="*/ 103 w 103"/>
                <a:gd name="T59" fmla="*/ 90 h 129"/>
                <a:gd name="T60" fmla="*/ 97 w 103"/>
                <a:gd name="T61" fmla="*/ 110 h 129"/>
                <a:gd name="T62" fmla="*/ 79 w 103"/>
                <a:gd name="T63" fmla="*/ 124 h 129"/>
                <a:gd name="T64" fmla="*/ 53 w 103"/>
                <a:gd name="T65" fmla="*/ 129 h 129"/>
                <a:gd name="T66" fmla="*/ 16 w 103"/>
                <a:gd name="T67" fmla="*/ 119 h 129"/>
                <a:gd name="T68" fmla="*/ 0 w 103"/>
                <a:gd name="T69" fmla="*/ 90 h 129"/>
                <a:gd name="T70" fmla="*/ 0 w 103"/>
                <a:gd name="T71" fmla="*/ 9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29">
                  <a:moveTo>
                    <a:pt x="0" y="90"/>
                  </a:moveTo>
                  <a:lnTo>
                    <a:pt x="0" y="90"/>
                  </a:lnTo>
                  <a:lnTo>
                    <a:pt x="21" y="86"/>
                  </a:lnTo>
                  <a:cubicBezTo>
                    <a:pt x="22" y="95"/>
                    <a:pt x="25" y="101"/>
                    <a:pt x="31" y="105"/>
                  </a:cubicBezTo>
                  <a:cubicBezTo>
                    <a:pt x="36" y="110"/>
                    <a:pt x="43" y="112"/>
                    <a:pt x="53" y="112"/>
                  </a:cubicBezTo>
                  <a:cubicBezTo>
                    <a:pt x="63" y="112"/>
                    <a:pt x="70" y="110"/>
                    <a:pt x="74" y="106"/>
                  </a:cubicBezTo>
                  <a:cubicBezTo>
                    <a:pt x="79" y="102"/>
                    <a:pt x="81" y="98"/>
                    <a:pt x="81" y="92"/>
                  </a:cubicBezTo>
                  <a:cubicBezTo>
                    <a:pt x="81" y="88"/>
                    <a:pt x="79" y="84"/>
                    <a:pt x="75" y="81"/>
                  </a:cubicBezTo>
                  <a:cubicBezTo>
                    <a:pt x="72" y="79"/>
                    <a:pt x="65" y="77"/>
                    <a:pt x="54" y="74"/>
                  </a:cubicBezTo>
                  <a:cubicBezTo>
                    <a:pt x="38" y="70"/>
                    <a:pt x="28" y="67"/>
                    <a:pt x="22" y="64"/>
                  </a:cubicBezTo>
                  <a:cubicBezTo>
                    <a:pt x="16" y="61"/>
                    <a:pt x="11" y="57"/>
                    <a:pt x="8" y="52"/>
                  </a:cubicBezTo>
                  <a:cubicBezTo>
                    <a:pt x="5" y="47"/>
                    <a:pt x="4" y="42"/>
                    <a:pt x="4" y="35"/>
                  </a:cubicBezTo>
                  <a:cubicBezTo>
                    <a:pt x="4" y="30"/>
                    <a:pt x="5" y="25"/>
                    <a:pt x="7" y="20"/>
                  </a:cubicBezTo>
                  <a:cubicBezTo>
                    <a:pt x="10" y="15"/>
                    <a:pt x="13" y="12"/>
                    <a:pt x="18" y="8"/>
                  </a:cubicBezTo>
                  <a:cubicBezTo>
                    <a:pt x="21" y="6"/>
                    <a:pt x="25" y="4"/>
                    <a:pt x="31" y="2"/>
                  </a:cubicBezTo>
                  <a:cubicBezTo>
                    <a:pt x="37" y="1"/>
                    <a:pt x="43" y="0"/>
                    <a:pt x="49" y="0"/>
                  </a:cubicBezTo>
                  <a:cubicBezTo>
                    <a:pt x="59" y="0"/>
                    <a:pt x="68" y="1"/>
                    <a:pt x="75" y="4"/>
                  </a:cubicBezTo>
                  <a:cubicBezTo>
                    <a:pt x="82" y="7"/>
                    <a:pt x="88" y="11"/>
                    <a:pt x="91" y="15"/>
                  </a:cubicBezTo>
                  <a:cubicBezTo>
                    <a:pt x="95" y="20"/>
                    <a:pt x="97" y="27"/>
                    <a:pt x="98" y="35"/>
                  </a:cubicBezTo>
                  <a:lnTo>
                    <a:pt x="78" y="37"/>
                  </a:lnTo>
                  <a:cubicBezTo>
                    <a:pt x="77" y="31"/>
                    <a:pt x="74" y="26"/>
                    <a:pt x="70" y="22"/>
                  </a:cubicBezTo>
                  <a:cubicBezTo>
                    <a:pt x="65" y="19"/>
                    <a:pt x="59" y="17"/>
                    <a:pt x="51" y="17"/>
                  </a:cubicBezTo>
                  <a:cubicBezTo>
                    <a:pt x="41" y="17"/>
                    <a:pt x="34" y="19"/>
                    <a:pt x="30" y="22"/>
                  </a:cubicBezTo>
                  <a:cubicBezTo>
                    <a:pt x="26" y="25"/>
                    <a:pt x="24" y="29"/>
                    <a:pt x="24" y="33"/>
                  </a:cubicBezTo>
                  <a:cubicBezTo>
                    <a:pt x="24" y="36"/>
                    <a:pt x="25" y="38"/>
                    <a:pt x="26" y="40"/>
                  </a:cubicBezTo>
                  <a:cubicBezTo>
                    <a:pt x="28" y="43"/>
                    <a:pt x="31" y="45"/>
                    <a:pt x="35" y="46"/>
                  </a:cubicBezTo>
                  <a:cubicBezTo>
                    <a:pt x="37" y="47"/>
                    <a:pt x="43" y="49"/>
                    <a:pt x="53" y="51"/>
                  </a:cubicBezTo>
                  <a:cubicBezTo>
                    <a:pt x="68" y="55"/>
                    <a:pt x="78" y="59"/>
                    <a:pt x="84" y="61"/>
                  </a:cubicBezTo>
                  <a:cubicBezTo>
                    <a:pt x="90" y="64"/>
                    <a:pt x="95" y="67"/>
                    <a:pt x="98" y="72"/>
                  </a:cubicBezTo>
                  <a:cubicBezTo>
                    <a:pt x="101" y="77"/>
                    <a:pt x="103" y="83"/>
                    <a:pt x="103" y="90"/>
                  </a:cubicBezTo>
                  <a:cubicBezTo>
                    <a:pt x="103" y="97"/>
                    <a:pt x="101" y="104"/>
                    <a:pt x="97" y="110"/>
                  </a:cubicBezTo>
                  <a:cubicBezTo>
                    <a:pt x="93" y="116"/>
                    <a:pt x="87" y="121"/>
                    <a:pt x="79" y="124"/>
                  </a:cubicBezTo>
                  <a:cubicBezTo>
                    <a:pt x="72" y="128"/>
                    <a:pt x="63" y="129"/>
                    <a:pt x="53" y="129"/>
                  </a:cubicBezTo>
                  <a:cubicBezTo>
                    <a:pt x="37" y="129"/>
                    <a:pt x="25" y="126"/>
                    <a:pt x="16" y="119"/>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1683" y="2656"/>
              <a:ext cx="14" cy="100"/>
            </a:xfrm>
            <a:custGeom>
              <a:avLst/>
              <a:gdLst>
                <a:gd name="T0" fmla="*/ 0 w 21"/>
                <a:gd name="T1" fmla="*/ 25 h 172"/>
                <a:gd name="T2" fmla="*/ 0 w 21"/>
                <a:gd name="T3" fmla="*/ 25 h 172"/>
                <a:gd name="T4" fmla="*/ 0 w 21"/>
                <a:gd name="T5" fmla="*/ 0 h 172"/>
                <a:gd name="T6" fmla="*/ 21 w 21"/>
                <a:gd name="T7" fmla="*/ 0 h 172"/>
                <a:gd name="T8" fmla="*/ 21 w 21"/>
                <a:gd name="T9" fmla="*/ 25 h 172"/>
                <a:gd name="T10" fmla="*/ 0 w 21"/>
                <a:gd name="T11" fmla="*/ 25 h 172"/>
                <a:gd name="T12" fmla="*/ 0 w 21"/>
                <a:gd name="T13" fmla="*/ 172 h 172"/>
                <a:gd name="T14" fmla="*/ 0 w 21"/>
                <a:gd name="T15" fmla="*/ 172 h 172"/>
                <a:gd name="T16" fmla="*/ 0 w 21"/>
                <a:gd name="T17" fmla="*/ 48 h 172"/>
                <a:gd name="T18" fmla="*/ 21 w 21"/>
                <a:gd name="T19" fmla="*/ 48 h 172"/>
                <a:gd name="T20" fmla="*/ 21 w 21"/>
                <a:gd name="T21" fmla="*/ 172 h 172"/>
                <a:gd name="T22" fmla="*/ 0 w 21"/>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2">
                  <a:moveTo>
                    <a:pt x="0" y="25"/>
                  </a:moveTo>
                  <a:lnTo>
                    <a:pt x="0" y="25"/>
                  </a:lnTo>
                  <a:lnTo>
                    <a:pt x="0" y="0"/>
                  </a:lnTo>
                  <a:lnTo>
                    <a:pt x="21" y="0"/>
                  </a:lnTo>
                  <a:lnTo>
                    <a:pt x="21" y="25"/>
                  </a:lnTo>
                  <a:lnTo>
                    <a:pt x="0" y="25"/>
                  </a:lnTo>
                  <a:close/>
                  <a:moveTo>
                    <a:pt x="0" y="172"/>
                  </a:moveTo>
                  <a:lnTo>
                    <a:pt x="0" y="172"/>
                  </a:lnTo>
                  <a:lnTo>
                    <a:pt x="0" y="48"/>
                  </a:lnTo>
                  <a:lnTo>
                    <a:pt x="21" y="48"/>
                  </a:lnTo>
                  <a:lnTo>
                    <a:pt x="21" y="172"/>
                  </a:lnTo>
                  <a:lnTo>
                    <a:pt x="0" y="1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1712" y="2682"/>
              <a:ext cx="75" cy="75"/>
            </a:xfrm>
            <a:custGeom>
              <a:avLst/>
              <a:gdLst>
                <a:gd name="T0" fmla="*/ 0 w 116"/>
                <a:gd name="T1" fmla="*/ 65 h 129"/>
                <a:gd name="T2" fmla="*/ 0 w 116"/>
                <a:gd name="T3" fmla="*/ 65 h 129"/>
                <a:gd name="T4" fmla="*/ 19 w 116"/>
                <a:gd name="T5" fmla="*/ 14 h 129"/>
                <a:gd name="T6" fmla="*/ 58 w 116"/>
                <a:gd name="T7" fmla="*/ 0 h 129"/>
                <a:gd name="T8" fmla="*/ 100 w 116"/>
                <a:gd name="T9" fmla="*/ 17 h 129"/>
                <a:gd name="T10" fmla="*/ 116 w 116"/>
                <a:gd name="T11" fmla="*/ 63 h 129"/>
                <a:gd name="T12" fmla="*/ 109 w 116"/>
                <a:gd name="T13" fmla="*/ 100 h 129"/>
                <a:gd name="T14" fmla="*/ 88 w 116"/>
                <a:gd name="T15" fmla="*/ 122 h 129"/>
                <a:gd name="T16" fmla="*/ 58 w 116"/>
                <a:gd name="T17" fmla="*/ 129 h 129"/>
                <a:gd name="T18" fmla="*/ 16 w 116"/>
                <a:gd name="T19" fmla="*/ 113 h 129"/>
                <a:gd name="T20" fmla="*/ 0 w 116"/>
                <a:gd name="T21" fmla="*/ 65 h 129"/>
                <a:gd name="T22" fmla="*/ 0 w 116"/>
                <a:gd name="T23" fmla="*/ 65 h 129"/>
                <a:gd name="T24" fmla="*/ 22 w 116"/>
                <a:gd name="T25" fmla="*/ 65 h 129"/>
                <a:gd name="T26" fmla="*/ 22 w 116"/>
                <a:gd name="T27" fmla="*/ 65 h 129"/>
                <a:gd name="T28" fmla="*/ 32 w 116"/>
                <a:gd name="T29" fmla="*/ 100 h 129"/>
                <a:gd name="T30" fmla="*/ 58 w 116"/>
                <a:gd name="T31" fmla="*/ 112 h 129"/>
                <a:gd name="T32" fmla="*/ 84 w 116"/>
                <a:gd name="T33" fmla="*/ 100 h 129"/>
                <a:gd name="T34" fmla="*/ 95 w 116"/>
                <a:gd name="T35" fmla="*/ 64 h 129"/>
                <a:gd name="T36" fmla="*/ 84 w 116"/>
                <a:gd name="T37" fmla="*/ 29 h 129"/>
                <a:gd name="T38" fmla="*/ 58 w 116"/>
                <a:gd name="T39" fmla="*/ 17 h 129"/>
                <a:gd name="T40" fmla="*/ 32 w 116"/>
                <a:gd name="T41" fmla="*/ 29 h 129"/>
                <a:gd name="T42" fmla="*/ 22 w 116"/>
                <a:gd name="T43" fmla="*/ 65 h 129"/>
                <a:gd name="T44" fmla="*/ 22 w 116"/>
                <a:gd name="T4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29">
                  <a:moveTo>
                    <a:pt x="0" y="65"/>
                  </a:moveTo>
                  <a:lnTo>
                    <a:pt x="0" y="65"/>
                  </a:lnTo>
                  <a:cubicBezTo>
                    <a:pt x="0" y="42"/>
                    <a:pt x="6" y="25"/>
                    <a:pt x="19" y="14"/>
                  </a:cubicBezTo>
                  <a:cubicBezTo>
                    <a:pt x="30" y="4"/>
                    <a:pt x="43" y="0"/>
                    <a:pt x="58" y="0"/>
                  </a:cubicBezTo>
                  <a:cubicBezTo>
                    <a:pt x="75" y="0"/>
                    <a:pt x="89" y="5"/>
                    <a:pt x="100" y="17"/>
                  </a:cubicBezTo>
                  <a:cubicBezTo>
                    <a:pt x="111" y="28"/>
                    <a:pt x="116" y="43"/>
                    <a:pt x="116" y="63"/>
                  </a:cubicBezTo>
                  <a:cubicBezTo>
                    <a:pt x="116" y="79"/>
                    <a:pt x="114" y="91"/>
                    <a:pt x="109" y="100"/>
                  </a:cubicBezTo>
                  <a:cubicBezTo>
                    <a:pt x="104" y="110"/>
                    <a:pt x="97" y="117"/>
                    <a:pt x="88" y="122"/>
                  </a:cubicBezTo>
                  <a:cubicBezTo>
                    <a:pt x="79" y="127"/>
                    <a:pt x="69" y="129"/>
                    <a:pt x="58" y="129"/>
                  </a:cubicBezTo>
                  <a:cubicBezTo>
                    <a:pt x="41" y="129"/>
                    <a:pt x="27" y="124"/>
                    <a:pt x="16" y="113"/>
                  </a:cubicBezTo>
                  <a:cubicBezTo>
                    <a:pt x="5" y="101"/>
                    <a:pt x="0" y="85"/>
                    <a:pt x="0" y="65"/>
                  </a:cubicBezTo>
                  <a:lnTo>
                    <a:pt x="0" y="65"/>
                  </a:lnTo>
                  <a:close/>
                  <a:moveTo>
                    <a:pt x="22" y="65"/>
                  </a:moveTo>
                  <a:lnTo>
                    <a:pt x="22" y="65"/>
                  </a:lnTo>
                  <a:cubicBezTo>
                    <a:pt x="22" y="80"/>
                    <a:pt x="25" y="92"/>
                    <a:pt x="32" y="100"/>
                  </a:cubicBezTo>
                  <a:cubicBezTo>
                    <a:pt x="39" y="108"/>
                    <a:pt x="48" y="112"/>
                    <a:pt x="58" y="112"/>
                  </a:cubicBezTo>
                  <a:cubicBezTo>
                    <a:pt x="69" y="112"/>
                    <a:pt x="77" y="108"/>
                    <a:pt x="84" y="100"/>
                  </a:cubicBezTo>
                  <a:cubicBezTo>
                    <a:pt x="91" y="92"/>
                    <a:pt x="95" y="80"/>
                    <a:pt x="95" y="64"/>
                  </a:cubicBezTo>
                  <a:cubicBezTo>
                    <a:pt x="95" y="49"/>
                    <a:pt x="91" y="37"/>
                    <a:pt x="84" y="29"/>
                  </a:cubicBezTo>
                  <a:cubicBezTo>
                    <a:pt x="77" y="21"/>
                    <a:pt x="68" y="17"/>
                    <a:pt x="58" y="17"/>
                  </a:cubicBezTo>
                  <a:cubicBezTo>
                    <a:pt x="48" y="17"/>
                    <a:pt x="39" y="21"/>
                    <a:pt x="32" y="29"/>
                  </a:cubicBezTo>
                  <a:cubicBezTo>
                    <a:pt x="25" y="37"/>
                    <a:pt x="22" y="49"/>
                    <a:pt x="22" y="65"/>
                  </a:cubicBezTo>
                  <a:lnTo>
                    <a:pt x="22"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1803" y="2682"/>
              <a:ext cx="65" cy="74"/>
            </a:xfrm>
            <a:custGeom>
              <a:avLst/>
              <a:gdLst>
                <a:gd name="T0" fmla="*/ 0 w 101"/>
                <a:gd name="T1" fmla="*/ 127 h 127"/>
                <a:gd name="T2" fmla="*/ 0 w 101"/>
                <a:gd name="T3" fmla="*/ 127 h 127"/>
                <a:gd name="T4" fmla="*/ 0 w 101"/>
                <a:gd name="T5" fmla="*/ 3 h 127"/>
                <a:gd name="T6" fmla="*/ 19 w 101"/>
                <a:gd name="T7" fmla="*/ 3 h 127"/>
                <a:gd name="T8" fmla="*/ 19 w 101"/>
                <a:gd name="T9" fmla="*/ 20 h 127"/>
                <a:gd name="T10" fmla="*/ 59 w 101"/>
                <a:gd name="T11" fmla="*/ 0 h 127"/>
                <a:gd name="T12" fmla="*/ 79 w 101"/>
                <a:gd name="T13" fmla="*/ 4 h 127"/>
                <a:gd name="T14" fmla="*/ 93 w 101"/>
                <a:gd name="T15" fmla="*/ 14 h 127"/>
                <a:gd name="T16" fmla="*/ 100 w 101"/>
                <a:gd name="T17" fmla="*/ 30 h 127"/>
                <a:gd name="T18" fmla="*/ 101 w 101"/>
                <a:gd name="T19" fmla="*/ 50 h 127"/>
                <a:gd name="T20" fmla="*/ 101 w 101"/>
                <a:gd name="T21" fmla="*/ 127 h 127"/>
                <a:gd name="T22" fmla="*/ 80 w 101"/>
                <a:gd name="T23" fmla="*/ 127 h 127"/>
                <a:gd name="T24" fmla="*/ 80 w 101"/>
                <a:gd name="T25" fmla="*/ 51 h 127"/>
                <a:gd name="T26" fmla="*/ 77 w 101"/>
                <a:gd name="T27" fmla="*/ 32 h 127"/>
                <a:gd name="T28" fmla="*/ 69 w 101"/>
                <a:gd name="T29" fmla="*/ 22 h 127"/>
                <a:gd name="T30" fmla="*/ 54 w 101"/>
                <a:gd name="T31" fmla="*/ 18 h 127"/>
                <a:gd name="T32" fmla="*/ 31 w 101"/>
                <a:gd name="T33" fmla="*/ 26 h 127"/>
                <a:gd name="T34" fmla="*/ 21 w 101"/>
                <a:gd name="T35" fmla="*/ 59 h 127"/>
                <a:gd name="T36" fmla="*/ 21 w 101"/>
                <a:gd name="T37" fmla="*/ 127 h 127"/>
                <a:gd name="T38" fmla="*/ 0 w 101"/>
                <a:gd name="T3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27">
                  <a:moveTo>
                    <a:pt x="0" y="127"/>
                  </a:moveTo>
                  <a:lnTo>
                    <a:pt x="0" y="127"/>
                  </a:lnTo>
                  <a:lnTo>
                    <a:pt x="0" y="3"/>
                  </a:lnTo>
                  <a:lnTo>
                    <a:pt x="19" y="3"/>
                  </a:lnTo>
                  <a:lnTo>
                    <a:pt x="19" y="20"/>
                  </a:lnTo>
                  <a:cubicBezTo>
                    <a:pt x="28" y="7"/>
                    <a:pt x="41" y="0"/>
                    <a:pt x="59" y="0"/>
                  </a:cubicBezTo>
                  <a:cubicBezTo>
                    <a:pt x="66" y="0"/>
                    <a:pt x="73" y="1"/>
                    <a:pt x="79" y="4"/>
                  </a:cubicBezTo>
                  <a:cubicBezTo>
                    <a:pt x="85" y="6"/>
                    <a:pt x="90" y="10"/>
                    <a:pt x="93" y="14"/>
                  </a:cubicBezTo>
                  <a:cubicBezTo>
                    <a:pt x="96" y="19"/>
                    <a:pt x="98" y="24"/>
                    <a:pt x="100" y="30"/>
                  </a:cubicBezTo>
                  <a:cubicBezTo>
                    <a:pt x="101" y="34"/>
                    <a:pt x="101" y="41"/>
                    <a:pt x="101" y="50"/>
                  </a:cubicBezTo>
                  <a:lnTo>
                    <a:pt x="101" y="127"/>
                  </a:lnTo>
                  <a:lnTo>
                    <a:pt x="80" y="127"/>
                  </a:lnTo>
                  <a:lnTo>
                    <a:pt x="80" y="51"/>
                  </a:lnTo>
                  <a:cubicBezTo>
                    <a:pt x="80" y="43"/>
                    <a:pt x="79" y="36"/>
                    <a:pt x="77" y="32"/>
                  </a:cubicBezTo>
                  <a:cubicBezTo>
                    <a:pt x="76" y="28"/>
                    <a:pt x="73" y="24"/>
                    <a:pt x="69" y="22"/>
                  </a:cubicBezTo>
                  <a:cubicBezTo>
                    <a:pt x="65" y="19"/>
                    <a:pt x="60" y="18"/>
                    <a:pt x="54" y="18"/>
                  </a:cubicBezTo>
                  <a:cubicBezTo>
                    <a:pt x="45" y="18"/>
                    <a:pt x="37" y="21"/>
                    <a:pt x="31" y="26"/>
                  </a:cubicBezTo>
                  <a:cubicBezTo>
                    <a:pt x="24" y="32"/>
                    <a:pt x="21" y="43"/>
                    <a:pt x="21" y="59"/>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noEditPoints="1"/>
            </p:cNvSpPr>
            <p:nvPr/>
          </p:nvSpPr>
          <p:spPr bwMode="auto">
            <a:xfrm>
              <a:off x="1162" y="2819"/>
              <a:ext cx="91" cy="100"/>
            </a:xfrm>
            <a:custGeom>
              <a:avLst/>
              <a:gdLst>
                <a:gd name="T0" fmla="*/ 0 w 141"/>
                <a:gd name="T1" fmla="*/ 172 h 172"/>
                <a:gd name="T2" fmla="*/ 0 w 141"/>
                <a:gd name="T3" fmla="*/ 172 h 172"/>
                <a:gd name="T4" fmla="*/ 0 w 141"/>
                <a:gd name="T5" fmla="*/ 0 h 172"/>
                <a:gd name="T6" fmla="*/ 59 w 141"/>
                <a:gd name="T7" fmla="*/ 0 h 172"/>
                <a:gd name="T8" fmla="*/ 89 w 141"/>
                <a:gd name="T9" fmla="*/ 3 h 172"/>
                <a:gd name="T10" fmla="*/ 114 w 141"/>
                <a:gd name="T11" fmla="*/ 15 h 172"/>
                <a:gd name="T12" fmla="*/ 135 w 141"/>
                <a:gd name="T13" fmla="*/ 44 h 172"/>
                <a:gd name="T14" fmla="*/ 141 w 141"/>
                <a:gd name="T15" fmla="*/ 85 h 172"/>
                <a:gd name="T16" fmla="*/ 137 w 141"/>
                <a:gd name="T17" fmla="*/ 120 h 172"/>
                <a:gd name="T18" fmla="*/ 125 w 141"/>
                <a:gd name="T19" fmla="*/ 144 h 172"/>
                <a:gd name="T20" fmla="*/ 109 w 141"/>
                <a:gd name="T21" fmla="*/ 160 h 172"/>
                <a:gd name="T22" fmla="*/ 89 w 141"/>
                <a:gd name="T23" fmla="*/ 169 h 172"/>
                <a:gd name="T24" fmla="*/ 62 w 141"/>
                <a:gd name="T25" fmla="*/ 172 h 172"/>
                <a:gd name="T26" fmla="*/ 0 w 141"/>
                <a:gd name="T27" fmla="*/ 172 h 172"/>
                <a:gd name="T28" fmla="*/ 22 w 141"/>
                <a:gd name="T29" fmla="*/ 151 h 172"/>
                <a:gd name="T30" fmla="*/ 22 w 141"/>
                <a:gd name="T31" fmla="*/ 151 h 172"/>
                <a:gd name="T32" fmla="*/ 59 w 141"/>
                <a:gd name="T33" fmla="*/ 151 h 172"/>
                <a:gd name="T34" fmla="*/ 86 w 141"/>
                <a:gd name="T35" fmla="*/ 148 h 172"/>
                <a:gd name="T36" fmla="*/ 101 w 141"/>
                <a:gd name="T37" fmla="*/ 139 h 172"/>
                <a:gd name="T38" fmla="*/ 113 w 141"/>
                <a:gd name="T39" fmla="*/ 118 h 172"/>
                <a:gd name="T40" fmla="*/ 118 w 141"/>
                <a:gd name="T41" fmla="*/ 85 h 172"/>
                <a:gd name="T42" fmla="*/ 109 w 141"/>
                <a:gd name="T43" fmla="*/ 43 h 172"/>
                <a:gd name="T44" fmla="*/ 88 w 141"/>
                <a:gd name="T45" fmla="*/ 24 h 172"/>
                <a:gd name="T46" fmla="*/ 58 w 141"/>
                <a:gd name="T47" fmla="*/ 21 h 172"/>
                <a:gd name="T48" fmla="*/ 22 w 141"/>
                <a:gd name="T49" fmla="*/ 21 h 172"/>
                <a:gd name="T50" fmla="*/ 22 w 141"/>
                <a:gd name="T51"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72">
                  <a:moveTo>
                    <a:pt x="0" y="172"/>
                  </a:moveTo>
                  <a:lnTo>
                    <a:pt x="0" y="172"/>
                  </a:lnTo>
                  <a:lnTo>
                    <a:pt x="0" y="0"/>
                  </a:lnTo>
                  <a:lnTo>
                    <a:pt x="59" y="0"/>
                  </a:lnTo>
                  <a:cubicBezTo>
                    <a:pt x="72" y="0"/>
                    <a:pt x="82" y="1"/>
                    <a:pt x="89" y="3"/>
                  </a:cubicBezTo>
                  <a:cubicBezTo>
                    <a:pt x="99" y="5"/>
                    <a:pt x="107" y="9"/>
                    <a:pt x="114" y="15"/>
                  </a:cubicBezTo>
                  <a:cubicBezTo>
                    <a:pt x="123" y="23"/>
                    <a:pt x="130" y="33"/>
                    <a:pt x="135" y="44"/>
                  </a:cubicBezTo>
                  <a:cubicBezTo>
                    <a:pt x="139" y="56"/>
                    <a:pt x="141" y="70"/>
                    <a:pt x="141" y="85"/>
                  </a:cubicBezTo>
                  <a:cubicBezTo>
                    <a:pt x="141" y="98"/>
                    <a:pt x="140" y="110"/>
                    <a:pt x="137" y="120"/>
                  </a:cubicBezTo>
                  <a:cubicBezTo>
                    <a:pt x="134" y="130"/>
                    <a:pt x="130" y="138"/>
                    <a:pt x="125" y="144"/>
                  </a:cubicBezTo>
                  <a:cubicBezTo>
                    <a:pt x="120" y="151"/>
                    <a:pt x="115" y="156"/>
                    <a:pt x="109" y="160"/>
                  </a:cubicBezTo>
                  <a:cubicBezTo>
                    <a:pt x="104" y="164"/>
                    <a:pt x="97" y="167"/>
                    <a:pt x="89" y="169"/>
                  </a:cubicBezTo>
                  <a:cubicBezTo>
                    <a:pt x="81" y="171"/>
                    <a:pt x="72" y="172"/>
                    <a:pt x="62" y="172"/>
                  </a:cubicBezTo>
                  <a:lnTo>
                    <a:pt x="0" y="172"/>
                  </a:lnTo>
                  <a:close/>
                  <a:moveTo>
                    <a:pt x="22" y="151"/>
                  </a:moveTo>
                  <a:lnTo>
                    <a:pt x="22" y="151"/>
                  </a:lnTo>
                  <a:lnTo>
                    <a:pt x="59" y="151"/>
                  </a:lnTo>
                  <a:cubicBezTo>
                    <a:pt x="70" y="151"/>
                    <a:pt x="79" y="150"/>
                    <a:pt x="86" y="148"/>
                  </a:cubicBezTo>
                  <a:cubicBezTo>
                    <a:pt x="92" y="146"/>
                    <a:pt x="97" y="143"/>
                    <a:pt x="101" y="139"/>
                  </a:cubicBezTo>
                  <a:cubicBezTo>
                    <a:pt x="106" y="134"/>
                    <a:pt x="110" y="127"/>
                    <a:pt x="113" y="118"/>
                  </a:cubicBezTo>
                  <a:cubicBezTo>
                    <a:pt x="116" y="109"/>
                    <a:pt x="118" y="98"/>
                    <a:pt x="118" y="85"/>
                  </a:cubicBezTo>
                  <a:cubicBezTo>
                    <a:pt x="118" y="67"/>
                    <a:pt x="115" y="53"/>
                    <a:pt x="109" y="43"/>
                  </a:cubicBezTo>
                  <a:cubicBezTo>
                    <a:pt x="103" y="34"/>
                    <a:pt x="96" y="27"/>
                    <a:pt x="88" y="24"/>
                  </a:cubicBezTo>
                  <a:cubicBezTo>
                    <a:pt x="82" y="22"/>
                    <a:pt x="72" y="21"/>
                    <a:pt x="58" y="21"/>
                  </a:cubicBezTo>
                  <a:lnTo>
                    <a:pt x="22" y="21"/>
                  </a:lnTo>
                  <a:lnTo>
                    <a:pt x="22"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1272" y="2819"/>
              <a:ext cx="13" cy="100"/>
            </a:xfrm>
            <a:custGeom>
              <a:avLst/>
              <a:gdLst>
                <a:gd name="T0" fmla="*/ 0 w 21"/>
                <a:gd name="T1" fmla="*/ 25 h 172"/>
                <a:gd name="T2" fmla="*/ 0 w 21"/>
                <a:gd name="T3" fmla="*/ 25 h 172"/>
                <a:gd name="T4" fmla="*/ 0 w 21"/>
                <a:gd name="T5" fmla="*/ 0 h 172"/>
                <a:gd name="T6" fmla="*/ 21 w 21"/>
                <a:gd name="T7" fmla="*/ 0 h 172"/>
                <a:gd name="T8" fmla="*/ 21 w 21"/>
                <a:gd name="T9" fmla="*/ 25 h 172"/>
                <a:gd name="T10" fmla="*/ 0 w 21"/>
                <a:gd name="T11" fmla="*/ 25 h 172"/>
                <a:gd name="T12" fmla="*/ 0 w 21"/>
                <a:gd name="T13" fmla="*/ 172 h 172"/>
                <a:gd name="T14" fmla="*/ 0 w 21"/>
                <a:gd name="T15" fmla="*/ 172 h 172"/>
                <a:gd name="T16" fmla="*/ 0 w 21"/>
                <a:gd name="T17" fmla="*/ 48 h 172"/>
                <a:gd name="T18" fmla="*/ 21 w 21"/>
                <a:gd name="T19" fmla="*/ 48 h 172"/>
                <a:gd name="T20" fmla="*/ 21 w 21"/>
                <a:gd name="T21" fmla="*/ 172 h 172"/>
                <a:gd name="T22" fmla="*/ 0 w 21"/>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2">
                  <a:moveTo>
                    <a:pt x="0" y="25"/>
                  </a:moveTo>
                  <a:lnTo>
                    <a:pt x="0" y="25"/>
                  </a:lnTo>
                  <a:lnTo>
                    <a:pt x="0" y="0"/>
                  </a:lnTo>
                  <a:lnTo>
                    <a:pt x="21" y="0"/>
                  </a:lnTo>
                  <a:lnTo>
                    <a:pt x="21" y="25"/>
                  </a:lnTo>
                  <a:lnTo>
                    <a:pt x="0" y="25"/>
                  </a:lnTo>
                  <a:close/>
                  <a:moveTo>
                    <a:pt x="0" y="172"/>
                  </a:moveTo>
                  <a:lnTo>
                    <a:pt x="0" y="172"/>
                  </a:lnTo>
                  <a:lnTo>
                    <a:pt x="0" y="48"/>
                  </a:lnTo>
                  <a:lnTo>
                    <a:pt x="21" y="48"/>
                  </a:lnTo>
                  <a:lnTo>
                    <a:pt x="21" y="172"/>
                  </a:lnTo>
                  <a:lnTo>
                    <a:pt x="0" y="1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noEditPoints="1"/>
            </p:cNvSpPr>
            <p:nvPr/>
          </p:nvSpPr>
          <p:spPr bwMode="auto">
            <a:xfrm>
              <a:off x="1301" y="2845"/>
              <a:ext cx="74" cy="76"/>
            </a:xfrm>
            <a:custGeom>
              <a:avLst/>
              <a:gdLst>
                <a:gd name="T0" fmla="*/ 88 w 114"/>
                <a:gd name="T1" fmla="*/ 111 h 129"/>
                <a:gd name="T2" fmla="*/ 88 w 114"/>
                <a:gd name="T3" fmla="*/ 111 h 129"/>
                <a:gd name="T4" fmla="*/ 65 w 114"/>
                <a:gd name="T5" fmla="*/ 125 h 129"/>
                <a:gd name="T6" fmla="*/ 42 w 114"/>
                <a:gd name="T7" fmla="*/ 129 h 129"/>
                <a:gd name="T8" fmla="*/ 11 w 114"/>
                <a:gd name="T9" fmla="*/ 119 h 129"/>
                <a:gd name="T10" fmla="*/ 0 w 114"/>
                <a:gd name="T11" fmla="*/ 94 h 129"/>
                <a:gd name="T12" fmla="*/ 4 w 114"/>
                <a:gd name="T13" fmla="*/ 77 h 129"/>
                <a:gd name="T14" fmla="*/ 15 w 114"/>
                <a:gd name="T15" fmla="*/ 65 h 129"/>
                <a:gd name="T16" fmla="*/ 30 w 114"/>
                <a:gd name="T17" fmla="*/ 58 h 129"/>
                <a:gd name="T18" fmla="*/ 48 w 114"/>
                <a:gd name="T19" fmla="*/ 55 h 129"/>
                <a:gd name="T20" fmla="*/ 86 w 114"/>
                <a:gd name="T21" fmla="*/ 48 h 129"/>
                <a:gd name="T22" fmla="*/ 86 w 114"/>
                <a:gd name="T23" fmla="*/ 42 h 129"/>
                <a:gd name="T24" fmla="*/ 80 w 114"/>
                <a:gd name="T25" fmla="*/ 24 h 129"/>
                <a:gd name="T26" fmla="*/ 56 w 114"/>
                <a:gd name="T27" fmla="*/ 17 h 129"/>
                <a:gd name="T28" fmla="*/ 34 w 114"/>
                <a:gd name="T29" fmla="*/ 22 h 129"/>
                <a:gd name="T30" fmla="*/ 24 w 114"/>
                <a:gd name="T31" fmla="*/ 41 h 129"/>
                <a:gd name="T32" fmla="*/ 3 w 114"/>
                <a:gd name="T33" fmla="*/ 38 h 129"/>
                <a:gd name="T34" fmla="*/ 13 w 114"/>
                <a:gd name="T35" fmla="*/ 17 h 129"/>
                <a:gd name="T36" fmla="*/ 31 w 114"/>
                <a:gd name="T37" fmla="*/ 4 h 129"/>
                <a:gd name="T38" fmla="*/ 59 w 114"/>
                <a:gd name="T39" fmla="*/ 0 h 129"/>
                <a:gd name="T40" fmla="*/ 85 w 114"/>
                <a:gd name="T41" fmla="*/ 4 h 129"/>
                <a:gd name="T42" fmla="*/ 100 w 114"/>
                <a:gd name="T43" fmla="*/ 13 h 129"/>
                <a:gd name="T44" fmla="*/ 106 w 114"/>
                <a:gd name="T45" fmla="*/ 27 h 129"/>
                <a:gd name="T46" fmla="*/ 107 w 114"/>
                <a:gd name="T47" fmla="*/ 47 h 129"/>
                <a:gd name="T48" fmla="*/ 107 w 114"/>
                <a:gd name="T49" fmla="*/ 75 h 129"/>
                <a:gd name="T50" fmla="*/ 109 w 114"/>
                <a:gd name="T51" fmla="*/ 112 h 129"/>
                <a:gd name="T52" fmla="*/ 114 w 114"/>
                <a:gd name="T53" fmla="*/ 127 h 129"/>
                <a:gd name="T54" fmla="*/ 92 w 114"/>
                <a:gd name="T55" fmla="*/ 127 h 129"/>
                <a:gd name="T56" fmla="*/ 88 w 114"/>
                <a:gd name="T57" fmla="*/ 111 h 129"/>
                <a:gd name="T58" fmla="*/ 88 w 114"/>
                <a:gd name="T59" fmla="*/ 111 h 129"/>
                <a:gd name="T60" fmla="*/ 86 w 114"/>
                <a:gd name="T61" fmla="*/ 64 h 129"/>
                <a:gd name="T62" fmla="*/ 86 w 114"/>
                <a:gd name="T63" fmla="*/ 64 h 129"/>
                <a:gd name="T64" fmla="*/ 52 w 114"/>
                <a:gd name="T65" fmla="*/ 72 h 129"/>
                <a:gd name="T66" fmla="*/ 33 w 114"/>
                <a:gd name="T67" fmla="*/ 76 h 129"/>
                <a:gd name="T68" fmla="*/ 25 w 114"/>
                <a:gd name="T69" fmla="*/ 83 h 129"/>
                <a:gd name="T70" fmla="*/ 22 w 114"/>
                <a:gd name="T71" fmla="*/ 93 h 129"/>
                <a:gd name="T72" fmla="*/ 28 w 114"/>
                <a:gd name="T73" fmla="*/ 107 h 129"/>
                <a:gd name="T74" fmla="*/ 47 w 114"/>
                <a:gd name="T75" fmla="*/ 113 h 129"/>
                <a:gd name="T76" fmla="*/ 69 w 114"/>
                <a:gd name="T77" fmla="*/ 108 h 129"/>
                <a:gd name="T78" fmla="*/ 83 w 114"/>
                <a:gd name="T79" fmla="*/ 93 h 129"/>
                <a:gd name="T80" fmla="*/ 86 w 114"/>
                <a:gd name="T81" fmla="*/ 72 h 129"/>
                <a:gd name="T82" fmla="*/ 86 w 114"/>
                <a:gd name="T8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29">
                  <a:moveTo>
                    <a:pt x="88" y="111"/>
                  </a:moveTo>
                  <a:lnTo>
                    <a:pt x="88" y="111"/>
                  </a:lnTo>
                  <a:cubicBezTo>
                    <a:pt x="80" y="118"/>
                    <a:pt x="72" y="123"/>
                    <a:pt x="65" y="125"/>
                  </a:cubicBezTo>
                  <a:cubicBezTo>
                    <a:pt x="58" y="128"/>
                    <a:pt x="50" y="129"/>
                    <a:pt x="42" y="129"/>
                  </a:cubicBezTo>
                  <a:cubicBezTo>
                    <a:pt x="28" y="129"/>
                    <a:pt x="18" y="126"/>
                    <a:pt x="11" y="119"/>
                  </a:cubicBezTo>
                  <a:cubicBezTo>
                    <a:pt x="3" y="113"/>
                    <a:pt x="0" y="104"/>
                    <a:pt x="0" y="94"/>
                  </a:cubicBezTo>
                  <a:cubicBezTo>
                    <a:pt x="0" y="88"/>
                    <a:pt x="1" y="82"/>
                    <a:pt x="4" y="77"/>
                  </a:cubicBezTo>
                  <a:cubicBezTo>
                    <a:pt x="7" y="72"/>
                    <a:pt x="10" y="68"/>
                    <a:pt x="15" y="65"/>
                  </a:cubicBezTo>
                  <a:cubicBezTo>
                    <a:pt x="19" y="62"/>
                    <a:pt x="24" y="60"/>
                    <a:pt x="30" y="58"/>
                  </a:cubicBezTo>
                  <a:cubicBezTo>
                    <a:pt x="34" y="57"/>
                    <a:pt x="40" y="56"/>
                    <a:pt x="48" y="55"/>
                  </a:cubicBezTo>
                  <a:cubicBezTo>
                    <a:pt x="65" y="53"/>
                    <a:pt x="78" y="51"/>
                    <a:pt x="86" y="48"/>
                  </a:cubicBezTo>
                  <a:cubicBezTo>
                    <a:pt x="86" y="45"/>
                    <a:pt x="86" y="43"/>
                    <a:pt x="86" y="42"/>
                  </a:cubicBezTo>
                  <a:cubicBezTo>
                    <a:pt x="86" y="34"/>
                    <a:pt x="84" y="28"/>
                    <a:pt x="80" y="24"/>
                  </a:cubicBezTo>
                  <a:cubicBezTo>
                    <a:pt x="75" y="20"/>
                    <a:pt x="67" y="17"/>
                    <a:pt x="56" y="17"/>
                  </a:cubicBezTo>
                  <a:cubicBezTo>
                    <a:pt x="46" y="17"/>
                    <a:pt x="39" y="19"/>
                    <a:pt x="34" y="22"/>
                  </a:cubicBezTo>
                  <a:cubicBezTo>
                    <a:pt x="30" y="26"/>
                    <a:pt x="26" y="32"/>
                    <a:pt x="24" y="41"/>
                  </a:cubicBezTo>
                  <a:lnTo>
                    <a:pt x="3" y="38"/>
                  </a:lnTo>
                  <a:cubicBezTo>
                    <a:pt x="5" y="29"/>
                    <a:pt x="8" y="22"/>
                    <a:pt x="13" y="17"/>
                  </a:cubicBezTo>
                  <a:cubicBezTo>
                    <a:pt x="17" y="11"/>
                    <a:pt x="23" y="7"/>
                    <a:pt x="31" y="4"/>
                  </a:cubicBezTo>
                  <a:cubicBezTo>
                    <a:pt x="39" y="1"/>
                    <a:pt x="49" y="0"/>
                    <a:pt x="59" y="0"/>
                  </a:cubicBezTo>
                  <a:cubicBezTo>
                    <a:pt x="70" y="0"/>
                    <a:pt x="78" y="1"/>
                    <a:pt x="85" y="4"/>
                  </a:cubicBezTo>
                  <a:cubicBezTo>
                    <a:pt x="92" y="6"/>
                    <a:pt x="96" y="9"/>
                    <a:pt x="100" y="13"/>
                  </a:cubicBezTo>
                  <a:cubicBezTo>
                    <a:pt x="103" y="17"/>
                    <a:pt x="105" y="21"/>
                    <a:pt x="106" y="27"/>
                  </a:cubicBezTo>
                  <a:cubicBezTo>
                    <a:pt x="107" y="31"/>
                    <a:pt x="107" y="37"/>
                    <a:pt x="107" y="47"/>
                  </a:cubicBezTo>
                  <a:lnTo>
                    <a:pt x="107" y="75"/>
                  </a:lnTo>
                  <a:cubicBezTo>
                    <a:pt x="107" y="94"/>
                    <a:pt x="108" y="106"/>
                    <a:pt x="109" y="112"/>
                  </a:cubicBezTo>
                  <a:cubicBezTo>
                    <a:pt x="109" y="117"/>
                    <a:pt x="111" y="122"/>
                    <a:pt x="114" y="127"/>
                  </a:cubicBezTo>
                  <a:lnTo>
                    <a:pt x="92" y="127"/>
                  </a:lnTo>
                  <a:cubicBezTo>
                    <a:pt x="90" y="122"/>
                    <a:pt x="88" y="117"/>
                    <a:pt x="88" y="111"/>
                  </a:cubicBezTo>
                  <a:lnTo>
                    <a:pt x="88" y="111"/>
                  </a:lnTo>
                  <a:close/>
                  <a:moveTo>
                    <a:pt x="86" y="64"/>
                  </a:moveTo>
                  <a:lnTo>
                    <a:pt x="86" y="64"/>
                  </a:lnTo>
                  <a:cubicBezTo>
                    <a:pt x="78" y="67"/>
                    <a:pt x="67" y="70"/>
                    <a:pt x="52" y="72"/>
                  </a:cubicBezTo>
                  <a:cubicBezTo>
                    <a:pt x="43" y="73"/>
                    <a:pt x="37" y="75"/>
                    <a:pt x="33" y="76"/>
                  </a:cubicBezTo>
                  <a:cubicBezTo>
                    <a:pt x="30" y="78"/>
                    <a:pt x="27" y="80"/>
                    <a:pt x="25" y="83"/>
                  </a:cubicBezTo>
                  <a:cubicBezTo>
                    <a:pt x="23" y="86"/>
                    <a:pt x="22" y="90"/>
                    <a:pt x="22" y="93"/>
                  </a:cubicBezTo>
                  <a:cubicBezTo>
                    <a:pt x="22" y="99"/>
                    <a:pt x="24" y="104"/>
                    <a:pt x="28" y="107"/>
                  </a:cubicBezTo>
                  <a:cubicBezTo>
                    <a:pt x="33" y="111"/>
                    <a:pt x="39" y="113"/>
                    <a:pt x="47" y="113"/>
                  </a:cubicBezTo>
                  <a:cubicBezTo>
                    <a:pt x="55" y="113"/>
                    <a:pt x="62" y="111"/>
                    <a:pt x="69" y="108"/>
                  </a:cubicBezTo>
                  <a:cubicBezTo>
                    <a:pt x="75" y="104"/>
                    <a:pt x="80" y="99"/>
                    <a:pt x="83" y="93"/>
                  </a:cubicBezTo>
                  <a:cubicBezTo>
                    <a:pt x="85" y="88"/>
                    <a:pt x="86" y="81"/>
                    <a:pt x="86" y="72"/>
                  </a:cubicBezTo>
                  <a:lnTo>
                    <a:pt x="86" y="6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p:nvSpPr>
          <p:spPr bwMode="auto">
            <a:xfrm>
              <a:off x="1386" y="2845"/>
              <a:ext cx="70" cy="104"/>
            </a:xfrm>
            <a:custGeom>
              <a:avLst/>
              <a:gdLst>
                <a:gd name="T0" fmla="*/ 4 w 109"/>
                <a:gd name="T1" fmla="*/ 137 h 177"/>
                <a:gd name="T2" fmla="*/ 4 w 109"/>
                <a:gd name="T3" fmla="*/ 137 h 177"/>
                <a:gd name="T4" fmla="*/ 25 w 109"/>
                <a:gd name="T5" fmla="*/ 140 h 177"/>
                <a:gd name="T6" fmla="*/ 32 w 109"/>
                <a:gd name="T7" fmla="*/ 154 h 177"/>
                <a:gd name="T8" fmla="*/ 53 w 109"/>
                <a:gd name="T9" fmla="*/ 159 h 177"/>
                <a:gd name="T10" fmla="*/ 76 w 109"/>
                <a:gd name="T11" fmla="*/ 154 h 177"/>
                <a:gd name="T12" fmla="*/ 86 w 109"/>
                <a:gd name="T13" fmla="*/ 137 h 177"/>
                <a:gd name="T14" fmla="*/ 88 w 109"/>
                <a:gd name="T15" fmla="*/ 110 h 177"/>
                <a:gd name="T16" fmla="*/ 54 w 109"/>
                <a:gd name="T17" fmla="*/ 127 h 177"/>
                <a:gd name="T18" fmla="*/ 14 w 109"/>
                <a:gd name="T19" fmla="*/ 108 h 177"/>
                <a:gd name="T20" fmla="*/ 0 w 109"/>
                <a:gd name="T21" fmla="*/ 64 h 177"/>
                <a:gd name="T22" fmla="*/ 7 w 109"/>
                <a:gd name="T23" fmla="*/ 31 h 177"/>
                <a:gd name="T24" fmla="*/ 25 w 109"/>
                <a:gd name="T25" fmla="*/ 8 h 177"/>
                <a:gd name="T26" fmla="*/ 54 w 109"/>
                <a:gd name="T27" fmla="*/ 0 h 177"/>
                <a:gd name="T28" fmla="*/ 90 w 109"/>
                <a:gd name="T29" fmla="*/ 18 h 177"/>
                <a:gd name="T30" fmla="*/ 90 w 109"/>
                <a:gd name="T31" fmla="*/ 3 h 177"/>
                <a:gd name="T32" fmla="*/ 109 w 109"/>
                <a:gd name="T33" fmla="*/ 3 h 177"/>
                <a:gd name="T34" fmla="*/ 109 w 109"/>
                <a:gd name="T35" fmla="*/ 110 h 177"/>
                <a:gd name="T36" fmla="*/ 103 w 109"/>
                <a:gd name="T37" fmla="*/ 151 h 177"/>
                <a:gd name="T38" fmla="*/ 85 w 109"/>
                <a:gd name="T39" fmla="*/ 170 h 177"/>
                <a:gd name="T40" fmla="*/ 53 w 109"/>
                <a:gd name="T41" fmla="*/ 177 h 177"/>
                <a:gd name="T42" fmla="*/ 18 w 109"/>
                <a:gd name="T43" fmla="*/ 167 h 177"/>
                <a:gd name="T44" fmla="*/ 4 w 109"/>
                <a:gd name="T45" fmla="*/ 137 h 177"/>
                <a:gd name="T46" fmla="*/ 4 w 109"/>
                <a:gd name="T47" fmla="*/ 137 h 177"/>
                <a:gd name="T48" fmla="*/ 22 w 109"/>
                <a:gd name="T49" fmla="*/ 62 h 177"/>
                <a:gd name="T50" fmla="*/ 22 w 109"/>
                <a:gd name="T51" fmla="*/ 62 h 177"/>
                <a:gd name="T52" fmla="*/ 31 w 109"/>
                <a:gd name="T53" fmla="*/ 98 h 177"/>
                <a:gd name="T54" fmla="*/ 56 w 109"/>
                <a:gd name="T55" fmla="*/ 109 h 177"/>
                <a:gd name="T56" fmla="*/ 80 w 109"/>
                <a:gd name="T57" fmla="*/ 98 h 177"/>
                <a:gd name="T58" fmla="*/ 90 w 109"/>
                <a:gd name="T59" fmla="*/ 63 h 177"/>
                <a:gd name="T60" fmla="*/ 80 w 109"/>
                <a:gd name="T61" fmla="*/ 29 h 177"/>
                <a:gd name="T62" fmla="*/ 55 w 109"/>
                <a:gd name="T63" fmla="*/ 17 h 177"/>
                <a:gd name="T64" fmla="*/ 32 w 109"/>
                <a:gd name="T65" fmla="*/ 29 h 177"/>
                <a:gd name="T66" fmla="*/ 22 w 109"/>
                <a:gd name="T67" fmla="*/ 62 h 177"/>
                <a:gd name="T68" fmla="*/ 22 w 109"/>
                <a:gd name="T6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77">
                  <a:moveTo>
                    <a:pt x="4" y="137"/>
                  </a:moveTo>
                  <a:lnTo>
                    <a:pt x="4" y="137"/>
                  </a:lnTo>
                  <a:lnTo>
                    <a:pt x="25" y="140"/>
                  </a:lnTo>
                  <a:cubicBezTo>
                    <a:pt x="26" y="146"/>
                    <a:pt x="28" y="151"/>
                    <a:pt x="32" y="154"/>
                  </a:cubicBezTo>
                  <a:cubicBezTo>
                    <a:pt x="37" y="157"/>
                    <a:pt x="44" y="159"/>
                    <a:pt x="53" y="159"/>
                  </a:cubicBezTo>
                  <a:cubicBezTo>
                    <a:pt x="63" y="159"/>
                    <a:pt x="70" y="157"/>
                    <a:pt x="76" y="154"/>
                  </a:cubicBezTo>
                  <a:cubicBezTo>
                    <a:pt x="81" y="150"/>
                    <a:pt x="85" y="144"/>
                    <a:pt x="86" y="137"/>
                  </a:cubicBezTo>
                  <a:cubicBezTo>
                    <a:pt x="88" y="133"/>
                    <a:pt x="88" y="124"/>
                    <a:pt x="88" y="110"/>
                  </a:cubicBezTo>
                  <a:cubicBezTo>
                    <a:pt x="79" y="121"/>
                    <a:pt x="67" y="127"/>
                    <a:pt x="54" y="127"/>
                  </a:cubicBezTo>
                  <a:cubicBezTo>
                    <a:pt x="37" y="127"/>
                    <a:pt x="23" y="120"/>
                    <a:pt x="14" y="108"/>
                  </a:cubicBezTo>
                  <a:cubicBezTo>
                    <a:pt x="5" y="96"/>
                    <a:pt x="0" y="81"/>
                    <a:pt x="0" y="64"/>
                  </a:cubicBezTo>
                  <a:cubicBezTo>
                    <a:pt x="0" y="52"/>
                    <a:pt x="2" y="41"/>
                    <a:pt x="7" y="31"/>
                  </a:cubicBezTo>
                  <a:cubicBezTo>
                    <a:pt x="11" y="21"/>
                    <a:pt x="17" y="13"/>
                    <a:pt x="25" y="8"/>
                  </a:cubicBezTo>
                  <a:cubicBezTo>
                    <a:pt x="33" y="3"/>
                    <a:pt x="43" y="0"/>
                    <a:pt x="54" y="0"/>
                  </a:cubicBezTo>
                  <a:cubicBezTo>
                    <a:pt x="68" y="0"/>
                    <a:pt x="80" y="6"/>
                    <a:pt x="90" y="18"/>
                  </a:cubicBezTo>
                  <a:lnTo>
                    <a:pt x="90" y="3"/>
                  </a:lnTo>
                  <a:lnTo>
                    <a:pt x="109" y="3"/>
                  </a:lnTo>
                  <a:lnTo>
                    <a:pt x="109" y="110"/>
                  </a:lnTo>
                  <a:cubicBezTo>
                    <a:pt x="109" y="129"/>
                    <a:pt x="107" y="143"/>
                    <a:pt x="103" y="151"/>
                  </a:cubicBezTo>
                  <a:cubicBezTo>
                    <a:pt x="100" y="159"/>
                    <a:pt x="93" y="165"/>
                    <a:pt x="85" y="170"/>
                  </a:cubicBezTo>
                  <a:cubicBezTo>
                    <a:pt x="76" y="174"/>
                    <a:pt x="66" y="177"/>
                    <a:pt x="53" y="177"/>
                  </a:cubicBezTo>
                  <a:cubicBezTo>
                    <a:pt x="39" y="177"/>
                    <a:pt x="27" y="173"/>
                    <a:pt x="18" y="167"/>
                  </a:cubicBezTo>
                  <a:cubicBezTo>
                    <a:pt x="8" y="160"/>
                    <a:pt x="4" y="150"/>
                    <a:pt x="4" y="137"/>
                  </a:cubicBezTo>
                  <a:lnTo>
                    <a:pt x="4" y="137"/>
                  </a:lnTo>
                  <a:close/>
                  <a:moveTo>
                    <a:pt x="22" y="62"/>
                  </a:moveTo>
                  <a:lnTo>
                    <a:pt x="22" y="62"/>
                  </a:lnTo>
                  <a:cubicBezTo>
                    <a:pt x="22" y="79"/>
                    <a:pt x="25" y="90"/>
                    <a:pt x="31" y="98"/>
                  </a:cubicBezTo>
                  <a:cubicBezTo>
                    <a:pt x="38" y="105"/>
                    <a:pt x="46" y="109"/>
                    <a:pt x="56" y="109"/>
                  </a:cubicBezTo>
                  <a:cubicBezTo>
                    <a:pt x="65" y="109"/>
                    <a:pt x="73" y="105"/>
                    <a:pt x="80" y="98"/>
                  </a:cubicBezTo>
                  <a:cubicBezTo>
                    <a:pt x="86" y="91"/>
                    <a:pt x="90" y="79"/>
                    <a:pt x="90" y="63"/>
                  </a:cubicBezTo>
                  <a:cubicBezTo>
                    <a:pt x="90" y="48"/>
                    <a:pt x="86" y="36"/>
                    <a:pt x="80" y="29"/>
                  </a:cubicBezTo>
                  <a:cubicBezTo>
                    <a:pt x="73" y="21"/>
                    <a:pt x="65" y="17"/>
                    <a:pt x="55" y="17"/>
                  </a:cubicBezTo>
                  <a:cubicBezTo>
                    <a:pt x="46" y="17"/>
                    <a:pt x="38" y="21"/>
                    <a:pt x="32" y="29"/>
                  </a:cubicBezTo>
                  <a:cubicBezTo>
                    <a:pt x="25" y="36"/>
                    <a:pt x="22" y="47"/>
                    <a:pt x="22" y="62"/>
                  </a:cubicBezTo>
                  <a:lnTo>
                    <a:pt x="22" y="6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478" y="2845"/>
              <a:ext cx="64" cy="74"/>
            </a:xfrm>
            <a:custGeom>
              <a:avLst/>
              <a:gdLst>
                <a:gd name="T0" fmla="*/ 0 w 100"/>
                <a:gd name="T1" fmla="*/ 127 h 127"/>
                <a:gd name="T2" fmla="*/ 0 w 100"/>
                <a:gd name="T3" fmla="*/ 127 h 127"/>
                <a:gd name="T4" fmla="*/ 0 w 100"/>
                <a:gd name="T5" fmla="*/ 3 h 127"/>
                <a:gd name="T6" fmla="*/ 18 w 100"/>
                <a:gd name="T7" fmla="*/ 3 h 127"/>
                <a:gd name="T8" fmla="*/ 18 w 100"/>
                <a:gd name="T9" fmla="*/ 20 h 127"/>
                <a:gd name="T10" fmla="*/ 58 w 100"/>
                <a:gd name="T11" fmla="*/ 0 h 127"/>
                <a:gd name="T12" fmla="*/ 78 w 100"/>
                <a:gd name="T13" fmla="*/ 4 h 127"/>
                <a:gd name="T14" fmla="*/ 93 w 100"/>
                <a:gd name="T15" fmla="*/ 14 h 127"/>
                <a:gd name="T16" fmla="*/ 99 w 100"/>
                <a:gd name="T17" fmla="*/ 30 h 127"/>
                <a:gd name="T18" fmla="*/ 100 w 100"/>
                <a:gd name="T19" fmla="*/ 50 h 127"/>
                <a:gd name="T20" fmla="*/ 100 w 100"/>
                <a:gd name="T21" fmla="*/ 127 h 127"/>
                <a:gd name="T22" fmla="*/ 79 w 100"/>
                <a:gd name="T23" fmla="*/ 127 h 127"/>
                <a:gd name="T24" fmla="*/ 79 w 100"/>
                <a:gd name="T25" fmla="*/ 51 h 127"/>
                <a:gd name="T26" fmla="*/ 77 w 100"/>
                <a:gd name="T27" fmla="*/ 32 h 127"/>
                <a:gd name="T28" fmla="*/ 68 w 100"/>
                <a:gd name="T29" fmla="*/ 22 h 127"/>
                <a:gd name="T30" fmla="*/ 53 w 100"/>
                <a:gd name="T31" fmla="*/ 18 h 127"/>
                <a:gd name="T32" fmla="*/ 30 w 100"/>
                <a:gd name="T33" fmla="*/ 26 h 127"/>
                <a:gd name="T34" fmla="*/ 21 w 100"/>
                <a:gd name="T35" fmla="*/ 59 h 127"/>
                <a:gd name="T36" fmla="*/ 21 w 100"/>
                <a:gd name="T37" fmla="*/ 127 h 127"/>
                <a:gd name="T38" fmla="*/ 0 w 100"/>
                <a:gd name="T3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27">
                  <a:moveTo>
                    <a:pt x="0" y="127"/>
                  </a:moveTo>
                  <a:lnTo>
                    <a:pt x="0" y="127"/>
                  </a:lnTo>
                  <a:lnTo>
                    <a:pt x="0" y="3"/>
                  </a:lnTo>
                  <a:lnTo>
                    <a:pt x="18" y="3"/>
                  </a:lnTo>
                  <a:lnTo>
                    <a:pt x="18" y="20"/>
                  </a:lnTo>
                  <a:cubicBezTo>
                    <a:pt x="28" y="7"/>
                    <a:pt x="41" y="0"/>
                    <a:pt x="58" y="0"/>
                  </a:cubicBezTo>
                  <a:cubicBezTo>
                    <a:pt x="65" y="0"/>
                    <a:pt x="72" y="1"/>
                    <a:pt x="78" y="4"/>
                  </a:cubicBezTo>
                  <a:cubicBezTo>
                    <a:pt x="85" y="6"/>
                    <a:pt x="89" y="10"/>
                    <a:pt x="93" y="14"/>
                  </a:cubicBezTo>
                  <a:cubicBezTo>
                    <a:pt x="96" y="19"/>
                    <a:pt x="98" y="24"/>
                    <a:pt x="99" y="30"/>
                  </a:cubicBezTo>
                  <a:cubicBezTo>
                    <a:pt x="100" y="34"/>
                    <a:pt x="100" y="41"/>
                    <a:pt x="100" y="50"/>
                  </a:cubicBezTo>
                  <a:lnTo>
                    <a:pt x="100" y="127"/>
                  </a:lnTo>
                  <a:lnTo>
                    <a:pt x="79" y="127"/>
                  </a:lnTo>
                  <a:lnTo>
                    <a:pt x="79" y="51"/>
                  </a:lnTo>
                  <a:cubicBezTo>
                    <a:pt x="79" y="43"/>
                    <a:pt x="78" y="36"/>
                    <a:pt x="77" y="32"/>
                  </a:cubicBezTo>
                  <a:cubicBezTo>
                    <a:pt x="75" y="28"/>
                    <a:pt x="72" y="24"/>
                    <a:pt x="68" y="22"/>
                  </a:cubicBezTo>
                  <a:cubicBezTo>
                    <a:pt x="64" y="19"/>
                    <a:pt x="59" y="18"/>
                    <a:pt x="53" y="18"/>
                  </a:cubicBezTo>
                  <a:cubicBezTo>
                    <a:pt x="44" y="18"/>
                    <a:pt x="37" y="21"/>
                    <a:pt x="30" y="26"/>
                  </a:cubicBezTo>
                  <a:cubicBezTo>
                    <a:pt x="24" y="32"/>
                    <a:pt x="21" y="43"/>
                    <a:pt x="21" y="59"/>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noEditPoints="1"/>
            </p:cNvSpPr>
            <p:nvPr/>
          </p:nvSpPr>
          <p:spPr bwMode="auto">
            <a:xfrm>
              <a:off x="1558" y="2845"/>
              <a:ext cx="75" cy="76"/>
            </a:xfrm>
            <a:custGeom>
              <a:avLst/>
              <a:gdLst>
                <a:gd name="T0" fmla="*/ 0 w 116"/>
                <a:gd name="T1" fmla="*/ 65 h 129"/>
                <a:gd name="T2" fmla="*/ 0 w 116"/>
                <a:gd name="T3" fmla="*/ 65 h 129"/>
                <a:gd name="T4" fmla="*/ 19 w 116"/>
                <a:gd name="T5" fmla="*/ 14 h 129"/>
                <a:gd name="T6" fmla="*/ 58 w 116"/>
                <a:gd name="T7" fmla="*/ 0 h 129"/>
                <a:gd name="T8" fmla="*/ 100 w 116"/>
                <a:gd name="T9" fmla="*/ 17 h 129"/>
                <a:gd name="T10" fmla="*/ 116 w 116"/>
                <a:gd name="T11" fmla="*/ 63 h 129"/>
                <a:gd name="T12" fmla="*/ 109 w 116"/>
                <a:gd name="T13" fmla="*/ 100 h 129"/>
                <a:gd name="T14" fmla="*/ 88 w 116"/>
                <a:gd name="T15" fmla="*/ 122 h 129"/>
                <a:gd name="T16" fmla="*/ 58 w 116"/>
                <a:gd name="T17" fmla="*/ 129 h 129"/>
                <a:gd name="T18" fmla="*/ 16 w 116"/>
                <a:gd name="T19" fmla="*/ 113 h 129"/>
                <a:gd name="T20" fmla="*/ 0 w 116"/>
                <a:gd name="T21" fmla="*/ 65 h 129"/>
                <a:gd name="T22" fmla="*/ 0 w 116"/>
                <a:gd name="T23" fmla="*/ 65 h 129"/>
                <a:gd name="T24" fmla="*/ 22 w 116"/>
                <a:gd name="T25" fmla="*/ 65 h 129"/>
                <a:gd name="T26" fmla="*/ 22 w 116"/>
                <a:gd name="T27" fmla="*/ 65 h 129"/>
                <a:gd name="T28" fmla="*/ 32 w 116"/>
                <a:gd name="T29" fmla="*/ 100 h 129"/>
                <a:gd name="T30" fmla="*/ 58 w 116"/>
                <a:gd name="T31" fmla="*/ 112 h 129"/>
                <a:gd name="T32" fmla="*/ 84 w 116"/>
                <a:gd name="T33" fmla="*/ 100 h 129"/>
                <a:gd name="T34" fmla="*/ 95 w 116"/>
                <a:gd name="T35" fmla="*/ 64 h 129"/>
                <a:gd name="T36" fmla="*/ 84 w 116"/>
                <a:gd name="T37" fmla="*/ 29 h 129"/>
                <a:gd name="T38" fmla="*/ 58 w 116"/>
                <a:gd name="T39" fmla="*/ 17 h 129"/>
                <a:gd name="T40" fmla="*/ 32 w 116"/>
                <a:gd name="T41" fmla="*/ 29 h 129"/>
                <a:gd name="T42" fmla="*/ 22 w 116"/>
                <a:gd name="T43" fmla="*/ 65 h 129"/>
                <a:gd name="T44" fmla="*/ 22 w 116"/>
                <a:gd name="T4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29">
                  <a:moveTo>
                    <a:pt x="0" y="65"/>
                  </a:moveTo>
                  <a:lnTo>
                    <a:pt x="0" y="65"/>
                  </a:lnTo>
                  <a:cubicBezTo>
                    <a:pt x="0" y="42"/>
                    <a:pt x="6" y="25"/>
                    <a:pt x="19" y="14"/>
                  </a:cubicBezTo>
                  <a:cubicBezTo>
                    <a:pt x="30" y="4"/>
                    <a:pt x="43" y="0"/>
                    <a:pt x="58" y="0"/>
                  </a:cubicBezTo>
                  <a:cubicBezTo>
                    <a:pt x="75" y="0"/>
                    <a:pt x="89" y="5"/>
                    <a:pt x="100" y="17"/>
                  </a:cubicBezTo>
                  <a:cubicBezTo>
                    <a:pt x="111" y="28"/>
                    <a:pt x="116" y="43"/>
                    <a:pt x="116" y="63"/>
                  </a:cubicBezTo>
                  <a:cubicBezTo>
                    <a:pt x="116" y="79"/>
                    <a:pt x="114" y="91"/>
                    <a:pt x="109" y="100"/>
                  </a:cubicBezTo>
                  <a:cubicBezTo>
                    <a:pt x="104" y="110"/>
                    <a:pt x="97" y="117"/>
                    <a:pt x="88" y="122"/>
                  </a:cubicBezTo>
                  <a:cubicBezTo>
                    <a:pt x="79" y="127"/>
                    <a:pt x="69" y="129"/>
                    <a:pt x="58" y="129"/>
                  </a:cubicBezTo>
                  <a:cubicBezTo>
                    <a:pt x="41" y="129"/>
                    <a:pt x="27" y="124"/>
                    <a:pt x="16" y="113"/>
                  </a:cubicBezTo>
                  <a:cubicBezTo>
                    <a:pt x="5" y="101"/>
                    <a:pt x="0" y="85"/>
                    <a:pt x="0" y="65"/>
                  </a:cubicBezTo>
                  <a:lnTo>
                    <a:pt x="0" y="65"/>
                  </a:lnTo>
                  <a:close/>
                  <a:moveTo>
                    <a:pt x="22" y="65"/>
                  </a:moveTo>
                  <a:lnTo>
                    <a:pt x="22" y="65"/>
                  </a:lnTo>
                  <a:cubicBezTo>
                    <a:pt x="22" y="80"/>
                    <a:pt x="25" y="92"/>
                    <a:pt x="32" y="100"/>
                  </a:cubicBezTo>
                  <a:cubicBezTo>
                    <a:pt x="39" y="108"/>
                    <a:pt x="48" y="112"/>
                    <a:pt x="58" y="112"/>
                  </a:cubicBezTo>
                  <a:cubicBezTo>
                    <a:pt x="69" y="112"/>
                    <a:pt x="77" y="108"/>
                    <a:pt x="84" y="100"/>
                  </a:cubicBezTo>
                  <a:cubicBezTo>
                    <a:pt x="91" y="92"/>
                    <a:pt x="95" y="80"/>
                    <a:pt x="95" y="64"/>
                  </a:cubicBezTo>
                  <a:cubicBezTo>
                    <a:pt x="95" y="49"/>
                    <a:pt x="91" y="37"/>
                    <a:pt x="84" y="29"/>
                  </a:cubicBezTo>
                  <a:cubicBezTo>
                    <a:pt x="77" y="21"/>
                    <a:pt x="68" y="17"/>
                    <a:pt x="58" y="17"/>
                  </a:cubicBezTo>
                  <a:cubicBezTo>
                    <a:pt x="48" y="17"/>
                    <a:pt x="39" y="21"/>
                    <a:pt x="32" y="29"/>
                  </a:cubicBezTo>
                  <a:cubicBezTo>
                    <a:pt x="25" y="37"/>
                    <a:pt x="22" y="49"/>
                    <a:pt x="22" y="65"/>
                  </a:cubicBezTo>
                  <a:lnTo>
                    <a:pt x="22"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643" y="2845"/>
              <a:ext cx="67" cy="76"/>
            </a:xfrm>
            <a:custGeom>
              <a:avLst/>
              <a:gdLst>
                <a:gd name="T0" fmla="*/ 0 w 103"/>
                <a:gd name="T1" fmla="*/ 90 h 129"/>
                <a:gd name="T2" fmla="*/ 0 w 103"/>
                <a:gd name="T3" fmla="*/ 90 h 129"/>
                <a:gd name="T4" fmla="*/ 21 w 103"/>
                <a:gd name="T5" fmla="*/ 86 h 129"/>
                <a:gd name="T6" fmla="*/ 30 w 103"/>
                <a:gd name="T7" fmla="*/ 105 h 129"/>
                <a:gd name="T8" fmla="*/ 53 w 103"/>
                <a:gd name="T9" fmla="*/ 112 h 129"/>
                <a:gd name="T10" fmla="*/ 74 w 103"/>
                <a:gd name="T11" fmla="*/ 106 h 129"/>
                <a:gd name="T12" fmla="*/ 81 w 103"/>
                <a:gd name="T13" fmla="*/ 92 h 129"/>
                <a:gd name="T14" fmla="*/ 75 w 103"/>
                <a:gd name="T15" fmla="*/ 81 h 129"/>
                <a:gd name="T16" fmla="*/ 53 w 103"/>
                <a:gd name="T17" fmla="*/ 74 h 129"/>
                <a:gd name="T18" fmla="*/ 21 w 103"/>
                <a:gd name="T19" fmla="*/ 64 h 129"/>
                <a:gd name="T20" fmla="*/ 8 w 103"/>
                <a:gd name="T21" fmla="*/ 52 h 129"/>
                <a:gd name="T22" fmla="*/ 3 w 103"/>
                <a:gd name="T23" fmla="*/ 35 h 129"/>
                <a:gd name="T24" fmla="*/ 7 w 103"/>
                <a:gd name="T25" fmla="*/ 20 h 129"/>
                <a:gd name="T26" fmla="*/ 17 w 103"/>
                <a:gd name="T27" fmla="*/ 8 h 129"/>
                <a:gd name="T28" fmla="*/ 31 w 103"/>
                <a:gd name="T29" fmla="*/ 2 h 129"/>
                <a:gd name="T30" fmla="*/ 49 w 103"/>
                <a:gd name="T31" fmla="*/ 0 h 129"/>
                <a:gd name="T32" fmla="*/ 75 w 103"/>
                <a:gd name="T33" fmla="*/ 4 h 129"/>
                <a:gd name="T34" fmla="*/ 91 w 103"/>
                <a:gd name="T35" fmla="*/ 15 h 129"/>
                <a:gd name="T36" fmla="*/ 98 w 103"/>
                <a:gd name="T37" fmla="*/ 35 h 129"/>
                <a:gd name="T38" fmla="*/ 78 w 103"/>
                <a:gd name="T39" fmla="*/ 37 h 129"/>
                <a:gd name="T40" fmla="*/ 69 w 103"/>
                <a:gd name="T41" fmla="*/ 22 h 129"/>
                <a:gd name="T42" fmla="*/ 50 w 103"/>
                <a:gd name="T43" fmla="*/ 17 h 129"/>
                <a:gd name="T44" fmla="*/ 30 w 103"/>
                <a:gd name="T45" fmla="*/ 22 h 129"/>
                <a:gd name="T46" fmla="*/ 24 w 103"/>
                <a:gd name="T47" fmla="*/ 33 h 129"/>
                <a:gd name="T48" fmla="*/ 26 w 103"/>
                <a:gd name="T49" fmla="*/ 40 h 129"/>
                <a:gd name="T50" fmla="*/ 34 w 103"/>
                <a:gd name="T51" fmla="*/ 46 h 129"/>
                <a:gd name="T52" fmla="*/ 53 w 103"/>
                <a:gd name="T53" fmla="*/ 51 h 129"/>
                <a:gd name="T54" fmla="*/ 84 w 103"/>
                <a:gd name="T55" fmla="*/ 61 h 129"/>
                <a:gd name="T56" fmla="*/ 98 w 103"/>
                <a:gd name="T57" fmla="*/ 72 h 129"/>
                <a:gd name="T58" fmla="*/ 103 w 103"/>
                <a:gd name="T59" fmla="*/ 90 h 129"/>
                <a:gd name="T60" fmla="*/ 97 w 103"/>
                <a:gd name="T61" fmla="*/ 110 h 129"/>
                <a:gd name="T62" fmla="*/ 79 w 103"/>
                <a:gd name="T63" fmla="*/ 124 h 129"/>
                <a:gd name="T64" fmla="*/ 53 w 103"/>
                <a:gd name="T65" fmla="*/ 129 h 129"/>
                <a:gd name="T66" fmla="*/ 16 w 103"/>
                <a:gd name="T67" fmla="*/ 119 h 129"/>
                <a:gd name="T68" fmla="*/ 0 w 103"/>
                <a:gd name="T69" fmla="*/ 90 h 129"/>
                <a:gd name="T70" fmla="*/ 0 w 103"/>
                <a:gd name="T71" fmla="*/ 9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29">
                  <a:moveTo>
                    <a:pt x="0" y="90"/>
                  </a:moveTo>
                  <a:lnTo>
                    <a:pt x="0" y="90"/>
                  </a:lnTo>
                  <a:lnTo>
                    <a:pt x="21" y="86"/>
                  </a:lnTo>
                  <a:cubicBezTo>
                    <a:pt x="22" y="95"/>
                    <a:pt x="25" y="101"/>
                    <a:pt x="30" y="105"/>
                  </a:cubicBezTo>
                  <a:cubicBezTo>
                    <a:pt x="36" y="110"/>
                    <a:pt x="43" y="112"/>
                    <a:pt x="53" y="112"/>
                  </a:cubicBezTo>
                  <a:cubicBezTo>
                    <a:pt x="62" y="112"/>
                    <a:pt x="69" y="110"/>
                    <a:pt x="74" y="106"/>
                  </a:cubicBezTo>
                  <a:cubicBezTo>
                    <a:pt x="79" y="102"/>
                    <a:pt x="81" y="98"/>
                    <a:pt x="81" y="92"/>
                  </a:cubicBezTo>
                  <a:cubicBezTo>
                    <a:pt x="81" y="88"/>
                    <a:pt x="79" y="84"/>
                    <a:pt x="75" y="81"/>
                  </a:cubicBezTo>
                  <a:cubicBezTo>
                    <a:pt x="72" y="79"/>
                    <a:pt x="65" y="77"/>
                    <a:pt x="53" y="74"/>
                  </a:cubicBezTo>
                  <a:cubicBezTo>
                    <a:pt x="38" y="70"/>
                    <a:pt x="27" y="67"/>
                    <a:pt x="21" y="64"/>
                  </a:cubicBezTo>
                  <a:cubicBezTo>
                    <a:pt x="15" y="61"/>
                    <a:pt x="11" y="57"/>
                    <a:pt x="8" y="52"/>
                  </a:cubicBezTo>
                  <a:cubicBezTo>
                    <a:pt x="5" y="47"/>
                    <a:pt x="3" y="42"/>
                    <a:pt x="3" y="35"/>
                  </a:cubicBezTo>
                  <a:cubicBezTo>
                    <a:pt x="3" y="30"/>
                    <a:pt x="5" y="25"/>
                    <a:pt x="7" y="20"/>
                  </a:cubicBezTo>
                  <a:cubicBezTo>
                    <a:pt x="10" y="15"/>
                    <a:pt x="13" y="12"/>
                    <a:pt x="17" y="8"/>
                  </a:cubicBezTo>
                  <a:cubicBezTo>
                    <a:pt x="21" y="6"/>
                    <a:pt x="25" y="4"/>
                    <a:pt x="31" y="2"/>
                  </a:cubicBezTo>
                  <a:cubicBezTo>
                    <a:pt x="36" y="1"/>
                    <a:pt x="42" y="0"/>
                    <a:pt x="49" y="0"/>
                  </a:cubicBezTo>
                  <a:cubicBezTo>
                    <a:pt x="59" y="0"/>
                    <a:pt x="67" y="1"/>
                    <a:pt x="75" y="4"/>
                  </a:cubicBezTo>
                  <a:cubicBezTo>
                    <a:pt x="82" y="7"/>
                    <a:pt x="87" y="11"/>
                    <a:pt x="91" y="15"/>
                  </a:cubicBezTo>
                  <a:cubicBezTo>
                    <a:pt x="94" y="20"/>
                    <a:pt x="97" y="27"/>
                    <a:pt x="98" y="35"/>
                  </a:cubicBezTo>
                  <a:lnTo>
                    <a:pt x="78" y="37"/>
                  </a:lnTo>
                  <a:cubicBezTo>
                    <a:pt x="77" y="31"/>
                    <a:pt x="74" y="26"/>
                    <a:pt x="69" y="22"/>
                  </a:cubicBezTo>
                  <a:cubicBezTo>
                    <a:pt x="65" y="19"/>
                    <a:pt x="59" y="17"/>
                    <a:pt x="50" y="17"/>
                  </a:cubicBezTo>
                  <a:cubicBezTo>
                    <a:pt x="41" y="17"/>
                    <a:pt x="34" y="19"/>
                    <a:pt x="30" y="22"/>
                  </a:cubicBezTo>
                  <a:cubicBezTo>
                    <a:pt x="26" y="25"/>
                    <a:pt x="24" y="29"/>
                    <a:pt x="24" y="33"/>
                  </a:cubicBezTo>
                  <a:cubicBezTo>
                    <a:pt x="24" y="36"/>
                    <a:pt x="24" y="38"/>
                    <a:pt x="26" y="40"/>
                  </a:cubicBezTo>
                  <a:cubicBezTo>
                    <a:pt x="28" y="43"/>
                    <a:pt x="31" y="45"/>
                    <a:pt x="34" y="46"/>
                  </a:cubicBezTo>
                  <a:cubicBezTo>
                    <a:pt x="36" y="47"/>
                    <a:pt x="42" y="49"/>
                    <a:pt x="53" y="51"/>
                  </a:cubicBezTo>
                  <a:cubicBezTo>
                    <a:pt x="68" y="55"/>
                    <a:pt x="78" y="59"/>
                    <a:pt x="84" y="61"/>
                  </a:cubicBezTo>
                  <a:cubicBezTo>
                    <a:pt x="90" y="64"/>
                    <a:pt x="94" y="67"/>
                    <a:pt x="98" y="72"/>
                  </a:cubicBezTo>
                  <a:cubicBezTo>
                    <a:pt x="101" y="77"/>
                    <a:pt x="103" y="83"/>
                    <a:pt x="103" y="90"/>
                  </a:cubicBezTo>
                  <a:cubicBezTo>
                    <a:pt x="103" y="97"/>
                    <a:pt x="101" y="104"/>
                    <a:pt x="97" y="110"/>
                  </a:cubicBezTo>
                  <a:cubicBezTo>
                    <a:pt x="93" y="116"/>
                    <a:pt x="87" y="121"/>
                    <a:pt x="79" y="124"/>
                  </a:cubicBezTo>
                  <a:cubicBezTo>
                    <a:pt x="71" y="128"/>
                    <a:pt x="62" y="129"/>
                    <a:pt x="53" y="129"/>
                  </a:cubicBezTo>
                  <a:cubicBezTo>
                    <a:pt x="37" y="129"/>
                    <a:pt x="24" y="126"/>
                    <a:pt x="16" y="119"/>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1726" y="2819"/>
              <a:ext cx="13" cy="100"/>
            </a:xfrm>
            <a:custGeom>
              <a:avLst/>
              <a:gdLst>
                <a:gd name="T0" fmla="*/ 0 w 21"/>
                <a:gd name="T1" fmla="*/ 25 h 172"/>
                <a:gd name="T2" fmla="*/ 0 w 21"/>
                <a:gd name="T3" fmla="*/ 25 h 172"/>
                <a:gd name="T4" fmla="*/ 0 w 21"/>
                <a:gd name="T5" fmla="*/ 0 h 172"/>
                <a:gd name="T6" fmla="*/ 21 w 21"/>
                <a:gd name="T7" fmla="*/ 0 h 172"/>
                <a:gd name="T8" fmla="*/ 21 w 21"/>
                <a:gd name="T9" fmla="*/ 25 h 172"/>
                <a:gd name="T10" fmla="*/ 0 w 21"/>
                <a:gd name="T11" fmla="*/ 25 h 172"/>
                <a:gd name="T12" fmla="*/ 0 w 21"/>
                <a:gd name="T13" fmla="*/ 172 h 172"/>
                <a:gd name="T14" fmla="*/ 0 w 21"/>
                <a:gd name="T15" fmla="*/ 172 h 172"/>
                <a:gd name="T16" fmla="*/ 0 w 21"/>
                <a:gd name="T17" fmla="*/ 48 h 172"/>
                <a:gd name="T18" fmla="*/ 21 w 21"/>
                <a:gd name="T19" fmla="*/ 48 h 172"/>
                <a:gd name="T20" fmla="*/ 21 w 21"/>
                <a:gd name="T21" fmla="*/ 172 h 172"/>
                <a:gd name="T22" fmla="*/ 0 w 21"/>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2">
                  <a:moveTo>
                    <a:pt x="0" y="25"/>
                  </a:moveTo>
                  <a:lnTo>
                    <a:pt x="0" y="25"/>
                  </a:lnTo>
                  <a:lnTo>
                    <a:pt x="0" y="0"/>
                  </a:lnTo>
                  <a:lnTo>
                    <a:pt x="21" y="0"/>
                  </a:lnTo>
                  <a:lnTo>
                    <a:pt x="21" y="25"/>
                  </a:lnTo>
                  <a:lnTo>
                    <a:pt x="0" y="25"/>
                  </a:lnTo>
                  <a:close/>
                  <a:moveTo>
                    <a:pt x="0" y="172"/>
                  </a:moveTo>
                  <a:lnTo>
                    <a:pt x="0" y="172"/>
                  </a:lnTo>
                  <a:lnTo>
                    <a:pt x="0" y="48"/>
                  </a:lnTo>
                  <a:lnTo>
                    <a:pt x="21" y="48"/>
                  </a:lnTo>
                  <a:lnTo>
                    <a:pt x="21" y="172"/>
                  </a:lnTo>
                  <a:lnTo>
                    <a:pt x="0" y="1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755" y="2845"/>
              <a:ext cx="66" cy="76"/>
            </a:xfrm>
            <a:custGeom>
              <a:avLst/>
              <a:gdLst>
                <a:gd name="T0" fmla="*/ 0 w 103"/>
                <a:gd name="T1" fmla="*/ 90 h 129"/>
                <a:gd name="T2" fmla="*/ 0 w 103"/>
                <a:gd name="T3" fmla="*/ 90 h 129"/>
                <a:gd name="T4" fmla="*/ 21 w 103"/>
                <a:gd name="T5" fmla="*/ 86 h 129"/>
                <a:gd name="T6" fmla="*/ 31 w 103"/>
                <a:gd name="T7" fmla="*/ 105 h 129"/>
                <a:gd name="T8" fmla="*/ 53 w 103"/>
                <a:gd name="T9" fmla="*/ 112 h 129"/>
                <a:gd name="T10" fmla="*/ 74 w 103"/>
                <a:gd name="T11" fmla="*/ 106 h 129"/>
                <a:gd name="T12" fmla="*/ 81 w 103"/>
                <a:gd name="T13" fmla="*/ 92 h 129"/>
                <a:gd name="T14" fmla="*/ 75 w 103"/>
                <a:gd name="T15" fmla="*/ 81 h 129"/>
                <a:gd name="T16" fmla="*/ 54 w 103"/>
                <a:gd name="T17" fmla="*/ 74 h 129"/>
                <a:gd name="T18" fmla="*/ 22 w 103"/>
                <a:gd name="T19" fmla="*/ 64 h 129"/>
                <a:gd name="T20" fmla="*/ 8 w 103"/>
                <a:gd name="T21" fmla="*/ 52 h 129"/>
                <a:gd name="T22" fmla="*/ 4 w 103"/>
                <a:gd name="T23" fmla="*/ 35 h 129"/>
                <a:gd name="T24" fmla="*/ 7 w 103"/>
                <a:gd name="T25" fmla="*/ 20 h 129"/>
                <a:gd name="T26" fmla="*/ 18 w 103"/>
                <a:gd name="T27" fmla="*/ 8 h 129"/>
                <a:gd name="T28" fmla="*/ 31 w 103"/>
                <a:gd name="T29" fmla="*/ 2 h 129"/>
                <a:gd name="T30" fmla="*/ 49 w 103"/>
                <a:gd name="T31" fmla="*/ 0 h 129"/>
                <a:gd name="T32" fmla="*/ 75 w 103"/>
                <a:gd name="T33" fmla="*/ 4 h 129"/>
                <a:gd name="T34" fmla="*/ 91 w 103"/>
                <a:gd name="T35" fmla="*/ 15 h 129"/>
                <a:gd name="T36" fmla="*/ 98 w 103"/>
                <a:gd name="T37" fmla="*/ 35 h 129"/>
                <a:gd name="T38" fmla="*/ 78 w 103"/>
                <a:gd name="T39" fmla="*/ 37 h 129"/>
                <a:gd name="T40" fmla="*/ 70 w 103"/>
                <a:gd name="T41" fmla="*/ 22 h 129"/>
                <a:gd name="T42" fmla="*/ 51 w 103"/>
                <a:gd name="T43" fmla="*/ 17 h 129"/>
                <a:gd name="T44" fmla="*/ 30 w 103"/>
                <a:gd name="T45" fmla="*/ 22 h 129"/>
                <a:gd name="T46" fmla="*/ 24 w 103"/>
                <a:gd name="T47" fmla="*/ 33 h 129"/>
                <a:gd name="T48" fmla="*/ 26 w 103"/>
                <a:gd name="T49" fmla="*/ 40 h 129"/>
                <a:gd name="T50" fmla="*/ 35 w 103"/>
                <a:gd name="T51" fmla="*/ 46 h 129"/>
                <a:gd name="T52" fmla="*/ 53 w 103"/>
                <a:gd name="T53" fmla="*/ 51 h 129"/>
                <a:gd name="T54" fmla="*/ 84 w 103"/>
                <a:gd name="T55" fmla="*/ 61 h 129"/>
                <a:gd name="T56" fmla="*/ 98 w 103"/>
                <a:gd name="T57" fmla="*/ 72 h 129"/>
                <a:gd name="T58" fmla="*/ 103 w 103"/>
                <a:gd name="T59" fmla="*/ 90 h 129"/>
                <a:gd name="T60" fmla="*/ 97 w 103"/>
                <a:gd name="T61" fmla="*/ 110 h 129"/>
                <a:gd name="T62" fmla="*/ 79 w 103"/>
                <a:gd name="T63" fmla="*/ 124 h 129"/>
                <a:gd name="T64" fmla="*/ 53 w 103"/>
                <a:gd name="T65" fmla="*/ 129 h 129"/>
                <a:gd name="T66" fmla="*/ 16 w 103"/>
                <a:gd name="T67" fmla="*/ 119 h 129"/>
                <a:gd name="T68" fmla="*/ 0 w 103"/>
                <a:gd name="T69" fmla="*/ 90 h 129"/>
                <a:gd name="T70" fmla="*/ 0 w 103"/>
                <a:gd name="T71" fmla="*/ 9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29">
                  <a:moveTo>
                    <a:pt x="0" y="90"/>
                  </a:moveTo>
                  <a:lnTo>
                    <a:pt x="0" y="90"/>
                  </a:lnTo>
                  <a:lnTo>
                    <a:pt x="21" y="86"/>
                  </a:lnTo>
                  <a:cubicBezTo>
                    <a:pt x="22" y="95"/>
                    <a:pt x="25" y="101"/>
                    <a:pt x="31" y="105"/>
                  </a:cubicBezTo>
                  <a:cubicBezTo>
                    <a:pt x="36" y="110"/>
                    <a:pt x="43" y="112"/>
                    <a:pt x="53" y="112"/>
                  </a:cubicBezTo>
                  <a:cubicBezTo>
                    <a:pt x="63" y="112"/>
                    <a:pt x="70" y="110"/>
                    <a:pt x="74" y="106"/>
                  </a:cubicBezTo>
                  <a:cubicBezTo>
                    <a:pt x="79" y="102"/>
                    <a:pt x="81" y="98"/>
                    <a:pt x="81" y="92"/>
                  </a:cubicBezTo>
                  <a:cubicBezTo>
                    <a:pt x="81" y="88"/>
                    <a:pt x="79" y="84"/>
                    <a:pt x="75" y="81"/>
                  </a:cubicBezTo>
                  <a:cubicBezTo>
                    <a:pt x="72" y="79"/>
                    <a:pt x="65" y="77"/>
                    <a:pt x="54" y="74"/>
                  </a:cubicBezTo>
                  <a:cubicBezTo>
                    <a:pt x="38" y="70"/>
                    <a:pt x="28" y="67"/>
                    <a:pt x="22" y="64"/>
                  </a:cubicBezTo>
                  <a:cubicBezTo>
                    <a:pt x="16" y="61"/>
                    <a:pt x="11" y="57"/>
                    <a:pt x="8" y="52"/>
                  </a:cubicBezTo>
                  <a:cubicBezTo>
                    <a:pt x="5" y="47"/>
                    <a:pt x="4" y="42"/>
                    <a:pt x="4" y="35"/>
                  </a:cubicBezTo>
                  <a:cubicBezTo>
                    <a:pt x="4" y="30"/>
                    <a:pt x="5" y="25"/>
                    <a:pt x="7" y="20"/>
                  </a:cubicBezTo>
                  <a:cubicBezTo>
                    <a:pt x="10" y="15"/>
                    <a:pt x="13" y="12"/>
                    <a:pt x="18" y="8"/>
                  </a:cubicBezTo>
                  <a:cubicBezTo>
                    <a:pt x="21" y="6"/>
                    <a:pt x="25" y="4"/>
                    <a:pt x="31" y="2"/>
                  </a:cubicBezTo>
                  <a:cubicBezTo>
                    <a:pt x="37" y="1"/>
                    <a:pt x="43" y="0"/>
                    <a:pt x="49" y="0"/>
                  </a:cubicBezTo>
                  <a:cubicBezTo>
                    <a:pt x="59" y="0"/>
                    <a:pt x="68" y="1"/>
                    <a:pt x="75" y="4"/>
                  </a:cubicBezTo>
                  <a:cubicBezTo>
                    <a:pt x="82" y="7"/>
                    <a:pt x="88" y="11"/>
                    <a:pt x="91" y="15"/>
                  </a:cubicBezTo>
                  <a:cubicBezTo>
                    <a:pt x="95" y="20"/>
                    <a:pt x="97" y="27"/>
                    <a:pt x="98" y="35"/>
                  </a:cubicBezTo>
                  <a:lnTo>
                    <a:pt x="78" y="37"/>
                  </a:lnTo>
                  <a:cubicBezTo>
                    <a:pt x="77" y="31"/>
                    <a:pt x="74" y="26"/>
                    <a:pt x="70" y="22"/>
                  </a:cubicBezTo>
                  <a:cubicBezTo>
                    <a:pt x="65" y="19"/>
                    <a:pt x="59" y="17"/>
                    <a:pt x="51" y="17"/>
                  </a:cubicBezTo>
                  <a:cubicBezTo>
                    <a:pt x="41" y="17"/>
                    <a:pt x="34" y="19"/>
                    <a:pt x="30" y="22"/>
                  </a:cubicBezTo>
                  <a:cubicBezTo>
                    <a:pt x="26" y="25"/>
                    <a:pt x="24" y="29"/>
                    <a:pt x="24" y="33"/>
                  </a:cubicBezTo>
                  <a:cubicBezTo>
                    <a:pt x="24" y="36"/>
                    <a:pt x="25" y="38"/>
                    <a:pt x="26" y="40"/>
                  </a:cubicBezTo>
                  <a:cubicBezTo>
                    <a:pt x="28" y="43"/>
                    <a:pt x="31" y="45"/>
                    <a:pt x="35" y="46"/>
                  </a:cubicBezTo>
                  <a:cubicBezTo>
                    <a:pt x="37" y="47"/>
                    <a:pt x="43" y="49"/>
                    <a:pt x="53" y="51"/>
                  </a:cubicBezTo>
                  <a:cubicBezTo>
                    <a:pt x="68" y="55"/>
                    <a:pt x="78" y="59"/>
                    <a:pt x="84" y="61"/>
                  </a:cubicBezTo>
                  <a:cubicBezTo>
                    <a:pt x="90" y="64"/>
                    <a:pt x="95" y="67"/>
                    <a:pt x="98" y="72"/>
                  </a:cubicBezTo>
                  <a:cubicBezTo>
                    <a:pt x="101" y="77"/>
                    <a:pt x="103" y="83"/>
                    <a:pt x="103" y="90"/>
                  </a:cubicBezTo>
                  <a:cubicBezTo>
                    <a:pt x="103" y="97"/>
                    <a:pt x="101" y="104"/>
                    <a:pt x="97" y="110"/>
                  </a:cubicBezTo>
                  <a:cubicBezTo>
                    <a:pt x="93" y="116"/>
                    <a:pt x="87" y="121"/>
                    <a:pt x="79" y="124"/>
                  </a:cubicBezTo>
                  <a:cubicBezTo>
                    <a:pt x="72" y="128"/>
                    <a:pt x="63" y="129"/>
                    <a:pt x="53" y="129"/>
                  </a:cubicBezTo>
                  <a:cubicBezTo>
                    <a:pt x="37" y="129"/>
                    <a:pt x="25" y="126"/>
                    <a:pt x="16" y="119"/>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5504" y="2503"/>
              <a:ext cx="1363" cy="560"/>
            </a:xfrm>
            <a:custGeom>
              <a:avLst/>
              <a:gdLst>
                <a:gd name="T0" fmla="*/ 0 w 2120"/>
                <a:gd name="T1" fmla="*/ 0 h 960"/>
                <a:gd name="T2" fmla="*/ 0 w 2120"/>
                <a:gd name="T3" fmla="*/ 0 h 960"/>
                <a:gd name="T4" fmla="*/ 2120 w 2120"/>
                <a:gd name="T5" fmla="*/ 0 h 960"/>
                <a:gd name="T6" fmla="*/ 2120 w 2120"/>
                <a:gd name="T7" fmla="*/ 960 h 960"/>
                <a:gd name="T8" fmla="*/ 0 w 2120"/>
                <a:gd name="T9" fmla="*/ 960 h 960"/>
                <a:gd name="T10" fmla="*/ 0 w 2120"/>
                <a:gd name="T11" fmla="*/ 0 h 960"/>
              </a:gdLst>
              <a:ahLst/>
              <a:cxnLst>
                <a:cxn ang="0">
                  <a:pos x="T0" y="T1"/>
                </a:cxn>
                <a:cxn ang="0">
                  <a:pos x="T2" y="T3"/>
                </a:cxn>
                <a:cxn ang="0">
                  <a:pos x="T4" y="T5"/>
                </a:cxn>
                <a:cxn ang="0">
                  <a:pos x="T6" y="T7"/>
                </a:cxn>
                <a:cxn ang="0">
                  <a:pos x="T8" y="T9"/>
                </a:cxn>
                <a:cxn ang="0">
                  <a:pos x="T10" y="T11"/>
                </a:cxn>
              </a:cxnLst>
              <a:rect l="0" t="0" r="r" b="b"/>
              <a:pathLst>
                <a:path w="2120" h="960">
                  <a:moveTo>
                    <a:pt x="0" y="0"/>
                  </a:moveTo>
                  <a:lnTo>
                    <a:pt x="0" y="0"/>
                  </a:lnTo>
                  <a:lnTo>
                    <a:pt x="2120" y="0"/>
                  </a:lnTo>
                  <a:lnTo>
                    <a:pt x="2120" y="960"/>
                  </a:lnTo>
                  <a:lnTo>
                    <a:pt x="0" y="960"/>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5504" y="2503"/>
              <a:ext cx="1363" cy="560"/>
            </a:xfrm>
            <a:custGeom>
              <a:avLst/>
              <a:gdLst>
                <a:gd name="T0" fmla="*/ 0 w 2120"/>
                <a:gd name="T1" fmla="*/ 0 h 960"/>
                <a:gd name="T2" fmla="*/ 0 w 2120"/>
                <a:gd name="T3" fmla="*/ 0 h 960"/>
                <a:gd name="T4" fmla="*/ 2120 w 2120"/>
                <a:gd name="T5" fmla="*/ 0 h 960"/>
                <a:gd name="T6" fmla="*/ 2120 w 2120"/>
                <a:gd name="T7" fmla="*/ 960 h 960"/>
                <a:gd name="T8" fmla="*/ 0 w 2120"/>
                <a:gd name="T9" fmla="*/ 960 h 960"/>
                <a:gd name="T10" fmla="*/ 0 w 2120"/>
                <a:gd name="T11" fmla="*/ 0 h 960"/>
              </a:gdLst>
              <a:ahLst/>
              <a:cxnLst>
                <a:cxn ang="0">
                  <a:pos x="T0" y="T1"/>
                </a:cxn>
                <a:cxn ang="0">
                  <a:pos x="T2" y="T3"/>
                </a:cxn>
                <a:cxn ang="0">
                  <a:pos x="T4" y="T5"/>
                </a:cxn>
                <a:cxn ang="0">
                  <a:pos x="T6" y="T7"/>
                </a:cxn>
                <a:cxn ang="0">
                  <a:pos x="T8" y="T9"/>
                </a:cxn>
                <a:cxn ang="0">
                  <a:pos x="T10" y="T11"/>
                </a:cxn>
              </a:cxnLst>
              <a:rect l="0" t="0" r="r" b="b"/>
              <a:pathLst>
                <a:path w="2120" h="960">
                  <a:moveTo>
                    <a:pt x="0" y="0"/>
                  </a:moveTo>
                  <a:lnTo>
                    <a:pt x="0" y="0"/>
                  </a:lnTo>
                  <a:lnTo>
                    <a:pt x="2120" y="0"/>
                  </a:lnTo>
                  <a:lnTo>
                    <a:pt x="2120" y="960"/>
                  </a:lnTo>
                  <a:lnTo>
                    <a:pt x="0" y="960"/>
                  </a:lnTo>
                  <a:lnTo>
                    <a:pt x="0" y="0"/>
                  </a:lnTo>
                  <a:close/>
                </a:path>
              </a:pathLst>
            </a:cu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5723" y="2740"/>
              <a:ext cx="87" cy="103"/>
            </a:xfrm>
            <a:custGeom>
              <a:avLst/>
              <a:gdLst>
                <a:gd name="T0" fmla="*/ 0 w 136"/>
                <a:gd name="T1" fmla="*/ 119 h 177"/>
                <a:gd name="T2" fmla="*/ 0 w 136"/>
                <a:gd name="T3" fmla="*/ 119 h 177"/>
                <a:gd name="T4" fmla="*/ 21 w 136"/>
                <a:gd name="T5" fmla="*/ 117 h 177"/>
                <a:gd name="T6" fmla="*/ 28 w 136"/>
                <a:gd name="T7" fmla="*/ 138 h 177"/>
                <a:gd name="T8" fmla="*/ 46 w 136"/>
                <a:gd name="T9" fmla="*/ 152 h 177"/>
                <a:gd name="T10" fmla="*/ 72 w 136"/>
                <a:gd name="T11" fmla="*/ 157 h 177"/>
                <a:gd name="T12" fmla="*/ 95 w 136"/>
                <a:gd name="T13" fmla="*/ 153 h 177"/>
                <a:gd name="T14" fmla="*/ 109 w 136"/>
                <a:gd name="T15" fmla="*/ 142 h 177"/>
                <a:gd name="T16" fmla="*/ 114 w 136"/>
                <a:gd name="T17" fmla="*/ 128 h 177"/>
                <a:gd name="T18" fmla="*/ 110 w 136"/>
                <a:gd name="T19" fmla="*/ 114 h 177"/>
                <a:gd name="T20" fmla="*/ 94 w 136"/>
                <a:gd name="T21" fmla="*/ 104 h 177"/>
                <a:gd name="T22" fmla="*/ 64 w 136"/>
                <a:gd name="T23" fmla="*/ 95 h 177"/>
                <a:gd name="T24" fmla="*/ 31 w 136"/>
                <a:gd name="T25" fmla="*/ 85 h 177"/>
                <a:gd name="T26" fmla="*/ 12 w 136"/>
                <a:gd name="T27" fmla="*/ 69 h 177"/>
                <a:gd name="T28" fmla="*/ 6 w 136"/>
                <a:gd name="T29" fmla="*/ 47 h 177"/>
                <a:gd name="T30" fmla="*/ 14 w 136"/>
                <a:gd name="T31" fmla="*/ 23 h 177"/>
                <a:gd name="T32" fmla="*/ 35 w 136"/>
                <a:gd name="T33" fmla="*/ 6 h 177"/>
                <a:gd name="T34" fmla="*/ 67 w 136"/>
                <a:gd name="T35" fmla="*/ 0 h 177"/>
                <a:gd name="T36" fmla="*/ 100 w 136"/>
                <a:gd name="T37" fmla="*/ 6 h 177"/>
                <a:gd name="T38" fmla="*/ 123 w 136"/>
                <a:gd name="T39" fmla="*/ 24 h 177"/>
                <a:gd name="T40" fmla="*/ 131 w 136"/>
                <a:gd name="T41" fmla="*/ 51 h 177"/>
                <a:gd name="T42" fmla="*/ 109 w 136"/>
                <a:gd name="T43" fmla="*/ 53 h 177"/>
                <a:gd name="T44" fmla="*/ 97 w 136"/>
                <a:gd name="T45" fmla="*/ 28 h 177"/>
                <a:gd name="T46" fmla="*/ 68 w 136"/>
                <a:gd name="T47" fmla="*/ 20 h 177"/>
                <a:gd name="T48" fmla="*/ 38 w 136"/>
                <a:gd name="T49" fmla="*/ 28 h 177"/>
                <a:gd name="T50" fmla="*/ 28 w 136"/>
                <a:gd name="T51" fmla="*/ 46 h 177"/>
                <a:gd name="T52" fmla="*/ 35 w 136"/>
                <a:gd name="T53" fmla="*/ 61 h 177"/>
                <a:gd name="T54" fmla="*/ 69 w 136"/>
                <a:gd name="T55" fmla="*/ 73 h 177"/>
                <a:gd name="T56" fmla="*/ 107 w 136"/>
                <a:gd name="T57" fmla="*/ 84 h 177"/>
                <a:gd name="T58" fmla="*/ 129 w 136"/>
                <a:gd name="T59" fmla="*/ 102 h 177"/>
                <a:gd name="T60" fmla="*/ 136 w 136"/>
                <a:gd name="T61" fmla="*/ 126 h 177"/>
                <a:gd name="T62" fmla="*/ 128 w 136"/>
                <a:gd name="T63" fmla="*/ 152 h 177"/>
                <a:gd name="T64" fmla="*/ 106 w 136"/>
                <a:gd name="T65" fmla="*/ 170 h 177"/>
                <a:gd name="T66" fmla="*/ 73 w 136"/>
                <a:gd name="T67" fmla="*/ 177 h 177"/>
                <a:gd name="T68" fmla="*/ 34 w 136"/>
                <a:gd name="T69" fmla="*/ 170 h 177"/>
                <a:gd name="T70" fmla="*/ 9 w 136"/>
                <a:gd name="T71" fmla="*/ 150 h 177"/>
                <a:gd name="T72" fmla="*/ 0 w 136"/>
                <a:gd name="T73" fmla="*/ 119 h 177"/>
                <a:gd name="T74" fmla="*/ 0 w 136"/>
                <a:gd name="T75"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77">
                  <a:moveTo>
                    <a:pt x="0" y="119"/>
                  </a:moveTo>
                  <a:lnTo>
                    <a:pt x="0" y="119"/>
                  </a:lnTo>
                  <a:lnTo>
                    <a:pt x="21" y="117"/>
                  </a:lnTo>
                  <a:cubicBezTo>
                    <a:pt x="22" y="126"/>
                    <a:pt x="25" y="133"/>
                    <a:pt x="28" y="138"/>
                  </a:cubicBezTo>
                  <a:cubicBezTo>
                    <a:pt x="32" y="144"/>
                    <a:pt x="38" y="148"/>
                    <a:pt x="46" y="152"/>
                  </a:cubicBezTo>
                  <a:cubicBezTo>
                    <a:pt x="53" y="155"/>
                    <a:pt x="62" y="157"/>
                    <a:pt x="72" y="157"/>
                  </a:cubicBezTo>
                  <a:cubicBezTo>
                    <a:pt x="80" y="157"/>
                    <a:pt x="88" y="155"/>
                    <a:pt x="95" y="153"/>
                  </a:cubicBezTo>
                  <a:cubicBezTo>
                    <a:pt x="101" y="150"/>
                    <a:pt x="106" y="147"/>
                    <a:pt x="109" y="142"/>
                  </a:cubicBezTo>
                  <a:cubicBezTo>
                    <a:pt x="113" y="138"/>
                    <a:pt x="114" y="133"/>
                    <a:pt x="114" y="128"/>
                  </a:cubicBezTo>
                  <a:cubicBezTo>
                    <a:pt x="114" y="122"/>
                    <a:pt x="113" y="118"/>
                    <a:pt x="110" y="114"/>
                  </a:cubicBezTo>
                  <a:cubicBezTo>
                    <a:pt x="107" y="110"/>
                    <a:pt x="101" y="106"/>
                    <a:pt x="94" y="104"/>
                  </a:cubicBezTo>
                  <a:cubicBezTo>
                    <a:pt x="90" y="102"/>
                    <a:pt x="79" y="99"/>
                    <a:pt x="64" y="95"/>
                  </a:cubicBezTo>
                  <a:cubicBezTo>
                    <a:pt x="48" y="91"/>
                    <a:pt x="37" y="88"/>
                    <a:pt x="31" y="85"/>
                  </a:cubicBezTo>
                  <a:cubicBezTo>
                    <a:pt x="23" y="80"/>
                    <a:pt x="16" y="75"/>
                    <a:pt x="12" y="69"/>
                  </a:cubicBezTo>
                  <a:cubicBezTo>
                    <a:pt x="8" y="62"/>
                    <a:pt x="6" y="55"/>
                    <a:pt x="6" y="47"/>
                  </a:cubicBezTo>
                  <a:cubicBezTo>
                    <a:pt x="6" y="39"/>
                    <a:pt x="9" y="31"/>
                    <a:pt x="14" y="23"/>
                  </a:cubicBezTo>
                  <a:cubicBezTo>
                    <a:pt x="19" y="16"/>
                    <a:pt x="26" y="10"/>
                    <a:pt x="35" y="6"/>
                  </a:cubicBezTo>
                  <a:cubicBezTo>
                    <a:pt x="45" y="2"/>
                    <a:pt x="55" y="0"/>
                    <a:pt x="67" y="0"/>
                  </a:cubicBezTo>
                  <a:cubicBezTo>
                    <a:pt x="79" y="0"/>
                    <a:pt x="91" y="2"/>
                    <a:pt x="100" y="6"/>
                  </a:cubicBezTo>
                  <a:cubicBezTo>
                    <a:pt x="110" y="10"/>
                    <a:pt x="117" y="16"/>
                    <a:pt x="123" y="24"/>
                  </a:cubicBezTo>
                  <a:cubicBezTo>
                    <a:pt x="128" y="32"/>
                    <a:pt x="131" y="41"/>
                    <a:pt x="131" y="51"/>
                  </a:cubicBezTo>
                  <a:lnTo>
                    <a:pt x="109" y="53"/>
                  </a:lnTo>
                  <a:cubicBezTo>
                    <a:pt x="108" y="42"/>
                    <a:pt x="104" y="34"/>
                    <a:pt x="97" y="28"/>
                  </a:cubicBezTo>
                  <a:cubicBezTo>
                    <a:pt x="91" y="23"/>
                    <a:pt x="81" y="20"/>
                    <a:pt x="68" y="20"/>
                  </a:cubicBezTo>
                  <a:cubicBezTo>
                    <a:pt x="54" y="20"/>
                    <a:pt x="44" y="23"/>
                    <a:pt x="38" y="28"/>
                  </a:cubicBezTo>
                  <a:cubicBezTo>
                    <a:pt x="31" y="33"/>
                    <a:pt x="28" y="39"/>
                    <a:pt x="28" y="46"/>
                  </a:cubicBezTo>
                  <a:cubicBezTo>
                    <a:pt x="28" y="52"/>
                    <a:pt x="31" y="57"/>
                    <a:pt x="35" y="61"/>
                  </a:cubicBezTo>
                  <a:cubicBezTo>
                    <a:pt x="39" y="65"/>
                    <a:pt x="51" y="69"/>
                    <a:pt x="69" y="73"/>
                  </a:cubicBezTo>
                  <a:cubicBezTo>
                    <a:pt x="87" y="77"/>
                    <a:pt x="100" y="81"/>
                    <a:pt x="107" y="84"/>
                  </a:cubicBezTo>
                  <a:cubicBezTo>
                    <a:pt x="117" y="89"/>
                    <a:pt x="124" y="94"/>
                    <a:pt x="129" y="102"/>
                  </a:cubicBezTo>
                  <a:cubicBezTo>
                    <a:pt x="134" y="109"/>
                    <a:pt x="136" y="117"/>
                    <a:pt x="136" y="126"/>
                  </a:cubicBezTo>
                  <a:cubicBezTo>
                    <a:pt x="136" y="135"/>
                    <a:pt x="134" y="144"/>
                    <a:pt x="128" y="152"/>
                  </a:cubicBezTo>
                  <a:cubicBezTo>
                    <a:pt x="123" y="160"/>
                    <a:pt x="116" y="166"/>
                    <a:pt x="106" y="170"/>
                  </a:cubicBezTo>
                  <a:cubicBezTo>
                    <a:pt x="96" y="175"/>
                    <a:pt x="85" y="177"/>
                    <a:pt x="73" y="177"/>
                  </a:cubicBezTo>
                  <a:cubicBezTo>
                    <a:pt x="57" y="177"/>
                    <a:pt x="44" y="175"/>
                    <a:pt x="34" y="170"/>
                  </a:cubicBezTo>
                  <a:cubicBezTo>
                    <a:pt x="23" y="166"/>
                    <a:pt x="15" y="159"/>
                    <a:pt x="9" y="150"/>
                  </a:cubicBezTo>
                  <a:cubicBezTo>
                    <a:pt x="3" y="141"/>
                    <a:pt x="0" y="131"/>
                    <a:pt x="0" y="119"/>
                  </a:cubicBezTo>
                  <a:lnTo>
                    <a:pt x="0" y="1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noEditPoints="1"/>
            </p:cNvSpPr>
            <p:nvPr/>
          </p:nvSpPr>
          <p:spPr bwMode="auto">
            <a:xfrm>
              <a:off x="5830" y="2741"/>
              <a:ext cx="83" cy="100"/>
            </a:xfrm>
            <a:custGeom>
              <a:avLst/>
              <a:gdLst>
                <a:gd name="T0" fmla="*/ 0 w 129"/>
                <a:gd name="T1" fmla="*/ 171 h 171"/>
                <a:gd name="T2" fmla="*/ 0 w 129"/>
                <a:gd name="T3" fmla="*/ 171 h 171"/>
                <a:gd name="T4" fmla="*/ 0 w 129"/>
                <a:gd name="T5" fmla="*/ 0 h 171"/>
                <a:gd name="T6" fmla="*/ 64 w 129"/>
                <a:gd name="T7" fmla="*/ 0 h 171"/>
                <a:gd name="T8" fmla="*/ 95 w 129"/>
                <a:gd name="T9" fmla="*/ 5 h 171"/>
                <a:gd name="T10" fmla="*/ 114 w 129"/>
                <a:gd name="T11" fmla="*/ 21 h 171"/>
                <a:gd name="T12" fmla="*/ 121 w 129"/>
                <a:gd name="T13" fmla="*/ 44 h 171"/>
                <a:gd name="T14" fmla="*/ 115 w 129"/>
                <a:gd name="T15" fmla="*/ 65 h 171"/>
                <a:gd name="T16" fmla="*/ 97 w 129"/>
                <a:gd name="T17" fmla="*/ 80 h 171"/>
                <a:gd name="T18" fmla="*/ 121 w 129"/>
                <a:gd name="T19" fmla="*/ 96 h 171"/>
                <a:gd name="T20" fmla="*/ 129 w 129"/>
                <a:gd name="T21" fmla="*/ 122 h 171"/>
                <a:gd name="T22" fmla="*/ 124 w 129"/>
                <a:gd name="T23" fmla="*/ 144 h 171"/>
                <a:gd name="T24" fmla="*/ 111 w 129"/>
                <a:gd name="T25" fmla="*/ 160 h 171"/>
                <a:gd name="T26" fmla="*/ 93 w 129"/>
                <a:gd name="T27" fmla="*/ 168 h 171"/>
                <a:gd name="T28" fmla="*/ 65 w 129"/>
                <a:gd name="T29" fmla="*/ 171 h 171"/>
                <a:gd name="T30" fmla="*/ 0 w 129"/>
                <a:gd name="T31" fmla="*/ 171 h 171"/>
                <a:gd name="T32" fmla="*/ 22 w 129"/>
                <a:gd name="T33" fmla="*/ 72 h 171"/>
                <a:gd name="T34" fmla="*/ 22 w 129"/>
                <a:gd name="T35" fmla="*/ 72 h 171"/>
                <a:gd name="T36" fmla="*/ 59 w 129"/>
                <a:gd name="T37" fmla="*/ 72 h 171"/>
                <a:gd name="T38" fmla="*/ 81 w 129"/>
                <a:gd name="T39" fmla="*/ 70 h 171"/>
                <a:gd name="T40" fmla="*/ 94 w 129"/>
                <a:gd name="T41" fmla="*/ 61 h 171"/>
                <a:gd name="T42" fmla="*/ 98 w 129"/>
                <a:gd name="T43" fmla="*/ 47 h 171"/>
                <a:gd name="T44" fmla="*/ 94 w 129"/>
                <a:gd name="T45" fmla="*/ 32 h 171"/>
                <a:gd name="T46" fmla="*/ 83 w 129"/>
                <a:gd name="T47" fmla="*/ 23 h 171"/>
                <a:gd name="T48" fmla="*/ 57 w 129"/>
                <a:gd name="T49" fmla="*/ 20 h 171"/>
                <a:gd name="T50" fmla="*/ 22 w 129"/>
                <a:gd name="T51" fmla="*/ 20 h 171"/>
                <a:gd name="T52" fmla="*/ 22 w 129"/>
                <a:gd name="T53" fmla="*/ 72 h 171"/>
                <a:gd name="T54" fmla="*/ 22 w 129"/>
                <a:gd name="T55" fmla="*/ 151 h 171"/>
                <a:gd name="T56" fmla="*/ 22 w 129"/>
                <a:gd name="T57" fmla="*/ 151 h 171"/>
                <a:gd name="T58" fmla="*/ 65 w 129"/>
                <a:gd name="T59" fmla="*/ 151 h 171"/>
                <a:gd name="T60" fmla="*/ 80 w 129"/>
                <a:gd name="T61" fmla="*/ 150 h 171"/>
                <a:gd name="T62" fmla="*/ 93 w 129"/>
                <a:gd name="T63" fmla="*/ 145 h 171"/>
                <a:gd name="T64" fmla="*/ 102 w 129"/>
                <a:gd name="T65" fmla="*/ 136 h 171"/>
                <a:gd name="T66" fmla="*/ 105 w 129"/>
                <a:gd name="T67" fmla="*/ 122 h 171"/>
                <a:gd name="T68" fmla="*/ 101 w 129"/>
                <a:gd name="T69" fmla="*/ 105 h 171"/>
                <a:gd name="T70" fmla="*/ 87 w 129"/>
                <a:gd name="T71" fmla="*/ 95 h 171"/>
                <a:gd name="T72" fmla="*/ 62 w 129"/>
                <a:gd name="T73" fmla="*/ 92 h 171"/>
                <a:gd name="T74" fmla="*/ 22 w 129"/>
                <a:gd name="T75" fmla="*/ 92 h 171"/>
                <a:gd name="T76" fmla="*/ 22 w 129"/>
                <a:gd name="T77" fmla="*/ 15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71">
                  <a:moveTo>
                    <a:pt x="0" y="171"/>
                  </a:moveTo>
                  <a:lnTo>
                    <a:pt x="0" y="171"/>
                  </a:lnTo>
                  <a:lnTo>
                    <a:pt x="0" y="0"/>
                  </a:lnTo>
                  <a:lnTo>
                    <a:pt x="64" y="0"/>
                  </a:lnTo>
                  <a:cubicBezTo>
                    <a:pt x="77" y="0"/>
                    <a:pt x="87" y="2"/>
                    <a:pt x="95" y="5"/>
                  </a:cubicBezTo>
                  <a:cubicBezTo>
                    <a:pt x="103" y="9"/>
                    <a:pt x="109" y="14"/>
                    <a:pt x="114" y="21"/>
                  </a:cubicBezTo>
                  <a:cubicBezTo>
                    <a:pt x="118" y="28"/>
                    <a:pt x="121" y="36"/>
                    <a:pt x="121" y="44"/>
                  </a:cubicBezTo>
                  <a:cubicBezTo>
                    <a:pt x="121" y="51"/>
                    <a:pt x="119" y="58"/>
                    <a:pt x="115" y="65"/>
                  </a:cubicBezTo>
                  <a:cubicBezTo>
                    <a:pt x="111" y="71"/>
                    <a:pt x="105" y="76"/>
                    <a:pt x="97" y="80"/>
                  </a:cubicBezTo>
                  <a:cubicBezTo>
                    <a:pt x="107" y="83"/>
                    <a:pt x="115" y="88"/>
                    <a:pt x="121" y="96"/>
                  </a:cubicBezTo>
                  <a:cubicBezTo>
                    <a:pt x="126" y="103"/>
                    <a:pt x="129" y="112"/>
                    <a:pt x="129" y="122"/>
                  </a:cubicBezTo>
                  <a:cubicBezTo>
                    <a:pt x="129" y="130"/>
                    <a:pt x="127" y="137"/>
                    <a:pt x="124" y="144"/>
                  </a:cubicBezTo>
                  <a:cubicBezTo>
                    <a:pt x="120" y="151"/>
                    <a:pt x="116" y="156"/>
                    <a:pt x="111" y="160"/>
                  </a:cubicBezTo>
                  <a:cubicBezTo>
                    <a:pt x="106" y="164"/>
                    <a:pt x="100" y="166"/>
                    <a:pt x="93" y="168"/>
                  </a:cubicBezTo>
                  <a:cubicBezTo>
                    <a:pt x="85" y="170"/>
                    <a:pt x="76" y="171"/>
                    <a:pt x="65" y="171"/>
                  </a:cubicBezTo>
                  <a:lnTo>
                    <a:pt x="0" y="171"/>
                  </a:lnTo>
                  <a:close/>
                  <a:moveTo>
                    <a:pt x="22" y="72"/>
                  </a:moveTo>
                  <a:lnTo>
                    <a:pt x="22" y="72"/>
                  </a:lnTo>
                  <a:lnTo>
                    <a:pt x="59" y="72"/>
                  </a:lnTo>
                  <a:cubicBezTo>
                    <a:pt x="69" y="72"/>
                    <a:pt x="77" y="71"/>
                    <a:pt x="81" y="70"/>
                  </a:cubicBezTo>
                  <a:cubicBezTo>
                    <a:pt x="87" y="68"/>
                    <a:pt x="91" y="65"/>
                    <a:pt x="94" y="61"/>
                  </a:cubicBezTo>
                  <a:cubicBezTo>
                    <a:pt x="97" y="57"/>
                    <a:pt x="98" y="53"/>
                    <a:pt x="98" y="47"/>
                  </a:cubicBezTo>
                  <a:cubicBezTo>
                    <a:pt x="98" y="41"/>
                    <a:pt x="97" y="36"/>
                    <a:pt x="94" y="32"/>
                  </a:cubicBezTo>
                  <a:cubicBezTo>
                    <a:pt x="92" y="27"/>
                    <a:pt x="88" y="24"/>
                    <a:pt x="83" y="23"/>
                  </a:cubicBezTo>
                  <a:cubicBezTo>
                    <a:pt x="78" y="21"/>
                    <a:pt x="69" y="20"/>
                    <a:pt x="57" y="20"/>
                  </a:cubicBezTo>
                  <a:lnTo>
                    <a:pt x="22" y="20"/>
                  </a:lnTo>
                  <a:lnTo>
                    <a:pt x="22" y="72"/>
                  </a:lnTo>
                  <a:close/>
                  <a:moveTo>
                    <a:pt x="22" y="151"/>
                  </a:moveTo>
                  <a:lnTo>
                    <a:pt x="22" y="151"/>
                  </a:lnTo>
                  <a:lnTo>
                    <a:pt x="65" y="151"/>
                  </a:lnTo>
                  <a:cubicBezTo>
                    <a:pt x="72" y="151"/>
                    <a:pt x="77" y="151"/>
                    <a:pt x="80" y="150"/>
                  </a:cubicBezTo>
                  <a:cubicBezTo>
                    <a:pt x="86" y="149"/>
                    <a:pt x="90" y="148"/>
                    <a:pt x="93" y="145"/>
                  </a:cubicBezTo>
                  <a:cubicBezTo>
                    <a:pt x="97" y="143"/>
                    <a:pt x="100" y="140"/>
                    <a:pt x="102" y="136"/>
                  </a:cubicBezTo>
                  <a:cubicBezTo>
                    <a:pt x="104" y="132"/>
                    <a:pt x="105" y="127"/>
                    <a:pt x="105" y="122"/>
                  </a:cubicBezTo>
                  <a:cubicBezTo>
                    <a:pt x="105" y="115"/>
                    <a:pt x="104" y="110"/>
                    <a:pt x="101" y="105"/>
                  </a:cubicBezTo>
                  <a:cubicBezTo>
                    <a:pt x="97" y="100"/>
                    <a:pt x="93" y="97"/>
                    <a:pt x="87" y="95"/>
                  </a:cubicBezTo>
                  <a:cubicBezTo>
                    <a:pt x="81" y="93"/>
                    <a:pt x="73" y="92"/>
                    <a:pt x="62" y="92"/>
                  </a:cubicBezTo>
                  <a:lnTo>
                    <a:pt x="22" y="92"/>
                  </a:lnTo>
                  <a:lnTo>
                    <a:pt x="22"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noEditPoints="1"/>
            </p:cNvSpPr>
            <p:nvPr/>
          </p:nvSpPr>
          <p:spPr bwMode="auto">
            <a:xfrm>
              <a:off x="5928" y="2740"/>
              <a:ext cx="107" cy="109"/>
            </a:xfrm>
            <a:custGeom>
              <a:avLst/>
              <a:gdLst>
                <a:gd name="T0" fmla="*/ 138 w 167"/>
                <a:gd name="T1" fmla="*/ 156 h 187"/>
                <a:gd name="T2" fmla="*/ 138 w 167"/>
                <a:gd name="T3" fmla="*/ 156 h 187"/>
                <a:gd name="T4" fmla="*/ 167 w 167"/>
                <a:gd name="T5" fmla="*/ 172 h 187"/>
                <a:gd name="T6" fmla="*/ 161 w 167"/>
                <a:gd name="T7" fmla="*/ 187 h 187"/>
                <a:gd name="T8" fmla="*/ 124 w 167"/>
                <a:gd name="T9" fmla="*/ 166 h 187"/>
                <a:gd name="T10" fmla="*/ 82 w 167"/>
                <a:gd name="T11" fmla="*/ 177 h 187"/>
                <a:gd name="T12" fmla="*/ 40 w 167"/>
                <a:gd name="T13" fmla="*/ 166 h 187"/>
                <a:gd name="T14" fmla="*/ 11 w 167"/>
                <a:gd name="T15" fmla="*/ 134 h 187"/>
                <a:gd name="T16" fmla="*/ 0 w 167"/>
                <a:gd name="T17" fmla="*/ 89 h 187"/>
                <a:gd name="T18" fmla="*/ 11 w 167"/>
                <a:gd name="T19" fmla="*/ 43 h 187"/>
                <a:gd name="T20" fmla="*/ 40 w 167"/>
                <a:gd name="T21" fmla="*/ 11 h 187"/>
                <a:gd name="T22" fmla="*/ 82 w 167"/>
                <a:gd name="T23" fmla="*/ 0 h 187"/>
                <a:gd name="T24" fmla="*/ 125 w 167"/>
                <a:gd name="T25" fmla="*/ 11 h 187"/>
                <a:gd name="T26" fmla="*/ 154 w 167"/>
                <a:gd name="T27" fmla="*/ 43 h 187"/>
                <a:gd name="T28" fmla="*/ 164 w 167"/>
                <a:gd name="T29" fmla="*/ 89 h 187"/>
                <a:gd name="T30" fmla="*/ 158 w 167"/>
                <a:gd name="T31" fmla="*/ 126 h 187"/>
                <a:gd name="T32" fmla="*/ 138 w 167"/>
                <a:gd name="T33" fmla="*/ 156 h 187"/>
                <a:gd name="T34" fmla="*/ 138 w 167"/>
                <a:gd name="T35" fmla="*/ 156 h 187"/>
                <a:gd name="T36" fmla="*/ 88 w 167"/>
                <a:gd name="T37" fmla="*/ 127 h 187"/>
                <a:gd name="T38" fmla="*/ 88 w 167"/>
                <a:gd name="T39" fmla="*/ 127 h 187"/>
                <a:gd name="T40" fmla="*/ 121 w 167"/>
                <a:gd name="T41" fmla="*/ 143 h 187"/>
                <a:gd name="T42" fmla="*/ 141 w 167"/>
                <a:gd name="T43" fmla="*/ 89 h 187"/>
                <a:gd name="T44" fmla="*/ 134 w 167"/>
                <a:gd name="T45" fmla="*/ 52 h 187"/>
                <a:gd name="T46" fmla="*/ 113 w 167"/>
                <a:gd name="T47" fmla="*/ 28 h 187"/>
                <a:gd name="T48" fmla="*/ 83 w 167"/>
                <a:gd name="T49" fmla="*/ 20 h 187"/>
                <a:gd name="T50" fmla="*/ 41 w 167"/>
                <a:gd name="T51" fmla="*/ 37 h 187"/>
                <a:gd name="T52" fmla="*/ 24 w 167"/>
                <a:gd name="T53" fmla="*/ 89 h 187"/>
                <a:gd name="T54" fmla="*/ 40 w 167"/>
                <a:gd name="T55" fmla="*/ 140 h 187"/>
                <a:gd name="T56" fmla="*/ 83 w 167"/>
                <a:gd name="T57" fmla="*/ 158 h 187"/>
                <a:gd name="T58" fmla="*/ 105 w 167"/>
                <a:gd name="T59" fmla="*/ 153 h 187"/>
                <a:gd name="T60" fmla="*/ 83 w 167"/>
                <a:gd name="T61" fmla="*/ 143 h 187"/>
                <a:gd name="T62" fmla="*/ 88 w 167"/>
                <a:gd name="T63" fmla="*/ 12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87">
                  <a:moveTo>
                    <a:pt x="138" y="156"/>
                  </a:moveTo>
                  <a:lnTo>
                    <a:pt x="138" y="156"/>
                  </a:lnTo>
                  <a:cubicBezTo>
                    <a:pt x="149" y="163"/>
                    <a:pt x="158" y="168"/>
                    <a:pt x="167" y="172"/>
                  </a:cubicBezTo>
                  <a:lnTo>
                    <a:pt x="161" y="187"/>
                  </a:lnTo>
                  <a:cubicBezTo>
                    <a:pt x="148" y="183"/>
                    <a:pt x="136" y="176"/>
                    <a:pt x="124" y="166"/>
                  </a:cubicBezTo>
                  <a:cubicBezTo>
                    <a:pt x="111" y="174"/>
                    <a:pt x="97" y="177"/>
                    <a:pt x="82" y="177"/>
                  </a:cubicBezTo>
                  <a:cubicBezTo>
                    <a:pt x="66" y="177"/>
                    <a:pt x="52" y="173"/>
                    <a:pt x="40" y="166"/>
                  </a:cubicBezTo>
                  <a:cubicBezTo>
                    <a:pt x="27" y="158"/>
                    <a:pt x="17" y="148"/>
                    <a:pt x="11" y="134"/>
                  </a:cubicBezTo>
                  <a:cubicBezTo>
                    <a:pt x="4" y="121"/>
                    <a:pt x="0" y="106"/>
                    <a:pt x="0" y="89"/>
                  </a:cubicBezTo>
                  <a:cubicBezTo>
                    <a:pt x="0" y="72"/>
                    <a:pt x="4" y="56"/>
                    <a:pt x="11" y="43"/>
                  </a:cubicBezTo>
                  <a:cubicBezTo>
                    <a:pt x="18" y="29"/>
                    <a:pt x="27" y="18"/>
                    <a:pt x="40" y="11"/>
                  </a:cubicBezTo>
                  <a:cubicBezTo>
                    <a:pt x="53" y="4"/>
                    <a:pt x="67" y="0"/>
                    <a:pt x="82" y="0"/>
                  </a:cubicBezTo>
                  <a:cubicBezTo>
                    <a:pt x="98" y="0"/>
                    <a:pt x="112" y="4"/>
                    <a:pt x="125" y="11"/>
                  </a:cubicBezTo>
                  <a:cubicBezTo>
                    <a:pt x="138" y="19"/>
                    <a:pt x="147" y="29"/>
                    <a:pt x="154" y="43"/>
                  </a:cubicBezTo>
                  <a:cubicBezTo>
                    <a:pt x="161" y="56"/>
                    <a:pt x="164" y="72"/>
                    <a:pt x="164" y="89"/>
                  </a:cubicBezTo>
                  <a:cubicBezTo>
                    <a:pt x="164" y="103"/>
                    <a:pt x="162" y="115"/>
                    <a:pt x="158" y="126"/>
                  </a:cubicBezTo>
                  <a:cubicBezTo>
                    <a:pt x="153" y="138"/>
                    <a:pt x="147" y="148"/>
                    <a:pt x="138" y="156"/>
                  </a:cubicBezTo>
                  <a:lnTo>
                    <a:pt x="138" y="156"/>
                  </a:lnTo>
                  <a:close/>
                  <a:moveTo>
                    <a:pt x="88" y="127"/>
                  </a:moveTo>
                  <a:lnTo>
                    <a:pt x="88" y="127"/>
                  </a:lnTo>
                  <a:cubicBezTo>
                    <a:pt x="102" y="131"/>
                    <a:pt x="112" y="136"/>
                    <a:pt x="121" y="143"/>
                  </a:cubicBezTo>
                  <a:cubicBezTo>
                    <a:pt x="134" y="131"/>
                    <a:pt x="141" y="113"/>
                    <a:pt x="141" y="89"/>
                  </a:cubicBezTo>
                  <a:cubicBezTo>
                    <a:pt x="141" y="75"/>
                    <a:pt x="138" y="63"/>
                    <a:pt x="134" y="52"/>
                  </a:cubicBezTo>
                  <a:cubicBezTo>
                    <a:pt x="129" y="42"/>
                    <a:pt x="122" y="34"/>
                    <a:pt x="113" y="28"/>
                  </a:cubicBezTo>
                  <a:cubicBezTo>
                    <a:pt x="104" y="22"/>
                    <a:pt x="94" y="20"/>
                    <a:pt x="83" y="20"/>
                  </a:cubicBezTo>
                  <a:cubicBezTo>
                    <a:pt x="66" y="20"/>
                    <a:pt x="52" y="25"/>
                    <a:pt x="41" y="37"/>
                  </a:cubicBezTo>
                  <a:cubicBezTo>
                    <a:pt x="29" y="48"/>
                    <a:pt x="24" y="66"/>
                    <a:pt x="24" y="89"/>
                  </a:cubicBezTo>
                  <a:cubicBezTo>
                    <a:pt x="24" y="111"/>
                    <a:pt x="29" y="128"/>
                    <a:pt x="40" y="140"/>
                  </a:cubicBezTo>
                  <a:cubicBezTo>
                    <a:pt x="51" y="152"/>
                    <a:pt x="65" y="158"/>
                    <a:pt x="83" y="158"/>
                  </a:cubicBezTo>
                  <a:cubicBezTo>
                    <a:pt x="91" y="158"/>
                    <a:pt x="98" y="156"/>
                    <a:pt x="105" y="153"/>
                  </a:cubicBezTo>
                  <a:cubicBezTo>
                    <a:pt x="98" y="149"/>
                    <a:pt x="91" y="145"/>
                    <a:pt x="83" y="143"/>
                  </a:cubicBezTo>
                  <a:lnTo>
                    <a:pt x="88"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6046" y="2799"/>
              <a:ext cx="42" cy="12"/>
            </a:xfrm>
            <a:custGeom>
              <a:avLst/>
              <a:gdLst>
                <a:gd name="T0" fmla="*/ 0 w 65"/>
                <a:gd name="T1" fmla="*/ 21 h 21"/>
                <a:gd name="T2" fmla="*/ 0 w 65"/>
                <a:gd name="T3" fmla="*/ 21 h 21"/>
                <a:gd name="T4" fmla="*/ 0 w 65"/>
                <a:gd name="T5" fmla="*/ 0 h 21"/>
                <a:gd name="T6" fmla="*/ 65 w 65"/>
                <a:gd name="T7" fmla="*/ 0 h 21"/>
                <a:gd name="T8" fmla="*/ 65 w 65"/>
                <a:gd name="T9" fmla="*/ 21 h 21"/>
                <a:gd name="T10" fmla="*/ 0 w 65"/>
                <a:gd name="T11" fmla="*/ 21 h 21"/>
              </a:gdLst>
              <a:ahLst/>
              <a:cxnLst>
                <a:cxn ang="0">
                  <a:pos x="T0" y="T1"/>
                </a:cxn>
                <a:cxn ang="0">
                  <a:pos x="T2" y="T3"/>
                </a:cxn>
                <a:cxn ang="0">
                  <a:pos x="T4" y="T5"/>
                </a:cxn>
                <a:cxn ang="0">
                  <a:pos x="T6" y="T7"/>
                </a:cxn>
                <a:cxn ang="0">
                  <a:pos x="T8" y="T9"/>
                </a:cxn>
                <a:cxn ang="0">
                  <a:pos x="T10" y="T11"/>
                </a:cxn>
              </a:cxnLst>
              <a:rect l="0" t="0" r="r" b="b"/>
              <a:pathLst>
                <a:path w="65" h="21">
                  <a:moveTo>
                    <a:pt x="0" y="21"/>
                  </a:moveTo>
                  <a:lnTo>
                    <a:pt x="0" y="21"/>
                  </a:lnTo>
                  <a:lnTo>
                    <a:pt x="0" y="0"/>
                  </a:lnTo>
                  <a:lnTo>
                    <a:pt x="65" y="0"/>
                  </a:lnTo>
                  <a:lnTo>
                    <a:pt x="65" y="21"/>
                  </a:lnTo>
                  <a:lnTo>
                    <a:pt x="0"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noEditPoints="1"/>
            </p:cNvSpPr>
            <p:nvPr/>
          </p:nvSpPr>
          <p:spPr bwMode="auto">
            <a:xfrm>
              <a:off x="6105" y="2741"/>
              <a:ext cx="97" cy="100"/>
            </a:xfrm>
            <a:custGeom>
              <a:avLst/>
              <a:gdLst>
                <a:gd name="T0" fmla="*/ 0 w 150"/>
                <a:gd name="T1" fmla="*/ 171 h 171"/>
                <a:gd name="T2" fmla="*/ 0 w 150"/>
                <a:gd name="T3" fmla="*/ 171 h 171"/>
                <a:gd name="T4" fmla="*/ 0 w 150"/>
                <a:gd name="T5" fmla="*/ 0 h 171"/>
                <a:gd name="T6" fmla="*/ 76 w 150"/>
                <a:gd name="T7" fmla="*/ 0 h 171"/>
                <a:gd name="T8" fmla="*/ 110 w 150"/>
                <a:gd name="T9" fmla="*/ 5 h 171"/>
                <a:gd name="T10" fmla="*/ 129 w 150"/>
                <a:gd name="T11" fmla="*/ 21 h 171"/>
                <a:gd name="T12" fmla="*/ 136 w 150"/>
                <a:gd name="T13" fmla="*/ 47 h 171"/>
                <a:gd name="T14" fmla="*/ 125 w 150"/>
                <a:gd name="T15" fmla="*/ 77 h 171"/>
                <a:gd name="T16" fmla="*/ 88 w 150"/>
                <a:gd name="T17" fmla="*/ 93 h 171"/>
                <a:gd name="T18" fmla="*/ 102 w 150"/>
                <a:gd name="T19" fmla="*/ 102 h 171"/>
                <a:gd name="T20" fmla="*/ 121 w 150"/>
                <a:gd name="T21" fmla="*/ 125 h 171"/>
                <a:gd name="T22" fmla="*/ 150 w 150"/>
                <a:gd name="T23" fmla="*/ 171 h 171"/>
                <a:gd name="T24" fmla="*/ 122 w 150"/>
                <a:gd name="T25" fmla="*/ 171 h 171"/>
                <a:gd name="T26" fmla="*/ 99 w 150"/>
                <a:gd name="T27" fmla="*/ 136 h 171"/>
                <a:gd name="T28" fmla="*/ 83 w 150"/>
                <a:gd name="T29" fmla="*/ 112 h 171"/>
                <a:gd name="T30" fmla="*/ 71 w 150"/>
                <a:gd name="T31" fmla="*/ 101 h 171"/>
                <a:gd name="T32" fmla="*/ 61 w 150"/>
                <a:gd name="T33" fmla="*/ 96 h 171"/>
                <a:gd name="T34" fmla="*/ 49 w 150"/>
                <a:gd name="T35" fmla="*/ 95 h 171"/>
                <a:gd name="T36" fmla="*/ 22 w 150"/>
                <a:gd name="T37" fmla="*/ 95 h 171"/>
                <a:gd name="T38" fmla="*/ 22 w 150"/>
                <a:gd name="T39" fmla="*/ 171 h 171"/>
                <a:gd name="T40" fmla="*/ 0 w 150"/>
                <a:gd name="T41" fmla="*/ 171 h 171"/>
                <a:gd name="T42" fmla="*/ 22 w 150"/>
                <a:gd name="T43" fmla="*/ 76 h 171"/>
                <a:gd name="T44" fmla="*/ 22 w 150"/>
                <a:gd name="T45" fmla="*/ 76 h 171"/>
                <a:gd name="T46" fmla="*/ 71 w 150"/>
                <a:gd name="T47" fmla="*/ 76 h 171"/>
                <a:gd name="T48" fmla="*/ 95 w 150"/>
                <a:gd name="T49" fmla="*/ 72 h 171"/>
                <a:gd name="T50" fmla="*/ 109 w 150"/>
                <a:gd name="T51" fmla="*/ 62 h 171"/>
                <a:gd name="T52" fmla="*/ 113 w 150"/>
                <a:gd name="T53" fmla="*/ 47 h 171"/>
                <a:gd name="T54" fmla="*/ 104 w 150"/>
                <a:gd name="T55" fmla="*/ 27 h 171"/>
                <a:gd name="T56" fmla="*/ 76 w 150"/>
                <a:gd name="T57" fmla="*/ 19 h 171"/>
                <a:gd name="T58" fmla="*/ 22 w 150"/>
                <a:gd name="T59" fmla="*/ 19 h 171"/>
                <a:gd name="T60" fmla="*/ 22 w 150"/>
                <a:gd name="T61" fmla="*/ 7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71">
                  <a:moveTo>
                    <a:pt x="0" y="171"/>
                  </a:moveTo>
                  <a:lnTo>
                    <a:pt x="0" y="171"/>
                  </a:lnTo>
                  <a:lnTo>
                    <a:pt x="0" y="0"/>
                  </a:lnTo>
                  <a:lnTo>
                    <a:pt x="76" y="0"/>
                  </a:lnTo>
                  <a:cubicBezTo>
                    <a:pt x="91" y="0"/>
                    <a:pt x="102" y="2"/>
                    <a:pt x="110" y="5"/>
                  </a:cubicBezTo>
                  <a:cubicBezTo>
                    <a:pt x="118" y="8"/>
                    <a:pt x="125" y="13"/>
                    <a:pt x="129" y="21"/>
                  </a:cubicBezTo>
                  <a:cubicBezTo>
                    <a:pt x="134" y="29"/>
                    <a:pt x="136" y="37"/>
                    <a:pt x="136" y="47"/>
                  </a:cubicBezTo>
                  <a:cubicBezTo>
                    <a:pt x="136" y="59"/>
                    <a:pt x="132" y="69"/>
                    <a:pt x="125" y="77"/>
                  </a:cubicBezTo>
                  <a:cubicBezTo>
                    <a:pt x="117" y="86"/>
                    <a:pt x="105" y="91"/>
                    <a:pt x="88" y="93"/>
                  </a:cubicBezTo>
                  <a:cubicBezTo>
                    <a:pt x="94" y="96"/>
                    <a:pt x="99" y="99"/>
                    <a:pt x="102" y="102"/>
                  </a:cubicBezTo>
                  <a:cubicBezTo>
                    <a:pt x="108" y="108"/>
                    <a:pt x="115" y="116"/>
                    <a:pt x="121" y="125"/>
                  </a:cubicBezTo>
                  <a:lnTo>
                    <a:pt x="150" y="171"/>
                  </a:lnTo>
                  <a:lnTo>
                    <a:pt x="122" y="171"/>
                  </a:lnTo>
                  <a:lnTo>
                    <a:pt x="99" y="136"/>
                  </a:lnTo>
                  <a:cubicBezTo>
                    <a:pt x="93" y="125"/>
                    <a:pt x="87" y="117"/>
                    <a:pt x="83" y="112"/>
                  </a:cubicBezTo>
                  <a:cubicBezTo>
                    <a:pt x="79" y="107"/>
                    <a:pt x="75" y="103"/>
                    <a:pt x="71" y="101"/>
                  </a:cubicBezTo>
                  <a:cubicBezTo>
                    <a:pt x="68" y="98"/>
                    <a:pt x="65" y="97"/>
                    <a:pt x="61" y="96"/>
                  </a:cubicBezTo>
                  <a:cubicBezTo>
                    <a:pt x="59" y="95"/>
                    <a:pt x="54" y="95"/>
                    <a:pt x="49" y="95"/>
                  </a:cubicBezTo>
                  <a:lnTo>
                    <a:pt x="22" y="95"/>
                  </a:lnTo>
                  <a:lnTo>
                    <a:pt x="22" y="171"/>
                  </a:lnTo>
                  <a:lnTo>
                    <a:pt x="0" y="171"/>
                  </a:lnTo>
                  <a:close/>
                  <a:moveTo>
                    <a:pt x="22" y="76"/>
                  </a:moveTo>
                  <a:lnTo>
                    <a:pt x="22" y="76"/>
                  </a:lnTo>
                  <a:lnTo>
                    <a:pt x="71" y="76"/>
                  </a:lnTo>
                  <a:cubicBezTo>
                    <a:pt x="81" y="76"/>
                    <a:pt x="89" y="75"/>
                    <a:pt x="95" y="72"/>
                  </a:cubicBezTo>
                  <a:cubicBezTo>
                    <a:pt x="101" y="70"/>
                    <a:pt x="106" y="67"/>
                    <a:pt x="109" y="62"/>
                  </a:cubicBezTo>
                  <a:cubicBezTo>
                    <a:pt x="112" y="57"/>
                    <a:pt x="113" y="52"/>
                    <a:pt x="113" y="47"/>
                  </a:cubicBezTo>
                  <a:cubicBezTo>
                    <a:pt x="113" y="39"/>
                    <a:pt x="110" y="32"/>
                    <a:pt x="104" y="27"/>
                  </a:cubicBezTo>
                  <a:cubicBezTo>
                    <a:pt x="98" y="22"/>
                    <a:pt x="89" y="19"/>
                    <a:pt x="76" y="19"/>
                  </a:cubicBezTo>
                  <a:lnTo>
                    <a:pt x="22" y="19"/>
                  </a:lnTo>
                  <a:lnTo>
                    <a:pt x="22" y="7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6255" y="2740"/>
              <a:ext cx="87" cy="103"/>
            </a:xfrm>
            <a:custGeom>
              <a:avLst/>
              <a:gdLst>
                <a:gd name="T0" fmla="*/ 0 w 136"/>
                <a:gd name="T1" fmla="*/ 119 h 177"/>
                <a:gd name="T2" fmla="*/ 0 w 136"/>
                <a:gd name="T3" fmla="*/ 119 h 177"/>
                <a:gd name="T4" fmla="*/ 21 w 136"/>
                <a:gd name="T5" fmla="*/ 117 h 177"/>
                <a:gd name="T6" fmla="*/ 28 w 136"/>
                <a:gd name="T7" fmla="*/ 138 h 177"/>
                <a:gd name="T8" fmla="*/ 45 w 136"/>
                <a:gd name="T9" fmla="*/ 152 h 177"/>
                <a:gd name="T10" fmla="*/ 71 w 136"/>
                <a:gd name="T11" fmla="*/ 157 h 177"/>
                <a:gd name="T12" fmla="*/ 94 w 136"/>
                <a:gd name="T13" fmla="*/ 153 h 177"/>
                <a:gd name="T14" fmla="*/ 109 w 136"/>
                <a:gd name="T15" fmla="*/ 142 h 177"/>
                <a:gd name="T16" fmla="*/ 114 w 136"/>
                <a:gd name="T17" fmla="*/ 128 h 177"/>
                <a:gd name="T18" fmla="*/ 109 w 136"/>
                <a:gd name="T19" fmla="*/ 114 h 177"/>
                <a:gd name="T20" fmla="*/ 94 w 136"/>
                <a:gd name="T21" fmla="*/ 104 h 177"/>
                <a:gd name="T22" fmla="*/ 63 w 136"/>
                <a:gd name="T23" fmla="*/ 95 h 177"/>
                <a:gd name="T24" fmla="*/ 30 w 136"/>
                <a:gd name="T25" fmla="*/ 85 h 177"/>
                <a:gd name="T26" fmla="*/ 12 w 136"/>
                <a:gd name="T27" fmla="*/ 69 h 177"/>
                <a:gd name="T28" fmla="*/ 6 w 136"/>
                <a:gd name="T29" fmla="*/ 47 h 177"/>
                <a:gd name="T30" fmla="*/ 13 w 136"/>
                <a:gd name="T31" fmla="*/ 23 h 177"/>
                <a:gd name="T32" fmla="*/ 35 w 136"/>
                <a:gd name="T33" fmla="*/ 6 h 177"/>
                <a:gd name="T34" fmla="*/ 66 w 136"/>
                <a:gd name="T35" fmla="*/ 0 h 177"/>
                <a:gd name="T36" fmla="*/ 100 w 136"/>
                <a:gd name="T37" fmla="*/ 6 h 177"/>
                <a:gd name="T38" fmla="*/ 122 w 136"/>
                <a:gd name="T39" fmla="*/ 24 h 177"/>
                <a:gd name="T40" fmla="*/ 131 w 136"/>
                <a:gd name="T41" fmla="*/ 51 h 177"/>
                <a:gd name="T42" fmla="*/ 109 w 136"/>
                <a:gd name="T43" fmla="*/ 53 h 177"/>
                <a:gd name="T44" fmla="*/ 97 w 136"/>
                <a:gd name="T45" fmla="*/ 28 h 177"/>
                <a:gd name="T46" fmla="*/ 67 w 136"/>
                <a:gd name="T47" fmla="*/ 20 h 177"/>
                <a:gd name="T48" fmla="*/ 37 w 136"/>
                <a:gd name="T49" fmla="*/ 28 h 177"/>
                <a:gd name="T50" fmla="*/ 28 w 136"/>
                <a:gd name="T51" fmla="*/ 46 h 177"/>
                <a:gd name="T52" fmla="*/ 35 w 136"/>
                <a:gd name="T53" fmla="*/ 61 h 177"/>
                <a:gd name="T54" fmla="*/ 69 w 136"/>
                <a:gd name="T55" fmla="*/ 73 h 177"/>
                <a:gd name="T56" fmla="*/ 107 w 136"/>
                <a:gd name="T57" fmla="*/ 84 h 177"/>
                <a:gd name="T58" fmla="*/ 129 w 136"/>
                <a:gd name="T59" fmla="*/ 102 h 177"/>
                <a:gd name="T60" fmla="*/ 136 w 136"/>
                <a:gd name="T61" fmla="*/ 126 h 177"/>
                <a:gd name="T62" fmla="*/ 128 w 136"/>
                <a:gd name="T63" fmla="*/ 152 h 177"/>
                <a:gd name="T64" fmla="*/ 106 w 136"/>
                <a:gd name="T65" fmla="*/ 170 h 177"/>
                <a:gd name="T66" fmla="*/ 73 w 136"/>
                <a:gd name="T67" fmla="*/ 177 h 177"/>
                <a:gd name="T68" fmla="*/ 34 w 136"/>
                <a:gd name="T69" fmla="*/ 170 h 177"/>
                <a:gd name="T70" fmla="*/ 9 w 136"/>
                <a:gd name="T71" fmla="*/ 150 h 177"/>
                <a:gd name="T72" fmla="*/ 0 w 136"/>
                <a:gd name="T73" fmla="*/ 119 h 177"/>
                <a:gd name="T74" fmla="*/ 0 w 136"/>
                <a:gd name="T75"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77">
                  <a:moveTo>
                    <a:pt x="0" y="119"/>
                  </a:moveTo>
                  <a:lnTo>
                    <a:pt x="0" y="119"/>
                  </a:lnTo>
                  <a:lnTo>
                    <a:pt x="21" y="117"/>
                  </a:lnTo>
                  <a:cubicBezTo>
                    <a:pt x="22" y="126"/>
                    <a:pt x="24" y="133"/>
                    <a:pt x="28" y="138"/>
                  </a:cubicBezTo>
                  <a:cubicBezTo>
                    <a:pt x="32" y="144"/>
                    <a:pt x="37" y="148"/>
                    <a:pt x="45" y="152"/>
                  </a:cubicBezTo>
                  <a:cubicBezTo>
                    <a:pt x="53" y="155"/>
                    <a:pt x="62" y="157"/>
                    <a:pt x="71" y="157"/>
                  </a:cubicBezTo>
                  <a:cubicBezTo>
                    <a:pt x="80" y="157"/>
                    <a:pt x="88" y="155"/>
                    <a:pt x="94" y="153"/>
                  </a:cubicBezTo>
                  <a:cubicBezTo>
                    <a:pt x="101" y="150"/>
                    <a:pt x="106" y="147"/>
                    <a:pt x="109" y="142"/>
                  </a:cubicBezTo>
                  <a:cubicBezTo>
                    <a:pt x="112" y="138"/>
                    <a:pt x="114" y="133"/>
                    <a:pt x="114" y="128"/>
                  </a:cubicBezTo>
                  <a:cubicBezTo>
                    <a:pt x="114" y="122"/>
                    <a:pt x="112" y="118"/>
                    <a:pt x="109" y="114"/>
                  </a:cubicBezTo>
                  <a:cubicBezTo>
                    <a:pt x="106" y="110"/>
                    <a:pt x="101" y="106"/>
                    <a:pt x="94" y="104"/>
                  </a:cubicBezTo>
                  <a:cubicBezTo>
                    <a:pt x="89" y="102"/>
                    <a:pt x="79" y="99"/>
                    <a:pt x="63" y="95"/>
                  </a:cubicBezTo>
                  <a:cubicBezTo>
                    <a:pt x="48" y="91"/>
                    <a:pt x="37" y="88"/>
                    <a:pt x="30" y="85"/>
                  </a:cubicBezTo>
                  <a:cubicBezTo>
                    <a:pt x="22" y="80"/>
                    <a:pt x="16" y="75"/>
                    <a:pt x="12" y="69"/>
                  </a:cubicBezTo>
                  <a:cubicBezTo>
                    <a:pt x="8" y="62"/>
                    <a:pt x="6" y="55"/>
                    <a:pt x="6" y="47"/>
                  </a:cubicBezTo>
                  <a:cubicBezTo>
                    <a:pt x="6" y="39"/>
                    <a:pt x="9" y="31"/>
                    <a:pt x="13" y="23"/>
                  </a:cubicBezTo>
                  <a:cubicBezTo>
                    <a:pt x="18" y="16"/>
                    <a:pt x="26" y="10"/>
                    <a:pt x="35" y="6"/>
                  </a:cubicBezTo>
                  <a:cubicBezTo>
                    <a:pt x="44" y="2"/>
                    <a:pt x="55" y="0"/>
                    <a:pt x="66" y="0"/>
                  </a:cubicBezTo>
                  <a:cubicBezTo>
                    <a:pt x="79" y="0"/>
                    <a:pt x="90" y="2"/>
                    <a:pt x="100" y="6"/>
                  </a:cubicBezTo>
                  <a:cubicBezTo>
                    <a:pt x="110" y="10"/>
                    <a:pt x="117" y="16"/>
                    <a:pt x="122" y="24"/>
                  </a:cubicBezTo>
                  <a:cubicBezTo>
                    <a:pt x="127" y="32"/>
                    <a:pt x="130" y="41"/>
                    <a:pt x="131" y="51"/>
                  </a:cubicBezTo>
                  <a:lnTo>
                    <a:pt x="109" y="53"/>
                  </a:lnTo>
                  <a:cubicBezTo>
                    <a:pt x="108" y="42"/>
                    <a:pt x="104" y="34"/>
                    <a:pt x="97" y="28"/>
                  </a:cubicBezTo>
                  <a:cubicBezTo>
                    <a:pt x="90" y="23"/>
                    <a:pt x="80" y="20"/>
                    <a:pt x="67" y="20"/>
                  </a:cubicBezTo>
                  <a:cubicBezTo>
                    <a:pt x="54" y="20"/>
                    <a:pt x="44" y="23"/>
                    <a:pt x="37" y="28"/>
                  </a:cubicBezTo>
                  <a:cubicBezTo>
                    <a:pt x="31" y="33"/>
                    <a:pt x="28" y="39"/>
                    <a:pt x="28" y="46"/>
                  </a:cubicBezTo>
                  <a:cubicBezTo>
                    <a:pt x="28" y="52"/>
                    <a:pt x="30" y="57"/>
                    <a:pt x="35" y="61"/>
                  </a:cubicBezTo>
                  <a:cubicBezTo>
                    <a:pt x="39" y="65"/>
                    <a:pt x="50" y="69"/>
                    <a:pt x="69" y="73"/>
                  </a:cubicBezTo>
                  <a:cubicBezTo>
                    <a:pt x="87" y="77"/>
                    <a:pt x="100" y="81"/>
                    <a:pt x="107" y="84"/>
                  </a:cubicBezTo>
                  <a:cubicBezTo>
                    <a:pt x="117" y="89"/>
                    <a:pt x="124" y="94"/>
                    <a:pt x="129" y="102"/>
                  </a:cubicBezTo>
                  <a:cubicBezTo>
                    <a:pt x="133" y="109"/>
                    <a:pt x="136" y="117"/>
                    <a:pt x="136" y="126"/>
                  </a:cubicBezTo>
                  <a:cubicBezTo>
                    <a:pt x="136" y="135"/>
                    <a:pt x="133" y="144"/>
                    <a:pt x="128" y="152"/>
                  </a:cubicBezTo>
                  <a:cubicBezTo>
                    <a:pt x="123" y="160"/>
                    <a:pt x="115" y="166"/>
                    <a:pt x="106" y="170"/>
                  </a:cubicBezTo>
                  <a:cubicBezTo>
                    <a:pt x="96" y="175"/>
                    <a:pt x="85" y="177"/>
                    <a:pt x="73" y="177"/>
                  </a:cubicBezTo>
                  <a:cubicBezTo>
                    <a:pt x="57" y="177"/>
                    <a:pt x="44" y="175"/>
                    <a:pt x="34" y="170"/>
                  </a:cubicBezTo>
                  <a:cubicBezTo>
                    <a:pt x="23" y="166"/>
                    <a:pt x="15" y="159"/>
                    <a:pt x="9" y="150"/>
                  </a:cubicBezTo>
                  <a:cubicBezTo>
                    <a:pt x="3" y="141"/>
                    <a:pt x="0" y="131"/>
                    <a:pt x="0" y="119"/>
                  </a:cubicBezTo>
                  <a:lnTo>
                    <a:pt x="0" y="1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6356" y="2767"/>
              <a:ext cx="69" cy="76"/>
            </a:xfrm>
            <a:custGeom>
              <a:avLst/>
              <a:gdLst>
                <a:gd name="T0" fmla="*/ 88 w 108"/>
                <a:gd name="T1" fmla="*/ 82 h 130"/>
                <a:gd name="T2" fmla="*/ 88 w 108"/>
                <a:gd name="T3" fmla="*/ 82 h 130"/>
                <a:gd name="T4" fmla="*/ 108 w 108"/>
                <a:gd name="T5" fmla="*/ 84 h 130"/>
                <a:gd name="T6" fmla="*/ 91 w 108"/>
                <a:gd name="T7" fmla="*/ 118 h 130"/>
                <a:gd name="T8" fmla="*/ 57 w 108"/>
                <a:gd name="T9" fmla="*/ 130 h 130"/>
                <a:gd name="T10" fmla="*/ 16 w 108"/>
                <a:gd name="T11" fmla="*/ 113 h 130"/>
                <a:gd name="T12" fmla="*/ 0 w 108"/>
                <a:gd name="T13" fmla="*/ 66 h 130"/>
                <a:gd name="T14" fmla="*/ 7 w 108"/>
                <a:gd name="T15" fmla="*/ 31 h 130"/>
                <a:gd name="T16" fmla="*/ 27 w 108"/>
                <a:gd name="T17" fmla="*/ 8 h 130"/>
                <a:gd name="T18" fmla="*/ 57 w 108"/>
                <a:gd name="T19" fmla="*/ 0 h 130"/>
                <a:gd name="T20" fmla="*/ 90 w 108"/>
                <a:gd name="T21" fmla="*/ 11 h 130"/>
                <a:gd name="T22" fmla="*/ 106 w 108"/>
                <a:gd name="T23" fmla="*/ 40 h 130"/>
                <a:gd name="T24" fmla="*/ 86 w 108"/>
                <a:gd name="T25" fmla="*/ 43 h 130"/>
                <a:gd name="T26" fmla="*/ 75 w 108"/>
                <a:gd name="T27" fmla="*/ 24 h 130"/>
                <a:gd name="T28" fmla="*/ 58 w 108"/>
                <a:gd name="T29" fmla="*/ 18 h 130"/>
                <a:gd name="T30" fmla="*/ 32 w 108"/>
                <a:gd name="T31" fmla="*/ 29 h 130"/>
                <a:gd name="T32" fmla="*/ 22 w 108"/>
                <a:gd name="T33" fmla="*/ 65 h 130"/>
                <a:gd name="T34" fmla="*/ 31 w 108"/>
                <a:gd name="T35" fmla="*/ 101 h 130"/>
                <a:gd name="T36" fmla="*/ 56 w 108"/>
                <a:gd name="T37" fmla="*/ 113 h 130"/>
                <a:gd name="T38" fmla="*/ 77 w 108"/>
                <a:gd name="T39" fmla="*/ 105 h 130"/>
                <a:gd name="T40" fmla="*/ 88 w 108"/>
                <a:gd name="T41" fmla="*/ 82 h 130"/>
                <a:gd name="T42" fmla="*/ 88 w 108"/>
                <a:gd name="T43" fmla="*/ 8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0">
                  <a:moveTo>
                    <a:pt x="88" y="82"/>
                  </a:moveTo>
                  <a:lnTo>
                    <a:pt x="88" y="82"/>
                  </a:lnTo>
                  <a:lnTo>
                    <a:pt x="108" y="84"/>
                  </a:lnTo>
                  <a:cubicBezTo>
                    <a:pt x="106" y="99"/>
                    <a:pt x="100" y="110"/>
                    <a:pt x="91" y="118"/>
                  </a:cubicBezTo>
                  <a:cubicBezTo>
                    <a:pt x="82" y="126"/>
                    <a:pt x="70" y="130"/>
                    <a:pt x="57" y="130"/>
                  </a:cubicBezTo>
                  <a:cubicBezTo>
                    <a:pt x="40" y="130"/>
                    <a:pt x="26" y="124"/>
                    <a:pt x="16" y="113"/>
                  </a:cubicBezTo>
                  <a:cubicBezTo>
                    <a:pt x="5" y="102"/>
                    <a:pt x="0" y="86"/>
                    <a:pt x="0" y="66"/>
                  </a:cubicBezTo>
                  <a:cubicBezTo>
                    <a:pt x="0" y="52"/>
                    <a:pt x="2" y="41"/>
                    <a:pt x="7" y="31"/>
                  </a:cubicBezTo>
                  <a:cubicBezTo>
                    <a:pt x="11" y="21"/>
                    <a:pt x="18" y="13"/>
                    <a:pt x="27" y="8"/>
                  </a:cubicBezTo>
                  <a:cubicBezTo>
                    <a:pt x="36" y="3"/>
                    <a:pt x="46" y="0"/>
                    <a:pt x="57" y="0"/>
                  </a:cubicBezTo>
                  <a:cubicBezTo>
                    <a:pt x="70" y="0"/>
                    <a:pt x="81" y="4"/>
                    <a:pt x="90" y="11"/>
                  </a:cubicBezTo>
                  <a:cubicBezTo>
                    <a:pt x="98" y="17"/>
                    <a:pt x="104" y="27"/>
                    <a:pt x="106" y="40"/>
                  </a:cubicBezTo>
                  <a:lnTo>
                    <a:pt x="86" y="43"/>
                  </a:lnTo>
                  <a:cubicBezTo>
                    <a:pt x="84" y="34"/>
                    <a:pt x="80" y="28"/>
                    <a:pt x="75" y="24"/>
                  </a:cubicBezTo>
                  <a:cubicBezTo>
                    <a:pt x="70" y="20"/>
                    <a:pt x="65" y="18"/>
                    <a:pt x="58" y="18"/>
                  </a:cubicBezTo>
                  <a:cubicBezTo>
                    <a:pt x="47" y="18"/>
                    <a:pt x="38" y="21"/>
                    <a:pt x="32" y="29"/>
                  </a:cubicBezTo>
                  <a:cubicBezTo>
                    <a:pt x="25" y="37"/>
                    <a:pt x="22" y="49"/>
                    <a:pt x="22" y="65"/>
                  </a:cubicBezTo>
                  <a:cubicBezTo>
                    <a:pt x="22" y="82"/>
                    <a:pt x="25" y="94"/>
                    <a:pt x="31" y="101"/>
                  </a:cubicBezTo>
                  <a:cubicBezTo>
                    <a:pt x="38" y="109"/>
                    <a:pt x="46" y="113"/>
                    <a:pt x="56" y="113"/>
                  </a:cubicBezTo>
                  <a:cubicBezTo>
                    <a:pt x="65" y="113"/>
                    <a:pt x="71" y="110"/>
                    <a:pt x="77" y="105"/>
                  </a:cubicBezTo>
                  <a:cubicBezTo>
                    <a:pt x="83" y="100"/>
                    <a:pt x="86" y="92"/>
                    <a:pt x="88" y="82"/>
                  </a:cubicBezTo>
                  <a:lnTo>
                    <a:pt x="88" y="8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noEditPoints="1"/>
            </p:cNvSpPr>
            <p:nvPr/>
          </p:nvSpPr>
          <p:spPr bwMode="auto">
            <a:xfrm>
              <a:off x="6433" y="2767"/>
              <a:ext cx="74" cy="76"/>
            </a:xfrm>
            <a:custGeom>
              <a:avLst/>
              <a:gdLst>
                <a:gd name="T0" fmla="*/ 0 w 116"/>
                <a:gd name="T1" fmla="*/ 65 h 130"/>
                <a:gd name="T2" fmla="*/ 0 w 116"/>
                <a:gd name="T3" fmla="*/ 65 h 130"/>
                <a:gd name="T4" fmla="*/ 19 w 116"/>
                <a:gd name="T5" fmla="*/ 14 h 130"/>
                <a:gd name="T6" fmla="*/ 58 w 116"/>
                <a:gd name="T7" fmla="*/ 0 h 130"/>
                <a:gd name="T8" fmla="*/ 100 w 116"/>
                <a:gd name="T9" fmla="*/ 17 h 130"/>
                <a:gd name="T10" fmla="*/ 116 w 116"/>
                <a:gd name="T11" fmla="*/ 63 h 130"/>
                <a:gd name="T12" fmla="*/ 109 w 116"/>
                <a:gd name="T13" fmla="*/ 101 h 130"/>
                <a:gd name="T14" fmla="*/ 88 w 116"/>
                <a:gd name="T15" fmla="*/ 122 h 130"/>
                <a:gd name="T16" fmla="*/ 58 w 116"/>
                <a:gd name="T17" fmla="*/ 130 h 130"/>
                <a:gd name="T18" fmla="*/ 16 w 116"/>
                <a:gd name="T19" fmla="*/ 113 h 130"/>
                <a:gd name="T20" fmla="*/ 0 w 116"/>
                <a:gd name="T21" fmla="*/ 65 h 130"/>
                <a:gd name="T22" fmla="*/ 0 w 116"/>
                <a:gd name="T23" fmla="*/ 65 h 130"/>
                <a:gd name="T24" fmla="*/ 21 w 116"/>
                <a:gd name="T25" fmla="*/ 65 h 130"/>
                <a:gd name="T26" fmla="*/ 21 w 116"/>
                <a:gd name="T27" fmla="*/ 65 h 130"/>
                <a:gd name="T28" fmla="*/ 32 w 116"/>
                <a:gd name="T29" fmla="*/ 101 h 130"/>
                <a:gd name="T30" fmla="*/ 58 w 116"/>
                <a:gd name="T31" fmla="*/ 113 h 130"/>
                <a:gd name="T32" fmla="*/ 84 w 116"/>
                <a:gd name="T33" fmla="*/ 101 h 130"/>
                <a:gd name="T34" fmla="*/ 94 w 116"/>
                <a:gd name="T35" fmla="*/ 64 h 130"/>
                <a:gd name="T36" fmla="*/ 84 w 116"/>
                <a:gd name="T37" fmla="*/ 30 h 130"/>
                <a:gd name="T38" fmla="*/ 58 w 116"/>
                <a:gd name="T39" fmla="*/ 18 h 130"/>
                <a:gd name="T40" fmla="*/ 32 w 116"/>
                <a:gd name="T41" fmla="*/ 30 h 130"/>
                <a:gd name="T42" fmla="*/ 21 w 116"/>
                <a:gd name="T43" fmla="*/ 65 h 130"/>
                <a:gd name="T44" fmla="*/ 21 w 116"/>
                <a:gd name="T45"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30">
                  <a:moveTo>
                    <a:pt x="0" y="65"/>
                  </a:moveTo>
                  <a:lnTo>
                    <a:pt x="0" y="65"/>
                  </a:lnTo>
                  <a:cubicBezTo>
                    <a:pt x="0" y="42"/>
                    <a:pt x="6" y="25"/>
                    <a:pt x="19" y="14"/>
                  </a:cubicBezTo>
                  <a:cubicBezTo>
                    <a:pt x="30" y="5"/>
                    <a:pt x="43" y="0"/>
                    <a:pt x="58" y="0"/>
                  </a:cubicBezTo>
                  <a:cubicBezTo>
                    <a:pt x="75" y="0"/>
                    <a:pt x="89" y="6"/>
                    <a:pt x="100" y="17"/>
                  </a:cubicBezTo>
                  <a:cubicBezTo>
                    <a:pt x="111" y="28"/>
                    <a:pt x="116" y="44"/>
                    <a:pt x="116" y="63"/>
                  </a:cubicBezTo>
                  <a:cubicBezTo>
                    <a:pt x="116" y="79"/>
                    <a:pt x="114" y="92"/>
                    <a:pt x="109" y="101"/>
                  </a:cubicBezTo>
                  <a:cubicBezTo>
                    <a:pt x="104" y="110"/>
                    <a:pt x="97" y="117"/>
                    <a:pt x="88" y="122"/>
                  </a:cubicBezTo>
                  <a:cubicBezTo>
                    <a:pt x="79" y="127"/>
                    <a:pt x="69" y="130"/>
                    <a:pt x="58" y="130"/>
                  </a:cubicBezTo>
                  <a:cubicBezTo>
                    <a:pt x="41" y="130"/>
                    <a:pt x="27" y="124"/>
                    <a:pt x="16" y="113"/>
                  </a:cubicBezTo>
                  <a:cubicBezTo>
                    <a:pt x="5" y="102"/>
                    <a:pt x="0" y="86"/>
                    <a:pt x="0" y="65"/>
                  </a:cubicBezTo>
                  <a:lnTo>
                    <a:pt x="0" y="65"/>
                  </a:lnTo>
                  <a:close/>
                  <a:moveTo>
                    <a:pt x="21" y="65"/>
                  </a:moveTo>
                  <a:lnTo>
                    <a:pt x="21" y="65"/>
                  </a:lnTo>
                  <a:cubicBezTo>
                    <a:pt x="21" y="81"/>
                    <a:pt x="25" y="93"/>
                    <a:pt x="32" y="101"/>
                  </a:cubicBezTo>
                  <a:cubicBezTo>
                    <a:pt x="39" y="109"/>
                    <a:pt x="47" y="113"/>
                    <a:pt x="58" y="113"/>
                  </a:cubicBezTo>
                  <a:cubicBezTo>
                    <a:pt x="68" y="113"/>
                    <a:pt x="77" y="109"/>
                    <a:pt x="84" y="101"/>
                  </a:cubicBezTo>
                  <a:cubicBezTo>
                    <a:pt x="91" y="93"/>
                    <a:pt x="94" y="81"/>
                    <a:pt x="94" y="64"/>
                  </a:cubicBezTo>
                  <a:cubicBezTo>
                    <a:pt x="94" y="49"/>
                    <a:pt x="91" y="38"/>
                    <a:pt x="84" y="30"/>
                  </a:cubicBezTo>
                  <a:cubicBezTo>
                    <a:pt x="77" y="22"/>
                    <a:pt x="68" y="18"/>
                    <a:pt x="58" y="18"/>
                  </a:cubicBezTo>
                  <a:cubicBezTo>
                    <a:pt x="47" y="18"/>
                    <a:pt x="39" y="22"/>
                    <a:pt x="32" y="30"/>
                  </a:cubicBezTo>
                  <a:cubicBezTo>
                    <a:pt x="25" y="37"/>
                    <a:pt x="21" y="49"/>
                    <a:pt x="21" y="65"/>
                  </a:cubicBezTo>
                  <a:lnTo>
                    <a:pt x="21"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6523" y="2767"/>
              <a:ext cx="43" cy="74"/>
            </a:xfrm>
            <a:custGeom>
              <a:avLst/>
              <a:gdLst>
                <a:gd name="T0" fmla="*/ 0 w 67"/>
                <a:gd name="T1" fmla="*/ 127 h 127"/>
                <a:gd name="T2" fmla="*/ 0 w 67"/>
                <a:gd name="T3" fmla="*/ 127 h 127"/>
                <a:gd name="T4" fmla="*/ 0 w 67"/>
                <a:gd name="T5" fmla="*/ 3 h 127"/>
                <a:gd name="T6" fmla="*/ 19 w 67"/>
                <a:gd name="T7" fmla="*/ 3 h 127"/>
                <a:gd name="T8" fmla="*/ 19 w 67"/>
                <a:gd name="T9" fmla="*/ 22 h 127"/>
                <a:gd name="T10" fmla="*/ 32 w 67"/>
                <a:gd name="T11" fmla="*/ 5 h 127"/>
                <a:gd name="T12" fmla="*/ 45 w 67"/>
                <a:gd name="T13" fmla="*/ 0 h 127"/>
                <a:gd name="T14" fmla="*/ 67 w 67"/>
                <a:gd name="T15" fmla="*/ 7 h 127"/>
                <a:gd name="T16" fmla="*/ 60 w 67"/>
                <a:gd name="T17" fmla="*/ 27 h 127"/>
                <a:gd name="T18" fmla="*/ 44 w 67"/>
                <a:gd name="T19" fmla="*/ 22 h 127"/>
                <a:gd name="T20" fmla="*/ 32 w 67"/>
                <a:gd name="T21" fmla="*/ 26 h 127"/>
                <a:gd name="T22" fmla="*/ 24 w 67"/>
                <a:gd name="T23" fmla="*/ 38 h 127"/>
                <a:gd name="T24" fmla="*/ 21 w 67"/>
                <a:gd name="T25" fmla="*/ 62 h 127"/>
                <a:gd name="T26" fmla="*/ 21 w 67"/>
                <a:gd name="T27" fmla="*/ 127 h 127"/>
                <a:gd name="T28" fmla="*/ 0 w 67"/>
                <a:gd name="T2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7">
                  <a:moveTo>
                    <a:pt x="0" y="127"/>
                  </a:moveTo>
                  <a:lnTo>
                    <a:pt x="0" y="127"/>
                  </a:lnTo>
                  <a:lnTo>
                    <a:pt x="0" y="3"/>
                  </a:lnTo>
                  <a:lnTo>
                    <a:pt x="19" y="3"/>
                  </a:lnTo>
                  <a:lnTo>
                    <a:pt x="19" y="22"/>
                  </a:lnTo>
                  <a:cubicBezTo>
                    <a:pt x="23" y="13"/>
                    <a:pt x="28" y="7"/>
                    <a:pt x="32" y="5"/>
                  </a:cubicBezTo>
                  <a:cubicBezTo>
                    <a:pt x="36" y="2"/>
                    <a:pt x="41" y="0"/>
                    <a:pt x="45" y="0"/>
                  </a:cubicBezTo>
                  <a:cubicBezTo>
                    <a:pt x="53" y="0"/>
                    <a:pt x="60" y="3"/>
                    <a:pt x="67" y="7"/>
                  </a:cubicBezTo>
                  <a:lnTo>
                    <a:pt x="60" y="27"/>
                  </a:lnTo>
                  <a:cubicBezTo>
                    <a:pt x="55" y="24"/>
                    <a:pt x="50" y="22"/>
                    <a:pt x="44" y="22"/>
                  </a:cubicBezTo>
                  <a:cubicBezTo>
                    <a:pt x="40" y="22"/>
                    <a:pt x="36" y="24"/>
                    <a:pt x="32" y="26"/>
                  </a:cubicBezTo>
                  <a:cubicBezTo>
                    <a:pt x="28" y="29"/>
                    <a:pt x="26" y="33"/>
                    <a:pt x="24" y="38"/>
                  </a:cubicBezTo>
                  <a:cubicBezTo>
                    <a:pt x="22" y="45"/>
                    <a:pt x="21" y="53"/>
                    <a:pt x="21" y="62"/>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6570" y="2767"/>
              <a:ext cx="73" cy="76"/>
            </a:xfrm>
            <a:custGeom>
              <a:avLst/>
              <a:gdLst>
                <a:gd name="T0" fmla="*/ 92 w 114"/>
                <a:gd name="T1" fmla="*/ 87 h 130"/>
                <a:gd name="T2" fmla="*/ 92 w 114"/>
                <a:gd name="T3" fmla="*/ 87 h 130"/>
                <a:gd name="T4" fmla="*/ 114 w 114"/>
                <a:gd name="T5" fmla="*/ 90 h 130"/>
                <a:gd name="T6" fmla="*/ 94 w 114"/>
                <a:gd name="T7" fmla="*/ 119 h 130"/>
                <a:gd name="T8" fmla="*/ 59 w 114"/>
                <a:gd name="T9" fmla="*/ 130 h 130"/>
                <a:gd name="T10" fmla="*/ 16 w 114"/>
                <a:gd name="T11" fmla="*/ 113 h 130"/>
                <a:gd name="T12" fmla="*/ 0 w 114"/>
                <a:gd name="T13" fmla="*/ 66 h 130"/>
                <a:gd name="T14" fmla="*/ 16 w 114"/>
                <a:gd name="T15" fmla="*/ 18 h 130"/>
                <a:gd name="T16" fmla="*/ 58 w 114"/>
                <a:gd name="T17" fmla="*/ 0 h 130"/>
                <a:gd name="T18" fmla="*/ 98 w 114"/>
                <a:gd name="T19" fmla="*/ 17 h 130"/>
                <a:gd name="T20" fmla="*/ 114 w 114"/>
                <a:gd name="T21" fmla="*/ 65 h 130"/>
                <a:gd name="T22" fmla="*/ 114 w 114"/>
                <a:gd name="T23" fmla="*/ 71 h 130"/>
                <a:gd name="T24" fmla="*/ 22 w 114"/>
                <a:gd name="T25" fmla="*/ 71 h 130"/>
                <a:gd name="T26" fmla="*/ 33 w 114"/>
                <a:gd name="T27" fmla="*/ 102 h 130"/>
                <a:gd name="T28" fmla="*/ 59 w 114"/>
                <a:gd name="T29" fmla="*/ 113 h 130"/>
                <a:gd name="T30" fmla="*/ 79 w 114"/>
                <a:gd name="T31" fmla="*/ 107 h 130"/>
                <a:gd name="T32" fmla="*/ 92 w 114"/>
                <a:gd name="T33" fmla="*/ 87 h 130"/>
                <a:gd name="T34" fmla="*/ 92 w 114"/>
                <a:gd name="T35" fmla="*/ 87 h 130"/>
                <a:gd name="T36" fmla="*/ 23 w 114"/>
                <a:gd name="T37" fmla="*/ 53 h 130"/>
                <a:gd name="T38" fmla="*/ 23 w 114"/>
                <a:gd name="T39" fmla="*/ 53 h 130"/>
                <a:gd name="T40" fmla="*/ 92 w 114"/>
                <a:gd name="T41" fmla="*/ 53 h 130"/>
                <a:gd name="T42" fmla="*/ 84 w 114"/>
                <a:gd name="T43" fmla="*/ 30 h 130"/>
                <a:gd name="T44" fmla="*/ 58 w 114"/>
                <a:gd name="T45" fmla="*/ 18 h 130"/>
                <a:gd name="T46" fmla="*/ 34 w 114"/>
                <a:gd name="T47" fmla="*/ 27 h 130"/>
                <a:gd name="T48" fmla="*/ 23 w 114"/>
                <a:gd name="T49" fmla="*/ 53 h 130"/>
                <a:gd name="T50" fmla="*/ 23 w 114"/>
                <a:gd name="T5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30">
                  <a:moveTo>
                    <a:pt x="92" y="87"/>
                  </a:moveTo>
                  <a:lnTo>
                    <a:pt x="92" y="87"/>
                  </a:lnTo>
                  <a:lnTo>
                    <a:pt x="114" y="90"/>
                  </a:lnTo>
                  <a:cubicBezTo>
                    <a:pt x="110" y="103"/>
                    <a:pt x="104" y="112"/>
                    <a:pt x="94" y="119"/>
                  </a:cubicBezTo>
                  <a:cubicBezTo>
                    <a:pt x="85" y="126"/>
                    <a:pt x="73" y="130"/>
                    <a:pt x="59" y="130"/>
                  </a:cubicBezTo>
                  <a:cubicBezTo>
                    <a:pt x="41" y="130"/>
                    <a:pt x="27" y="124"/>
                    <a:pt x="16" y="113"/>
                  </a:cubicBezTo>
                  <a:cubicBezTo>
                    <a:pt x="5" y="102"/>
                    <a:pt x="0" y="86"/>
                    <a:pt x="0" y="66"/>
                  </a:cubicBezTo>
                  <a:cubicBezTo>
                    <a:pt x="0" y="45"/>
                    <a:pt x="5" y="29"/>
                    <a:pt x="16" y="18"/>
                  </a:cubicBezTo>
                  <a:cubicBezTo>
                    <a:pt x="27" y="6"/>
                    <a:pt x="41" y="0"/>
                    <a:pt x="58" y="0"/>
                  </a:cubicBezTo>
                  <a:cubicBezTo>
                    <a:pt x="74" y="0"/>
                    <a:pt x="88" y="6"/>
                    <a:pt x="98" y="17"/>
                  </a:cubicBezTo>
                  <a:cubicBezTo>
                    <a:pt x="109" y="29"/>
                    <a:pt x="114" y="45"/>
                    <a:pt x="114" y="65"/>
                  </a:cubicBezTo>
                  <a:cubicBezTo>
                    <a:pt x="114" y="66"/>
                    <a:pt x="114" y="68"/>
                    <a:pt x="114" y="71"/>
                  </a:cubicBezTo>
                  <a:lnTo>
                    <a:pt x="22" y="71"/>
                  </a:lnTo>
                  <a:cubicBezTo>
                    <a:pt x="22" y="84"/>
                    <a:pt x="26" y="95"/>
                    <a:pt x="33" y="102"/>
                  </a:cubicBezTo>
                  <a:cubicBezTo>
                    <a:pt x="40" y="109"/>
                    <a:pt x="49" y="113"/>
                    <a:pt x="59" y="113"/>
                  </a:cubicBezTo>
                  <a:cubicBezTo>
                    <a:pt x="67" y="113"/>
                    <a:pt x="73" y="111"/>
                    <a:pt x="79" y="107"/>
                  </a:cubicBezTo>
                  <a:cubicBezTo>
                    <a:pt x="84" y="103"/>
                    <a:pt x="89" y="96"/>
                    <a:pt x="92" y="87"/>
                  </a:cubicBezTo>
                  <a:lnTo>
                    <a:pt x="92" y="87"/>
                  </a:lnTo>
                  <a:close/>
                  <a:moveTo>
                    <a:pt x="23" y="53"/>
                  </a:moveTo>
                  <a:lnTo>
                    <a:pt x="23" y="53"/>
                  </a:lnTo>
                  <a:lnTo>
                    <a:pt x="92" y="53"/>
                  </a:lnTo>
                  <a:cubicBezTo>
                    <a:pt x="91" y="43"/>
                    <a:pt x="88" y="35"/>
                    <a:pt x="84" y="30"/>
                  </a:cubicBezTo>
                  <a:cubicBezTo>
                    <a:pt x="77" y="22"/>
                    <a:pt x="69" y="18"/>
                    <a:pt x="58" y="18"/>
                  </a:cubicBezTo>
                  <a:cubicBezTo>
                    <a:pt x="48" y="18"/>
                    <a:pt x="40" y="21"/>
                    <a:pt x="34" y="27"/>
                  </a:cubicBezTo>
                  <a:cubicBezTo>
                    <a:pt x="27" y="34"/>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905" y="1288"/>
              <a:ext cx="1371" cy="561"/>
            </a:xfrm>
            <a:custGeom>
              <a:avLst/>
              <a:gdLst>
                <a:gd name="T0" fmla="*/ 0 w 2133"/>
                <a:gd name="T1" fmla="*/ 0 h 960"/>
                <a:gd name="T2" fmla="*/ 0 w 2133"/>
                <a:gd name="T3" fmla="*/ 0 h 960"/>
                <a:gd name="T4" fmla="*/ 2133 w 2133"/>
                <a:gd name="T5" fmla="*/ 0 h 960"/>
                <a:gd name="T6" fmla="*/ 2133 w 2133"/>
                <a:gd name="T7" fmla="*/ 960 h 960"/>
                <a:gd name="T8" fmla="*/ 0 w 2133"/>
                <a:gd name="T9" fmla="*/ 960 h 960"/>
                <a:gd name="T10" fmla="*/ 0 w 2133"/>
                <a:gd name="T11" fmla="*/ 0 h 960"/>
              </a:gdLst>
              <a:ahLst/>
              <a:cxnLst>
                <a:cxn ang="0">
                  <a:pos x="T0" y="T1"/>
                </a:cxn>
                <a:cxn ang="0">
                  <a:pos x="T2" y="T3"/>
                </a:cxn>
                <a:cxn ang="0">
                  <a:pos x="T4" y="T5"/>
                </a:cxn>
                <a:cxn ang="0">
                  <a:pos x="T6" y="T7"/>
                </a:cxn>
                <a:cxn ang="0">
                  <a:pos x="T8" y="T9"/>
                </a:cxn>
                <a:cxn ang="0">
                  <a:pos x="T10" y="T11"/>
                </a:cxn>
              </a:cxnLst>
              <a:rect l="0" t="0" r="r" b="b"/>
              <a:pathLst>
                <a:path w="2133" h="960">
                  <a:moveTo>
                    <a:pt x="0" y="0"/>
                  </a:moveTo>
                  <a:lnTo>
                    <a:pt x="0" y="0"/>
                  </a:lnTo>
                  <a:lnTo>
                    <a:pt x="2133" y="0"/>
                  </a:lnTo>
                  <a:lnTo>
                    <a:pt x="2133" y="960"/>
                  </a:lnTo>
                  <a:lnTo>
                    <a:pt x="0" y="960"/>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905" y="1288"/>
              <a:ext cx="1371" cy="561"/>
            </a:xfrm>
            <a:custGeom>
              <a:avLst/>
              <a:gdLst>
                <a:gd name="T0" fmla="*/ 0 w 2133"/>
                <a:gd name="T1" fmla="*/ 0 h 960"/>
                <a:gd name="T2" fmla="*/ 0 w 2133"/>
                <a:gd name="T3" fmla="*/ 0 h 960"/>
                <a:gd name="T4" fmla="*/ 2133 w 2133"/>
                <a:gd name="T5" fmla="*/ 0 h 960"/>
                <a:gd name="T6" fmla="*/ 2133 w 2133"/>
                <a:gd name="T7" fmla="*/ 960 h 960"/>
                <a:gd name="T8" fmla="*/ 0 w 2133"/>
                <a:gd name="T9" fmla="*/ 960 h 960"/>
                <a:gd name="T10" fmla="*/ 0 w 2133"/>
                <a:gd name="T11" fmla="*/ 0 h 960"/>
              </a:gdLst>
              <a:ahLst/>
              <a:cxnLst>
                <a:cxn ang="0">
                  <a:pos x="T0" y="T1"/>
                </a:cxn>
                <a:cxn ang="0">
                  <a:pos x="T2" y="T3"/>
                </a:cxn>
                <a:cxn ang="0">
                  <a:pos x="T4" y="T5"/>
                </a:cxn>
                <a:cxn ang="0">
                  <a:pos x="T6" y="T7"/>
                </a:cxn>
                <a:cxn ang="0">
                  <a:pos x="T8" y="T9"/>
                </a:cxn>
                <a:cxn ang="0">
                  <a:pos x="T10" y="T11"/>
                </a:cxn>
              </a:cxnLst>
              <a:rect l="0" t="0" r="r" b="b"/>
              <a:pathLst>
                <a:path w="2133" h="960">
                  <a:moveTo>
                    <a:pt x="0" y="0"/>
                  </a:moveTo>
                  <a:lnTo>
                    <a:pt x="0" y="0"/>
                  </a:lnTo>
                  <a:lnTo>
                    <a:pt x="2133" y="0"/>
                  </a:lnTo>
                  <a:lnTo>
                    <a:pt x="2133" y="960"/>
                  </a:lnTo>
                  <a:lnTo>
                    <a:pt x="0" y="960"/>
                  </a:lnTo>
                  <a:lnTo>
                    <a:pt x="0" y="0"/>
                  </a:lnTo>
                  <a:close/>
                </a:path>
              </a:pathLst>
            </a:cu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noEditPoints="1"/>
            </p:cNvSpPr>
            <p:nvPr/>
          </p:nvSpPr>
          <p:spPr bwMode="auto">
            <a:xfrm>
              <a:off x="2159" y="1520"/>
              <a:ext cx="91" cy="99"/>
            </a:xfrm>
            <a:custGeom>
              <a:avLst/>
              <a:gdLst>
                <a:gd name="T0" fmla="*/ 0 w 141"/>
                <a:gd name="T1" fmla="*/ 171 h 171"/>
                <a:gd name="T2" fmla="*/ 0 w 141"/>
                <a:gd name="T3" fmla="*/ 171 h 171"/>
                <a:gd name="T4" fmla="*/ 0 w 141"/>
                <a:gd name="T5" fmla="*/ 0 h 171"/>
                <a:gd name="T6" fmla="*/ 59 w 141"/>
                <a:gd name="T7" fmla="*/ 0 h 171"/>
                <a:gd name="T8" fmla="*/ 89 w 141"/>
                <a:gd name="T9" fmla="*/ 2 h 171"/>
                <a:gd name="T10" fmla="*/ 114 w 141"/>
                <a:gd name="T11" fmla="*/ 14 h 171"/>
                <a:gd name="T12" fmla="*/ 135 w 141"/>
                <a:gd name="T13" fmla="*/ 44 h 171"/>
                <a:gd name="T14" fmla="*/ 141 w 141"/>
                <a:gd name="T15" fmla="*/ 84 h 171"/>
                <a:gd name="T16" fmla="*/ 137 w 141"/>
                <a:gd name="T17" fmla="*/ 119 h 171"/>
                <a:gd name="T18" fmla="*/ 125 w 141"/>
                <a:gd name="T19" fmla="*/ 144 h 171"/>
                <a:gd name="T20" fmla="*/ 109 w 141"/>
                <a:gd name="T21" fmla="*/ 159 h 171"/>
                <a:gd name="T22" fmla="*/ 89 w 141"/>
                <a:gd name="T23" fmla="*/ 168 h 171"/>
                <a:gd name="T24" fmla="*/ 62 w 141"/>
                <a:gd name="T25" fmla="*/ 171 h 171"/>
                <a:gd name="T26" fmla="*/ 0 w 141"/>
                <a:gd name="T27" fmla="*/ 171 h 171"/>
                <a:gd name="T28" fmla="*/ 23 w 141"/>
                <a:gd name="T29" fmla="*/ 151 h 171"/>
                <a:gd name="T30" fmla="*/ 23 w 141"/>
                <a:gd name="T31" fmla="*/ 151 h 171"/>
                <a:gd name="T32" fmla="*/ 59 w 141"/>
                <a:gd name="T33" fmla="*/ 151 h 171"/>
                <a:gd name="T34" fmla="*/ 86 w 141"/>
                <a:gd name="T35" fmla="*/ 148 h 171"/>
                <a:gd name="T36" fmla="*/ 101 w 141"/>
                <a:gd name="T37" fmla="*/ 139 h 171"/>
                <a:gd name="T38" fmla="*/ 113 w 141"/>
                <a:gd name="T39" fmla="*/ 117 h 171"/>
                <a:gd name="T40" fmla="*/ 118 w 141"/>
                <a:gd name="T41" fmla="*/ 84 h 171"/>
                <a:gd name="T42" fmla="*/ 109 w 141"/>
                <a:gd name="T43" fmla="*/ 43 h 171"/>
                <a:gd name="T44" fmla="*/ 88 w 141"/>
                <a:gd name="T45" fmla="*/ 23 h 171"/>
                <a:gd name="T46" fmla="*/ 58 w 141"/>
                <a:gd name="T47" fmla="*/ 20 h 171"/>
                <a:gd name="T48" fmla="*/ 23 w 141"/>
                <a:gd name="T49" fmla="*/ 20 h 171"/>
                <a:gd name="T50" fmla="*/ 23 w 141"/>
                <a:gd name="T51" fmla="*/ 15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71">
                  <a:moveTo>
                    <a:pt x="0" y="171"/>
                  </a:moveTo>
                  <a:lnTo>
                    <a:pt x="0" y="171"/>
                  </a:lnTo>
                  <a:lnTo>
                    <a:pt x="0" y="0"/>
                  </a:lnTo>
                  <a:lnTo>
                    <a:pt x="59" y="0"/>
                  </a:lnTo>
                  <a:cubicBezTo>
                    <a:pt x="72" y="0"/>
                    <a:pt x="82" y="1"/>
                    <a:pt x="89" y="2"/>
                  </a:cubicBezTo>
                  <a:cubicBezTo>
                    <a:pt x="99" y="4"/>
                    <a:pt x="107" y="9"/>
                    <a:pt x="114" y="14"/>
                  </a:cubicBezTo>
                  <a:cubicBezTo>
                    <a:pt x="123" y="22"/>
                    <a:pt x="130" y="32"/>
                    <a:pt x="135" y="44"/>
                  </a:cubicBezTo>
                  <a:cubicBezTo>
                    <a:pt x="139" y="56"/>
                    <a:pt x="141" y="69"/>
                    <a:pt x="141" y="84"/>
                  </a:cubicBezTo>
                  <a:cubicBezTo>
                    <a:pt x="141" y="97"/>
                    <a:pt x="140" y="109"/>
                    <a:pt x="137" y="119"/>
                  </a:cubicBezTo>
                  <a:cubicBezTo>
                    <a:pt x="134" y="129"/>
                    <a:pt x="130" y="137"/>
                    <a:pt x="125" y="144"/>
                  </a:cubicBezTo>
                  <a:cubicBezTo>
                    <a:pt x="120" y="150"/>
                    <a:pt x="115" y="156"/>
                    <a:pt x="109" y="159"/>
                  </a:cubicBezTo>
                  <a:cubicBezTo>
                    <a:pt x="104" y="163"/>
                    <a:pt x="97" y="166"/>
                    <a:pt x="89" y="168"/>
                  </a:cubicBezTo>
                  <a:cubicBezTo>
                    <a:pt x="81" y="170"/>
                    <a:pt x="72" y="171"/>
                    <a:pt x="62" y="171"/>
                  </a:cubicBezTo>
                  <a:lnTo>
                    <a:pt x="0" y="171"/>
                  </a:lnTo>
                  <a:close/>
                  <a:moveTo>
                    <a:pt x="23" y="151"/>
                  </a:moveTo>
                  <a:lnTo>
                    <a:pt x="23" y="151"/>
                  </a:lnTo>
                  <a:lnTo>
                    <a:pt x="59" y="151"/>
                  </a:lnTo>
                  <a:cubicBezTo>
                    <a:pt x="70" y="151"/>
                    <a:pt x="79" y="150"/>
                    <a:pt x="86" y="148"/>
                  </a:cubicBezTo>
                  <a:cubicBezTo>
                    <a:pt x="92" y="145"/>
                    <a:pt x="97" y="142"/>
                    <a:pt x="101" y="139"/>
                  </a:cubicBezTo>
                  <a:cubicBezTo>
                    <a:pt x="106" y="133"/>
                    <a:pt x="110" y="126"/>
                    <a:pt x="113" y="117"/>
                  </a:cubicBezTo>
                  <a:cubicBezTo>
                    <a:pt x="116" y="108"/>
                    <a:pt x="118" y="97"/>
                    <a:pt x="118" y="84"/>
                  </a:cubicBezTo>
                  <a:cubicBezTo>
                    <a:pt x="118" y="66"/>
                    <a:pt x="115" y="52"/>
                    <a:pt x="109" y="43"/>
                  </a:cubicBezTo>
                  <a:cubicBezTo>
                    <a:pt x="103" y="33"/>
                    <a:pt x="96" y="27"/>
                    <a:pt x="88" y="23"/>
                  </a:cubicBezTo>
                  <a:cubicBezTo>
                    <a:pt x="82" y="21"/>
                    <a:pt x="72" y="20"/>
                    <a:pt x="58" y="20"/>
                  </a:cubicBezTo>
                  <a:lnTo>
                    <a:pt x="23" y="20"/>
                  </a:lnTo>
                  <a:lnTo>
                    <a:pt x="23"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2265" y="1518"/>
              <a:ext cx="88" cy="103"/>
            </a:xfrm>
            <a:custGeom>
              <a:avLst/>
              <a:gdLst>
                <a:gd name="T0" fmla="*/ 0 w 137"/>
                <a:gd name="T1" fmla="*/ 119 h 177"/>
                <a:gd name="T2" fmla="*/ 0 w 137"/>
                <a:gd name="T3" fmla="*/ 119 h 177"/>
                <a:gd name="T4" fmla="*/ 22 w 137"/>
                <a:gd name="T5" fmla="*/ 117 h 177"/>
                <a:gd name="T6" fmla="*/ 29 w 137"/>
                <a:gd name="T7" fmla="*/ 138 h 177"/>
                <a:gd name="T8" fmla="*/ 46 w 137"/>
                <a:gd name="T9" fmla="*/ 151 h 177"/>
                <a:gd name="T10" fmla="*/ 72 w 137"/>
                <a:gd name="T11" fmla="*/ 156 h 177"/>
                <a:gd name="T12" fmla="*/ 95 w 137"/>
                <a:gd name="T13" fmla="*/ 153 h 177"/>
                <a:gd name="T14" fmla="*/ 110 w 137"/>
                <a:gd name="T15" fmla="*/ 142 h 177"/>
                <a:gd name="T16" fmla="*/ 115 w 137"/>
                <a:gd name="T17" fmla="*/ 127 h 177"/>
                <a:gd name="T18" fmla="*/ 110 w 137"/>
                <a:gd name="T19" fmla="*/ 113 h 177"/>
                <a:gd name="T20" fmla="*/ 95 w 137"/>
                <a:gd name="T21" fmla="*/ 103 h 177"/>
                <a:gd name="T22" fmla="*/ 64 w 137"/>
                <a:gd name="T23" fmla="*/ 95 h 177"/>
                <a:gd name="T24" fmla="*/ 31 w 137"/>
                <a:gd name="T25" fmla="*/ 84 h 177"/>
                <a:gd name="T26" fmla="*/ 13 w 137"/>
                <a:gd name="T27" fmla="*/ 68 h 177"/>
                <a:gd name="T28" fmla="*/ 7 w 137"/>
                <a:gd name="T29" fmla="*/ 47 h 177"/>
                <a:gd name="T30" fmla="*/ 14 w 137"/>
                <a:gd name="T31" fmla="*/ 23 h 177"/>
                <a:gd name="T32" fmla="*/ 36 w 137"/>
                <a:gd name="T33" fmla="*/ 6 h 177"/>
                <a:gd name="T34" fmla="*/ 67 w 137"/>
                <a:gd name="T35" fmla="*/ 0 h 177"/>
                <a:gd name="T36" fmla="*/ 101 w 137"/>
                <a:gd name="T37" fmla="*/ 6 h 177"/>
                <a:gd name="T38" fmla="*/ 123 w 137"/>
                <a:gd name="T39" fmla="*/ 24 h 177"/>
                <a:gd name="T40" fmla="*/ 132 w 137"/>
                <a:gd name="T41" fmla="*/ 51 h 177"/>
                <a:gd name="T42" fmla="*/ 110 w 137"/>
                <a:gd name="T43" fmla="*/ 53 h 177"/>
                <a:gd name="T44" fmla="*/ 98 w 137"/>
                <a:gd name="T45" fmla="*/ 28 h 177"/>
                <a:gd name="T46" fmla="*/ 68 w 137"/>
                <a:gd name="T47" fmla="*/ 20 h 177"/>
                <a:gd name="T48" fmla="*/ 38 w 137"/>
                <a:gd name="T49" fmla="*/ 27 h 177"/>
                <a:gd name="T50" fmla="*/ 29 w 137"/>
                <a:gd name="T51" fmla="*/ 45 h 177"/>
                <a:gd name="T52" fmla="*/ 36 w 137"/>
                <a:gd name="T53" fmla="*/ 61 h 177"/>
                <a:gd name="T54" fmla="*/ 70 w 137"/>
                <a:gd name="T55" fmla="*/ 73 h 177"/>
                <a:gd name="T56" fmla="*/ 108 w 137"/>
                <a:gd name="T57" fmla="*/ 84 h 177"/>
                <a:gd name="T58" fmla="*/ 130 w 137"/>
                <a:gd name="T59" fmla="*/ 101 h 177"/>
                <a:gd name="T60" fmla="*/ 137 w 137"/>
                <a:gd name="T61" fmla="*/ 126 h 177"/>
                <a:gd name="T62" fmla="*/ 129 w 137"/>
                <a:gd name="T63" fmla="*/ 151 h 177"/>
                <a:gd name="T64" fmla="*/ 106 w 137"/>
                <a:gd name="T65" fmla="*/ 170 h 177"/>
                <a:gd name="T66" fmla="*/ 73 w 137"/>
                <a:gd name="T67" fmla="*/ 177 h 177"/>
                <a:gd name="T68" fmla="*/ 35 w 137"/>
                <a:gd name="T69" fmla="*/ 170 h 177"/>
                <a:gd name="T70" fmla="*/ 10 w 137"/>
                <a:gd name="T71" fmla="*/ 150 h 177"/>
                <a:gd name="T72" fmla="*/ 0 w 137"/>
                <a:gd name="T73" fmla="*/ 119 h 177"/>
                <a:gd name="T74" fmla="*/ 0 w 137"/>
                <a:gd name="T75"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77">
                  <a:moveTo>
                    <a:pt x="0" y="119"/>
                  </a:moveTo>
                  <a:lnTo>
                    <a:pt x="0" y="119"/>
                  </a:lnTo>
                  <a:lnTo>
                    <a:pt x="22" y="117"/>
                  </a:lnTo>
                  <a:cubicBezTo>
                    <a:pt x="23" y="126"/>
                    <a:pt x="25" y="133"/>
                    <a:pt x="29" y="138"/>
                  </a:cubicBezTo>
                  <a:cubicBezTo>
                    <a:pt x="33" y="144"/>
                    <a:pt x="38" y="148"/>
                    <a:pt x="46" y="151"/>
                  </a:cubicBezTo>
                  <a:cubicBezTo>
                    <a:pt x="54" y="155"/>
                    <a:pt x="63" y="156"/>
                    <a:pt x="72" y="156"/>
                  </a:cubicBezTo>
                  <a:cubicBezTo>
                    <a:pt x="81" y="156"/>
                    <a:pt x="89" y="155"/>
                    <a:pt x="95" y="153"/>
                  </a:cubicBezTo>
                  <a:cubicBezTo>
                    <a:pt x="102" y="150"/>
                    <a:pt x="107" y="147"/>
                    <a:pt x="110" y="142"/>
                  </a:cubicBezTo>
                  <a:cubicBezTo>
                    <a:pt x="113" y="138"/>
                    <a:pt x="115" y="133"/>
                    <a:pt x="115" y="127"/>
                  </a:cubicBezTo>
                  <a:cubicBezTo>
                    <a:pt x="115" y="122"/>
                    <a:pt x="113" y="117"/>
                    <a:pt x="110" y="113"/>
                  </a:cubicBezTo>
                  <a:cubicBezTo>
                    <a:pt x="107" y="109"/>
                    <a:pt x="102" y="106"/>
                    <a:pt x="95" y="103"/>
                  </a:cubicBezTo>
                  <a:cubicBezTo>
                    <a:pt x="90" y="101"/>
                    <a:pt x="80" y="99"/>
                    <a:pt x="64" y="95"/>
                  </a:cubicBezTo>
                  <a:cubicBezTo>
                    <a:pt x="49" y="91"/>
                    <a:pt x="38" y="88"/>
                    <a:pt x="31" y="84"/>
                  </a:cubicBezTo>
                  <a:cubicBezTo>
                    <a:pt x="23" y="80"/>
                    <a:pt x="17" y="75"/>
                    <a:pt x="13" y="68"/>
                  </a:cubicBezTo>
                  <a:cubicBezTo>
                    <a:pt x="9" y="62"/>
                    <a:pt x="7" y="55"/>
                    <a:pt x="7" y="47"/>
                  </a:cubicBezTo>
                  <a:cubicBezTo>
                    <a:pt x="7" y="38"/>
                    <a:pt x="9" y="30"/>
                    <a:pt x="14" y="23"/>
                  </a:cubicBezTo>
                  <a:cubicBezTo>
                    <a:pt x="19" y="15"/>
                    <a:pt x="26" y="10"/>
                    <a:pt x="36" y="6"/>
                  </a:cubicBezTo>
                  <a:cubicBezTo>
                    <a:pt x="45" y="2"/>
                    <a:pt x="56" y="0"/>
                    <a:pt x="67" y="0"/>
                  </a:cubicBezTo>
                  <a:cubicBezTo>
                    <a:pt x="80" y="0"/>
                    <a:pt x="91" y="2"/>
                    <a:pt x="101" y="6"/>
                  </a:cubicBezTo>
                  <a:cubicBezTo>
                    <a:pt x="110" y="10"/>
                    <a:pt x="118" y="16"/>
                    <a:pt x="123" y="24"/>
                  </a:cubicBezTo>
                  <a:cubicBezTo>
                    <a:pt x="128" y="32"/>
                    <a:pt x="131" y="41"/>
                    <a:pt x="132" y="51"/>
                  </a:cubicBezTo>
                  <a:lnTo>
                    <a:pt x="110" y="53"/>
                  </a:lnTo>
                  <a:cubicBezTo>
                    <a:pt x="109" y="42"/>
                    <a:pt x="105" y="34"/>
                    <a:pt x="98" y="28"/>
                  </a:cubicBezTo>
                  <a:cubicBezTo>
                    <a:pt x="91" y="23"/>
                    <a:pt x="81" y="20"/>
                    <a:pt x="68" y="20"/>
                  </a:cubicBezTo>
                  <a:cubicBezTo>
                    <a:pt x="54" y="20"/>
                    <a:pt x="45" y="22"/>
                    <a:pt x="38" y="27"/>
                  </a:cubicBezTo>
                  <a:cubicBezTo>
                    <a:pt x="32" y="32"/>
                    <a:pt x="29" y="38"/>
                    <a:pt x="29" y="45"/>
                  </a:cubicBezTo>
                  <a:cubicBezTo>
                    <a:pt x="29" y="52"/>
                    <a:pt x="31" y="57"/>
                    <a:pt x="36" y="61"/>
                  </a:cubicBezTo>
                  <a:cubicBezTo>
                    <a:pt x="40" y="65"/>
                    <a:pt x="51" y="69"/>
                    <a:pt x="70" y="73"/>
                  </a:cubicBezTo>
                  <a:cubicBezTo>
                    <a:pt x="88" y="77"/>
                    <a:pt x="101" y="81"/>
                    <a:pt x="108" y="84"/>
                  </a:cubicBezTo>
                  <a:cubicBezTo>
                    <a:pt x="117" y="88"/>
                    <a:pt x="125" y="94"/>
                    <a:pt x="130" y="101"/>
                  </a:cubicBezTo>
                  <a:cubicBezTo>
                    <a:pt x="134" y="108"/>
                    <a:pt x="137" y="116"/>
                    <a:pt x="137" y="126"/>
                  </a:cubicBezTo>
                  <a:cubicBezTo>
                    <a:pt x="137" y="135"/>
                    <a:pt x="134" y="143"/>
                    <a:pt x="129" y="151"/>
                  </a:cubicBezTo>
                  <a:cubicBezTo>
                    <a:pt x="124" y="159"/>
                    <a:pt x="116" y="166"/>
                    <a:pt x="106" y="170"/>
                  </a:cubicBezTo>
                  <a:cubicBezTo>
                    <a:pt x="97" y="175"/>
                    <a:pt x="86" y="177"/>
                    <a:pt x="73" y="177"/>
                  </a:cubicBezTo>
                  <a:cubicBezTo>
                    <a:pt x="58" y="177"/>
                    <a:pt x="45" y="174"/>
                    <a:pt x="35" y="170"/>
                  </a:cubicBezTo>
                  <a:cubicBezTo>
                    <a:pt x="24" y="165"/>
                    <a:pt x="16" y="159"/>
                    <a:pt x="10" y="150"/>
                  </a:cubicBezTo>
                  <a:cubicBezTo>
                    <a:pt x="4" y="141"/>
                    <a:pt x="1" y="130"/>
                    <a:pt x="0" y="119"/>
                  </a:cubicBezTo>
                  <a:lnTo>
                    <a:pt x="0" y="1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2368" y="1518"/>
              <a:ext cx="88" cy="103"/>
            </a:xfrm>
            <a:custGeom>
              <a:avLst/>
              <a:gdLst>
                <a:gd name="T0" fmla="*/ 0 w 137"/>
                <a:gd name="T1" fmla="*/ 119 h 177"/>
                <a:gd name="T2" fmla="*/ 0 w 137"/>
                <a:gd name="T3" fmla="*/ 119 h 177"/>
                <a:gd name="T4" fmla="*/ 22 w 137"/>
                <a:gd name="T5" fmla="*/ 117 h 177"/>
                <a:gd name="T6" fmla="*/ 29 w 137"/>
                <a:gd name="T7" fmla="*/ 138 h 177"/>
                <a:gd name="T8" fmla="*/ 46 w 137"/>
                <a:gd name="T9" fmla="*/ 151 h 177"/>
                <a:gd name="T10" fmla="*/ 72 w 137"/>
                <a:gd name="T11" fmla="*/ 156 h 177"/>
                <a:gd name="T12" fmla="*/ 95 w 137"/>
                <a:gd name="T13" fmla="*/ 153 h 177"/>
                <a:gd name="T14" fmla="*/ 110 w 137"/>
                <a:gd name="T15" fmla="*/ 142 h 177"/>
                <a:gd name="T16" fmla="*/ 115 w 137"/>
                <a:gd name="T17" fmla="*/ 127 h 177"/>
                <a:gd name="T18" fmla="*/ 110 w 137"/>
                <a:gd name="T19" fmla="*/ 113 h 177"/>
                <a:gd name="T20" fmla="*/ 95 w 137"/>
                <a:gd name="T21" fmla="*/ 103 h 177"/>
                <a:gd name="T22" fmla="*/ 64 w 137"/>
                <a:gd name="T23" fmla="*/ 95 h 177"/>
                <a:gd name="T24" fmla="*/ 31 w 137"/>
                <a:gd name="T25" fmla="*/ 84 h 177"/>
                <a:gd name="T26" fmla="*/ 13 w 137"/>
                <a:gd name="T27" fmla="*/ 68 h 177"/>
                <a:gd name="T28" fmla="*/ 7 w 137"/>
                <a:gd name="T29" fmla="*/ 47 h 177"/>
                <a:gd name="T30" fmla="*/ 14 w 137"/>
                <a:gd name="T31" fmla="*/ 23 h 177"/>
                <a:gd name="T32" fmla="*/ 36 w 137"/>
                <a:gd name="T33" fmla="*/ 6 h 177"/>
                <a:gd name="T34" fmla="*/ 67 w 137"/>
                <a:gd name="T35" fmla="*/ 0 h 177"/>
                <a:gd name="T36" fmla="*/ 101 w 137"/>
                <a:gd name="T37" fmla="*/ 6 h 177"/>
                <a:gd name="T38" fmla="*/ 123 w 137"/>
                <a:gd name="T39" fmla="*/ 24 h 177"/>
                <a:gd name="T40" fmla="*/ 132 w 137"/>
                <a:gd name="T41" fmla="*/ 51 h 177"/>
                <a:gd name="T42" fmla="*/ 110 w 137"/>
                <a:gd name="T43" fmla="*/ 53 h 177"/>
                <a:gd name="T44" fmla="*/ 98 w 137"/>
                <a:gd name="T45" fmla="*/ 28 h 177"/>
                <a:gd name="T46" fmla="*/ 68 w 137"/>
                <a:gd name="T47" fmla="*/ 20 h 177"/>
                <a:gd name="T48" fmla="*/ 38 w 137"/>
                <a:gd name="T49" fmla="*/ 27 h 177"/>
                <a:gd name="T50" fmla="*/ 29 w 137"/>
                <a:gd name="T51" fmla="*/ 45 h 177"/>
                <a:gd name="T52" fmla="*/ 36 w 137"/>
                <a:gd name="T53" fmla="*/ 61 h 177"/>
                <a:gd name="T54" fmla="*/ 70 w 137"/>
                <a:gd name="T55" fmla="*/ 73 h 177"/>
                <a:gd name="T56" fmla="*/ 108 w 137"/>
                <a:gd name="T57" fmla="*/ 84 h 177"/>
                <a:gd name="T58" fmla="*/ 130 w 137"/>
                <a:gd name="T59" fmla="*/ 101 h 177"/>
                <a:gd name="T60" fmla="*/ 137 w 137"/>
                <a:gd name="T61" fmla="*/ 126 h 177"/>
                <a:gd name="T62" fmla="*/ 129 w 137"/>
                <a:gd name="T63" fmla="*/ 151 h 177"/>
                <a:gd name="T64" fmla="*/ 106 w 137"/>
                <a:gd name="T65" fmla="*/ 170 h 177"/>
                <a:gd name="T66" fmla="*/ 73 w 137"/>
                <a:gd name="T67" fmla="*/ 177 h 177"/>
                <a:gd name="T68" fmla="*/ 35 w 137"/>
                <a:gd name="T69" fmla="*/ 170 h 177"/>
                <a:gd name="T70" fmla="*/ 10 w 137"/>
                <a:gd name="T71" fmla="*/ 150 h 177"/>
                <a:gd name="T72" fmla="*/ 0 w 137"/>
                <a:gd name="T73" fmla="*/ 119 h 177"/>
                <a:gd name="T74" fmla="*/ 0 w 137"/>
                <a:gd name="T75"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77">
                  <a:moveTo>
                    <a:pt x="0" y="119"/>
                  </a:moveTo>
                  <a:lnTo>
                    <a:pt x="0" y="119"/>
                  </a:lnTo>
                  <a:lnTo>
                    <a:pt x="22" y="117"/>
                  </a:lnTo>
                  <a:cubicBezTo>
                    <a:pt x="23" y="126"/>
                    <a:pt x="25" y="133"/>
                    <a:pt x="29" y="138"/>
                  </a:cubicBezTo>
                  <a:cubicBezTo>
                    <a:pt x="33" y="144"/>
                    <a:pt x="38" y="148"/>
                    <a:pt x="46" y="151"/>
                  </a:cubicBezTo>
                  <a:cubicBezTo>
                    <a:pt x="54" y="155"/>
                    <a:pt x="63" y="156"/>
                    <a:pt x="72" y="156"/>
                  </a:cubicBezTo>
                  <a:cubicBezTo>
                    <a:pt x="81" y="156"/>
                    <a:pt x="89" y="155"/>
                    <a:pt x="95" y="153"/>
                  </a:cubicBezTo>
                  <a:cubicBezTo>
                    <a:pt x="102" y="150"/>
                    <a:pt x="107" y="147"/>
                    <a:pt x="110" y="142"/>
                  </a:cubicBezTo>
                  <a:cubicBezTo>
                    <a:pt x="113" y="138"/>
                    <a:pt x="115" y="133"/>
                    <a:pt x="115" y="127"/>
                  </a:cubicBezTo>
                  <a:cubicBezTo>
                    <a:pt x="115" y="122"/>
                    <a:pt x="113" y="117"/>
                    <a:pt x="110" y="113"/>
                  </a:cubicBezTo>
                  <a:cubicBezTo>
                    <a:pt x="107" y="109"/>
                    <a:pt x="102" y="106"/>
                    <a:pt x="95" y="103"/>
                  </a:cubicBezTo>
                  <a:cubicBezTo>
                    <a:pt x="90" y="101"/>
                    <a:pt x="80" y="99"/>
                    <a:pt x="64" y="95"/>
                  </a:cubicBezTo>
                  <a:cubicBezTo>
                    <a:pt x="49" y="91"/>
                    <a:pt x="38" y="88"/>
                    <a:pt x="31" y="84"/>
                  </a:cubicBezTo>
                  <a:cubicBezTo>
                    <a:pt x="23" y="80"/>
                    <a:pt x="17" y="75"/>
                    <a:pt x="13" y="68"/>
                  </a:cubicBezTo>
                  <a:cubicBezTo>
                    <a:pt x="9" y="62"/>
                    <a:pt x="7" y="55"/>
                    <a:pt x="7" y="47"/>
                  </a:cubicBezTo>
                  <a:cubicBezTo>
                    <a:pt x="7" y="38"/>
                    <a:pt x="9" y="30"/>
                    <a:pt x="14" y="23"/>
                  </a:cubicBezTo>
                  <a:cubicBezTo>
                    <a:pt x="19" y="15"/>
                    <a:pt x="26" y="10"/>
                    <a:pt x="36" y="6"/>
                  </a:cubicBezTo>
                  <a:cubicBezTo>
                    <a:pt x="45" y="2"/>
                    <a:pt x="56" y="0"/>
                    <a:pt x="67" y="0"/>
                  </a:cubicBezTo>
                  <a:cubicBezTo>
                    <a:pt x="80" y="0"/>
                    <a:pt x="91" y="2"/>
                    <a:pt x="101" y="6"/>
                  </a:cubicBezTo>
                  <a:cubicBezTo>
                    <a:pt x="110" y="10"/>
                    <a:pt x="118" y="16"/>
                    <a:pt x="123" y="24"/>
                  </a:cubicBezTo>
                  <a:cubicBezTo>
                    <a:pt x="128" y="32"/>
                    <a:pt x="131" y="41"/>
                    <a:pt x="132" y="51"/>
                  </a:cubicBezTo>
                  <a:lnTo>
                    <a:pt x="110" y="53"/>
                  </a:lnTo>
                  <a:cubicBezTo>
                    <a:pt x="109" y="42"/>
                    <a:pt x="105" y="34"/>
                    <a:pt x="98" y="28"/>
                  </a:cubicBezTo>
                  <a:cubicBezTo>
                    <a:pt x="91" y="23"/>
                    <a:pt x="81" y="20"/>
                    <a:pt x="68" y="20"/>
                  </a:cubicBezTo>
                  <a:cubicBezTo>
                    <a:pt x="54" y="20"/>
                    <a:pt x="45" y="22"/>
                    <a:pt x="38" y="27"/>
                  </a:cubicBezTo>
                  <a:cubicBezTo>
                    <a:pt x="32" y="32"/>
                    <a:pt x="29" y="38"/>
                    <a:pt x="29" y="45"/>
                  </a:cubicBezTo>
                  <a:cubicBezTo>
                    <a:pt x="29" y="52"/>
                    <a:pt x="31" y="57"/>
                    <a:pt x="36" y="61"/>
                  </a:cubicBezTo>
                  <a:cubicBezTo>
                    <a:pt x="40" y="65"/>
                    <a:pt x="51" y="69"/>
                    <a:pt x="70" y="73"/>
                  </a:cubicBezTo>
                  <a:cubicBezTo>
                    <a:pt x="88" y="77"/>
                    <a:pt x="101" y="81"/>
                    <a:pt x="108" y="84"/>
                  </a:cubicBezTo>
                  <a:cubicBezTo>
                    <a:pt x="117" y="88"/>
                    <a:pt x="125" y="94"/>
                    <a:pt x="130" y="101"/>
                  </a:cubicBezTo>
                  <a:cubicBezTo>
                    <a:pt x="134" y="108"/>
                    <a:pt x="137" y="116"/>
                    <a:pt x="137" y="126"/>
                  </a:cubicBezTo>
                  <a:cubicBezTo>
                    <a:pt x="137" y="135"/>
                    <a:pt x="134" y="143"/>
                    <a:pt x="129" y="151"/>
                  </a:cubicBezTo>
                  <a:cubicBezTo>
                    <a:pt x="124" y="159"/>
                    <a:pt x="116" y="166"/>
                    <a:pt x="106" y="170"/>
                  </a:cubicBezTo>
                  <a:cubicBezTo>
                    <a:pt x="97" y="175"/>
                    <a:pt x="86" y="177"/>
                    <a:pt x="73" y="177"/>
                  </a:cubicBezTo>
                  <a:cubicBezTo>
                    <a:pt x="58" y="177"/>
                    <a:pt x="45" y="174"/>
                    <a:pt x="35" y="170"/>
                  </a:cubicBezTo>
                  <a:cubicBezTo>
                    <a:pt x="24" y="165"/>
                    <a:pt x="16" y="159"/>
                    <a:pt x="10" y="150"/>
                  </a:cubicBezTo>
                  <a:cubicBezTo>
                    <a:pt x="4" y="141"/>
                    <a:pt x="1" y="130"/>
                    <a:pt x="0" y="119"/>
                  </a:cubicBezTo>
                  <a:lnTo>
                    <a:pt x="0" y="1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478" y="1520"/>
              <a:ext cx="15" cy="99"/>
            </a:xfrm>
            <a:custGeom>
              <a:avLst/>
              <a:gdLst>
                <a:gd name="T0" fmla="*/ 0 w 23"/>
                <a:gd name="T1" fmla="*/ 171 h 171"/>
                <a:gd name="T2" fmla="*/ 0 w 23"/>
                <a:gd name="T3" fmla="*/ 171 h 171"/>
                <a:gd name="T4" fmla="*/ 0 w 23"/>
                <a:gd name="T5" fmla="*/ 0 h 171"/>
                <a:gd name="T6" fmla="*/ 23 w 23"/>
                <a:gd name="T7" fmla="*/ 0 h 171"/>
                <a:gd name="T8" fmla="*/ 23 w 23"/>
                <a:gd name="T9" fmla="*/ 171 h 171"/>
                <a:gd name="T10" fmla="*/ 0 w 23"/>
                <a:gd name="T11" fmla="*/ 171 h 171"/>
              </a:gdLst>
              <a:ahLst/>
              <a:cxnLst>
                <a:cxn ang="0">
                  <a:pos x="T0" y="T1"/>
                </a:cxn>
                <a:cxn ang="0">
                  <a:pos x="T2" y="T3"/>
                </a:cxn>
                <a:cxn ang="0">
                  <a:pos x="T4" y="T5"/>
                </a:cxn>
                <a:cxn ang="0">
                  <a:pos x="T6" y="T7"/>
                </a:cxn>
                <a:cxn ang="0">
                  <a:pos x="T8" y="T9"/>
                </a:cxn>
                <a:cxn ang="0">
                  <a:pos x="T10" y="T11"/>
                </a:cxn>
              </a:cxnLst>
              <a:rect l="0" t="0" r="r" b="b"/>
              <a:pathLst>
                <a:path w="23" h="171">
                  <a:moveTo>
                    <a:pt x="0" y="171"/>
                  </a:moveTo>
                  <a:lnTo>
                    <a:pt x="0" y="171"/>
                  </a:lnTo>
                  <a:lnTo>
                    <a:pt x="0" y="0"/>
                  </a:lnTo>
                  <a:lnTo>
                    <a:pt x="23" y="0"/>
                  </a:lnTo>
                  <a:lnTo>
                    <a:pt x="23" y="171"/>
                  </a:lnTo>
                  <a:lnTo>
                    <a:pt x="0" y="1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557" y="1518"/>
              <a:ext cx="87" cy="103"/>
            </a:xfrm>
            <a:custGeom>
              <a:avLst/>
              <a:gdLst>
                <a:gd name="T0" fmla="*/ 0 w 136"/>
                <a:gd name="T1" fmla="*/ 119 h 177"/>
                <a:gd name="T2" fmla="*/ 0 w 136"/>
                <a:gd name="T3" fmla="*/ 119 h 177"/>
                <a:gd name="T4" fmla="*/ 21 w 136"/>
                <a:gd name="T5" fmla="*/ 117 h 177"/>
                <a:gd name="T6" fmla="*/ 28 w 136"/>
                <a:gd name="T7" fmla="*/ 138 h 177"/>
                <a:gd name="T8" fmla="*/ 45 w 136"/>
                <a:gd name="T9" fmla="*/ 151 h 177"/>
                <a:gd name="T10" fmla="*/ 72 w 136"/>
                <a:gd name="T11" fmla="*/ 156 h 177"/>
                <a:gd name="T12" fmla="*/ 95 w 136"/>
                <a:gd name="T13" fmla="*/ 153 h 177"/>
                <a:gd name="T14" fmla="*/ 109 w 136"/>
                <a:gd name="T15" fmla="*/ 142 h 177"/>
                <a:gd name="T16" fmla="*/ 114 w 136"/>
                <a:gd name="T17" fmla="*/ 127 h 177"/>
                <a:gd name="T18" fmla="*/ 110 w 136"/>
                <a:gd name="T19" fmla="*/ 113 h 177"/>
                <a:gd name="T20" fmla="*/ 94 w 136"/>
                <a:gd name="T21" fmla="*/ 103 h 177"/>
                <a:gd name="T22" fmla="*/ 64 w 136"/>
                <a:gd name="T23" fmla="*/ 95 h 177"/>
                <a:gd name="T24" fmla="*/ 31 w 136"/>
                <a:gd name="T25" fmla="*/ 84 h 177"/>
                <a:gd name="T26" fmla="*/ 12 w 136"/>
                <a:gd name="T27" fmla="*/ 68 h 177"/>
                <a:gd name="T28" fmla="*/ 6 w 136"/>
                <a:gd name="T29" fmla="*/ 47 h 177"/>
                <a:gd name="T30" fmla="*/ 14 w 136"/>
                <a:gd name="T31" fmla="*/ 23 h 177"/>
                <a:gd name="T32" fmla="*/ 35 w 136"/>
                <a:gd name="T33" fmla="*/ 6 h 177"/>
                <a:gd name="T34" fmla="*/ 67 w 136"/>
                <a:gd name="T35" fmla="*/ 0 h 177"/>
                <a:gd name="T36" fmla="*/ 100 w 136"/>
                <a:gd name="T37" fmla="*/ 6 h 177"/>
                <a:gd name="T38" fmla="*/ 122 w 136"/>
                <a:gd name="T39" fmla="*/ 24 h 177"/>
                <a:gd name="T40" fmla="*/ 131 w 136"/>
                <a:gd name="T41" fmla="*/ 51 h 177"/>
                <a:gd name="T42" fmla="*/ 109 w 136"/>
                <a:gd name="T43" fmla="*/ 53 h 177"/>
                <a:gd name="T44" fmla="*/ 97 w 136"/>
                <a:gd name="T45" fmla="*/ 28 h 177"/>
                <a:gd name="T46" fmla="*/ 68 w 136"/>
                <a:gd name="T47" fmla="*/ 20 h 177"/>
                <a:gd name="T48" fmla="*/ 38 w 136"/>
                <a:gd name="T49" fmla="*/ 27 h 177"/>
                <a:gd name="T50" fmla="*/ 28 w 136"/>
                <a:gd name="T51" fmla="*/ 45 h 177"/>
                <a:gd name="T52" fmla="*/ 35 w 136"/>
                <a:gd name="T53" fmla="*/ 61 h 177"/>
                <a:gd name="T54" fmla="*/ 69 w 136"/>
                <a:gd name="T55" fmla="*/ 73 h 177"/>
                <a:gd name="T56" fmla="*/ 107 w 136"/>
                <a:gd name="T57" fmla="*/ 84 h 177"/>
                <a:gd name="T58" fmla="*/ 129 w 136"/>
                <a:gd name="T59" fmla="*/ 101 h 177"/>
                <a:gd name="T60" fmla="*/ 136 w 136"/>
                <a:gd name="T61" fmla="*/ 126 h 177"/>
                <a:gd name="T62" fmla="*/ 128 w 136"/>
                <a:gd name="T63" fmla="*/ 151 h 177"/>
                <a:gd name="T64" fmla="*/ 106 w 136"/>
                <a:gd name="T65" fmla="*/ 170 h 177"/>
                <a:gd name="T66" fmla="*/ 73 w 136"/>
                <a:gd name="T67" fmla="*/ 177 h 177"/>
                <a:gd name="T68" fmla="*/ 34 w 136"/>
                <a:gd name="T69" fmla="*/ 170 h 177"/>
                <a:gd name="T70" fmla="*/ 9 w 136"/>
                <a:gd name="T71" fmla="*/ 150 h 177"/>
                <a:gd name="T72" fmla="*/ 0 w 136"/>
                <a:gd name="T73" fmla="*/ 119 h 177"/>
                <a:gd name="T74" fmla="*/ 0 w 136"/>
                <a:gd name="T75"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77">
                  <a:moveTo>
                    <a:pt x="0" y="119"/>
                  </a:moveTo>
                  <a:lnTo>
                    <a:pt x="0" y="119"/>
                  </a:lnTo>
                  <a:lnTo>
                    <a:pt x="21" y="117"/>
                  </a:lnTo>
                  <a:cubicBezTo>
                    <a:pt x="22" y="126"/>
                    <a:pt x="25" y="133"/>
                    <a:pt x="28" y="138"/>
                  </a:cubicBezTo>
                  <a:cubicBezTo>
                    <a:pt x="32" y="144"/>
                    <a:pt x="38" y="148"/>
                    <a:pt x="45" y="151"/>
                  </a:cubicBezTo>
                  <a:cubicBezTo>
                    <a:pt x="53" y="155"/>
                    <a:pt x="62" y="156"/>
                    <a:pt x="72" y="156"/>
                  </a:cubicBezTo>
                  <a:cubicBezTo>
                    <a:pt x="80" y="156"/>
                    <a:pt x="88" y="155"/>
                    <a:pt x="95" y="153"/>
                  </a:cubicBezTo>
                  <a:cubicBezTo>
                    <a:pt x="101" y="150"/>
                    <a:pt x="106" y="147"/>
                    <a:pt x="109" y="142"/>
                  </a:cubicBezTo>
                  <a:cubicBezTo>
                    <a:pt x="113" y="138"/>
                    <a:pt x="114" y="133"/>
                    <a:pt x="114" y="127"/>
                  </a:cubicBezTo>
                  <a:cubicBezTo>
                    <a:pt x="114" y="122"/>
                    <a:pt x="113" y="117"/>
                    <a:pt x="110" y="113"/>
                  </a:cubicBezTo>
                  <a:cubicBezTo>
                    <a:pt x="106" y="109"/>
                    <a:pt x="101" y="106"/>
                    <a:pt x="94" y="103"/>
                  </a:cubicBezTo>
                  <a:cubicBezTo>
                    <a:pt x="90" y="101"/>
                    <a:pt x="79" y="99"/>
                    <a:pt x="64" y="95"/>
                  </a:cubicBezTo>
                  <a:cubicBezTo>
                    <a:pt x="48" y="91"/>
                    <a:pt x="37" y="88"/>
                    <a:pt x="31" y="84"/>
                  </a:cubicBezTo>
                  <a:cubicBezTo>
                    <a:pt x="22" y="80"/>
                    <a:pt x="16" y="75"/>
                    <a:pt x="12" y="68"/>
                  </a:cubicBezTo>
                  <a:cubicBezTo>
                    <a:pt x="8" y="62"/>
                    <a:pt x="6" y="55"/>
                    <a:pt x="6" y="47"/>
                  </a:cubicBezTo>
                  <a:cubicBezTo>
                    <a:pt x="6" y="38"/>
                    <a:pt x="9" y="30"/>
                    <a:pt x="14" y="23"/>
                  </a:cubicBezTo>
                  <a:cubicBezTo>
                    <a:pt x="19" y="15"/>
                    <a:pt x="26" y="10"/>
                    <a:pt x="35" y="6"/>
                  </a:cubicBezTo>
                  <a:cubicBezTo>
                    <a:pt x="45" y="2"/>
                    <a:pt x="55" y="0"/>
                    <a:pt x="67" y="0"/>
                  </a:cubicBezTo>
                  <a:cubicBezTo>
                    <a:pt x="79" y="0"/>
                    <a:pt x="90" y="2"/>
                    <a:pt x="100" y="6"/>
                  </a:cubicBezTo>
                  <a:cubicBezTo>
                    <a:pt x="110" y="10"/>
                    <a:pt x="117" y="16"/>
                    <a:pt x="122" y="24"/>
                  </a:cubicBezTo>
                  <a:cubicBezTo>
                    <a:pt x="128" y="32"/>
                    <a:pt x="131" y="41"/>
                    <a:pt x="131" y="51"/>
                  </a:cubicBezTo>
                  <a:lnTo>
                    <a:pt x="109" y="53"/>
                  </a:lnTo>
                  <a:cubicBezTo>
                    <a:pt x="108" y="42"/>
                    <a:pt x="104" y="34"/>
                    <a:pt x="97" y="28"/>
                  </a:cubicBezTo>
                  <a:cubicBezTo>
                    <a:pt x="91" y="23"/>
                    <a:pt x="81" y="20"/>
                    <a:pt x="68" y="20"/>
                  </a:cubicBezTo>
                  <a:cubicBezTo>
                    <a:pt x="54" y="20"/>
                    <a:pt x="44" y="22"/>
                    <a:pt x="38" y="27"/>
                  </a:cubicBezTo>
                  <a:cubicBezTo>
                    <a:pt x="31" y="32"/>
                    <a:pt x="28" y="38"/>
                    <a:pt x="28" y="45"/>
                  </a:cubicBezTo>
                  <a:cubicBezTo>
                    <a:pt x="28" y="52"/>
                    <a:pt x="30" y="57"/>
                    <a:pt x="35" y="61"/>
                  </a:cubicBezTo>
                  <a:cubicBezTo>
                    <a:pt x="39" y="65"/>
                    <a:pt x="51" y="69"/>
                    <a:pt x="69" y="73"/>
                  </a:cubicBezTo>
                  <a:cubicBezTo>
                    <a:pt x="87" y="77"/>
                    <a:pt x="100" y="81"/>
                    <a:pt x="107" y="84"/>
                  </a:cubicBezTo>
                  <a:cubicBezTo>
                    <a:pt x="117" y="88"/>
                    <a:pt x="124" y="94"/>
                    <a:pt x="129" y="101"/>
                  </a:cubicBezTo>
                  <a:cubicBezTo>
                    <a:pt x="134" y="108"/>
                    <a:pt x="136" y="116"/>
                    <a:pt x="136" y="126"/>
                  </a:cubicBezTo>
                  <a:cubicBezTo>
                    <a:pt x="136" y="135"/>
                    <a:pt x="133" y="143"/>
                    <a:pt x="128" y="151"/>
                  </a:cubicBezTo>
                  <a:cubicBezTo>
                    <a:pt x="123" y="159"/>
                    <a:pt x="116" y="166"/>
                    <a:pt x="106" y="170"/>
                  </a:cubicBezTo>
                  <a:cubicBezTo>
                    <a:pt x="96" y="175"/>
                    <a:pt x="85" y="177"/>
                    <a:pt x="73" y="177"/>
                  </a:cubicBezTo>
                  <a:cubicBezTo>
                    <a:pt x="57" y="177"/>
                    <a:pt x="44" y="174"/>
                    <a:pt x="34" y="170"/>
                  </a:cubicBezTo>
                  <a:cubicBezTo>
                    <a:pt x="23" y="165"/>
                    <a:pt x="15" y="159"/>
                    <a:pt x="9" y="150"/>
                  </a:cubicBezTo>
                  <a:cubicBezTo>
                    <a:pt x="3" y="141"/>
                    <a:pt x="0" y="130"/>
                    <a:pt x="0" y="119"/>
                  </a:cubicBezTo>
                  <a:lnTo>
                    <a:pt x="0" y="1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2658" y="1545"/>
              <a:ext cx="70" cy="76"/>
            </a:xfrm>
            <a:custGeom>
              <a:avLst/>
              <a:gdLst>
                <a:gd name="T0" fmla="*/ 88 w 108"/>
                <a:gd name="T1" fmla="*/ 81 h 130"/>
                <a:gd name="T2" fmla="*/ 88 w 108"/>
                <a:gd name="T3" fmla="*/ 81 h 130"/>
                <a:gd name="T4" fmla="*/ 108 w 108"/>
                <a:gd name="T5" fmla="*/ 84 h 130"/>
                <a:gd name="T6" fmla="*/ 91 w 108"/>
                <a:gd name="T7" fmla="*/ 118 h 130"/>
                <a:gd name="T8" fmla="*/ 57 w 108"/>
                <a:gd name="T9" fmla="*/ 130 h 130"/>
                <a:gd name="T10" fmla="*/ 16 w 108"/>
                <a:gd name="T11" fmla="*/ 113 h 130"/>
                <a:gd name="T12" fmla="*/ 0 w 108"/>
                <a:gd name="T13" fmla="*/ 65 h 130"/>
                <a:gd name="T14" fmla="*/ 7 w 108"/>
                <a:gd name="T15" fmla="*/ 30 h 130"/>
                <a:gd name="T16" fmla="*/ 27 w 108"/>
                <a:gd name="T17" fmla="*/ 8 h 130"/>
                <a:gd name="T18" fmla="*/ 57 w 108"/>
                <a:gd name="T19" fmla="*/ 0 h 130"/>
                <a:gd name="T20" fmla="*/ 90 w 108"/>
                <a:gd name="T21" fmla="*/ 10 h 130"/>
                <a:gd name="T22" fmla="*/ 106 w 108"/>
                <a:gd name="T23" fmla="*/ 39 h 130"/>
                <a:gd name="T24" fmla="*/ 86 w 108"/>
                <a:gd name="T25" fmla="*/ 42 h 130"/>
                <a:gd name="T26" fmla="*/ 76 w 108"/>
                <a:gd name="T27" fmla="*/ 24 h 130"/>
                <a:gd name="T28" fmla="*/ 58 w 108"/>
                <a:gd name="T29" fmla="*/ 17 h 130"/>
                <a:gd name="T30" fmla="*/ 32 w 108"/>
                <a:gd name="T31" fmla="*/ 29 h 130"/>
                <a:gd name="T32" fmla="*/ 22 w 108"/>
                <a:gd name="T33" fmla="*/ 65 h 130"/>
                <a:gd name="T34" fmla="*/ 32 w 108"/>
                <a:gd name="T35" fmla="*/ 101 h 130"/>
                <a:gd name="T36" fmla="*/ 57 w 108"/>
                <a:gd name="T37" fmla="*/ 112 h 130"/>
                <a:gd name="T38" fmla="*/ 77 w 108"/>
                <a:gd name="T39" fmla="*/ 105 h 130"/>
                <a:gd name="T40" fmla="*/ 88 w 108"/>
                <a:gd name="T41" fmla="*/ 81 h 130"/>
                <a:gd name="T42" fmla="*/ 88 w 108"/>
                <a:gd name="T43"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0">
                  <a:moveTo>
                    <a:pt x="88" y="81"/>
                  </a:moveTo>
                  <a:lnTo>
                    <a:pt x="88" y="81"/>
                  </a:lnTo>
                  <a:lnTo>
                    <a:pt x="108" y="84"/>
                  </a:lnTo>
                  <a:cubicBezTo>
                    <a:pt x="106" y="98"/>
                    <a:pt x="100" y="110"/>
                    <a:pt x="91" y="118"/>
                  </a:cubicBezTo>
                  <a:cubicBezTo>
                    <a:pt x="82" y="126"/>
                    <a:pt x="70" y="130"/>
                    <a:pt x="57" y="130"/>
                  </a:cubicBezTo>
                  <a:cubicBezTo>
                    <a:pt x="40" y="130"/>
                    <a:pt x="26" y="124"/>
                    <a:pt x="16" y="113"/>
                  </a:cubicBezTo>
                  <a:cubicBezTo>
                    <a:pt x="6" y="102"/>
                    <a:pt x="0" y="86"/>
                    <a:pt x="0" y="65"/>
                  </a:cubicBezTo>
                  <a:cubicBezTo>
                    <a:pt x="0" y="52"/>
                    <a:pt x="3" y="40"/>
                    <a:pt x="7" y="30"/>
                  </a:cubicBezTo>
                  <a:cubicBezTo>
                    <a:pt x="12" y="20"/>
                    <a:pt x="18" y="13"/>
                    <a:pt x="27" y="8"/>
                  </a:cubicBezTo>
                  <a:cubicBezTo>
                    <a:pt x="36" y="3"/>
                    <a:pt x="46" y="0"/>
                    <a:pt x="57" y="0"/>
                  </a:cubicBezTo>
                  <a:cubicBezTo>
                    <a:pt x="70" y="0"/>
                    <a:pt x="81" y="4"/>
                    <a:pt x="90" y="10"/>
                  </a:cubicBezTo>
                  <a:cubicBezTo>
                    <a:pt x="99" y="17"/>
                    <a:pt x="104" y="27"/>
                    <a:pt x="106" y="39"/>
                  </a:cubicBezTo>
                  <a:lnTo>
                    <a:pt x="86" y="42"/>
                  </a:lnTo>
                  <a:cubicBezTo>
                    <a:pt x="84" y="34"/>
                    <a:pt x="81" y="28"/>
                    <a:pt x="76" y="24"/>
                  </a:cubicBezTo>
                  <a:cubicBezTo>
                    <a:pt x="71" y="19"/>
                    <a:pt x="65" y="17"/>
                    <a:pt x="58" y="17"/>
                  </a:cubicBezTo>
                  <a:cubicBezTo>
                    <a:pt x="47" y="17"/>
                    <a:pt x="39" y="21"/>
                    <a:pt x="32" y="29"/>
                  </a:cubicBezTo>
                  <a:cubicBezTo>
                    <a:pt x="25" y="36"/>
                    <a:pt x="22" y="48"/>
                    <a:pt x="22" y="65"/>
                  </a:cubicBezTo>
                  <a:cubicBezTo>
                    <a:pt x="22" y="81"/>
                    <a:pt x="25" y="94"/>
                    <a:pt x="32" y="101"/>
                  </a:cubicBezTo>
                  <a:cubicBezTo>
                    <a:pt x="38" y="109"/>
                    <a:pt x="46" y="112"/>
                    <a:pt x="57" y="112"/>
                  </a:cubicBezTo>
                  <a:cubicBezTo>
                    <a:pt x="65" y="112"/>
                    <a:pt x="72" y="110"/>
                    <a:pt x="77" y="105"/>
                  </a:cubicBezTo>
                  <a:cubicBezTo>
                    <a:pt x="83" y="100"/>
                    <a:pt x="86" y="92"/>
                    <a:pt x="88" y="81"/>
                  </a:cubicBezTo>
                  <a:lnTo>
                    <a:pt x="88" y="8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noEditPoints="1"/>
            </p:cNvSpPr>
            <p:nvPr/>
          </p:nvSpPr>
          <p:spPr bwMode="auto">
            <a:xfrm>
              <a:off x="2735" y="1545"/>
              <a:ext cx="74" cy="76"/>
            </a:xfrm>
            <a:custGeom>
              <a:avLst/>
              <a:gdLst>
                <a:gd name="T0" fmla="*/ 0 w 116"/>
                <a:gd name="T1" fmla="*/ 65 h 130"/>
                <a:gd name="T2" fmla="*/ 0 w 116"/>
                <a:gd name="T3" fmla="*/ 65 h 130"/>
                <a:gd name="T4" fmla="*/ 19 w 116"/>
                <a:gd name="T5" fmla="*/ 14 h 130"/>
                <a:gd name="T6" fmla="*/ 58 w 116"/>
                <a:gd name="T7" fmla="*/ 0 h 130"/>
                <a:gd name="T8" fmla="*/ 100 w 116"/>
                <a:gd name="T9" fmla="*/ 17 h 130"/>
                <a:gd name="T10" fmla="*/ 116 w 116"/>
                <a:gd name="T11" fmla="*/ 63 h 130"/>
                <a:gd name="T12" fmla="*/ 109 w 116"/>
                <a:gd name="T13" fmla="*/ 101 h 130"/>
                <a:gd name="T14" fmla="*/ 88 w 116"/>
                <a:gd name="T15" fmla="*/ 122 h 130"/>
                <a:gd name="T16" fmla="*/ 58 w 116"/>
                <a:gd name="T17" fmla="*/ 130 h 130"/>
                <a:gd name="T18" fmla="*/ 16 w 116"/>
                <a:gd name="T19" fmla="*/ 113 h 130"/>
                <a:gd name="T20" fmla="*/ 0 w 116"/>
                <a:gd name="T21" fmla="*/ 65 h 130"/>
                <a:gd name="T22" fmla="*/ 0 w 116"/>
                <a:gd name="T23" fmla="*/ 65 h 130"/>
                <a:gd name="T24" fmla="*/ 22 w 116"/>
                <a:gd name="T25" fmla="*/ 65 h 130"/>
                <a:gd name="T26" fmla="*/ 22 w 116"/>
                <a:gd name="T27" fmla="*/ 65 h 130"/>
                <a:gd name="T28" fmla="*/ 32 w 116"/>
                <a:gd name="T29" fmla="*/ 101 h 130"/>
                <a:gd name="T30" fmla="*/ 58 w 116"/>
                <a:gd name="T31" fmla="*/ 112 h 130"/>
                <a:gd name="T32" fmla="*/ 84 w 116"/>
                <a:gd name="T33" fmla="*/ 100 h 130"/>
                <a:gd name="T34" fmla="*/ 95 w 116"/>
                <a:gd name="T35" fmla="*/ 64 h 130"/>
                <a:gd name="T36" fmla="*/ 84 w 116"/>
                <a:gd name="T37" fmla="*/ 29 h 130"/>
                <a:gd name="T38" fmla="*/ 58 w 116"/>
                <a:gd name="T39" fmla="*/ 17 h 130"/>
                <a:gd name="T40" fmla="*/ 32 w 116"/>
                <a:gd name="T41" fmla="*/ 29 h 130"/>
                <a:gd name="T42" fmla="*/ 22 w 116"/>
                <a:gd name="T43" fmla="*/ 65 h 130"/>
                <a:gd name="T44" fmla="*/ 22 w 116"/>
                <a:gd name="T45"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30">
                  <a:moveTo>
                    <a:pt x="0" y="65"/>
                  </a:moveTo>
                  <a:lnTo>
                    <a:pt x="0" y="65"/>
                  </a:lnTo>
                  <a:cubicBezTo>
                    <a:pt x="0" y="42"/>
                    <a:pt x="6" y="25"/>
                    <a:pt x="19" y="14"/>
                  </a:cubicBezTo>
                  <a:cubicBezTo>
                    <a:pt x="30" y="5"/>
                    <a:pt x="43" y="0"/>
                    <a:pt x="58" y="0"/>
                  </a:cubicBezTo>
                  <a:cubicBezTo>
                    <a:pt x="75" y="0"/>
                    <a:pt x="89" y="6"/>
                    <a:pt x="100" y="17"/>
                  </a:cubicBezTo>
                  <a:cubicBezTo>
                    <a:pt x="111" y="28"/>
                    <a:pt x="116" y="43"/>
                    <a:pt x="116" y="63"/>
                  </a:cubicBezTo>
                  <a:cubicBezTo>
                    <a:pt x="116" y="79"/>
                    <a:pt x="114" y="92"/>
                    <a:pt x="109" y="101"/>
                  </a:cubicBezTo>
                  <a:cubicBezTo>
                    <a:pt x="104" y="110"/>
                    <a:pt x="97" y="117"/>
                    <a:pt x="88" y="122"/>
                  </a:cubicBezTo>
                  <a:cubicBezTo>
                    <a:pt x="79" y="127"/>
                    <a:pt x="69" y="130"/>
                    <a:pt x="58" y="130"/>
                  </a:cubicBezTo>
                  <a:cubicBezTo>
                    <a:pt x="41" y="130"/>
                    <a:pt x="27" y="124"/>
                    <a:pt x="16" y="113"/>
                  </a:cubicBezTo>
                  <a:cubicBezTo>
                    <a:pt x="5" y="102"/>
                    <a:pt x="0" y="86"/>
                    <a:pt x="0" y="65"/>
                  </a:cubicBezTo>
                  <a:lnTo>
                    <a:pt x="0" y="65"/>
                  </a:lnTo>
                  <a:close/>
                  <a:moveTo>
                    <a:pt x="22" y="65"/>
                  </a:moveTo>
                  <a:lnTo>
                    <a:pt x="22" y="65"/>
                  </a:lnTo>
                  <a:cubicBezTo>
                    <a:pt x="22" y="81"/>
                    <a:pt x="25" y="93"/>
                    <a:pt x="32" y="101"/>
                  </a:cubicBezTo>
                  <a:cubicBezTo>
                    <a:pt x="39" y="108"/>
                    <a:pt x="48" y="112"/>
                    <a:pt x="58" y="112"/>
                  </a:cubicBezTo>
                  <a:cubicBezTo>
                    <a:pt x="69" y="112"/>
                    <a:pt x="77" y="108"/>
                    <a:pt x="84" y="100"/>
                  </a:cubicBezTo>
                  <a:cubicBezTo>
                    <a:pt x="91" y="93"/>
                    <a:pt x="95" y="80"/>
                    <a:pt x="95" y="64"/>
                  </a:cubicBezTo>
                  <a:cubicBezTo>
                    <a:pt x="95" y="49"/>
                    <a:pt x="91" y="37"/>
                    <a:pt x="84" y="29"/>
                  </a:cubicBezTo>
                  <a:cubicBezTo>
                    <a:pt x="77" y="21"/>
                    <a:pt x="69" y="17"/>
                    <a:pt x="58" y="17"/>
                  </a:cubicBezTo>
                  <a:cubicBezTo>
                    <a:pt x="48" y="17"/>
                    <a:pt x="39" y="21"/>
                    <a:pt x="32" y="29"/>
                  </a:cubicBezTo>
                  <a:cubicBezTo>
                    <a:pt x="25" y="37"/>
                    <a:pt x="22" y="49"/>
                    <a:pt x="22" y="65"/>
                  </a:cubicBezTo>
                  <a:lnTo>
                    <a:pt x="22"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2825" y="1545"/>
              <a:ext cx="44" cy="74"/>
            </a:xfrm>
            <a:custGeom>
              <a:avLst/>
              <a:gdLst>
                <a:gd name="T0" fmla="*/ 0 w 67"/>
                <a:gd name="T1" fmla="*/ 127 h 127"/>
                <a:gd name="T2" fmla="*/ 0 w 67"/>
                <a:gd name="T3" fmla="*/ 127 h 127"/>
                <a:gd name="T4" fmla="*/ 0 w 67"/>
                <a:gd name="T5" fmla="*/ 3 h 127"/>
                <a:gd name="T6" fmla="*/ 19 w 67"/>
                <a:gd name="T7" fmla="*/ 3 h 127"/>
                <a:gd name="T8" fmla="*/ 19 w 67"/>
                <a:gd name="T9" fmla="*/ 22 h 127"/>
                <a:gd name="T10" fmla="*/ 32 w 67"/>
                <a:gd name="T11" fmla="*/ 4 h 127"/>
                <a:gd name="T12" fmla="*/ 46 w 67"/>
                <a:gd name="T13" fmla="*/ 0 h 127"/>
                <a:gd name="T14" fmla="*/ 67 w 67"/>
                <a:gd name="T15" fmla="*/ 7 h 127"/>
                <a:gd name="T16" fmla="*/ 60 w 67"/>
                <a:gd name="T17" fmla="*/ 26 h 127"/>
                <a:gd name="T18" fmla="*/ 45 w 67"/>
                <a:gd name="T19" fmla="*/ 22 h 127"/>
                <a:gd name="T20" fmla="*/ 32 w 67"/>
                <a:gd name="T21" fmla="*/ 26 h 127"/>
                <a:gd name="T22" fmla="*/ 25 w 67"/>
                <a:gd name="T23" fmla="*/ 37 h 127"/>
                <a:gd name="T24" fmla="*/ 21 w 67"/>
                <a:gd name="T25" fmla="*/ 62 h 127"/>
                <a:gd name="T26" fmla="*/ 21 w 67"/>
                <a:gd name="T27" fmla="*/ 127 h 127"/>
                <a:gd name="T28" fmla="*/ 0 w 67"/>
                <a:gd name="T2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7">
                  <a:moveTo>
                    <a:pt x="0" y="127"/>
                  </a:moveTo>
                  <a:lnTo>
                    <a:pt x="0" y="127"/>
                  </a:lnTo>
                  <a:lnTo>
                    <a:pt x="0" y="3"/>
                  </a:lnTo>
                  <a:lnTo>
                    <a:pt x="19" y="3"/>
                  </a:lnTo>
                  <a:lnTo>
                    <a:pt x="19" y="22"/>
                  </a:lnTo>
                  <a:cubicBezTo>
                    <a:pt x="24" y="13"/>
                    <a:pt x="28" y="7"/>
                    <a:pt x="32" y="4"/>
                  </a:cubicBezTo>
                  <a:cubicBezTo>
                    <a:pt x="36" y="2"/>
                    <a:pt x="41" y="0"/>
                    <a:pt x="46" y="0"/>
                  </a:cubicBezTo>
                  <a:cubicBezTo>
                    <a:pt x="53" y="0"/>
                    <a:pt x="60" y="2"/>
                    <a:pt x="67" y="7"/>
                  </a:cubicBezTo>
                  <a:lnTo>
                    <a:pt x="60" y="26"/>
                  </a:lnTo>
                  <a:cubicBezTo>
                    <a:pt x="55" y="23"/>
                    <a:pt x="50" y="22"/>
                    <a:pt x="45" y="22"/>
                  </a:cubicBezTo>
                  <a:cubicBezTo>
                    <a:pt x="40" y="22"/>
                    <a:pt x="36" y="23"/>
                    <a:pt x="32" y="26"/>
                  </a:cubicBezTo>
                  <a:cubicBezTo>
                    <a:pt x="29" y="29"/>
                    <a:pt x="26" y="33"/>
                    <a:pt x="25" y="37"/>
                  </a:cubicBezTo>
                  <a:cubicBezTo>
                    <a:pt x="22" y="45"/>
                    <a:pt x="21" y="53"/>
                    <a:pt x="21" y="62"/>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noEditPoints="1"/>
            </p:cNvSpPr>
            <p:nvPr/>
          </p:nvSpPr>
          <p:spPr bwMode="auto">
            <a:xfrm>
              <a:off x="2872" y="1545"/>
              <a:ext cx="74" cy="76"/>
            </a:xfrm>
            <a:custGeom>
              <a:avLst/>
              <a:gdLst>
                <a:gd name="T0" fmla="*/ 92 w 114"/>
                <a:gd name="T1" fmla="*/ 87 h 130"/>
                <a:gd name="T2" fmla="*/ 92 w 114"/>
                <a:gd name="T3" fmla="*/ 87 h 130"/>
                <a:gd name="T4" fmla="*/ 114 w 114"/>
                <a:gd name="T5" fmla="*/ 90 h 130"/>
                <a:gd name="T6" fmla="*/ 95 w 114"/>
                <a:gd name="T7" fmla="*/ 119 h 130"/>
                <a:gd name="T8" fmla="*/ 59 w 114"/>
                <a:gd name="T9" fmla="*/ 130 h 130"/>
                <a:gd name="T10" fmla="*/ 16 w 114"/>
                <a:gd name="T11" fmla="*/ 113 h 130"/>
                <a:gd name="T12" fmla="*/ 0 w 114"/>
                <a:gd name="T13" fmla="*/ 66 h 130"/>
                <a:gd name="T14" fmla="*/ 16 w 114"/>
                <a:gd name="T15" fmla="*/ 17 h 130"/>
                <a:gd name="T16" fmla="*/ 58 w 114"/>
                <a:gd name="T17" fmla="*/ 0 h 130"/>
                <a:gd name="T18" fmla="*/ 99 w 114"/>
                <a:gd name="T19" fmla="*/ 17 h 130"/>
                <a:gd name="T20" fmla="*/ 114 w 114"/>
                <a:gd name="T21" fmla="*/ 65 h 130"/>
                <a:gd name="T22" fmla="*/ 114 w 114"/>
                <a:gd name="T23" fmla="*/ 70 h 130"/>
                <a:gd name="T24" fmla="*/ 22 w 114"/>
                <a:gd name="T25" fmla="*/ 70 h 130"/>
                <a:gd name="T26" fmla="*/ 33 w 114"/>
                <a:gd name="T27" fmla="*/ 102 h 130"/>
                <a:gd name="T28" fmla="*/ 59 w 114"/>
                <a:gd name="T29" fmla="*/ 112 h 130"/>
                <a:gd name="T30" fmla="*/ 79 w 114"/>
                <a:gd name="T31" fmla="*/ 106 h 130"/>
                <a:gd name="T32" fmla="*/ 92 w 114"/>
                <a:gd name="T33" fmla="*/ 87 h 130"/>
                <a:gd name="T34" fmla="*/ 92 w 114"/>
                <a:gd name="T35" fmla="*/ 87 h 130"/>
                <a:gd name="T36" fmla="*/ 23 w 114"/>
                <a:gd name="T37" fmla="*/ 53 h 130"/>
                <a:gd name="T38" fmla="*/ 23 w 114"/>
                <a:gd name="T39" fmla="*/ 53 h 130"/>
                <a:gd name="T40" fmla="*/ 92 w 114"/>
                <a:gd name="T41" fmla="*/ 53 h 130"/>
                <a:gd name="T42" fmla="*/ 84 w 114"/>
                <a:gd name="T43" fmla="*/ 30 h 130"/>
                <a:gd name="T44" fmla="*/ 58 w 114"/>
                <a:gd name="T45" fmla="*/ 17 h 130"/>
                <a:gd name="T46" fmla="*/ 34 w 114"/>
                <a:gd name="T47" fmla="*/ 27 h 130"/>
                <a:gd name="T48" fmla="*/ 23 w 114"/>
                <a:gd name="T49" fmla="*/ 53 h 130"/>
                <a:gd name="T50" fmla="*/ 23 w 114"/>
                <a:gd name="T5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30">
                  <a:moveTo>
                    <a:pt x="92" y="87"/>
                  </a:moveTo>
                  <a:lnTo>
                    <a:pt x="92" y="87"/>
                  </a:lnTo>
                  <a:lnTo>
                    <a:pt x="114" y="90"/>
                  </a:lnTo>
                  <a:cubicBezTo>
                    <a:pt x="110" y="102"/>
                    <a:pt x="104" y="112"/>
                    <a:pt x="95" y="119"/>
                  </a:cubicBezTo>
                  <a:cubicBezTo>
                    <a:pt x="85" y="126"/>
                    <a:pt x="74" y="130"/>
                    <a:pt x="59" y="130"/>
                  </a:cubicBezTo>
                  <a:cubicBezTo>
                    <a:pt x="41" y="130"/>
                    <a:pt x="27" y="124"/>
                    <a:pt x="16" y="113"/>
                  </a:cubicBezTo>
                  <a:cubicBezTo>
                    <a:pt x="6" y="102"/>
                    <a:pt x="0" y="86"/>
                    <a:pt x="0" y="66"/>
                  </a:cubicBezTo>
                  <a:cubicBezTo>
                    <a:pt x="0" y="45"/>
                    <a:pt x="6" y="29"/>
                    <a:pt x="16" y="17"/>
                  </a:cubicBezTo>
                  <a:cubicBezTo>
                    <a:pt x="27" y="6"/>
                    <a:pt x="41" y="0"/>
                    <a:pt x="58" y="0"/>
                  </a:cubicBezTo>
                  <a:cubicBezTo>
                    <a:pt x="75" y="0"/>
                    <a:pt x="88" y="6"/>
                    <a:pt x="99" y="17"/>
                  </a:cubicBezTo>
                  <a:cubicBezTo>
                    <a:pt x="109" y="28"/>
                    <a:pt x="114" y="44"/>
                    <a:pt x="114" y="65"/>
                  </a:cubicBezTo>
                  <a:cubicBezTo>
                    <a:pt x="114" y="66"/>
                    <a:pt x="114" y="68"/>
                    <a:pt x="114" y="70"/>
                  </a:cubicBezTo>
                  <a:lnTo>
                    <a:pt x="22" y="70"/>
                  </a:lnTo>
                  <a:cubicBezTo>
                    <a:pt x="23" y="84"/>
                    <a:pt x="27" y="94"/>
                    <a:pt x="33" y="102"/>
                  </a:cubicBezTo>
                  <a:cubicBezTo>
                    <a:pt x="40" y="109"/>
                    <a:pt x="49" y="112"/>
                    <a:pt x="59" y="112"/>
                  </a:cubicBezTo>
                  <a:cubicBezTo>
                    <a:pt x="67" y="112"/>
                    <a:pt x="74" y="110"/>
                    <a:pt x="79" y="106"/>
                  </a:cubicBezTo>
                  <a:cubicBezTo>
                    <a:pt x="85" y="102"/>
                    <a:pt x="89" y="96"/>
                    <a:pt x="92" y="87"/>
                  </a:cubicBezTo>
                  <a:lnTo>
                    <a:pt x="92" y="87"/>
                  </a:lnTo>
                  <a:close/>
                  <a:moveTo>
                    <a:pt x="23" y="53"/>
                  </a:moveTo>
                  <a:lnTo>
                    <a:pt x="23" y="53"/>
                  </a:lnTo>
                  <a:lnTo>
                    <a:pt x="92" y="53"/>
                  </a:lnTo>
                  <a:cubicBezTo>
                    <a:pt x="91" y="43"/>
                    <a:pt x="89" y="35"/>
                    <a:pt x="84" y="30"/>
                  </a:cubicBezTo>
                  <a:cubicBezTo>
                    <a:pt x="78" y="21"/>
                    <a:pt x="69" y="17"/>
                    <a:pt x="58" y="17"/>
                  </a:cubicBezTo>
                  <a:cubicBezTo>
                    <a:pt x="49" y="17"/>
                    <a:pt x="41" y="21"/>
                    <a:pt x="34" y="27"/>
                  </a:cubicBezTo>
                  <a:cubicBezTo>
                    <a:pt x="27" y="34"/>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2957" y="1545"/>
              <a:ext cx="66" cy="76"/>
            </a:xfrm>
            <a:custGeom>
              <a:avLst/>
              <a:gdLst>
                <a:gd name="T0" fmla="*/ 0 w 103"/>
                <a:gd name="T1" fmla="*/ 90 h 130"/>
                <a:gd name="T2" fmla="*/ 0 w 103"/>
                <a:gd name="T3" fmla="*/ 90 h 130"/>
                <a:gd name="T4" fmla="*/ 21 w 103"/>
                <a:gd name="T5" fmla="*/ 87 h 130"/>
                <a:gd name="T6" fmla="*/ 31 w 103"/>
                <a:gd name="T7" fmla="*/ 106 h 130"/>
                <a:gd name="T8" fmla="*/ 53 w 103"/>
                <a:gd name="T9" fmla="*/ 112 h 130"/>
                <a:gd name="T10" fmla="*/ 74 w 103"/>
                <a:gd name="T11" fmla="*/ 106 h 130"/>
                <a:gd name="T12" fmla="*/ 81 w 103"/>
                <a:gd name="T13" fmla="*/ 93 h 130"/>
                <a:gd name="T14" fmla="*/ 75 w 103"/>
                <a:gd name="T15" fmla="*/ 81 h 130"/>
                <a:gd name="T16" fmla="*/ 54 w 103"/>
                <a:gd name="T17" fmla="*/ 74 h 130"/>
                <a:gd name="T18" fmla="*/ 22 w 103"/>
                <a:gd name="T19" fmla="*/ 64 h 130"/>
                <a:gd name="T20" fmla="*/ 8 w 103"/>
                <a:gd name="T21" fmla="*/ 52 h 130"/>
                <a:gd name="T22" fmla="*/ 4 w 103"/>
                <a:gd name="T23" fmla="*/ 36 h 130"/>
                <a:gd name="T24" fmla="*/ 7 w 103"/>
                <a:gd name="T25" fmla="*/ 20 h 130"/>
                <a:gd name="T26" fmla="*/ 18 w 103"/>
                <a:gd name="T27" fmla="*/ 9 h 130"/>
                <a:gd name="T28" fmla="*/ 31 w 103"/>
                <a:gd name="T29" fmla="*/ 3 h 130"/>
                <a:gd name="T30" fmla="*/ 49 w 103"/>
                <a:gd name="T31" fmla="*/ 0 h 130"/>
                <a:gd name="T32" fmla="*/ 75 w 103"/>
                <a:gd name="T33" fmla="*/ 4 h 130"/>
                <a:gd name="T34" fmla="*/ 91 w 103"/>
                <a:gd name="T35" fmla="*/ 16 h 130"/>
                <a:gd name="T36" fmla="*/ 98 w 103"/>
                <a:gd name="T37" fmla="*/ 35 h 130"/>
                <a:gd name="T38" fmla="*/ 78 w 103"/>
                <a:gd name="T39" fmla="*/ 38 h 130"/>
                <a:gd name="T40" fmla="*/ 70 w 103"/>
                <a:gd name="T41" fmla="*/ 23 h 130"/>
                <a:gd name="T42" fmla="*/ 51 w 103"/>
                <a:gd name="T43" fmla="*/ 17 h 130"/>
                <a:gd name="T44" fmla="*/ 30 w 103"/>
                <a:gd name="T45" fmla="*/ 22 h 130"/>
                <a:gd name="T46" fmla="*/ 24 w 103"/>
                <a:gd name="T47" fmla="*/ 33 h 130"/>
                <a:gd name="T48" fmla="*/ 27 w 103"/>
                <a:gd name="T49" fmla="*/ 41 h 130"/>
                <a:gd name="T50" fmla="*/ 35 w 103"/>
                <a:gd name="T51" fmla="*/ 46 h 130"/>
                <a:gd name="T52" fmla="*/ 53 w 103"/>
                <a:gd name="T53" fmla="*/ 52 h 130"/>
                <a:gd name="T54" fmla="*/ 84 w 103"/>
                <a:gd name="T55" fmla="*/ 61 h 130"/>
                <a:gd name="T56" fmla="*/ 98 w 103"/>
                <a:gd name="T57" fmla="*/ 72 h 130"/>
                <a:gd name="T58" fmla="*/ 103 w 103"/>
                <a:gd name="T59" fmla="*/ 90 h 130"/>
                <a:gd name="T60" fmla="*/ 97 w 103"/>
                <a:gd name="T61" fmla="*/ 110 h 130"/>
                <a:gd name="T62" fmla="*/ 79 w 103"/>
                <a:gd name="T63" fmla="*/ 125 h 130"/>
                <a:gd name="T64" fmla="*/ 53 w 103"/>
                <a:gd name="T65" fmla="*/ 130 h 130"/>
                <a:gd name="T66" fmla="*/ 16 w 103"/>
                <a:gd name="T67" fmla="*/ 120 h 130"/>
                <a:gd name="T68" fmla="*/ 0 w 103"/>
                <a:gd name="T69" fmla="*/ 90 h 130"/>
                <a:gd name="T70" fmla="*/ 0 w 103"/>
                <a:gd name="T71"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30">
                  <a:moveTo>
                    <a:pt x="0" y="90"/>
                  </a:moveTo>
                  <a:lnTo>
                    <a:pt x="0" y="90"/>
                  </a:lnTo>
                  <a:lnTo>
                    <a:pt x="21" y="87"/>
                  </a:lnTo>
                  <a:cubicBezTo>
                    <a:pt x="22" y="95"/>
                    <a:pt x="25" y="101"/>
                    <a:pt x="31" y="106"/>
                  </a:cubicBezTo>
                  <a:cubicBezTo>
                    <a:pt x="36" y="110"/>
                    <a:pt x="43" y="112"/>
                    <a:pt x="53" y="112"/>
                  </a:cubicBezTo>
                  <a:cubicBezTo>
                    <a:pt x="63" y="112"/>
                    <a:pt x="70" y="110"/>
                    <a:pt x="74" y="106"/>
                  </a:cubicBezTo>
                  <a:cubicBezTo>
                    <a:pt x="79" y="103"/>
                    <a:pt x="81" y="98"/>
                    <a:pt x="81" y="93"/>
                  </a:cubicBezTo>
                  <a:cubicBezTo>
                    <a:pt x="81" y="88"/>
                    <a:pt x="79" y="84"/>
                    <a:pt x="75" y="81"/>
                  </a:cubicBezTo>
                  <a:cubicBezTo>
                    <a:pt x="72" y="80"/>
                    <a:pt x="65" y="77"/>
                    <a:pt x="54" y="74"/>
                  </a:cubicBezTo>
                  <a:cubicBezTo>
                    <a:pt x="38" y="70"/>
                    <a:pt x="28" y="67"/>
                    <a:pt x="22" y="64"/>
                  </a:cubicBezTo>
                  <a:cubicBezTo>
                    <a:pt x="16" y="61"/>
                    <a:pt x="11" y="57"/>
                    <a:pt x="8" y="52"/>
                  </a:cubicBezTo>
                  <a:cubicBezTo>
                    <a:pt x="5" y="47"/>
                    <a:pt x="4" y="42"/>
                    <a:pt x="4" y="36"/>
                  </a:cubicBezTo>
                  <a:cubicBezTo>
                    <a:pt x="4" y="30"/>
                    <a:pt x="5" y="25"/>
                    <a:pt x="7" y="20"/>
                  </a:cubicBezTo>
                  <a:cubicBezTo>
                    <a:pt x="10" y="16"/>
                    <a:pt x="13" y="12"/>
                    <a:pt x="18" y="9"/>
                  </a:cubicBezTo>
                  <a:cubicBezTo>
                    <a:pt x="21" y="6"/>
                    <a:pt x="25" y="4"/>
                    <a:pt x="31" y="3"/>
                  </a:cubicBezTo>
                  <a:cubicBezTo>
                    <a:pt x="37" y="1"/>
                    <a:pt x="43" y="0"/>
                    <a:pt x="49" y="0"/>
                  </a:cubicBezTo>
                  <a:cubicBezTo>
                    <a:pt x="59" y="0"/>
                    <a:pt x="68" y="2"/>
                    <a:pt x="75" y="4"/>
                  </a:cubicBezTo>
                  <a:cubicBezTo>
                    <a:pt x="82" y="7"/>
                    <a:pt x="88" y="11"/>
                    <a:pt x="91" y="16"/>
                  </a:cubicBezTo>
                  <a:cubicBezTo>
                    <a:pt x="95" y="20"/>
                    <a:pt x="97" y="27"/>
                    <a:pt x="98" y="35"/>
                  </a:cubicBezTo>
                  <a:lnTo>
                    <a:pt x="78" y="38"/>
                  </a:lnTo>
                  <a:cubicBezTo>
                    <a:pt x="77" y="31"/>
                    <a:pt x="74" y="26"/>
                    <a:pt x="70" y="23"/>
                  </a:cubicBezTo>
                  <a:cubicBezTo>
                    <a:pt x="65" y="19"/>
                    <a:pt x="59" y="17"/>
                    <a:pt x="51" y="17"/>
                  </a:cubicBezTo>
                  <a:cubicBezTo>
                    <a:pt x="41" y="17"/>
                    <a:pt x="34" y="19"/>
                    <a:pt x="30" y="22"/>
                  </a:cubicBezTo>
                  <a:cubicBezTo>
                    <a:pt x="26" y="25"/>
                    <a:pt x="24" y="29"/>
                    <a:pt x="24" y="33"/>
                  </a:cubicBezTo>
                  <a:cubicBezTo>
                    <a:pt x="24" y="36"/>
                    <a:pt x="25" y="39"/>
                    <a:pt x="27" y="41"/>
                  </a:cubicBezTo>
                  <a:cubicBezTo>
                    <a:pt x="28" y="43"/>
                    <a:pt x="31" y="45"/>
                    <a:pt x="35" y="46"/>
                  </a:cubicBezTo>
                  <a:cubicBezTo>
                    <a:pt x="37" y="47"/>
                    <a:pt x="43" y="49"/>
                    <a:pt x="53" y="52"/>
                  </a:cubicBezTo>
                  <a:cubicBezTo>
                    <a:pt x="68" y="56"/>
                    <a:pt x="78" y="59"/>
                    <a:pt x="84" y="61"/>
                  </a:cubicBezTo>
                  <a:cubicBezTo>
                    <a:pt x="90" y="64"/>
                    <a:pt x="95" y="68"/>
                    <a:pt x="98" y="72"/>
                  </a:cubicBezTo>
                  <a:cubicBezTo>
                    <a:pt x="101" y="77"/>
                    <a:pt x="103" y="83"/>
                    <a:pt x="103" y="90"/>
                  </a:cubicBezTo>
                  <a:cubicBezTo>
                    <a:pt x="103" y="97"/>
                    <a:pt x="101" y="104"/>
                    <a:pt x="97" y="110"/>
                  </a:cubicBezTo>
                  <a:cubicBezTo>
                    <a:pt x="93" y="116"/>
                    <a:pt x="87" y="121"/>
                    <a:pt x="79" y="125"/>
                  </a:cubicBezTo>
                  <a:cubicBezTo>
                    <a:pt x="72" y="128"/>
                    <a:pt x="63" y="130"/>
                    <a:pt x="53" y="130"/>
                  </a:cubicBezTo>
                  <a:cubicBezTo>
                    <a:pt x="37" y="130"/>
                    <a:pt x="25" y="126"/>
                    <a:pt x="16" y="120"/>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4287" y="1288"/>
              <a:ext cx="1372" cy="561"/>
            </a:xfrm>
            <a:custGeom>
              <a:avLst/>
              <a:gdLst>
                <a:gd name="T0" fmla="*/ 0 w 2134"/>
                <a:gd name="T1" fmla="*/ 0 h 960"/>
                <a:gd name="T2" fmla="*/ 0 w 2134"/>
                <a:gd name="T3" fmla="*/ 0 h 960"/>
                <a:gd name="T4" fmla="*/ 2134 w 2134"/>
                <a:gd name="T5" fmla="*/ 0 h 960"/>
                <a:gd name="T6" fmla="*/ 2134 w 2134"/>
                <a:gd name="T7" fmla="*/ 960 h 960"/>
                <a:gd name="T8" fmla="*/ 0 w 2134"/>
                <a:gd name="T9" fmla="*/ 960 h 960"/>
                <a:gd name="T10" fmla="*/ 0 w 2134"/>
                <a:gd name="T11" fmla="*/ 0 h 960"/>
              </a:gdLst>
              <a:ahLst/>
              <a:cxnLst>
                <a:cxn ang="0">
                  <a:pos x="T0" y="T1"/>
                </a:cxn>
                <a:cxn ang="0">
                  <a:pos x="T2" y="T3"/>
                </a:cxn>
                <a:cxn ang="0">
                  <a:pos x="T4" y="T5"/>
                </a:cxn>
                <a:cxn ang="0">
                  <a:pos x="T6" y="T7"/>
                </a:cxn>
                <a:cxn ang="0">
                  <a:pos x="T8" y="T9"/>
                </a:cxn>
                <a:cxn ang="0">
                  <a:pos x="T10" y="T11"/>
                </a:cxn>
              </a:cxnLst>
              <a:rect l="0" t="0" r="r" b="b"/>
              <a:pathLst>
                <a:path w="2134" h="960">
                  <a:moveTo>
                    <a:pt x="0" y="0"/>
                  </a:moveTo>
                  <a:lnTo>
                    <a:pt x="0" y="0"/>
                  </a:lnTo>
                  <a:lnTo>
                    <a:pt x="2134" y="0"/>
                  </a:lnTo>
                  <a:lnTo>
                    <a:pt x="2134" y="960"/>
                  </a:lnTo>
                  <a:lnTo>
                    <a:pt x="0" y="960"/>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4287" y="1288"/>
              <a:ext cx="1372" cy="561"/>
            </a:xfrm>
            <a:custGeom>
              <a:avLst/>
              <a:gdLst>
                <a:gd name="T0" fmla="*/ 0 w 2134"/>
                <a:gd name="T1" fmla="*/ 0 h 960"/>
                <a:gd name="T2" fmla="*/ 0 w 2134"/>
                <a:gd name="T3" fmla="*/ 0 h 960"/>
                <a:gd name="T4" fmla="*/ 2134 w 2134"/>
                <a:gd name="T5" fmla="*/ 0 h 960"/>
                <a:gd name="T6" fmla="*/ 2134 w 2134"/>
                <a:gd name="T7" fmla="*/ 960 h 960"/>
                <a:gd name="T8" fmla="*/ 0 w 2134"/>
                <a:gd name="T9" fmla="*/ 960 h 960"/>
                <a:gd name="T10" fmla="*/ 0 w 2134"/>
                <a:gd name="T11" fmla="*/ 0 h 960"/>
              </a:gdLst>
              <a:ahLst/>
              <a:cxnLst>
                <a:cxn ang="0">
                  <a:pos x="T0" y="T1"/>
                </a:cxn>
                <a:cxn ang="0">
                  <a:pos x="T2" y="T3"/>
                </a:cxn>
                <a:cxn ang="0">
                  <a:pos x="T4" y="T5"/>
                </a:cxn>
                <a:cxn ang="0">
                  <a:pos x="T6" y="T7"/>
                </a:cxn>
                <a:cxn ang="0">
                  <a:pos x="T8" y="T9"/>
                </a:cxn>
                <a:cxn ang="0">
                  <a:pos x="T10" y="T11"/>
                </a:cxn>
              </a:cxnLst>
              <a:rect l="0" t="0" r="r" b="b"/>
              <a:pathLst>
                <a:path w="2134" h="960">
                  <a:moveTo>
                    <a:pt x="0" y="0"/>
                  </a:moveTo>
                  <a:lnTo>
                    <a:pt x="0" y="0"/>
                  </a:lnTo>
                  <a:lnTo>
                    <a:pt x="2134" y="0"/>
                  </a:lnTo>
                  <a:lnTo>
                    <a:pt x="2134" y="960"/>
                  </a:lnTo>
                  <a:lnTo>
                    <a:pt x="0" y="960"/>
                  </a:lnTo>
                  <a:lnTo>
                    <a:pt x="0" y="0"/>
                  </a:lnTo>
                  <a:close/>
                </a:path>
              </a:pathLst>
            </a:cu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noEditPoints="1"/>
            </p:cNvSpPr>
            <p:nvPr/>
          </p:nvSpPr>
          <p:spPr bwMode="auto">
            <a:xfrm>
              <a:off x="4595" y="1432"/>
              <a:ext cx="105" cy="103"/>
            </a:xfrm>
            <a:custGeom>
              <a:avLst/>
              <a:gdLst>
                <a:gd name="T0" fmla="*/ 0 w 164"/>
                <a:gd name="T1" fmla="*/ 91 h 177"/>
                <a:gd name="T2" fmla="*/ 0 w 164"/>
                <a:gd name="T3" fmla="*/ 91 h 177"/>
                <a:gd name="T4" fmla="*/ 23 w 164"/>
                <a:gd name="T5" fmla="*/ 24 h 177"/>
                <a:gd name="T6" fmla="*/ 82 w 164"/>
                <a:gd name="T7" fmla="*/ 0 h 177"/>
                <a:gd name="T8" fmla="*/ 125 w 164"/>
                <a:gd name="T9" fmla="*/ 11 h 177"/>
                <a:gd name="T10" fmla="*/ 154 w 164"/>
                <a:gd name="T11" fmla="*/ 43 h 177"/>
                <a:gd name="T12" fmla="*/ 164 w 164"/>
                <a:gd name="T13" fmla="*/ 89 h 177"/>
                <a:gd name="T14" fmla="*/ 154 w 164"/>
                <a:gd name="T15" fmla="*/ 135 h 177"/>
                <a:gd name="T16" fmla="*/ 124 w 164"/>
                <a:gd name="T17" fmla="*/ 167 h 177"/>
                <a:gd name="T18" fmla="*/ 82 w 164"/>
                <a:gd name="T19" fmla="*/ 177 h 177"/>
                <a:gd name="T20" fmla="*/ 39 w 164"/>
                <a:gd name="T21" fmla="*/ 165 h 177"/>
                <a:gd name="T22" fmla="*/ 10 w 164"/>
                <a:gd name="T23" fmla="*/ 134 h 177"/>
                <a:gd name="T24" fmla="*/ 0 w 164"/>
                <a:gd name="T25" fmla="*/ 91 h 177"/>
                <a:gd name="T26" fmla="*/ 0 w 164"/>
                <a:gd name="T27" fmla="*/ 91 h 177"/>
                <a:gd name="T28" fmla="*/ 24 w 164"/>
                <a:gd name="T29" fmla="*/ 91 h 177"/>
                <a:gd name="T30" fmla="*/ 24 w 164"/>
                <a:gd name="T31" fmla="*/ 91 h 177"/>
                <a:gd name="T32" fmla="*/ 40 w 164"/>
                <a:gd name="T33" fmla="*/ 140 h 177"/>
                <a:gd name="T34" fmla="*/ 82 w 164"/>
                <a:gd name="T35" fmla="*/ 158 h 177"/>
                <a:gd name="T36" fmla="*/ 124 w 164"/>
                <a:gd name="T37" fmla="*/ 140 h 177"/>
                <a:gd name="T38" fmla="*/ 141 w 164"/>
                <a:gd name="T39" fmla="*/ 89 h 177"/>
                <a:gd name="T40" fmla="*/ 134 w 164"/>
                <a:gd name="T41" fmla="*/ 52 h 177"/>
                <a:gd name="T42" fmla="*/ 113 w 164"/>
                <a:gd name="T43" fmla="*/ 28 h 177"/>
                <a:gd name="T44" fmla="*/ 82 w 164"/>
                <a:gd name="T45" fmla="*/ 20 h 177"/>
                <a:gd name="T46" fmla="*/ 41 w 164"/>
                <a:gd name="T47" fmla="*/ 36 h 177"/>
                <a:gd name="T48" fmla="*/ 24 w 164"/>
                <a:gd name="T49" fmla="*/ 91 h 177"/>
                <a:gd name="T50" fmla="*/ 24 w 164"/>
                <a:gd name="T51" fmla="*/ 9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7">
                  <a:moveTo>
                    <a:pt x="0" y="91"/>
                  </a:moveTo>
                  <a:lnTo>
                    <a:pt x="0" y="91"/>
                  </a:lnTo>
                  <a:cubicBezTo>
                    <a:pt x="0" y="62"/>
                    <a:pt x="8" y="40"/>
                    <a:pt x="23" y="24"/>
                  </a:cubicBezTo>
                  <a:cubicBezTo>
                    <a:pt x="39" y="8"/>
                    <a:pt x="58" y="0"/>
                    <a:pt x="82" y="0"/>
                  </a:cubicBezTo>
                  <a:cubicBezTo>
                    <a:pt x="98" y="0"/>
                    <a:pt x="112" y="4"/>
                    <a:pt x="125" y="11"/>
                  </a:cubicBezTo>
                  <a:cubicBezTo>
                    <a:pt x="138" y="19"/>
                    <a:pt x="147" y="29"/>
                    <a:pt x="154" y="43"/>
                  </a:cubicBezTo>
                  <a:cubicBezTo>
                    <a:pt x="161" y="56"/>
                    <a:pt x="164" y="72"/>
                    <a:pt x="164" y="89"/>
                  </a:cubicBezTo>
                  <a:cubicBezTo>
                    <a:pt x="164" y="106"/>
                    <a:pt x="161" y="122"/>
                    <a:pt x="154" y="135"/>
                  </a:cubicBezTo>
                  <a:cubicBezTo>
                    <a:pt x="147" y="149"/>
                    <a:pt x="137" y="159"/>
                    <a:pt x="124" y="167"/>
                  </a:cubicBezTo>
                  <a:cubicBezTo>
                    <a:pt x="111" y="174"/>
                    <a:pt x="97" y="177"/>
                    <a:pt x="82" y="177"/>
                  </a:cubicBezTo>
                  <a:cubicBezTo>
                    <a:pt x="66" y="177"/>
                    <a:pt x="52" y="173"/>
                    <a:pt x="39" y="165"/>
                  </a:cubicBezTo>
                  <a:cubicBezTo>
                    <a:pt x="26" y="158"/>
                    <a:pt x="17" y="147"/>
                    <a:pt x="10" y="134"/>
                  </a:cubicBezTo>
                  <a:cubicBezTo>
                    <a:pt x="4" y="120"/>
                    <a:pt x="0" y="106"/>
                    <a:pt x="0" y="91"/>
                  </a:cubicBezTo>
                  <a:lnTo>
                    <a:pt x="0" y="91"/>
                  </a:lnTo>
                  <a:close/>
                  <a:moveTo>
                    <a:pt x="24" y="91"/>
                  </a:moveTo>
                  <a:lnTo>
                    <a:pt x="24" y="91"/>
                  </a:lnTo>
                  <a:cubicBezTo>
                    <a:pt x="24" y="112"/>
                    <a:pt x="29" y="128"/>
                    <a:pt x="40" y="140"/>
                  </a:cubicBezTo>
                  <a:cubicBezTo>
                    <a:pt x="51" y="152"/>
                    <a:pt x="65" y="158"/>
                    <a:pt x="82" y="158"/>
                  </a:cubicBezTo>
                  <a:cubicBezTo>
                    <a:pt x="99" y="158"/>
                    <a:pt x="113" y="152"/>
                    <a:pt x="124" y="140"/>
                  </a:cubicBezTo>
                  <a:cubicBezTo>
                    <a:pt x="135" y="128"/>
                    <a:pt x="141" y="111"/>
                    <a:pt x="141" y="89"/>
                  </a:cubicBezTo>
                  <a:cubicBezTo>
                    <a:pt x="141" y="75"/>
                    <a:pt x="138" y="63"/>
                    <a:pt x="134" y="52"/>
                  </a:cubicBezTo>
                  <a:cubicBezTo>
                    <a:pt x="129" y="42"/>
                    <a:pt x="122" y="34"/>
                    <a:pt x="113" y="28"/>
                  </a:cubicBezTo>
                  <a:cubicBezTo>
                    <a:pt x="104" y="22"/>
                    <a:pt x="94" y="20"/>
                    <a:pt x="82" y="20"/>
                  </a:cubicBezTo>
                  <a:cubicBezTo>
                    <a:pt x="66" y="20"/>
                    <a:pt x="53" y="25"/>
                    <a:pt x="41" y="36"/>
                  </a:cubicBezTo>
                  <a:cubicBezTo>
                    <a:pt x="30" y="47"/>
                    <a:pt x="24" y="65"/>
                    <a:pt x="24" y="91"/>
                  </a:cubicBezTo>
                  <a:lnTo>
                    <a:pt x="24" y="9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noEditPoints="1"/>
            </p:cNvSpPr>
            <p:nvPr/>
          </p:nvSpPr>
          <p:spPr bwMode="auto">
            <a:xfrm>
              <a:off x="4718" y="1459"/>
              <a:ext cx="69" cy="103"/>
            </a:xfrm>
            <a:custGeom>
              <a:avLst/>
              <a:gdLst>
                <a:gd name="T0" fmla="*/ 0 w 108"/>
                <a:gd name="T1" fmla="*/ 175 h 175"/>
                <a:gd name="T2" fmla="*/ 0 w 108"/>
                <a:gd name="T3" fmla="*/ 175 h 175"/>
                <a:gd name="T4" fmla="*/ 0 w 108"/>
                <a:gd name="T5" fmla="*/ 3 h 175"/>
                <a:gd name="T6" fmla="*/ 19 w 108"/>
                <a:gd name="T7" fmla="*/ 3 h 175"/>
                <a:gd name="T8" fmla="*/ 19 w 108"/>
                <a:gd name="T9" fmla="*/ 19 h 175"/>
                <a:gd name="T10" fmla="*/ 35 w 108"/>
                <a:gd name="T11" fmla="*/ 5 h 175"/>
                <a:gd name="T12" fmla="*/ 55 w 108"/>
                <a:gd name="T13" fmla="*/ 0 h 175"/>
                <a:gd name="T14" fmla="*/ 83 w 108"/>
                <a:gd name="T15" fmla="*/ 9 h 175"/>
                <a:gd name="T16" fmla="*/ 102 w 108"/>
                <a:gd name="T17" fmla="*/ 32 h 175"/>
                <a:gd name="T18" fmla="*/ 108 w 108"/>
                <a:gd name="T19" fmla="*/ 64 h 175"/>
                <a:gd name="T20" fmla="*/ 101 w 108"/>
                <a:gd name="T21" fmla="*/ 99 h 175"/>
                <a:gd name="T22" fmla="*/ 81 w 108"/>
                <a:gd name="T23" fmla="*/ 122 h 175"/>
                <a:gd name="T24" fmla="*/ 54 w 108"/>
                <a:gd name="T25" fmla="*/ 130 h 175"/>
                <a:gd name="T26" fmla="*/ 35 w 108"/>
                <a:gd name="T27" fmla="*/ 126 h 175"/>
                <a:gd name="T28" fmla="*/ 21 w 108"/>
                <a:gd name="T29" fmla="*/ 114 h 175"/>
                <a:gd name="T30" fmla="*/ 21 w 108"/>
                <a:gd name="T31" fmla="*/ 175 h 175"/>
                <a:gd name="T32" fmla="*/ 0 w 108"/>
                <a:gd name="T33" fmla="*/ 175 h 175"/>
                <a:gd name="T34" fmla="*/ 19 w 108"/>
                <a:gd name="T35" fmla="*/ 66 h 175"/>
                <a:gd name="T36" fmla="*/ 19 w 108"/>
                <a:gd name="T37" fmla="*/ 66 h 175"/>
                <a:gd name="T38" fmla="*/ 29 w 108"/>
                <a:gd name="T39" fmla="*/ 101 h 175"/>
                <a:gd name="T40" fmla="*/ 52 w 108"/>
                <a:gd name="T41" fmla="*/ 113 h 175"/>
                <a:gd name="T42" fmla="*/ 76 w 108"/>
                <a:gd name="T43" fmla="*/ 101 h 175"/>
                <a:gd name="T44" fmla="*/ 86 w 108"/>
                <a:gd name="T45" fmla="*/ 64 h 175"/>
                <a:gd name="T46" fmla="*/ 77 w 108"/>
                <a:gd name="T47" fmla="*/ 29 h 175"/>
                <a:gd name="T48" fmla="*/ 53 w 108"/>
                <a:gd name="T49" fmla="*/ 17 h 175"/>
                <a:gd name="T50" fmla="*/ 30 w 108"/>
                <a:gd name="T51" fmla="*/ 29 h 175"/>
                <a:gd name="T52" fmla="*/ 19 w 108"/>
                <a:gd name="T53" fmla="*/ 66 h 175"/>
                <a:gd name="T54" fmla="*/ 19 w 108"/>
                <a:gd name="T55" fmla="*/ 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175">
                  <a:moveTo>
                    <a:pt x="0" y="175"/>
                  </a:moveTo>
                  <a:lnTo>
                    <a:pt x="0" y="175"/>
                  </a:lnTo>
                  <a:lnTo>
                    <a:pt x="0" y="3"/>
                  </a:lnTo>
                  <a:lnTo>
                    <a:pt x="19" y="3"/>
                  </a:lnTo>
                  <a:lnTo>
                    <a:pt x="19" y="19"/>
                  </a:lnTo>
                  <a:cubicBezTo>
                    <a:pt x="24" y="13"/>
                    <a:pt x="29" y="8"/>
                    <a:pt x="35" y="5"/>
                  </a:cubicBezTo>
                  <a:cubicBezTo>
                    <a:pt x="40" y="2"/>
                    <a:pt x="47" y="0"/>
                    <a:pt x="55" y="0"/>
                  </a:cubicBezTo>
                  <a:cubicBezTo>
                    <a:pt x="66" y="0"/>
                    <a:pt x="75" y="3"/>
                    <a:pt x="83" y="9"/>
                  </a:cubicBezTo>
                  <a:cubicBezTo>
                    <a:pt x="91" y="14"/>
                    <a:pt x="98" y="22"/>
                    <a:pt x="102" y="32"/>
                  </a:cubicBezTo>
                  <a:cubicBezTo>
                    <a:pt x="106" y="42"/>
                    <a:pt x="108" y="52"/>
                    <a:pt x="108" y="64"/>
                  </a:cubicBezTo>
                  <a:cubicBezTo>
                    <a:pt x="108" y="77"/>
                    <a:pt x="106" y="88"/>
                    <a:pt x="101" y="99"/>
                  </a:cubicBezTo>
                  <a:cubicBezTo>
                    <a:pt x="97" y="109"/>
                    <a:pt x="90" y="116"/>
                    <a:pt x="81" y="122"/>
                  </a:cubicBezTo>
                  <a:cubicBezTo>
                    <a:pt x="73" y="127"/>
                    <a:pt x="63" y="130"/>
                    <a:pt x="54" y="130"/>
                  </a:cubicBezTo>
                  <a:cubicBezTo>
                    <a:pt x="47" y="130"/>
                    <a:pt x="41" y="128"/>
                    <a:pt x="35" y="126"/>
                  </a:cubicBezTo>
                  <a:cubicBezTo>
                    <a:pt x="29" y="123"/>
                    <a:pt x="25" y="119"/>
                    <a:pt x="21" y="114"/>
                  </a:cubicBezTo>
                  <a:lnTo>
                    <a:pt x="21" y="175"/>
                  </a:lnTo>
                  <a:lnTo>
                    <a:pt x="0" y="175"/>
                  </a:lnTo>
                  <a:close/>
                  <a:moveTo>
                    <a:pt x="19" y="66"/>
                  </a:moveTo>
                  <a:lnTo>
                    <a:pt x="19" y="66"/>
                  </a:lnTo>
                  <a:cubicBezTo>
                    <a:pt x="19" y="82"/>
                    <a:pt x="23" y="94"/>
                    <a:pt x="29" y="101"/>
                  </a:cubicBezTo>
                  <a:cubicBezTo>
                    <a:pt x="35" y="109"/>
                    <a:pt x="43" y="113"/>
                    <a:pt x="52" y="113"/>
                  </a:cubicBezTo>
                  <a:cubicBezTo>
                    <a:pt x="62" y="113"/>
                    <a:pt x="70" y="109"/>
                    <a:pt x="76" y="101"/>
                  </a:cubicBezTo>
                  <a:cubicBezTo>
                    <a:pt x="83" y="93"/>
                    <a:pt x="86" y="81"/>
                    <a:pt x="86" y="64"/>
                  </a:cubicBezTo>
                  <a:cubicBezTo>
                    <a:pt x="86" y="48"/>
                    <a:pt x="83" y="37"/>
                    <a:pt x="77" y="29"/>
                  </a:cubicBezTo>
                  <a:cubicBezTo>
                    <a:pt x="70" y="21"/>
                    <a:pt x="62" y="17"/>
                    <a:pt x="53" y="17"/>
                  </a:cubicBezTo>
                  <a:cubicBezTo>
                    <a:pt x="44" y="17"/>
                    <a:pt x="37" y="21"/>
                    <a:pt x="30" y="29"/>
                  </a:cubicBezTo>
                  <a:cubicBezTo>
                    <a:pt x="23" y="38"/>
                    <a:pt x="19" y="50"/>
                    <a:pt x="19" y="66"/>
                  </a:cubicBezTo>
                  <a:lnTo>
                    <a:pt x="19" y="6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noEditPoints="1"/>
            </p:cNvSpPr>
            <p:nvPr/>
          </p:nvSpPr>
          <p:spPr bwMode="auto">
            <a:xfrm>
              <a:off x="4804" y="1434"/>
              <a:ext cx="13" cy="100"/>
            </a:xfrm>
            <a:custGeom>
              <a:avLst/>
              <a:gdLst>
                <a:gd name="T0" fmla="*/ 0 w 21"/>
                <a:gd name="T1" fmla="*/ 24 h 171"/>
                <a:gd name="T2" fmla="*/ 0 w 21"/>
                <a:gd name="T3" fmla="*/ 24 h 171"/>
                <a:gd name="T4" fmla="*/ 0 w 21"/>
                <a:gd name="T5" fmla="*/ 0 h 171"/>
                <a:gd name="T6" fmla="*/ 21 w 21"/>
                <a:gd name="T7" fmla="*/ 0 h 171"/>
                <a:gd name="T8" fmla="*/ 21 w 21"/>
                <a:gd name="T9" fmla="*/ 24 h 171"/>
                <a:gd name="T10" fmla="*/ 0 w 21"/>
                <a:gd name="T11" fmla="*/ 24 h 171"/>
                <a:gd name="T12" fmla="*/ 0 w 21"/>
                <a:gd name="T13" fmla="*/ 171 h 171"/>
                <a:gd name="T14" fmla="*/ 0 w 21"/>
                <a:gd name="T15" fmla="*/ 171 h 171"/>
                <a:gd name="T16" fmla="*/ 0 w 21"/>
                <a:gd name="T17" fmla="*/ 47 h 171"/>
                <a:gd name="T18" fmla="*/ 21 w 21"/>
                <a:gd name="T19" fmla="*/ 47 h 171"/>
                <a:gd name="T20" fmla="*/ 21 w 21"/>
                <a:gd name="T21" fmla="*/ 171 h 171"/>
                <a:gd name="T22" fmla="*/ 0 w 21"/>
                <a:gd name="T2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1">
                  <a:moveTo>
                    <a:pt x="0" y="24"/>
                  </a:moveTo>
                  <a:lnTo>
                    <a:pt x="0" y="24"/>
                  </a:lnTo>
                  <a:lnTo>
                    <a:pt x="0" y="0"/>
                  </a:lnTo>
                  <a:lnTo>
                    <a:pt x="21" y="0"/>
                  </a:lnTo>
                  <a:lnTo>
                    <a:pt x="21" y="24"/>
                  </a:lnTo>
                  <a:lnTo>
                    <a:pt x="0" y="24"/>
                  </a:lnTo>
                  <a:close/>
                  <a:moveTo>
                    <a:pt x="0" y="171"/>
                  </a:moveTo>
                  <a:lnTo>
                    <a:pt x="0" y="171"/>
                  </a:lnTo>
                  <a:lnTo>
                    <a:pt x="0" y="47"/>
                  </a:lnTo>
                  <a:lnTo>
                    <a:pt x="21" y="47"/>
                  </a:lnTo>
                  <a:lnTo>
                    <a:pt x="21" y="171"/>
                  </a:lnTo>
                  <a:lnTo>
                    <a:pt x="0" y="1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noEditPoints="1"/>
            </p:cNvSpPr>
            <p:nvPr/>
          </p:nvSpPr>
          <p:spPr bwMode="auto">
            <a:xfrm>
              <a:off x="4833" y="1459"/>
              <a:ext cx="74" cy="76"/>
            </a:xfrm>
            <a:custGeom>
              <a:avLst/>
              <a:gdLst>
                <a:gd name="T0" fmla="*/ 0 w 116"/>
                <a:gd name="T1" fmla="*/ 65 h 130"/>
                <a:gd name="T2" fmla="*/ 0 w 116"/>
                <a:gd name="T3" fmla="*/ 65 h 130"/>
                <a:gd name="T4" fmla="*/ 19 w 116"/>
                <a:gd name="T5" fmla="*/ 14 h 130"/>
                <a:gd name="T6" fmla="*/ 58 w 116"/>
                <a:gd name="T7" fmla="*/ 0 h 130"/>
                <a:gd name="T8" fmla="*/ 100 w 116"/>
                <a:gd name="T9" fmla="*/ 17 h 130"/>
                <a:gd name="T10" fmla="*/ 116 w 116"/>
                <a:gd name="T11" fmla="*/ 63 h 130"/>
                <a:gd name="T12" fmla="*/ 109 w 116"/>
                <a:gd name="T13" fmla="*/ 101 h 130"/>
                <a:gd name="T14" fmla="*/ 88 w 116"/>
                <a:gd name="T15" fmla="*/ 122 h 130"/>
                <a:gd name="T16" fmla="*/ 58 w 116"/>
                <a:gd name="T17" fmla="*/ 130 h 130"/>
                <a:gd name="T18" fmla="*/ 16 w 116"/>
                <a:gd name="T19" fmla="*/ 113 h 130"/>
                <a:gd name="T20" fmla="*/ 0 w 116"/>
                <a:gd name="T21" fmla="*/ 65 h 130"/>
                <a:gd name="T22" fmla="*/ 0 w 116"/>
                <a:gd name="T23" fmla="*/ 65 h 130"/>
                <a:gd name="T24" fmla="*/ 22 w 116"/>
                <a:gd name="T25" fmla="*/ 65 h 130"/>
                <a:gd name="T26" fmla="*/ 22 w 116"/>
                <a:gd name="T27" fmla="*/ 65 h 130"/>
                <a:gd name="T28" fmla="*/ 32 w 116"/>
                <a:gd name="T29" fmla="*/ 101 h 130"/>
                <a:gd name="T30" fmla="*/ 58 w 116"/>
                <a:gd name="T31" fmla="*/ 113 h 130"/>
                <a:gd name="T32" fmla="*/ 84 w 116"/>
                <a:gd name="T33" fmla="*/ 101 h 130"/>
                <a:gd name="T34" fmla="*/ 95 w 116"/>
                <a:gd name="T35" fmla="*/ 64 h 130"/>
                <a:gd name="T36" fmla="*/ 84 w 116"/>
                <a:gd name="T37" fmla="*/ 30 h 130"/>
                <a:gd name="T38" fmla="*/ 58 w 116"/>
                <a:gd name="T39" fmla="*/ 18 h 130"/>
                <a:gd name="T40" fmla="*/ 32 w 116"/>
                <a:gd name="T41" fmla="*/ 30 h 130"/>
                <a:gd name="T42" fmla="*/ 22 w 116"/>
                <a:gd name="T43" fmla="*/ 65 h 130"/>
                <a:gd name="T44" fmla="*/ 22 w 116"/>
                <a:gd name="T45"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30">
                  <a:moveTo>
                    <a:pt x="0" y="65"/>
                  </a:moveTo>
                  <a:lnTo>
                    <a:pt x="0" y="65"/>
                  </a:lnTo>
                  <a:cubicBezTo>
                    <a:pt x="0" y="42"/>
                    <a:pt x="7" y="25"/>
                    <a:pt x="19" y="14"/>
                  </a:cubicBezTo>
                  <a:cubicBezTo>
                    <a:pt x="30" y="5"/>
                    <a:pt x="43" y="0"/>
                    <a:pt x="58" y="0"/>
                  </a:cubicBezTo>
                  <a:cubicBezTo>
                    <a:pt x="75" y="0"/>
                    <a:pt x="89" y="6"/>
                    <a:pt x="100" y="17"/>
                  </a:cubicBezTo>
                  <a:cubicBezTo>
                    <a:pt x="111" y="28"/>
                    <a:pt x="116" y="44"/>
                    <a:pt x="116" y="63"/>
                  </a:cubicBezTo>
                  <a:cubicBezTo>
                    <a:pt x="116" y="79"/>
                    <a:pt x="114" y="92"/>
                    <a:pt x="109" y="101"/>
                  </a:cubicBezTo>
                  <a:cubicBezTo>
                    <a:pt x="104" y="110"/>
                    <a:pt x="97" y="117"/>
                    <a:pt x="88" y="122"/>
                  </a:cubicBezTo>
                  <a:cubicBezTo>
                    <a:pt x="79" y="127"/>
                    <a:pt x="69" y="130"/>
                    <a:pt x="58" y="130"/>
                  </a:cubicBezTo>
                  <a:cubicBezTo>
                    <a:pt x="41" y="130"/>
                    <a:pt x="27" y="124"/>
                    <a:pt x="16" y="113"/>
                  </a:cubicBezTo>
                  <a:cubicBezTo>
                    <a:pt x="6" y="102"/>
                    <a:pt x="0" y="86"/>
                    <a:pt x="0" y="65"/>
                  </a:cubicBezTo>
                  <a:lnTo>
                    <a:pt x="0" y="65"/>
                  </a:lnTo>
                  <a:close/>
                  <a:moveTo>
                    <a:pt x="22" y="65"/>
                  </a:moveTo>
                  <a:lnTo>
                    <a:pt x="22" y="65"/>
                  </a:lnTo>
                  <a:cubicBezTo>
                    <a:pt x="22" y="81"/>
                    <a:pt x="25" y="93"/>
                    <a:pt x="32" y="101"/>
                  </a:cubicBezTo>
                  <a:cubicBezTo>
                    <a:pt x="39" y="109"/>
                    <a:pt x="48" y="113"/>
                    <a:pt x="58" y="113"/>
                  </a:cubicBezTo>
                  <a:cubicBezTo>
                    <a:pt x="69" y="113"/>
                    <a:pt x="77" y="109"/>
                    <a:pt x="84" y="101"/>
                  </a:cubicBezTo>
                  <a:cubicBezTo>
                    <a:pt x="91" y="93"/>
                    <a:pt x="95" y="81"/>
                    <a:pt x="95" y="64"/>
                  </a:cubicBezTo>
                  <a:cubicBezTo>
                    <a:pt x="95" y="49"/>
                    <a:pt x="91" y="38"/>
                    <a:pt x="84" y="30"/>
                  </a:cubicBezTo>
                  <a:cubicBezTo>
                    <a:pt x="77" y="22"/>
                    <a:pt x="69" y="18"/>
                    <a:pt x="58" y="18"/>
                  </a:cubicBezTo>
                  <a:cubicBezTo>
                    <a:pt x="48" y="18"/>
                    <a:pt x="39" y="22"/>
                    <a:pt x="32" y="30"/>
                  </a:cubicBezTo>
                  <a:cubicBezTo>
                    <a:pt x="25" y="37"/>
                    <a:pt x="22" y="49"/>
                    <a:pt x="22" y="65"/>
                  </a:cubicBezTo>
                  <a:lnTo>
                    <a:pt x="22"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noEditPoints="1"/>
            </p:cNvSpPr>
            <p:nvPr/>
          </p:nvSpPr>
          <p:spPr bwMode="auto">
            <a:xfrm>
              <a:off x="4923" y="1434"/>
              <a:ext cx="14" cy="100"/>
            </a:xfrm>
            <a:custGeom>
              <a:avLst/>
              <a:gdLst>
                <a:gd name="T0" fmla="*/ 0 w 21"/>
                <a:gd name="T1" fmla="*/ 24 h 171"/>
                <a:gd name="T2" fmla="*/ 0 w 21"/>
                <a:gd name="T3" fmla="*/ 24 h 171"/>
                <a:gd name="T4" fmla="*/ 0 w 21"/>
                <a:gd name="T5" fmla="*/ 0 h 171"/>
                <a:gd name="T6" fmla="*/ 21 w 21"/>
                <a:gd name="T7" fmla="*/ 0 h 171"/>
                <a:gd name="T8" fmla="*/ 21 w 21"/>
                <a:gd name="T9" fmla="*/ 24 h 171"/>
                <a:gd name="T10" fmla="*/ 0 w 21"/>
                <a:gd name="T11" fmla="*/ 24 h 171"/>
                <a:gd name="T12" fmla="*/ 0 w 21"/>
                <a:gd name="T13" fmla="*/ 171 h 171"/>
                <a:gd name="T14" fmla="*/ 0 w 21"/>
                <a:gd name="T15" fmla="*/ 171 h 171"/>
                <a:gd name="T16" fmla="*/ 0 w 21"/>
                <a:gd name="T17" fmla="*/ 47 h 171"/>
                <a:gd name="T18" fmla="*/ 21 w 21"/>
                <a:gd name="T19" fmla="*/ 47 h 171"/>
                <a:gd name="T20" fmla="*/ 21 w 21"/>
                <a:gd name="T21" fmla="*/ 171 h 171"/>
                <a:gd name="T22" fmla="*/ 0 w 21"/>
                <a:gd name="T2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1">
                  <a:moveTo>
                    <a:pt x="0" y="24"/>
                  </a:moveTo>
                  <a:lnTo>
                    <a:pt x="0" y="24"/>
                  </a:lnTo>
                  <a:lnTo>
                    <a:pt x="0" y="0"/>
                  </a:lnTo>
                  <a:lnTo>
                    <a:pt x="21" y="0"/>
                  </a:lnTo>
                  <a:lnTo>
                    <a:pt x="21" y="24"/>
                  </a:lnTo>
                  <a:lnTo>
                    <a:pt x="0" y="24"/>
                  </a:lnTo>
                  <a:close/>
                  <a:moveTo>
                    <a:pt x="0" y="171"/>
                  </a:moveTo>
                  <a:lnTo>
                    <a:pt x="0" y="171"/>
                  </a:lnTo>
                  <a:lnTo>
                    <a:pt x="0" y="47"/>
                  </a:lnTo>
                  <a:lnTo>
                    <a:pt x="21" y="47"/>
                  </a:lnTo>
                  <a:lnTo>
                    <a:pt x="21" y="171"/>
                  </a:lnTo>
                  <a:lnTo>
                    <a:pt x="0" y="1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noEditPoints="1"/>
            </p:cNvSpPr>
            <p:nvPr/>
          </p:nvSpPr>
          <p:spPr bwMode="auto">
            <a:xfrm>
              <a:off x="4953" y="1434"/>
              <a:ext cx="69" cy="101"/>
            </a:xfrm>
            <a:custGeom>
              <a:avLst/>
              <a:gdLst>
                <a:gd name="T0" fmla="*/ 88 w 108"/>
                <a:gd name="T1" fmla="*/ 171 h 174"/>
                <a:gd name="T2" fmla="*/ 88 w 108"/>
                <a:gd name="T3" fmla="*/ 171 h 174"/>
                <a:gd name="T4" fmla="*/ 88 w 108"/>
                <a:gd name="T5" fmla="*/ 156 h 174"/>
                <a:gd name="T6" fmla="*/ 53 w 108"/>
                <a:gd name="T7" fmla="*/ 174 h 174"/>
                <a:gd name="T8" fmla="*/ 26 w 108"/>
                <a:gd name="T9" fmla="*/ 166 h 174"/>
                <a:gd name="T10" fmla="*/ 7 w 108"/>
                <a:gd name="T11" fmla="*/ 143 h 174"/>
                <a:gd name="T12" fmla="*/ 0 w 108"/>
                <a:gd name="T13" fmla="*/ 109 h 174"/>
                <a:gd name="T14" fmla="*/ 6 w 108"/>
                <a:gd name="T15" fmla="*/ 76 h 174"/>
                <a:gd name="T16" fmla="*/ 25 w 108"/>
                <a:gd name="T17" fmla="*/ 52 h 174"/>
                <a:gd name="T18" fmla="*/ 52 w 108"/>
                <a:gd name="T19" fmla="*/ 44 h 174"/>
                <a:gd name="T20" fmla="*/ 72 w 108"/>
                <a:gd name="T21" fmla="*/ 49 h 174"/>
                <a:gd name="T22" fmla="*/ 87 w 108"/>
                <a:gd name="T23" fmla="*/ 61 h 174"/>
                <a:gd name="T24" fmla="*/ 87 w 108"/>
                <a:gd name="T25" fmla="*/ 0 h 174"/>
                <a:gd name="T26" fmla="*/ 108 w 108"/>
                <a:gd name="T27" fmla="*/ 0 h 174"/>
                <a:gd name="T28" fmla="*/ 108 w 108"/>
                <a:gd name="T29" fmla="*/ 171 h 174"/>
                <a:gd name="T30" fmla="*/ 88 w 108"/>
                <a:gd name="T31" fmla="*/ 171 h 174"/>
                <a:gd name="T32" fmla="*/ 22 w 108"/>
                <a:gd name="T33" fmla="*/ 109 h 174"/>
                <a:gd name="T34" fmla="*/ 22 w 108"/>
                <a:gd name="T35" fmla="*/ 109 h 174"/>
                <a:gd name="T36" fmla="*/ 32 w 108"/>
                <a:gd name="T37" fmla="*/ 145 h 174"/>
                <a:gd name="T38" fmla="*/ 55 w 108"/>
                <a:gd name="T39" fmla="*/ 157 h 174"/>
                <a:gd name="T40" fmla="*/ 79 w 108"/>
                <a:gd name="T41" fmla="*/ 145 h 174"/>
                <a:gd name="T42" fmla="*/ 88 w 108"/>
                <a:gd name="T43" fmla="*/ 111 h 174"/>
                <a:gd name="T44" fmla="*/ 79 w 108"/>
                <a:gd name="T45" fmla="*/ 74 h 174"/>
                <a:gd name="T46" fmla="*/ 54 w 108"/>
                <a:gd name="T47" fmla="*/ 62 h 174"/>
                <a:gd name="T48" fmla="*/ 31 w 108"/>
                <a:gd name="T49" fmla="*/ 73 h 174"/>
                <a:gd name="T50" fmla="*/ 22 w 108"/>
                <a:gd name="T51" fmla="*/ 109 h 174"/>
                <a:gd name="T52" fmla="*/ 22 w 108"/>
                <a:gd name="T53" fmla="*/ 10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174">
                  <a:moveTo>
                    <a:pt x="88" y="171"/>
                  </a:moveTo>
                  <a:lnTo>
                    <a:pt x="88" y="171"/>
                  </a:lnTo>
                  <a:lnTo>
                    <a:pt x="88" y="156"/>
                  </a:lnTo>
                  <a:cubicBezTo>
                    <a:pt x="80" y="168"/>
                    <a:pt x="69" y="174"/>
                    <a:pt x="53" y="174"/>
                  </a:cubicBezTo>
                  <a:cubicBezTo>
                    <a:pt x="44" y="174"/>
                    <a:pt x="34" y="171"/>
                    <a:pt x="26" y="166"/>
                  </a:cubicBezTo>
                  <a:cubicBezTo>
                    <a:pt x="18" y="160"/>
                    <a:pt x="11" y="153"/>
                    <a:pt x="7" y="143"/>
                  </a:cubicBezTo>
                  <a:cubicBezTo>
                    <a:pt x="2" y="133"/>
                    <a:pt x="0" y="122"/>
                    <a:pt x="0" y="109"/>
                  </a:cubicBezTo>
                  <a:cubicBezTo>
                    <a:pt x="0" y="97"/>
                    <a:pt x="2" y="86"/>
                    <a:pt x="6" y="76"/>
                  </a:cubicBezTo>
                  <a:cubicBezTo>
                    <a:pt x="10" y="66"/>
                    <a:pt x="17" y="58"/>
                    <a:pt x="25" y="52"/>
                  </a:cubicBezTo>
                  <a:cubicBezTo>
                    <a:pt x="33" y="47"/>
                    <a:pt x="42" y="44"/>
                    <a:pt x="52" y="44"/>
                  </a:cubicBezTo>
                  <a:cubicBezTo>
                    <a:pt x="60" y="44"/>
                    <a:pt x="67" y="46"/>
                    <a:pt x="72" y="49"/>
                  </a:cubicBezTo>
                  <a:cubicBezTo>
                    <a:pt x="78" y="52"/>
                    <a:pt x="83" y="56"/>
                    <a:pt x="87" y="61"/>
                  </a:cubicBezTo>
                  <a:lnTo>
                    <a:pt x="87" y="0"/>
                  </a:lnTo>
                  <a:lnTo>
                    <a:pt x="108" y="0"/>
                  </a:lnTo>
                  <a:lnTo>
                    <a:pt x="108" y="171"/>
                  </a:lnTo>
                  <a:lnTo>
                    <a:pt x="88" y="171"/>
                  </a:lnTo>
                  <a:close/>
                  <a:moveTo>
                    <a:pt x="22" y="109"/>
                  </a:moveTo>
                  <a:lnTo>
                    <a:pt x="22" y="109"/>
                  </a:lnTo>
                  <a:cubicBezTo>
                    <a:pt x="22" y="125"/>
                    <a:pt x="25" y="137"/>
                    <a:pt x="32" y="145"/>
                  </a:cubicBezTo>
                  <a:cubicBezTo>
                    <a:pt x="38" y="153"/>
                    <a:pt x="46" y="157"/>
                    <a:pt x="55" y="157"/>
                  </a:cubicBezTo>
                  <a:cubicBezTo>
                    <a:pt x="65" y="157"/>
                    <a:pt x="72" y="153"/>
                    <a:pt x="79" y="145"/>
                  </a:cubicBezTo>
                  <a:cubicBezTo>
                    <a:pt x="85" y="138"/>
                    <a:pt x="88" y="126"/>
                    <a:pt x="88" y="111"/>
                  </a:cubicBezTo>
                  <a:cubicBezTo>
                    <a:pt x="88" y="94"/>
                    <a:pt x="85" y="82"/>
                    <a:pt x="79" y="74"/>
                  </a:cubicBezTo>
                  <a:cubicBezTo>
                    <a:pt x="72" y="66"/>
                    <a:pt x="64" y="62"/>
                    <a:pt x="54" y="62"/>
                  </a:cubicBezTo>
                  <a:cubicBezTo>
                    <a:pt x="45" y="62"/>
                    <a:pt x="37" y="66"/>
                    <a:pt x="31" y="73"/>
                  </a:cubicBezTo>
                  <a:cubicBezTo>
                    <a:pt x="25" y="81"/>
                    <a:pt x="22" y="93"/>
                    <a:pt x="22" y="109"/>
                  </a:cubicBezTo>
                  <a:lnTo>
                    <a:pt x="22" y="10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5089" y="1434"/>
              <a:ext cx="86" cy="101"/>
            </a:xfrm>
            <a:custGeom>
              <a:avLst/>
              <a:gdLst>
                <a:gd name="T0" fmla="*/ 112 w 134"/>
                <a:gd name="T1" fmla="*/ 0 h 174"/>
                <a:gd name="T2" fmla="*/ 112 w 134"/>
                <a:gd name="T3" fmla="*/ 0 h 174"/>
                <a:gd name="T4" fmla="*/ 134 w 134"/>
                <a:gd name="T5" fmla="*/ 0 h 174"/>
                <a:gd name="T6" fmla="*/ 134 w 134"/>
                <a:gd name="T7" fmla="*/ 99 h 174"/>
                <a:gd name="T8" fmla="*/ 128 w 134"/>
                <a:gd name="T9" fmla="*/ 140 h 174"/>
                <a:gd name="T10" fmla="*/ 107 w 134"/>
                <a:gd name="T11" fmla="*/ 165 h 174"/>
                <a:gd name="T12" fmla="*/ 67 w 134"/>
                <a:gd name="T13" fmla="*/ 174 h 174"/>
                <a:gd name="T14" fmla="*/ 28 w 134"/>
                <a:gd name="T15" fmla="*/ 166 h 174"/>
                <a:gd name="T16" fmla="*/ 6 w 134"/>
                <a:gd name="T17" fmla="*/ 142 h 174"/>
                <a:gd name="T18" fmla="*/ 0 w 134"/>
                <a:gd name="T19" fmla="*/ 99 h 174"/>
                <a:gd name="T20" fmla="*/ 0 w 134"/>
                <a:gd name="T21" fmla="*/ 0 h 174"/>
                <a:gd name="T22" fmla="*/ 22 w 134"/>
                <a:gd name="T23" fmla="*/ 0 h 174"/>
                <a:gd name="T24" fmla="*/ 22 w 134"/>
                <a:gd name="T25" fmla="*/ 99 h 174"/>
                <a:gd name="T26" fmla="*/ 26 w 134"/>
                <a:gd name="T27" fmla="*/ 132 h 174"/>
                <a:gd name="T28" fmla="*/ 41 w 134"/>
                <a:gd name="T29" fmla="*/ 148 h 174"/>
                <a:gd name="T30" fmla="*/ 65 w 134"/>
                <a:gd name="T31" fmla="*/ 154 h 174"/>
                <a:gd name="T32" fmla="*/ 101 w 134"/>
                <a:gd name="T33" fmla="*/ 142 h 174"/>
                <a:gd name="T34" fmla="*/ 112 w 134"/>
                <a:gd name="T35" fmla="*/ 99 h 174"/>
                <a:gd name="T36" fmla="*/ 112 w 134"/>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74">
                  <a:moveTo>
                    <a:pt x="112" y="0"/>
                  </a:moveTo>
                  <a:lnTo>
                    <a:pt x="112" y="0"/>
                  </a:lnTo>
                  <a:lnTo>
                    <a:pt x="134" y="0"/>
                  </a:lnTo>
                  <a:lnTo>
                    <a:pt x="134" y="99"/>
                  </a:lnTo>
                  <a:cubicBezTo>
                    <a:pt x="134" y="116"/>
                    <a:pt x="132" y="130"/>
                    <a:pt x="128" y="140"/>
                  </a:cubicBezTo>
                  <a:cubicBezTo>
                    <a:pt x="125" y="150"/>
                    <a:pt x="118" y="158"/>
                    <a:pt x="107" y="165"/>
                  </a:cubicBezTo>
                  <a:cubicBezTo>
                    <a:pt x="97" y="171"/>
                    <a:pt x="84" y="174"/>
                    <a:pt x="67" y="174"/>
                  </a:cubicBezTo>
                  <a:cubicBezTo>
                    <a:pt x="51" y="174"/>
                    <a:pt x="38" y="171"/>
                    <a:pt x="28" y="166"/>
                  </a:cubicBezTo>
                  <a:cubicBezTo>
                    <a:pt x="18" y="160"/>
                    <a:pt x="11" y="152"/>
                    <a:pt x="6" y="142"/>
                  </a:cubicBezTo>
                  <a:cubicBezTo>
                    <a:pt x="2" y="131"/>
                    <a:pt x="0" y="117"/>
                    <a:pt x="0" y="99"/>
                  </a:cubicBezTo>
                  <a:lnTo>
                    <a:pt x="0" y="0"/>
                  </a:lnTo>
                  <a:lnTo>
                    <a:pt x="22" y="0"/>
                  </a:lnTo>
                  <a:lnTo>
                    <a:pt x="22" y="99"/>
                  </a:lnTo>
                  <a:cubicBezTo>
                    <a:pt x="22" y="114"/>
                    <a:pt x="24" y="125"/>
                    <a:pt x="26" y="132"/>
                  </a:cubicBezTo>
                  <a:cubicBezTo>
                    <a:pt x="29" y="139"/>
                    <a:pt x="34" y="144"/>
                    <a:pt x="41" y="148"/>
                  </a:cubicBezTo>
                  <a:cubicBezTo>
                    <a:pt x="47" y="152"/>
                    <a:pt x="56" y="154"/>
                    <a:pt x="65" y="154"/>
                  </a:cubicBezTo>
                  <a:cubicBezTo>
                    <a:pt x="82" y="154"/>
                    <a:pt x="94" y="150"/>
                    <a:pt x="101" y="142"/>
                  </a:cubicBezTo>
                  <a:cubicBezTo>
                    <a:pt x="108" y="135"/>
                    <a:pt x="112" y="120"/>
                    <a:pt x="112" y="99"/>
                  </a:cubicBezTo>
                  <a:lnTo>
                    <a:pt x="11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5193" y="1459"/>
              <a:ext cx="66" cy="76"/>
            </a:xfrm>
            <a:custGeom>
              <a:avLst/>
              <a:gdLst>
                <a:gd name="T0" fmla="*/ 0 w 103"/>
                <a:gd name="T1" fmla="*/ 90 h 130"/>
                <a:gd name="T2" fmla="*/ 0 w 103"/>
                <a:gd name="T3" fmla="*/ 90 h 130"/>
                <a:gd name="T4" fmla="*/ 20 w 103"/>
                <a:gd name="T5" fmla="*/ 87 h 130"/>
                <a:gd name="T6" fmla="*/ 30 w 103"/>
                <a:gd name="T7" fmla="*/ 106 h 130"/>
                <a:gd name="T8" fmla="*/ 52 w 103"/>
                <a:gd name="T9" fmla="*/ 113 h 130"/>
                <a:gd name="T10" fmla="*/ 74 w 103"/>
                <a:gd name="T11" fmla="*/ 107 h 130"/>
                <a:gd name="T12" fmla="*/ 81 w 103"/>
                <a:gd name="T13" fmla="*/ 93 h 130"/>
                <a:gd name="T14" fmla="*/ 75 w 103"/>
                <a:gd name="T15" fmla="*/ 82 h 130"/>
                <a:gd name="T16" fmla="*/ 53 w 103"/>
                <a:gd name="T17" fmla="*/ 75 h 130"/>
                <a:gd name="T18" fmla="*/ 21 w 103"/>
                <a:gd name="T19" fmla="*/ 65 h 130"/>
                <a:gd name="T20" fmla="*/ 8 w 103"/>
                <a:gd name="T21" fmla="*/ 53 h 130"/>
                <a:gd name="T22" fmla="*/ 3 w 103"/>
                <a:gd name="T23" fmla="*/ 36 h 130"/>
                <a:gd name="T24" fmla="*/ 7 w 103"/>
                <a:gd name="T25" fmla="*/ 21 h 130"/>
                <a:gd name="T26" fmla="*/ 17 w 103"/>
                <a:gd name="T27" fmla="*/ 9 h 130"/>
                <a:gd name="T28" fmla="*/ 31 w 103"/>
                <a:gd name="T29" fmla="*/ 3 h 130"/>
                <a:gd name="T30" fmla="*/ 49 w 103"/>
                <a:gd name="T31" fmla="*/ 0 h 130"/>
                <a:gd name="T32" fmla="*/ 74 w 103"/>
                <a:gd name="T33" fmla="*/ 5 h 130"/>
                <a:gd name="T34" fmla="*/ 91 w 103"/>
                <a:gd name="T35" fmla="*/ 16 h 130"/>
                <a:gd name="T36" fmla="*/ 98 w 103"/>
                <a:gd name="T37" fmla="*/ 35 h 130"/>
                <a:gd name="T38" fmla="*/ 77 w 103"/>
                <a:gd name="T39" fmla="*/ 38 h 130"/>
                <a:gd name="T40" fmla="*/ 69 w 103"/>
                <a:gd name="T41" fmla="*/ 23 h 130"/>
                <a:gd name="T42" fmla="*/ 50 w 103"/>
                <a:gd name="T43" fmla="*/ 18 h 130"/>
                <a:gd name="T44" fmla="*/ 30 w 103"/>
                <a:gd name="T45" fmla="*/ 22 h 130"/>
                <a:gd name="T46" fmla="*/ 23 w 103"/>
                <a:gd name="T47" fmla="*/ 34 h 130"/>
                <a:gd name="T48" fmla="*/ 26 w 103"/>
                <a:gd name="T49" fmla="*/ 41 h 130"/>
                <a:gd name="T50" fmla="*/ 34 w 103"/>
                <a:gd name="T51" fmla="*/ 47 h 130"/>
                <a:gd name="T52" fmla="*/ 53 w 103"/>
                <a:gd name="T53" fmla="*/ 52 h 130"/>
                <a:gd name="T54" fmla="*/ 84 w 103"/>
                <a:gd name="T55" fmla="*/ 62 h 130"/>
                <a:gd name="T56" fmla="*/ 98 w 103"/>
                <a:gd name="T57" fmla="*/ 73 h 130"/>
                <a:gd name="T58" fmla="*/ 103 w 103"/>
                <a:gd name="T59" fmla="*/ 91 h 130"/>
                <a:gd name="T60" fmla="*/ 96 w 103"/>
                <a:gd name="T61" fmla="*/ 111 h 130"/>
                <a:gd name="T62" fmla="*/ 79 w 103"/>
                <a:gd name="T63" fmla="*/ 125 h 130"/>
                <a:gd name="T64" fmla="*/ 53 w 103"/>
                <a:gd name="T65" fmla="*/ 130 h 130"/>
                <a:gd name="T66" fmla="*/ 16 w 103"/>
                <a:gd name="T67" fmla="*/ 120 h 130"/>
                <a:gd name="T68" fmla="*/ 0 w 103"/>
                <a:gd name="T69" fmla="*/ 90 h 130"/>
                <a:gd name="T70" fmla="*/ 0 w 103"/>
                <a:gd name="T71"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30">
                  <a:moveTo>
                    <a:pt x="0" y="90"/>
                  </a:moveTo>
                  <a:lnTo>
                    <a:pt x="0" y="90"/>
                  </a:lnTo>
                  <a:lnTo>
                    <a:pt x="20" y="87"/>
                  </a:lnTo>
                  <a:cubicBezTo>
                    <a:pt x="22" y="95"/>
                    <a:pt x="25" y="102"/>
                    <a:pt x="30" y="106"/>
                  </a:cubicBezTo>
                  <a:cubicBezTo>
                    <a:pt x="35" y="110"/>
                    <a:pt x="43" y="113"/>
                    <a:pt x="52" y="113"/>
                  </a:cubicBezTo>
                  <a:cubicBezTo>
                    <a:pt x="62" y="113"/>
                    <a:pt x="69" y="111"/>
                    <a:pt x="74" y="107"/>
                  </a:cubicBezTo>
                  <a:cubicBezTo>
                    <a:pt x="79" y="103"/>
                    <a:pt x="81" y="98"/>
                    <a:pt x="81" y="93"/>
                  </a:cubicBezTo>
                  <a:cubicBezTo>
                    <a:pt x="81" y="88"/>
                    <a:pt x="79" y="84"/>
                    <a:pt x="75" y="82"/>
                  </a:cubicBezTo>
                  <a:cubicBezTo>
                    <a:pt x="72" y="80"/>
                    <a:pt x="65" y="78"/>
                    <a:pt x="53" y="75"/>
                  </a:cubicBezTo>
                  <a:cubicBezTo>
                    <a:pt x="38" y="71"/>
                    <a:pt x="27" y="67"/>
                    <a:pt x="21" y="65"/>
                  </a:cubicBezTo>
                  <a:cubicBezTo>
                    <a:pt x="15" y="62"/>
                    <a:pt x="11" y="58"/>
                    <a:pt x="8" y="53"/>
                  </a:cubicBezTo>
                  <a:cubicBezTo>
                    <a:pt x="5" y="48"/>
                    <a:pt x="3" y="42"/>
                    <a:pt x="3" y="36"/>
                  </a:cubicBezTo>
                  <a:cubicBezTo>
                    <a:pt x="3" y="31"/>
                    <a:pt x="4" y="26"/>
                    <a:pt x="7" y="21"/>
                  </a:cubicBezTo>
                  <a:cubicBezTo>
                    <a:pt x="9" y="16"/>
                    <a:pt x="13" y="12"/>
                    <a:pt x="17" y="9"/>
                  </a:cubicBezTo>
                  <a:cubicBezTo>
                    <a:pt x="20" y="7"/>
                    <a:pt x="25" y="5"/>
                    <a:pt x="31" y="3"/>
                  </a:cubicBezTo>
                  <a:cubicBezTo>
                    <a:pt x="36" y="1"/>
                    <a:pt x="42" y="0"/>
                    <a:pt x="49" y="0"/>
                  </a:cubicBezTo>
                  <a:cubicBezTo>
                    <a:pt x="58" y="0"/>
                    <a:pt x="67" y="2"/>
                    <a:pt x="74" y="5"/>
                  </a:cubicBezTo>
                  <a:cubicBezTo>
                    <a:pt x="82" y="7"/>
                    <a:pt x="87" y="11"/>
                    <a:pt x="91" y="16"/>
                  </a:cubicBezTo>
                  <a:cubicBezTo>
                    <a:pt x="94" y="21"/>
                    <a:pt x="97" y="27"/>
                    <a:pt x="98" y="35"/>
                  </a:cubicBezTo>
                  <a:lnTo>
                    <a:pt x="77" y="38"/>
                  </a:lnTo>
                  <a:cubicBezTo>
                    <a:pt x="76" y="32"/>
                    <a:pt x="74" y="27"/>
                    <a:pt x="69" y="23"/>
                  </a:cubicBezTo>
                  <a:cubicBezTo>
                    <a:pt x="65" y="19"/>
                    <a:pt x="58" y="18"/>
                    <a:pt x="50" y="18"/>
                  </a:cubicBezTo>
                  <a:cubicBezTo>
                    <a:pt x="41" y="18"/>
                    <a:pt x="34" y="19"/>
                    <a:pt x="30" y="22"/>
                  </a:cubicBezTo>
                  <a:cubicBezTo>
                    <a:pt x="25" y="26"/>
                    <a:pt x="23" y="29"/>
                    <a:pt x="23" y="34"/>
                  </a:cubicBezTo>
                  <a:cubicBezTo>
                    <a:pt x="23" y="36"/>
                    <a:pt x="24" y="39"/>
                    <a:pt x="26" y="41"/>
                  </a:cubicBezTo>
                  <a:cubicBezTo>
                    <a:pt x="28" y="43"/>
                    <a:pt x="30" y="45"/>
                    <a:pt x="34" y="47"/>
                  </a:cubicBezTo>
                  <a:cubicBezTo>
                    <a:pt x="36" y="47"/>
                    <a:pt x="42" y="49"/>
                    <a:pt x="53" y="52"/>
                  </a:cubicBezTo>
                  <a:cubicBezTo>
                    <a:pt x="67" y="56"/>
                    <a:pt x="78" y="59"/>
                    <a:pt x="84" y="62"/>
                  </a:cubicBezTo>
                  <a:cubicBezTo>
                    <a:pt x="90" y="64"/>
                    <a:pt x="94" y="68"/>
                    <a:pt x="98" y="73"/>
                  </a:cubicBezTo>
                  <a:cubicBezTo>
                    <a:pt x="101" y="78"/>
                    <a:pt x="103" y="84"/>
                    <a:pt x="103" y="91"/>
                  </a:cubicBezTo>
                  <a:cubicBezTo>
                    <a:pt x="103" y="98"/>
                    <a:pt x="100" y="104"/>
                    <a:pt x="96" y="111"/>
                  </a:cubicBezTo>
                  <a:cubicBezTo>
                    <a:pt x="92" y="117"/>
                    <a:pt x="86" y="122"/>
                    <a:pt x="79" y="125"/>
                  </a:cubicBezTo>
                  <a:cubicBezTo>
                    <a:pt x="71" y="128"/>
                    <a:pt x="62" y="130"/>
                    <a:pt x="53" y="130"/>
                  </a:cubicBezTo>
                  <a:cubicBezTo>
                    <a:pt x="36" y="130"/>
                    <a:pt x="24" y="127"/>
                    <a:pt x="16" y="120"/>
                  </a:cubicBezTo>
                  <a:cubicBezTo>
                    <a:pt x="7"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noEditPoints="1"/>
            </p:cNvSpPr>
            <p:nvPr/>
          </p:nvSpPr>
          <p:spPr bwMode="auto">
            <a:xfrm>
              <a:off x="5270" y="1459"/>
              <a:ext cx="74" cy="76"/>
            </a:xfrm>
            <a:custGeom>
              <a:avLst/>
              <a:gdLst>
                <a:gd name="T0" fmla="*/ 92 w 114"/>
                <a:gd name="T1" fmla="*/ 87 h 130"/>
                <a:gd name="T2" fmla="*/ 92 w 114"/>
                <a:gd name="T3" fmla="*/ 87 h 130"/>
                <a:gd name="T4" fmla="*/ 114 w 114"/>
                <a:gd name="T5" fmla="*/ 90 h 130"/>
                <a:gd name="T6" fmla="*/ 95 w 114"/>
                <a:gd name="T7" fmla="*/ 119 h 130"/>
                <a:gd name="T8" fmla="*/ 59 w 114"/>
                <a:gd name="T9" fmla="*/ 130 h 130"/>
                <a:gd name="T10" fmla="*/ 16 w 114"/>
                <a:gd name="T11" fmla="*/ 113 h 130"/>
                <a:gd name="T12" fmla="*/ 0 w 114"/>
                <a:gd name="T13" fmla="*/ 66 h 130"/>
                <a:gd name="T14" fmla="*/ 16 w 114"/>
                <a:gd name="T15" fmla="*/ 18 h 130"/>
                <a:gd name="T16" fmla="*/ 58 w 114"/>
                <a:gd name="T17" fmla="*/ 0 h 130"/>
                <a:gd name="T18" fmla="*/ 98 w 114"/>
                <a:gd name="T19" fmla="*/ 17 h 130"/>
                <a:gd name="T20" fmla="*/ 114 w 114"/>
                <a:gd name="T21" fmla="*/ 65 h 130"/>
                <a:gd name="T22" fmla="*/ 114 w 114"/>
                <a:gd name="T23" fmla="*/ 71 h 130"/>
                <a:gd name="T24" fmla="*/ 22 w 114"/>
                <a:gd name="T25" fmla="*/ 71 h 130"/>
                <a:gd name="T26" fmla="*/ 33 w 114"/>
                <a:gd name="T27" fmla="*/ 102 h 130"/>
                <a:gd name="T28" fmla="*/ 59 w 114"/>
                <a:gd name="T29" fmla="*/ 113 h 130"/>
                <a:gd name="T30" fmla="*/ 79 w 114"/>
                <a:gd name="T31" fmla="*/ 107 h 130"/>
                <a:gd name="T32" fmla="*/ 92 w 114"/>
                <a:gd name="T33" fmla="*/ 87 h 130"/>
                <a:gd name="T34" fmla="*/ 92 w 114"/>
                <a:gd name="T35" fmla="*/ 87 h 130"/>
                <a:gd name="T36" fmla="*/ 23 w 114"/>
                <a:gd name="T37" fmla="*/ 53 h 130"/>
                <a:gd name="T38" fmla="*/ 23 w 114"/>
                <a:gd name="T39" fmla="*/ 53 h 130"/>
                <a:gd name="T40" fmla="*/ 92 w 114"/>
                <a:gd name="T41" fmla="*/ 53 h 130"/>
                <a:gd name="T42" fmla="*/ 84 w 114"/>
                <a:gd name="T43" fmla="*/ 30 h 130"/>
                <a:gd name="T44" fmla="*/ 58 w 114"/>
                <a:gd name="T45" fmla="*/ 18 h 130"/>
                <a:gd name="T46" fmla="*/ 34 w 114"/>
                <a:gd name="T47" fmla="*/ 27 h 130"/>
                <a:gd name="T48" fmla="*/ 23 w 114"/>
                <a:gd name="T49" fmla="*/ 53 h 130"/>
                <a:gd name="T50" fmla="*/ 23 w 114"/>
                <a:gd name="T5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30">
                  <a:moveTo>
                    <a:pt x="92" y="87"/>
                  </a:moveTo>
                  <a:lnTo>
                    <a:pt x="92" y="87"/>
                  </a:lnTo>
                  <a:lnTo>
                    <a:pt x="114" y="90"/>
                  </a:lnTo>
                  <a:cubicBezTo>
                    <a:pt x="110" y="103"/>
                    <a:pt x="104" y="112"/>
                    <a:pt x="95" y="119"/>
                  </a:cubicBezTo>
                  <a:cubicBezTo>
                    <a:pt x="85" y="126"/>
                    <a:pt x="73" y="130"/>
                    <a:pt x="59" y="130"/>
                  </a:cubicBezTo>
                  <a:cubicBezTo>
                    <a:pt x="41" y="130"/>
                    <a:pt x="27" y="124"/>
                    <a:pt x="16" y="113"/>
                  </a:cubicBezTo>
                  <a:cubicBezTo>
                    <a:pt x="5" y="102"/>
                    <a:pt x="0" y="86"/>
                    <a:pt x="0" y="66"/>
                  </a:cubicBezTo>
                  <a:cubicBezTo>
                    <a:pt x="0" y="45"/>
                    <a:pt x="5" y="29"/>
                    <a:pt x="16" y="18"/>
                  </a:cubicBezTo>
                  <a:cubicBezTo>
                    <a:pt x="27" y="6"/>
                    <a:pt x="41" y="0"/>
                    <a:pt x="58" y="0"/>
                  </a:cubicBezTo>
                  <a:cubicBezTo>
                    <a:pt x="74" y="0"/>
                    <a:pt x="88" y="6"/>
                    <a:pt x="98" y="17"/>
                  </a:cubicBezTo>
                  <a:cubicBezTo>
                    <a:pt x="109" y="29"/>
                    <a:pt x="114" y="45"/>
                    <a:pt x="114" y="65"/>
                  </a:cubicBezTo>
                  <a:cubicBezTo>
                    <a:pt x="114" y="66"/>
                    <a:pt x="114" y="68"/>
                    <a:pt x="114" y="71"/>
                  </a:cubicBezTo>
                  <a:lnTo>
                    <a:pt x="22" y="71"/>
                  </a:lnTo>
                  <a:cubicBezTo>
                    <a:pt x="22" y="84"/>
                    <a:pt x="26" y="95"/>
                    <a:pt x="33" y="102"/>
                  </a:cubicBezTo>
                  <a:cubicBezTo>
                    <a:pt x="40" y="109"/>
                    <a:pt x="49" y="113"/>
                    <a:pt x="59" y="113"/>
                  </a:cubicBezTo>
                  <a:cubicBezTo>
                    <a:pt x="67" y="113"/>
                    <a:pt x="73" y="111"/>
                    <a:pt x="79" y="107"/>
                  </a:cubicBezTo>
                  <a:cubicBezTo>
                    <a:pt x="84" y="103"/>
                    <a:pt x="89" y="96"/>
                    <a:pt x="92" y="87"/>
                  </a:cubicBezTo>
                  <a:lnTo>
                    <a:pt x="92" y="87"/>
                  </a:lnTo>
                  <a:close/>
                  <a:moveTo>
                    <a:pt x="23" y="53"/>
                  </a:moveTo>
                  <a:lnTo>
                    <a:pt x="23" y="53"/>
                  </a:lnTo>
                  <a:lnTo>
                    <a:pt x="92" y="53"/>
                  </a:lnTo>
                  <a:cubicBezTo>
                    <a:pt x="91" y="43"/>
                    <a:pt x="88" y="35"/>
                    <a:pt x="84" y="30"/>
                  </a:cubicBezTo>
                  <a:cubicBezTo>
                    <a:pt x="77" y="22"/>
                    <a:pt x="69" y="18"/>
                    <a:pt x="58" y="18"/>
                  </a:cubicBezTo>
                  <a:cubicBezTo>
                    <a:pt x="48" y="18"/>
                    <a:pt x="40" y="21"/>
                    <a:pt x="34" y="27"/>
                  </a:cubicBezTo>
                  <a:cubicBezTo>
                    <a:pt x="27" y="34"/>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noEditPoints="1"/>
            </p:cNvSpPr>
            <p:nvPr/>
          </p:nvSpPr>
          <p:spPr bwMode="auto">
            <a:xfrm>
              <a:off x="4689" y="1597"/>
              <a:ext cx="92" cy="100"/>
            </a:xfrm>
            <a:custGeom>
              <a:avLst/>
              <a:gdLst>
                <a:gd name="T0" fmla="*/ 0 w 142"/>
                <a:gd name="T1" fmla="*/ 171 h 171"/>
                <a:gd name="T2" fmla="*/ 0 w 142"/>
                <a:gd name="T3" fmla="*/ 171 h 171"/>
                <a:gd name="T4" fmla="*/ 0 w 142"/>
                <a:gd name="T5" fmla="*/ 0 h 171"/>
                <a:gd name="T6" fmla="*/ 59 w 142"/>
                <a:gd name="T7" fmla="*/ 0 h 171"/>
                <a:gd name="T8" fmla="*/ 90 w 142"/>
                <a:gd name="T9" fmla="*/ 3 h 171"/>
                <a:gd name="T10" fmla="*/ 115 w 142"/>
                <a:gd name="T11" fmla="*/ 15 h 171"/>
                <a:gd name="T12" fmla="*/ 135 w 142"/>
                <a:gd name="T13" fmla="*/ 44 h 171"/>
                <a:gd name="T14" fmla="*/ 142 w 142"/>
                <a:gd name="T15" fmla="*/ 85 h 171"/>
                <a:gd name="T16" fmla="*/ 137 w 142"/>
                <a:gd name="T17" fmla="*/ 119 h 171"/>
                <a:gd name="T18" fmla="*/ 126 w 142"/>
                <a:gd name="T19" fmla="*/ 144 h 171"/>
                <a:gd name="T20" fmla="*/ 110 w 142"/>
                <a:gd name="T21" fmla="*/ 160 h 171"/>
                <a:gd name="T22" fmla="*/ 90 w 142"/>
                <a:gd name="T23" fmla="*/ 168 h 171"/>
                <a:gd name="T24" fmla="*/ 62 w 142"/>
                <a:gd name="T25" fmla="*/ 171 h 171"/>
                <a:gd name="T26" fmla="*/ 0 w 142"/>
                <a:gd name="T27" fmla="*/ 171 h 171"/>
                <a:gd name="T28" fmla="*/ 23 w 142"/>
                <a:gd name="T29" fmla="*/ 151 h 171"/>
                <a:gd name="T30" fmla="*/ 23 w 142"/>
                <a:gd name="T31" fmla="*/ 151 h 171"/>
                <a:gd name="T32" fmla="*/ 59 w 142"/>
                <a:gd name="T33" fmla="*/ 151 h 171"/>
                <a:gd name="T34" fmla="*/ 86 w 142"/>
                <a:gd name="T35" fmla="*/ 148 h 171"/>
                <a:gd name="T36" fmla="*/ 101 w 142"/>
                <a:gd name="T37" fmla="*/ 139 h 171"/>
                <a:gd name="T38" fmla="*/ 114 w 142"/>
                <a:gd name="T39" fmla="*/ 117 h 171"/>
                <a:gd name="T40" fmla="*/ 118 w 142"/>
                <a:gd name="T41" fmla="*/ 84 h 171"/>
                <a:gd name="T42" fmla="*/ 110 w 142"/>
                <a:gd name="T43" fmla="*/ 43 h 171"/>
                <a:gd name="T44" fmla="*/ 88 w 142"/>
                <a:gd name="T45" fmla="*/ 24 h 171"/>
                <a:gd name="T46" fmla="*/ 59 w 142"/>
                <a:gd name="T47" fmla="*/ 20 h 171"/>
                <a:gd name="T48" fmla="*/ 23 w 142"/>
                <a:gd name="T49" fmla="*/ 20 h 171"/>
                <a:gd name="T50" fmla="*/ 23 w 142"/>
                <a:gd name="T51" fmla="*/ 15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171">
                  <a:moveTo>
                    <a:pt x="0" y="171"/>
                  </a:moveTo>
                  <a:lnTo>
                    <a:pt x="0" y="171"/>
                  </a:lnTo>
                  <a:lnTo>
                    <a:pt x="0" y="0"/>
                  </a:lnTo>
                  <a:lnTo>
                    <a:pt x="59" y="0"/>
                  </a:lnTo>
                  <a:cubicBezTo>
                    <a:pt x="73" y="0"/>
                    <a:pt x="83" y="1"/>
                    <a:pt x="90" y="3"/>
                  </a:cubicBezTo>
                  <a:cubicBezTo>
                    <a:pt x="100" y="5"/>
                    <a:pt x="108" y="9"/>
                    <a:pt x="115" y="15"/>
                  </a:cubicBezTo>
                  <a:cubicBezTo>
                    <a:pt x="124" y="22"/>
                    <a:pt x="131" y="32"/>
                    <a:pt x="135" y="44"/>
                  </a:cubicBezTo>
                  <a:cubicBezTo>
                    <a:pt x="140" y="56"/>
                    <a:pt x="142" y="69"/>
                    <a:pt x="142" y="85"/>
                  </a:cubicBezTo>
                  <a:cubicBezTo>
                    <a:pt x="142" y="98"/>
                    <a:pt x="140" y="109"/>
                    <a:pt x="137" y="119"/>
                  </a:cubicBezTo>
                  <a:cubicBezTo>
                    <a:pt x="134" y="129"/>
                    <a:pt x="130" y="138"/>
                    <a:pt x="126" y="144"/>
                  </a:cubicBezTo>
                  <a:cubicBezTo>
                    <a:pt x="121" y="151"/>
                    <a:pt x="116" y="156"/>
                    <a:pt x="110" y="160"/>
                  </a:cubicBezTo>
                  <a:cubicBezTo>
                    <a:pt x="104" y="163"/>
                    <a:pt x="97" y="166"/>
                    <a:pt x="90" y="168"/>
                  </a:cubicBezTo>
                  <a:cubicBezTo>
                    <a:pt x="82" y="170"/>
                    <a:pt x="72" y="171"/>
                    <a:pt x="62" y="171"/>
                  </a:cubicBezTo>
                  <a:lnTo>
                    <a:pt x="0" y="171"/>
                  </a:lnTo>
                  <a:close/>
                  <a:moveTo>
                    <a:pt x="23" y="151"/>
                  </a:moveTo>
                  <a:lnTo>
                    <a:pt x="23" y="151"/>
                  </a:lnTo>
                  <a:lnTo>
                    <a:pt x="59" y="151"/>
                  </a:lnTo>
                  <a:cubicBezTo>
                    <a:pt x="71" y="151"/>
                    <a:pt x="80" y="150"/>
                    <a:pt x="86" y="148"/>
                  </a:cubicBezTo>
                  <a:cubicBezTo>
                    <a:pt x="92" y="146"/>
                    <a:pt x="98" y="143"/>
                    <a:pt x="101" y="139"/>
                  </a:cubicBezTo>
                  <a:cubicBezTo>
                    <a:pt x="107" y="134"/>
                    <a:pt x="111" y="126"/>
                    <a:pt x="114" y="117"/>
                  </a:cubicBezTo>
                  <a:cubicBezTo>
                    <a:pt x="117" y="108"/>
                    <a:pt x="118" y="97"/>
                    <a:pt x="118" y="84"/>
                  </a:cubicBezTo>
                  <a:cubicBezTo>
                    <a:pt x="118" y="66"/>
                    <a:pt x="115" y="53"/>
                    <a:pt x="110" y="43"/>
                  </a:cubicBezTo>
                  <a:cubicBezTo>
                    <a:pt x="104" y="33"/>
                    <a:pt x="97" y="27"/>
                    <a:pt x="88" y="24"/>
                  </a:cubicBezTo>
                  <a:cubicBezTo>
                    <a:pt x="82" y="21"/>
                    <a:pt x="72" y="20"/>
                    <a:pt x="59" y="20"/>
                  </a:cubicBezTo>
                  <a:lnTo>
                    <a:pt x="23" y="20"/>
                  </a:lnTo>
                  <a:lnTo>
                    <a:pt x="23"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noEditPoints="1"/>
            </p:cNvSpPr>
            <p:nvPr/>
          </p:nvSpPr>
          <p:spPr bwMode="auto">
            <a:xfrm>
              <a:off x="4799" y="1597"/>
              <a:ext cx="14" cy="100"/>
            </a:xfrm>
            <a:custGeom>
              <a:avLst/>
              <a:gdLst>
                <a:gd name="T0" fmla="*/ 0 w 21"/>
                <a:gd name="T1" fmla="*/ 24 h 171"/>
                <a:gd name="T2" fmla="*/ 0 w 21"/>
                <a:gd name="T3" fmla="*/ 24 h 171"/>
                <a:gd name="T4" fmla="*/ 0 w 21"/>
                <a:gd name="T5" fmla="*/ 0 h 171"/>
                <a:gd name="T6" fmla="*/ 21 w 21"/>
                <a:gd name="T7" fmla="*/ 0 h 171"/>
                <a:gd name="T8" fmla="*/ 21 w 21"/>
                <a:gd name="T9" fmla="*/ 24 h 171"/>
                <a:gd name="T10" fmla="*/ 0 w 21"/>
                <a:gd name="T11" fmla="*/ 24 h 171"/>
                <a:gd name="T12" fmla="*/ 0 w 21"/>
                <a:gd name="T13" fmla="*/ 171 h 171"/>
                <a:gd name="T14" fmla="*/ 0 w 21"/>
                <a:gd name="T15" fmla="*/ 171 h 171"/>
                <a:gd name="T16" fmla="*/ 0 w 21"/>
                <a:gd name="T17" fmla="*/ 47 h 171"/>
                <a:gd name="T18" fmla="*/ 21 w 21"/>
                <a:gd name="T19" fmla="*/ 47 h 171"/>
                <a:gd name="T20" fmla="*/ 21 w 21"/>
                <a:gd name="T21" fmla="*/ 171 h 171"/>
                <a:gd name="T22" fmla="*/ 0 w 21"/>
                <a:gd name="T2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1">
                  <a:moveTo>
                    <a:pt x="0" y="24"/>
                  </a:moveTo>
                  <a:lnTo>
                    <a:pt x="0" y="24"/>
                  </a:lnTo>
                  <a:lnTo>
                    <a:pt x="0" y="0"/>
                  </a:lnTo>
                  <a:lnTo>
                    <a:pt x="21" y="0"/>
                  </a:lnTo>
                  <a:lnTo>
                    <a:pt x="21" y="24"/>
                  </a:lnTo>
                  <a:lnTo>
                    <a:pt x="0" y="24"/>
                  </a:lnTo>
                  <a:close/>
                  <a:moveTo>
                    <a:pt x="0" y="171"/>
                  </a:moveTo>
                  <a:lnTo>
                    <a:pt x="0" y="171"/>
                  </a:lnTo>
                  <a:lnTo>
                    <a:pt x="0" y="47"/>
                  </a:lnTo>
                  <a:lnTo>
                    <a:pt x="21" y="47"/>
                  </a:lnTo>
                  <a:lnTo>
                    <a:pt x="21" y="171"/>
                  </a:lnTo>
                  <a:lnTo>
                    <a:pt x="0" y="1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4828" y="1623"/>
              <a:ext cx="66" cy="76"/>
            </a:xfrm>
            <a:custGeom>
              <a:avLst/>
              <a:gdLst>
                <a:gd name="T0" fmla="*/ 0 w 103"/>
                <a:gd name="T1" fmla="*/ 90 h 130"/>
                <a:gd name="T2" fmla="*/ 0 w 103"/>
                <a:gd name="T3" fmla="*/ 90 h 130"/>
                <a:gd name="T4" fmla="*/ 21 w 103"/>
                <a:gd name="T5" fmla="*/ 87 h 130"/>
                <a:gd name="T6" fmla="*/ 30 w 103"/>
                <a:gd name="T7" fmla="*/ 106 h 130"/>
                <a:gd name="T8" fmla="*/ 53 w 103"/>
                <a:gd name="T9" fmla="*/ 113 h 130"/>
                <a:gd name="T10" fmla="*/ 74 w 103"/>
                <a:gd name="T11" fmla="*/ 107 h 130"/>
                <a:gd name="T12" fmla="*/ 81 w 103"/>
                <a:gd name="T13" fmla="*/ 93 h 130"/>
                <a:gd name="T14" fmla="*/ 75 w 103"/>
                <a:gd name="T15" fmla="*/ 82 h 130"/>
                <a:gd name="T16" fmla="*/ 54 w 103"/>
                <a:gd name="T17" fmla="*/ 75 h 130"/>
                <a:gd name="T18" fmla="*/ 22 w 103"/>
                <a:gd name="T19" fmla="*/ 65 h 130"/>
                <a:gd name="T20" fmla="*/ 8 w 103"/>
                <a:gd name="T21" fmla="*/ 53 h 130"/>
                <a:gd name="T22" fmla="*/ 3 w 103"/>
                <a:gd name="T23" fmla="*/ 36 h 130"/>
                <a:gd name="T24" fmla="*/ 7 w 103"/>
                <a:gd name="T25" fmla="*/ 21 h 130"/>
                <a:gd name="T26" fmla="*/ 18 w 103"/>
                <a:gd name="T27" fmla="*/ 9 h 130"/>
                <a:gd name="T28" fmla="*/ 31 w 103"/>
                <a:gd name="T29" fmla="*/ 3 h 130"/>
                <a:gd name="T30" fmla="*/ 49 w 103"/>
                <a:gd name="T31" fmla="*/ 0 h 130"/>
                <a:gd name="T32" fmla="*/ 75 w 103"/>
                <a:gd name="T33" fmla="*/ 5 h 130"/>
                <a:gd name="T34" fmla="*/ 91 w 103"/>
                <a:gd name="T35" fmla="*/ 16 h 130"/>
                <a:gd name="T36" fmla="*/ 98 w 103"/>
                <a:gd name="T37" fmla="*/ 35 h 130"/>
                <a:gd name="T38" fmla="*/ 78 w 103"/>
                <a:gd name="T39" fmla="*/ 38 h 130"/>
                <a:gd name="T40" fmla="*/ 69 w 103"/>
                <a:gd name="T41" fmla="*/ 23 h 130"/>
                <a:gd name="T42" fmla="*/ 51 w 103"/>
                <a:gd name="T43" fmla="*/ 18 h 130"/>
                <a:gd name="T44" fmla="*/ 30 w 103"/>
                <a:gd name="T45" fmla="*/ 22 h 130"/>
                <a:gd name="T46" fmla="*/ 24 w 103"/>
                <a:gd name="T47" fmla="*/ 34 h 130"/>
                <a:gd name="T48" fmla="*/ 26 w 103"/>
                <a:gd name="T49" fmla="*/ 41 h 130"/>
                <a:gd name="T50" fmla="*/ 34 w 103"/>
                <a:gd name="T51" fmla="*/ 47 h 130"/>
                <a:gd name="T52" fmla="*/ 53 w 103"/>
                <a:gd name="T53" fmla="*/ 52 h 130"/>
                <a:gd name="T54" fmla="*/ 84 w 103"/>
                <a:gd name="T55" fmla="*/ 62 h 130"/>
                <a:gd name="T56" fmla="*/ 98 w 103"/>
                <a:gd name="T57" fmla="*/ 73 h 130"/>
                <a:gd name="T58" fmla="*/ 103 w 103"/>
                <a:gd name="T59" fmla="*/ 91 h 130"/>
                <a:gd name="T60" fmla="*/ 97 w 103"/>
                <a:gd name="T61" fmla="*/ 111 h 130"/>
                <a:gd name="T62" fmla="*/ 79 w 103"/>
                <a:gd name="T63" fmla="*/ 125 h 130"/>
                <a:gd name="T64" fmla="*/ 53 w 103"/>
                <a:gd name="T65" fmla="*/ 130 h 130"/>
                <a:gd name="T66" fmla="*/ 16 w 103"/>
                <a:gd name="T67" fmla="*/ 120 h 130"/>
                <a:gd name="T68" fmla="*/ 0 w 103"/>
                <a:gd name="T69" fmla="*/ 90 h 130"/>
                <a:gd name="T70" fmla="*/ 0 w 103"/>
                <a:gd name="T71"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30">
                  <a:moveTo>
                    <a:pt x="0" y="90"/>
                  </a:moveTo>
                  <a:lnTo>
                    <a:pt x="0" y="90"/>
                  </a:lnTo>
                  <a:lnTo>
                    <a:pt x="21" y="87"/>
                  </a:lnTo>
                  <a:cubicBezTo>
                    <a:pt x="22" y="95"/>
                    <a:pt x="25" y="102"/>
                    <a:pt x="30" y="106"/>
                  </a:cubicBezTo>
                  <a:cubicBezTo>
                    <a:pt x="36" y="110"/>
                    <a:pt x="43" y="113"/>
                    <a:pt x="53" y="113"/>
                  </a:cubicBezTo>
                  <a:cubicBezTo>
                    <a:pt x="62" y="113"/>
                    <a:pt x="70" y="111"/>
                    <a:pt x="74" y="107"/>
                  </a:cubicBezTo>
                  <a:cubicBezTo>
                    <a:pt x="79" y="103"/>
                    <a:pt x="81" y="98"/>
                    <a:pt x="81" y="93"/>
                  </a:cubicBezTo>
                  <a:cubicBezTo>
                    <a:pt x="81" y="88"/>
                    <a:pt x="79" y="84"/>
                    <a:pt x="75" y="82"/>
                  </a:cubicBezTo>
                  <a:cubicBezTo>
                    <a:pt x="72" y="80"/>
                    <a:pt x="65" y="78"/>
                    <a:pt x="54" y="75"/>
                  </a:cubicBezTo>
                  <a:cubicBezTo>
                    <a:pt x="38" y="71"/>
                    <a:pt x="27" y="67"/>
                    <a:pt x="22" y="65"/>
                  </a:cubicBezTo>
                  <a:cubicBezTo>
                    <a:pt x="16" y="62"/>
                    <a:pt x="11" y="58"/>
                    <a:pt x="8" y="53"/>
                  </a:cubicBezTo>
                  <a:cubicBezTo>
                    <a:pt x="5" y="48"/>
                    <a:pt x="3" y="42"/>
                    <a:pt x="3" y="36"/>
                  </a:cubicBezTo>
                  <a:cubicBezTo>
                    <a:pt x="3" y="31"/>
                    <a:pt x="5" y="26"/>
                    <a:pt x="7" y="21"/>
                  </a:cubicBezTo>
                  <a:cubicBezTo>
                    <a:pt x="10" y="16"/>
                    <a:pt x="13" y="12"/>
                    <a:pt x="18" y="9"/>
                  </a:cubicBezTo>
                  <a:cubicBezTo>
                    <a:pt x="21" y="7"/>
                    <a:pt x="25" y="5"/>
                    <a:pt x="31" y="3"/>
                  </a:cubicBezTo>
                  <a:cubicBezTo>
                    <a:pt x="37" y="1"/>
                    <a:pt x="43" y="0"/>
                    <a:pt x="49" y="0"/>
                  </a:cubicBezTo>
                  <a:cubicBezTo>
                    <a:pt x="59" y="0"/>
                    <a:pt x="67" y="2"/>
                    <a:pt x="75" y="5"/>
                  </a:cubicBezTo>
                  <a:cubicBezTo>
                    <a:pt x="82" y="7"/>
                    <a:pt x="87" y="11"/>
                    <a:pt x="91" y="16"/>
                  </a:cubicBezTo>
                  <a:cubicBezTo>
                    <a:pt x="94" y="21"/>
                    <a:pt x="97" y="27"/>
                    <a:pt x="98" y="35"/>
                  </a:cubicBezTo>
                  <a:lnTo>
                    <a:pt x="78" y="38"/>
                  </a:lnTo>
                  <a:cubicBezTo>
                    <a:pt x="77" y="32"/>
                    <a:pt x="74" y="27"/>
                    <a:pt x="69" y="23"/>
                  </a:cubicBezTo>
                  <a:cubicBezTo>
                    <a:pt x="65" y="19"/>
                    <a:pt x="59" y="18"/>
                    <a:pt x="51" y="18"/>
                  </a:cubicBezTo>
                  <a:cubicBezTo>
                    <a:pt x="41" y="18"/>
                    <a:pt x="34" y="19"/>
                    <a:pt x="30" y="22"/>
                  </a:cubicBezTo>
                  <a:cubicBezTo>
                    <a:pt x="26" y="26"/>
                    <a:pt x="24" y="29"/>
                    <a:pt x="24" y="34"/>
                  </a:cubicBezTo>
                  <a:cubicBezTo>
                    <a:pt x="24" y="36"/>
                    <a:pt x="25" y="39"/>
                    <a:pt x="26" y="41"/>
                  </a:cubicBezTo>
                  <a:cubicBezTo>
                    <a:pt x="28" y="43"/>
                    <a:pt x="31" y="45"/>
                    <a:pt x="34" y="47"/>
                  </a:cubicBezTo>
                  <a:cubicBezTo>
                    <a:pt x="36" y="47"/>
                    <a:pt x="43" y="49"/>
                    <a:pt x="53" y="52"/>
                  </a:cubicBezTo>
                  <a:cubicBezTo>
                    <a:pt x="68" y="56"/>
                    <a:pt x="78" y="59"/>
                    <a:pt x="84" y="62"/>
                  </a:cubicBezTo>
                  <a:cubicBezTo>
                    <a:pt x="90" y="64"/>
                    <a:pt x="94" y="68"/>
                    <a:pt x="98" y="73"/>
                  </a:cubicBezTo>
                  <a:cubicBezTo>
                    <a:pt x="101" y="78"/>
                    <a:pt x="103" y="84"/>
                    <a:pt x="103" y="91"/>
                  </a:cubicBezTo>
                  <a:cubicBezTo>
                    <a:pt x="103" y="98"/>
                    <a:pt x="101" y="104"/>
                    <a:pt x="97" y="111"/>
                  </a:cubicBezTo>
                  <a:cubicBezTo>
                    <a:pt x="93" y="117"/>
                    <a:pt x="87" y="122"/>
                    <a:pt x="79" y="125"/>
                  </a:cubicBezTo>
                  <a:cubicBezTo>
                    <a:pt x="71" y="128"/>
                    <a:pt x="63" y="130"/>
                    <a:pt x="53" y="130"/>
                  </a:cubicBezTo>
                  <a:cubicBezTo>
                    <a:pt x="37" y="130"/>
                    <a:pt x="24" y="127"/>
                    <a:pt x="16" y="120"/>
                  </a:cubicBezTo>
                  <a:cubicBezTo>
                    <a:pt x="8" y="113"/>
                    <a:pt x="2" y="103"/>
                    <a:pt x="0" y="90"/>
                  </a:cubicBezTo>
                  <a:lnTo>
                    <a:pt x="0" y="9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noEditPoints="1"/>
            </p:cNvSpPr>
            <p:nvPr/>
          </p:nvSpPr>
          <p:spPr bwMode="auto">
            <a:xfrm>
              <a:off x="4905" y="1623"/>
              <a:ext cx="76" cy="76"/>
            </a:xfrm>
            <a:custGeom>
              <a:avLst/>
              <a:gdLst>
                <a:gd name="T0" fmla="*/ 0 w 117"/>
                <a:gd name="T1" fmla="*/ 65 h 130"/>
                <a:gd name="T2" fmla="*/ 0 w 117"/>
                <a:gd name="T3" fmla="*/ 65 h 130"/>
                <a:gd name="T4" fmla="*/ 20 w 117"/>
                <a:gd name="T5" fmla="*/ 14 h 130"/>
                <a:gd name="T6" fmla="*/ 59 w 117"/>
                <a:gd name="T7" fmla="*/ 0 h 130"/>
                <a:gd name="T8" fmla="*/ 100 w 117"/>
                <a:gd name="T9" fmla="*/ 17 h 130"/>
                <a:gd name="T10" fmla="*/ 117 w 117"/>
                <a:gd name="T11" fmla="*/ 63 h 130"/>
                <a:gd name="T12" fmla="*/ 109 w 117"/>
                <a:gd name="T13" fmla="*/ 101 h 130"/>
                <a:gd name="T14" fmla="*/ 89 w 117"/>
                <a:gd name="T15" fmla="*/ 122 h 130"/>
                <a:gd name="T16" fmla="*/ 59 w 117"/>
                <a:gd name="T17" fmla="*/ 130 h 130"/>
                <a:gd name="T18" fmla="*/ 17 w 117"/>
                <a:gd name="T19" fmla="*/ 113 h 130"/>
                <a:gd name="T20" fmla="*/ 0 w 117"/>
                <a:gd name="T21" fmla="*/ 65 h 130"/>
                <a:gd name="T22" fmla="*/ 0 w 117"/>
                <a:gd name="T23" fmla="*/ 65 h 130"/>
                <a:gd name="T24" fmla="*/ 22 w 117"/>
                <a:gd name="T25" fmla="*/ 65 h 130"/>
                <a:gd name="T26" fmla="*/ 22 w 117"/>
                <a:gd name="T27" fmla="*/ 65 h 130"/>
                <a:gd name="T28" fmla="*/ 32 w 117"/>
                <a:gd name="T29" fmla="*/ 101 h 130"/>
                <a:gd name="T30" fmla="*/ 59 w 117"/>
                <a:gd name="T31" fmla="*/ 113 h 130"/>
                <a:gd name="T32" fmla="*/ 85 w 117"/>
                <a:gd name="T33" fmla="*/ 101 h 130"/>
                <a:gd name="T34" fmla="*/ 95 w 117"/>
                <a:gd name="T35" fmla="*/ 64 h 130"/>
                <a:gd name="T36" fmla="*/ 85 w 117"/>
                <a:gd name="T37" fmla="*/ 30 h 130"/>
                <a:gd name="T38" fmla="*/ 59 w 117"/>
                <a:gd name="T39" fmla="*/ 18 h 130"/>
                <a:gd name="T40" fmla="*/ 32 w 117"/>
                <a:gd name="T41" fmla="*/ 30 h 130"/>
                <a:gd name="T42" fmla="*/ 22 w 117"/>
                <a:gd name="T43" fmla="*/ 65 h 130"/>
                <a:gd name="T44" fmla="*/ 22 w 117"/>
                <a:gd name="T45"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30">
                  <a:moveTo>
                    <a:pt x="0" y="65"/>
                  </a:moveTo>
                  <a:lnTo>
                    <a:pt x="0" y="65"/>
                  </a:lnTo>
                  <a:cubicBezTo>
                    <a:pt x="0" y="42"/>
                    <a:pt x="7" y="25"/>
                    <a:pt x="20" y="14"/>
                  </a:cubicBezTo>
                  <a:cubicBezTo>
                    <a:pt x="30" y="5"/>
                    <a:pt x="43" y="0"/>
                    <a:pt x="59" y="0"/>
                  </a:cubicBezTo>
                  <a:cubicBezTo>
                    <a:pt x="76" y="0"/>
                    <a:pt x="90" y="6"/>
                    <a:pt x="100" y="17"/>
                  </a:cubicBezTo>
                  <a:cubicBezTo>
                    <a:pt x="111" y="28"/>
                    <a:pt x="117" y="44"/>
                    <a:pt x="117" y="63"/>
                  </a:cubicBezTo>
                  <a:cubicBezTo>
                    <a:pt x="117" y="79"/>
                    <a:pt x="114" y="92"/>
                    <a:pt x="109" y="101"/>
                  </a:cubicBezTo>
                  <a:cubicBezTo>
                    <a:pt x="105" y="110"/>
                    <a:pt x="98" y="117"/>
                    <a:pt x="89" y="122"/>
                  </a:cubicBezTo>
                  <a:cubicBezTo>
                    <a:pt x="79" y="127"/>
                    <a:pt x="69" y="130"/>
                    <a:pt x="59" y="130"/>
                  </a:cubicBezTo>
                  <a:cubicBezTo>
                    <a:pt x="41" y="130"/>
                    <a:pt x="27" y="124"/>
                    <a:pt x="17" y="113"/>
                  </a:cubicBezTo>
                  <a:cubicBezTo>
                    <a:pt x="6" y="102"/>
                    <a:pt x="0" y="86"/>
                    <a:pt x="0" y="65"/>
                  </a:cubicBezTo>
                  <a:lnTo>
                    <a:pt x="0" y="65"/>
                  </a:lnTo>
                  <a:close/>
                  <a:moveTo>
                    <a:pt x="22" y="65"/>
                  </a:moveTo>
                  <a:lnTo>
                    <a:pt x="22" y="65"/>
                  </a:lnTo>
                  <a:cubicBezTo>
                    <a:pt x="22" y="81"/>
                    <a:pt x="26" y="93"/>
                    <a:pt x="32" y="101"/>
                  </a:cubicBezTo>
                  <a:cubicBezTo>
                    <a:pt x="39" y="109"/>
                    <a:pt x="48" y="113"/>
                    <a:pt x="59" y="113"/>
                  </a:cubicBezTo>
                  <a:cubicBezTo>
                    <a:pt x="69" y="113"/>
                    <a:pt x="78" y="109"/>
                    <a:pt x="85" y="101"/>
                  </a:cubicBezTo>
                  <a:cubicBezTo>
                    <a:pt x="92" y="93"/>
                    <a:pt x="95" y="81"/>
                    <a:pt x="95" y="64"/>
                  </a:cubicBezTo>
                  <a:cubicBezTo>
                    <a:pt x="95" y="49"/>
                    <a:pt x="92" y="38"/>
                    <a:pt x="85" y="30"/>
                  </a:cubicBezTo>
                  <a:cubicBezTo>
                    <a:pt x="78" y="22"/>
                    <a:pt x="69" y="18"/>
                    <a:pt x="59" y="18"/>
                  </a:cubicBezTo>
                  <a:cubicBezTo>
                    <a:pt x="48" y="18"/>
                    <a:pt x="39" y="22"/>
                    <a:pt x="32" y="30"/>
                  </a:cubicBezTo>
                  <a:cubicBezTo>
                    <a:pt x="26" y="37"/>
                    <a:pt x="22" y="49"/>
                    <a:pt x="22" y="65"/>
                  </a:cubicBezTo>
                  <a:lnTo>
                    <a:pt x="22"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4996" y="1623"/>
              <a:ext cx="44" cy="74"/>
            </a:xfrm>
            <a:custGeom>
              <a:avLst/>
              <a:gdLst>
                <a:gd name="T0" fmla="*/ 0 w 68"/>
                <a:gd name="T1" fmla="*/ 127 h 127"/>
                <a:gd name="T2" fmla="*/ 0 w 68"/>
                <a:gd name="T3" fmla="*/ 127 h 127"/>
                <a:gd name="T4" fmla="*/ 0 w 68"/>
                <a:gd name="T5" fmla="*/ 3 h 127"/>
                <a:gd name="T6" fmla="*/ 19 w 68"/>
                <a:gd name="T7" fmla="*/ 3 h 127"/>
                <a:gd name="T8" fmla="*/ 19 w 68"/>
                <a:gd name="T9" fmla="*/ 22 h 127"/>
                <a:gd name="T10" fmla="*/ 33 w 68"/>
                <a:gd name="T11" fmla="*/ 5 h 127"/>
                <a:gd name="T12" fmla="*/ 46 w 68"/>
                <a:gd name="T13" fmla="*/ 0 h 127"/>
                <a:gd name="T14" fmla="*/ 68 w 68"/>
                <a:gd name="T15" fmla="*/ 7 h 127"/>
                <a:gd name="T16" fmla="*/ 61 w 68"/>
                <a:gd name="T17" fmla="*/ 27 h 127"/>
                <a:gd name="T18" fmla="*/ 45 w 68"/>
                <a:gd name="T19" fmla="*/ 22 h 127"/>
                <a:gd name="T20" fmla="*/ 33 w 68"/>
                <a:gd name="T21" fmla="*/ 26 h 127"/>
                <a:gd name="T22" fmla="*/ 25 w 68"/>
                <a:gd name="T23" fmla="*/ 38 h 127"/>
                <a:gd name="T24" fmla="*/ 21 w 68"/>
                <a:gd name="T25" fmla="*/ 62 h 127"/>
                <a:gd name="T26" fmla="*/ 21 w 68"/>
                <a:gd name="T27" fmla="*/ 127 h 127"/>
                <a:gd name="T28" fmla="*/ 0 w 68"/>
                <a:gd name="T2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27">
                  <a:moveTo>
                    <a:pt x="0" y="127"/>
                  </a:moveTo>
                  <a:lnTo>
                    <a:pt x="0" y="127"/>
                  </a:lnTo>
                  <a:lnTo>
                    <a:pt x="0" y="3"/>
                  </a:lnTo>
                  <a:lnTo>
                    <a:pt x="19" y="3"/>
                  </a:lnTo>
                  <a:lnTo>
                    <a:pt x="19" y="22"/>
                  </a:lnTo>
                  <a:cubicBezTo>
                    <a:pt x="24" y="13"/>
                    <a:pt x="29" y="7"/>
                    <a:pt x="33" y="5"/>
                  </a:cubicBezTo>
                  <a:cubicBezTo>
                    <a:pt x="37" y="2"/>
                    <a:pt x="41" y="0"/>
                    <a:pt x="46" y="0"/>
                  </a:cubicBezTo>
                  <a:cubicBezTo>
                    <a:pt x="53" y="0"/>
                    <a:pt x="60" y="3"/>
                    <a:pt x="68" y="7"/>
                  </a:cubicBezTo>
                  <a:lnTo>
                    <a:pt x="61" y="27"/>
                  </a:lnTo>
                  <a:cubicBezTo>
                    <a:pt x="55" y="24"/>
                    <a:pt x="50" y="22"/>
                    <a:pt x="45" y="22"/>
                  </a:cubicBezTo>
                  <a:cubicBezTo>
                    <a:pt x="41" y="22"/>
                    <a:pt x="36" y="24"/>
                    <a:pt x="33" y="26"/>
                  </a:cubicBezTo>
                  <a:cubicBezTo>
                    <a:pt x="29" y="29"/>
                    <a:pt x="26" y="33"/>
                    <a:pt x="25" y="38"/>
                  </a:cubicBezTo>
                  <a:cubicBezTo>
                    <a:pt x="23" y="45"/>
                    <a:pt x="21" y="53"/>
                    <a:pt x="21" y="62"/>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noEditPoints="1"/>
            </p:cNvSpPr>
            <p:nvPr/>
          </p:nvSpPr>
          <p:spPr bwMode="auto">
            <a:xfrm>
              <a:off x="5043" y="1597"/>
              <a:ext cx="69" cy="102"/>
            </a:xfrm>
            <a:custGeom>
              <a:avLst/>
              <a:gdLst>
                <a:gd name="T0" fmla="*/ 88 w 108"/>
                <a:gd name="T1" fmla="*/ 171 h 174"/>
                <a:gd name="T2" fmla="*/ 88 w 108"/>
                <a:gd name="T3" fmla="*/ 171 h 174"/>
                <a:gd name="T4" fmla="*/ 88 w 108"/>
                <a:gd name="T5" fmla="*/ 156 h 174"/>
                <a:gd name="T6" fmla="*/ 53 w 108"/>
                <a:gd name="T7" fmla="*/ 174 h 174"/>
                <a:gd name="T8" fmla="*/ 26 w 108"/>
                <a:gd name="T9" fmla="*/ 166 h 174"/>
                <a:gd name="T10" fmla="*/ 7 w 108"/>
                <a:gd name="T11" fmla="*/ 143 h 174"/>
                <a:gd name="T12" fmla="*/ 0 w 108"/>
                <a:gd name="T13" fmla="*/ 109 h 174"/>
                <a:gd name="T14" fmla="*/ 6 w 108"/>
                <a:gd name="T15" fmla="*/ 76 h 174"/>
                <a:gd name="T16" fmla="*/ 25 w 108"/>
                <a:gd name="T17" fmla="*/ 52 h 174"/>
                <a:gd name="T18" fmla="*/ 52 w 108"/>
                <a:gd name="T19" fmla="*/ 44 h 174"/>
                <a:gd name="T20" fmla="*/ 72 w 108"/>
                <a:gd name="T21" fmla="*/ 49 h 174"/>
                <a:gd name="T22" fmla="*/ 87 w 108"/>
                <a:gd name="T23" fmla="*/ 61 h 174"/>
                <a:gd name="T24" fmla="*/ 87 w 108"/>
                <a:gd name="T25" fmla="*/ 0 h 174"/>
                <a:gd name="T26" fmla="*/ 108 w 108"/>
                <a:gd name="T27" fmla="*/ 0 h 174"/>
                <a:gd name="T28" fmla="*/ 108 w 108"/>
                <a:gd name="T29" fmla="*/ 171 h 174"/>
                <a:gd name="T30" fmla="*/ 88 w 108"/>
                <a:gd name="T31" fmla="*/ 171 h 174"/>
                <a:gd name="T32" fmla="*/ 22 w 108"/>
                <a:gd name="T33" fmla="*/ 109 h 174"/>
                <a:gd name="T34" fmla="*/ 22 w 108"/>
                <a:gd name="T35" fmla="*/ 109 h 174"/>
                <a:gd name="T36" fmla="*/ 32 w 108"/>
                <a:gd name="T37" fmla="*/ 145 h 174"/>
                <a:gd name="T38" fmla="*/ 55 w 108"/>
                <a:gd name="T39" fmla="*/ 157 h 174"/>
                <a:gd name="T40" fmla="*/ 79 w 108"/>
                <a:gd name="T41" fmla="*/ 145 h 174"/>
                <a:gd name="T42" fmla="*/ 88 w 108"/>
                <a:gd name="T43" fmla="*/ 111 h 174"/>
                <a:gd name="T44" fmla="*/ 79 w 108"/>
                <a:gd name="T45" fmla="*/ 74 h 174"/>
                <a:gd name="T46" fmla="*/ 54 w 108"/>
                <a:gd name="T47" fmla="*/ 62 h 174"/>
                <a:gd name="T48" fmla="*/ 31 w 108"/>
                <a:gd name="T49" fmla="*/ 73 h 174"/>
                <a:gd name="T50" fmla="*/ 22 w 108"/>
                <a:gd name="T51" fmla="*/ 109 h 174"/>
                <a:gd name="T52" fmla="*/ 22 w 108"/>
                <a:gd name="T53" fmla="*/ 10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174">
                  <a:moveTo>
                    <a:pt x="88" y="171"/>
                  </a:moveTo>
                  <a:lnTo>
                    <a:pt x="88" y="171"/>
                  </a:lnTo>
                  <a:lnTo>
                    <a:pt x="88" y="156"/>
                  </a:lnTo>
                  <a:cubicBezTo>
                    <a:pt x="80" y="168"/>
                    <a:pt x="69" y="174"/>
                    <a:pt x="53" y="174"/>
                  </a:cubicBezTo>
                  <a:cubicBezTo>
                    <a:pt x="44" y="174"/>
                    <a:pt x="34" y="171"/>
                    <a:pt x="26" y="166"/>
                  </a:cubicBezTo>
                  <a:cubicBezTo>
                    <a:pt x="18" y="160"/>
                    <a:pt x="11" y="153"/>
                    <a:pt x="7" y="143"/>
                  </a:cubicBezTo>
                  <a:cubicBezTo>
                    <a:pt x="2" y="133"/>
                    <a:pt x="0" y="122"/>
                    <a:pt x="0" y="109"/>
                  </a:cubicBezTo>
                  <a:cubicBezTo>
                    <a:pt x="0" y="97"/>
                    <a:pt x="2" y="86"/>
                    <a:pt x="6" y="76"/>
                  </a:cubicBezTo>
                  <a:cubicBezTo>
                    <a:pt x="10" y="66"/>
                    <a:pt x="17" y="58"/>
                    <a:pt x="25" y="52"/>
                  </a:cubicBezTo>
                  <a:cubicBezTo>
                    <a:pt x="33" y="47"/>
                    <a:pt x="42" y="44"/>
                    <a:pt x="52" y="44"/>
                  </a:cubicBezTo>
                  <a:cubicBezTo>
                    <a:pt x="60" y="44"/>
                    <a:pt x="67" y="46"/>
                    <a:pt x="72" y="49"/>
                  </a:cubicBezTo>
                  <a:cubicBezTo>
                    <a:pt x="78" y="52"/>
                    <a:pt x="83" y="56"/>
                    <a:pt x="87" y="61"/>
                  </a:cubicBezTo>
                  <a:lnTo>
                    <a:pt x="87" y="0"/>
                  </a:lnTo>
                  <a:lnTo>
                    <a:pt x="108" y="0"/>
                  </a:lnTo>
                  <a:lnTo>
                    <a:pt x="108" y="171"/>
                  </a:lnTo>
                  <a:lnTo>
                    <a:pt x="88" y="171"/>
                  </a:lnTo>
                  <a:close/>
                  <a:moveTo>
                    <a:pt x="22" y="109"/>
                  </a:moveTo>
                  <a:lnTo>
                    <a:pt x="22" y="109"/>
                  </a:lnTo>
                  <a:cubicBezTo>
                    <a:pt x="22" y="125"/>
                    <a:pt x="25" y="137"/>
                    <a:pt x="32" y="145"/>
                  </a:cubicBezTo>
                  <a:cubicBezTo>
                    <a:pt x="38" y="153"/>
                    <a:pt x="46" y="157"/>
                    <a:pt x="55" y="157"/>
                  </a:cubicBezTo>
                  <a:cubicBezTo>
                    <a:pt x="65" y="157"/>
                    <a:pt x="72" y="153"/>
                    <a:pt x="79" y="145"/>
                  </a:cubicBezTo>
                  <a:cubicBezTo>
                    <a:pt x="85" y="138"/>
                    <a:pt x="88" y="126"/>
                    <a:pt x="88" y="111"/>
                  </a:cubicBezTo>
                  <a:cubicBezTo>
                    <a:pt x="88" y="94"/>
                    <a:pt x="85" y="82"/>
                    <a:pt x="79" y="74"/>
                  </a:cubicBezTo>
                  <a:cubicBezTo>
                    <a:pt x="72" y="66"/>
                    <a:pt x="64" y="62"/>
                    <a:pt x="54" y="62"/>
                  </a:cubicBezTo>
                  <a:cubicBezTo>
                    <a:pt x="45" y="62"/>
                    <a:pt x="37" y="66"/>
                    <a:pt x="31" y="73"/>
                  </a:cubicBezTo>
                  <a:cubicBezTo>
                    <a:pt x="25" y="81"/>
                    <a:pt x="22" y="93"/>
                    <a:pt x="22" y="109"/>
                  </a:cubicBezTo>
                  <a:lnTo>
                    <a:pt x="22" y="10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noEditPoints="1"/>
            </p:cNvSpPr>
            <p:nvPr/>
          </p:nvSpPr>
          <p:spPr bwMode="auto">
            <a:xfrm>
              <a:off x="5129" y="1623"/>
              <a:ext cx="73" cy="76"/>
            </a:xfrm>
            <a:custGeom>
              <a:avLst/>
              <a:gdLst>
                <a:gd name="T0" fmla="*/ 92 w 114"/>
                <a:gd name="T1" fmla="*/ 87 h 130"/>
                <a:gd name="T2" fmla="*/ 92 w 114"/>
                <a:gd name="T3" fmla="*/ 87 h 130"/>
                <a:gd name="T4" fmla="*/ 114 w 114"/>
                <a:gd name="T5" fmla="*/ 90 h 130"/>
                <a:gd name="T6" fmla="*/ 95 w 114"/>
                <a:gd name="T7" fmla="*/ 119 h 130"/>
                <a:gd name="T8" fmla="*/ 59 w 114"/>
                <a:gd name="T9" fmla="*/ 130 h 130"/>
                <a:gd name="T10" fmla="*/ 16 w 114"/>
                <a:gd name="T11" fmla="*/ 113 h 130"/>
                <a:gd name="T12" fmla="*/ 0 w 114"/>
                <a:gd name="T13" fmla="*/ 66 h 130"/>
                <a:gd name="T14" fmla="*/ 16 w 114"/>
                <a:gd name="T15" fmla="*/ 18 h 130"/>
                <a:gd name="T16" fmla="*/ 58 w 114"/>
                <a:gd name="T17" fmla="*/ 0 h 130"/>
                <a:gd name="T18" fmla="*/ 98 w 114"/>
                <a:gd name="T19" fmla="*/ 17 h 130"/>
                <a:gd name="T20" fmla="*/ 114 w 114"/>
                <a:gd name="T21" fmla="*/ 65 h 130"/>
                <a:gd name="T22" fmla="*/ 114 w 114"/>
                <a:gd name="T23" fmla="*/ 71 h 130"/>
                <a:gd name="T24" fmla="*/ 22 w 114"/>
                <a:gd name="T25" fmla="*/ 71 h 130"/>
                <a:gd name="T26" fmla="*/ 33 w 114"/>
                <a:gd name="T27" fmla="*/ 102 h 130"/>
                <a:gd name="T28" fmla="*/ 59 w 114"/>
                <a:gd name="T29" fmla="*/ 113 h 130"/>
                <a:gd name="T30" fmla="*/ 79 w 114"/>
                <a:gd name="T31" fmla="*/ 107 h 130"/>
                <a:gd name="T32" fmla="*/ 92 w 114"/>
                <a:gd name="T33" fmla="*/ 87 h 130"/>
                <a:gd name="T34" fmla="*/ 92 w 114"/>
                <a:gd name="T35" fmla="*/ 87 h 130"/>
                <a:gd name="T36" fmla="*/ 23 w 114"/>
                <a:gd name="T37" fmla="*/ 53 h 130"/>
                <a:gd name="T38" fmla="*/ 23 w 114"/>
                <a:gd name="T39" fmla="*/ 53 h 130"/>
                <a:gd name="T40" fmla="*/ 92 w 114"/>
                <a:gd name="T41" fmla="*/ 53 h 130"/>
                <a:gd name="T42" fmla="*/ 84 w 114"/>
                <a:gd name="T43" fmla="*/ 30 h 130"/>
                <a:gd name="T44" fmla="*/ 58 w 114"/>
                <a:gd name="T45" fmla="*/ 18 h 130"/>
                <a:gd name="T46" fmla="*/ 34 w 114"/>
                <a:gd name="T47" fmla="*/ 27 h 130"/>
                <a:gd name="T48" fmla="*/ 23 w 114"/>
                <a:gd name="T49" fmla="*/ 53 h 130"/>
                <a:gd name="T50" fmla="*/ 23 w 114"/>
                <a:gd name="T5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30">
                  <a:moveTo>
                    <a:pt x="92" y="87"/>
                  </a:moveTo>
                  <a:lnTo>
                    <a:pt x="92" y="87"/>
                  </a:lnTo>
                  <a:lnTo>
                    <a:pt x="114" y="90"/>
                  </a:lnTo>
                  <a:cubicBezTo>
                    <a:pt x="110" y="103"/>
                    <a:pt x="104" y="112"/>
                    <a:pt x="95" y="119"/>
                  </a:cubicBezTo>
                  <a:cubicBezTo>
                    <a:pt x="85" y="126"/>
                    <a:pt x="73" y="130"/>
                    <a:pt x="59" y="130"/>
                  </a:cubicBezTo>
                  <a:cubicBezTo>
                    <a:pt x="41" y="130"/>
                    <a:pt x="27" y="124"/>
                    <a:pt x="16" y="113"/>
                  </a:cubicBezTo>
                  <a:cubicBezTo>
                    <a:pt x="5" y="102"/>
                    <a:pt x="0" y="86"/>
                    <a:pt x="0" y="66"/>
                  </a:cubicBezTo>
                  <a:cubicBezTo>
                    <a:pt x="0" y="45"/>
                    <a:pt x="5" y="29"/>
                    <a:pt x="16" y="18"/>
                  </a:cubicBezTo>
                  <a:cubicBezTo>
                    <a:pt x="27" y="6"/>
                    <a:pt x="41" y="0"/>
                    <a:pt x="58" y="0"/>
                  </a:cubicBezTo>
                  <a:cubicBezTo>
                    <a:pt x="74" y="0"/>
                    <a:pt x="88" y="6"/>
                    <a:pt x="98" y="17"/>
                  </a:cubicBezTo>
                  <a:cubicBezTo>
                    <a:pt x="109" y="29"/>
                    <a:pt x="114" y="45"/>
                    <a:pt x="114" y="65"/>
                  </a:cubicBezTo>
                  <a:cubicBezTo>
                    <a:pt x="114" y="66"/>
                    <a:pt x="114" y="68"/>
                    <a:pt x="114" y="71"/>
                  </a:cubicBezTo>
                  <a:lnTo>
                    <a:pt x="22" y="71"/>
                  </a:lnTo>
                  <a:cubicBezTo>
                    <a:pt x="22" y="84"/>
                    <a:pt x="26" y="95"/>
                    <a:pt x="33" y="102"/>
                  </a:cubicBezTo>
                  <a:cubicBezTo>
                    <a:pt x="40" y="109"/>
                    <a:pt x="49" y="113"/>
                    <a:pt x="59" y="113"/>
                  </a:cubicBezTo>
                  <a:cubicBezTo>
                    <a:pt x="67" y="113"/>
                    <a:pt x="73" y="111"/>
                    <a:pt x="79" y="107"/>
                  </a:cubicBezTo>
                  <a:cubicBezTo>
                    <a:pt x="84" y="103"/>
                    <a:pt x="89" y="96"/>
                    <a:pt x="92" y="87"/>
                  </a:cubicBezTo>
                  <a:lnTo>
                    <a:pt x="92" y="87"/>
                  </a:lnTo>
                  <a:close/>
                  <a:moveTo>
                    <a:pt x="23" y="53"/>
                  </a:moveTo>
                  <a:lnTo>
                    <a:pt x="23" y="53"/>
                  </a:lnTo>
                  <a:lnTo>
                    <a:pt x="92" y="53"/>
                  </a:lnTo>
                  <a:cubicBezTo>
                    <a:pt x="91" y="43"/>
                    <a:pt x="88" y="35"/>
                    <a:pt x="84" y="30"/>
                  </a:cubicBezTo>
                  <a:cubicBezTo>
                    <a:pt x="77" y="22"/>
                    <a:pt x="69" y="18"/>
                    <a:pt x="58" y="18"/>
                  </a:cubicBezTo>
                  <a:cubicBezTo>
                    <a:pt x="48" y="18"/>
                    <a:pt x="40" y="21"/>
                    <a:pt x="34" y="27"/>
                  </a:cubicBezTo>
                  <a:cubicBezTo>
                    <a:pt x="27" y="34"/>
                    <a:pt x="24" y="42"/>
                    <a:pt x="23" y="53"/>
                  </a:cubicBezTo>
                  <a:lnTo>
                    <a:pt x="23" y="5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5219" y="1623"/>
              <a:ext cx="43" cy="74"/>
            </a:xfrm>
            <a:custGeom>
              <a:avLst/>
              <a:gdLst>
                <a:gd name="T0" fmla="*/ 0 w 67"/>
                <a:gd name="T1" fmla="*/ 127 h 127"/>
                <a:gd name="T2" fmla="*/ 0 w 67"/>
                <a:gd name="T3" fmla="*/ 127 h 127"/>
                <a:gd name="T4" fmla="*/ 0 w 67"/>
                <a:gd name="T5" fmla="*/ 3 h 127"/>
                <a:gd name="T6" fmla="*/ 19 w 67"/>
                <a:gd name="T7" fmla="*/ 3 h 127"/>
                <a:gd name="T8" fmla="*/ 19 w 67"/>
                <a:gd name="T9" fmla="*/ 22 h 127"/>
                <a:gd name="T10" fmla="*/ 32 w 67"/>
                <a:gd name="T11" fmla="*/ 5 h 127"/>
                <a:gd name="T12" fmla="*/ 46 w 67"/>
                <a:gd name="T13" fmla="*/ 0 h 127"/>
                <a:gd name="T14" fmla="*/ 67 w 67"/>
                <a:gd name="T15" fmla="*/ 7 h 127"/>
                <a:gd name="T16" fmla="*/ 60 w 67"/>
                <a:gd name="T17" fmla="*/ 27 h 127"/>
                <a:gd name="T18" fmla="*/ 45 w 67"/>
                <a:gd name="T19" fmla="*/ 22 h 127"/>
                <a:gd name="T20" fmla="*/ 32 w 67"/>
                <a:gd name="T21" fmla="*/ 26 h 127"/>
                <a:gd name="T22" fmla="*/ 25 w 67"/>
                <a:gd name="T23" fmla="*/ 38 h 127"/>
                <a:gd name="T24" fmla="*/ 21 w 67"/>
                <a:gd name="T25" fmla="*/ 62 h 127"/>
                <a:gd name="T26" fmla="*/ 21 w 67"/>
                <a:gd name="T27" fmla="*/ 127 h 127"/>
                <a:gd name="T28" fmla="*/ 0 w 67"/>
                <a:gd name="T2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7">
                  <a:moveTo>
                    <a:pt x="0" y="127"/>
                  </a:moveTo>
                  <a:lnTo>
                    <a:pt x="0" y="127"/>
                  </a:lnTo>
                  <a:lnTo>
                    <a:pt x="0" y="3"/>
                  </a:lnTo>
                  <a:lnTo>
                    <a:pt x="19" y="3"/>
                  </a:lnTo>
                  <a:lnTo>
                    <a:pt x="19" y="22"/>
                  </a:lnTo>
                  <a:cubicBezTo>
                    <a:pt x="24" y="13"/>
                    <a:pt x="28" y="7"/>
                    <a:pt x="32" y="5"/>
                  </a:cubicBezTo>
                  <a:cubicBezTo>
                    <a:pt x="36" y="2"/>
                    <a:pt x="41" y="0"/>
                    <a:pt x="46" y="0"/>
                  </a:cubicBezTo>
                  <a:cubicBezTo>
                    <a:pt x="53" y="0"/>
                    <a:pt x="60" y="3"/>
                    <a:pt x="67" y="7"/>
                  </a:cubicBezTo>
                  <a:lnTo>
                    <a:pt x="60" y="27"/>
                  </a:lnTo>
                  <a:cubicBezTo>
                    <a:pt x="55" y="24"/>
                    <a:pt x="50" y="22"/>
                    <a:pt x="45" y="22"/>
                  </a:cubicBezTo>
                  <a:cubicBezTo>
                    <a:pt x="40" y="22"/>
                    <a:pt x="36" y="24"/>
                    <a:pt x="32" y="26"/>
                  </a:cubicBezTo>
                  <a:cubicBezTo>
                    <a:pt x="29" y="29"/>
                    <a:pt x="26" y="33"/>
                    <a:pt x="25" y="38"/>
                  </a:cubicBezTo>
                  <a:cubicBezTo>
                    <a:pt x="22" y="45"/>
                    <a:pt x="21" y="53"/>
                    <a:pt x="21" y="62"/>
                  </a:cubicBezTo>
                  <a:lnTo>
                    <a:pt x="21" y="127"/>
                  </a:lnTo>
                  <a:lnTo>
                    <a:pt x="0"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noEditPoints="1"/>
            </p:cNvSpPr>
            <p:nvPr/>
          </p:nvSpPr>
          <p:spPr bwMode="auto">
            <a:xfrm>
              <a:off x="1490" y="1569"/>
              <a:ext cx="424" cy="939"/>
            </a:xfrm>
            <a:custGeom>
              <a:avLst/>
              <a:gdLst>
                <a:gd name="T0" fmla="*/ 12 w 660"/>
                <a:gd name="T1" fmla="*/ 1610 h 1610"/>
                <a:gd name="T2" fmla="*/ 12 w 660"/>
                <a:gd name="T3" fmla="*/ 1610 h 1610"/>
                <a:gd name="T4" fmla="*/ 634 w 660"/>
                <a:gd name="T5" fmla="*/ 64 h 1610"/>
                <a:gd name="T6" fmla="*/ 622 w 660"/>
                <a:gd name="T7" fmla="*/ 60 h 1610"/>
                <a:gd name="T8" fmla="*/ 0 w 660"/>
                <a:gd name="T9" fmla="*/ 1605 h 1610"/>
                <a:gd name="T10" fmla="*/ 12 w 660"/>
                <a:gd name="T11" fmla="*/ 1610 h 1610"/>
                <a:gd name="T12" fmla="*/ 660 w 660"/>
                <a:gd name="T13" fmla="*/ 89 h 1610"/>
                <a:gd name="T14" fmla="*/ 660 w 660"/>
                <a:gd name="T15" fmla="*/ 89 h 1610"/>
                <a:gd name="T16" fmla="*/ 653 w 660"/>
                <a:gd name="T17" fmla="*/ 0 h 1610"/>
                <a:gd name="T18" fmla="*/ 586 w 660"/>
                <a:gd name="T19" fmla="*/ 59 h 1610"/>
                <a:gd name="T20" fmla="*/ 660 w 660"/>
                <a:gd name="T21" fmla="*/ 89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1610">
                  <a:moveTo>
                    <a:pt x="12" y="1610"/>
                  </a:moveTo>
                  <a:lnTo>
                    <a:pt x="12" y="1610"/>
                  </a:lnTo>
                  <a:lnTo>
                    <a:pt x="634" y="64"/>
                  </a:lnTo>
                  <a:lnTo>
                    <a:pt x="622" y="60"/>
                  </a:lnTo>
                  <a:lnTo>
                    <a:pt x="0" y="1605"/>
                  </a:lnTo>
                  <a:lnTo>
                    <a:pt x="12" y="1610"/>
                  </a:lnTo>
                  <a:close/>
                  <a:moveTo>
                    <a:pt x="660" y="89"/>
                  </a:moveTo>
                  <a:lnTo>
                    <a:pt x="660" y="89"/>
                  </a:lnTo>
                  <a:lnTo>
                    <a:pt x="653" y="0"/>
                  </a:lnTo>
                  <a:lnTo>
                    <a:pt x="586" y="59"/>
                  </a:lnTo>
                  <a:lnTo>
                    <a:pt x="660" y="8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noEditPoints="1"/>
            </p:cNvSpPr>
            <p:nvPr/>
          </p:nvSpPr>
          <p:spPr bwMode="auto">
            <a:xfrm>
              <a:off x="3276" y="1545"/>
              <a:ext cx="1014" cy="47"/>
            </a:xfrm>
            <a:custGeom>
              <a:avLst/>
              <a:gdLst>
                <a:gd name="T0" fmla="*/ 0 w 1577"/>
                <a:gd name="T1" fmla="*/ 34 h 80"/>
                <a:gd name="T2" fmla="*/ 0 w 1577"/>
                <a:gd name="T3" fmla="*/ 34 h 80"/>
                <a:gd name="T4" fmla="*/ 1510 w 1577"/>
                <a:gd name="T5" fmla="*/ 34 h 80"/>
                <a:gd name="T6" fmla="*/ 1510 w 1577"/>
                <a:gd name="T7" fmla="*/ 47 h 80"/>
                <a:gd name="T8" fmla="*/ 0 w 1577"/>
                <a:gd name="T9" fmla="*/ 47 h 80"/>
                <a:gd name="T10" fmla="*/ 0 w 1577"/>
                <a:gd name="T11" fmla="*/ 34 h 80"/>
                <a:gd name="T12" fmla="*/ 1497 w 1577"/>
                <a:gd name="T13" fmla="*/ 0 h 80"/>
                <a:gd name="T14" fmla="*/ 1497 w 1577"/>
                <a:gd name="T15" fmla="*/ 0 h 80"/>
                <a:gd name="T16" fmla="*/ 1577 w 1577"/>
                <a:gd name="T17" fmla="*/ 40 h 80"/>
                <a:gd name="T18" fmla="*/ 1497 w 1577"/>
                <a:gd name="T19" fmla="*/ 80 h 80"/>
                <a:gd name="T20" fmla="*/ 1497 w 1577"/>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7" h="80">
                  <a:moveTo>
                    <a:pt x="0" y="34"/>
                  </a:moveTo>
                  <a:lnTo>
                    <a:pt x="0" y="34"/>
                  </a:lnTo>
                  <a:lnTo>
                    <a:pt x="1510" y="34"/>
                  </a:lnTo>
                  <a:lnTo>
                    <a:pt x="1510" y="47"/>
                  </a:lnTo>
                  <a:lnTo>
                    <a:pt x="0" y="47"/>
                  </a:lnTo>
                  <a:lnTo>
                    <a:pt x="0" y="34"/>
                  </a:lnTo>
                  <a:close/>
                  <a:moveTo>
                    <a:pt x="1497" y="0"/>
                  </a:moveTo>
                  <a:lnTo>
                    <a:pt x="1497" y="0"/>
                  </a:lnTo>
                  <a:lnTo>
                    <a:pt x="1577" y="40"/>
                  </a:lnTo>
                  <a:lnTo>
                    <a:pt x="1497" y="80"/>
                  </a:lnTo>
                  <a:lnTo>
                    <a:pt x="149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noEditPoints="1"/>
            </p:cNvSpPr>
            <p:nvPr/>
          </p:nvSpPr>
          <p:spPr bwMode="auto">
            <a:xfrm>
              <a:off x="2179" y="2760"/>
              <a:ext cx="3327" cy="46"/>
            </a:xfrm>
            <a:custGeom>
              <a:avLst/>
              <a:gdLst>
                <a:gd name="T0" fmla="*/ 0 w 5177"/>
                <a:gd name="T1" fmla="*/ 34 h 80"/>
                <a:gd name="T2" fmla="*/ 0 w 5177"/>
                <a:gd name="T3" fmla="*/ 34 h 80"/>
                <a:gd name="T4" fmla="*/ 5110 w 5177"/>
                <a:gd name="T5" fmla="*/ 34 h 80"/>
                <a:gd name="T6" fmla="*/ 5110 w 5177"/>
                <a:gd name="T7" fmla="*/ 47 h 80"/>
                <a:gd name="T8" fmla="*/ 0 w 5177"/>
                <a:gd name="T9" fmla="*/ 47 h 80"/>
                <a:gd name="T10" fmla="*/ 0 w 5177"/>
                <a:gd name="T11" fmla="*/ 34 h 80"/>
                <a:gd name="T12" fmla="*/ 5097 w 5177"/>
                <a:gd name="T13" fmla="*/ 0 h 80"/>
                <a:gd name="T14" fmla="*/ 5097 w 5177"/>
                <a:gd name="T15" fmla="*/ 0 h 80"/>
                <a:gd name="T16" fmla="*/ 5177 w 5177"/>
                <a:gd name="T17" fmla="*/ 40 h 80"/>
                <a:gd name="T18" fmla="*/ 5097 w 5177"/>
                <a:gd name="T19" fmla="*/ 80 h 80"/>
                <a:gd name="T20" fmla="*/ 5097 w 5177"/>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7" h="80">
                  <a:moveTo>
                    <a:pt x="0" y="34"/>
                  </a:moveTo>
                  <a:lnTo>
                    <a:pt x="0" y="34"/>
                  </a:lnTo>
                  <a:lnTo>
                    <a:pt x="5110" y="34"/>
                  </a:lnTo>
                  <a:lnTo>
                    <a:pt x="5110" y="47"/>
                  </a:lnTo>
                  <a:lnTo>
                    <a:pt x="0" y="47"/>
                  </a:lnTo>
                  <a:lnTo>
                    <a:pt x="0" y="34"/>
                  </a:lnTo>
                  <a:close/>
                  <a:moveTo>
                    <a:pt x="5097" y="0"/>
                  </a:moveTo>
                  <a:lnTo>
                    <a:pt x="5097" y="0"/>
                  </a:lnTo>
                  <a:lnTo>
                    <a:pt x="5177" y="40"/>
                  </a:lnTo>
                  <a:lnTo>
                    <a:pt x="5097" y="80"/>
                  </a:lnTo>
                  <a:lnTo>
                    <a:pt x="509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noEditPoints="1"/>
            </p:cNvSpPr>
            <p:nvPr/>
          </p:nvSpPr>
          <p:spPr bwMode="auto">
            <a:xfrm>
              <a:off x="5655" y="1567"/>
              <a:ext cx="534" cy="940"/>
            </a:xfrm>
            <a:custGeom>
              <a:avLst/>
              <a:gdLst>
                <a:gd name="T0" fmla="*/ 12 w 831"/>
                <a:gd name="T1" fmla="*/ 0 h 1611"/>
                <a:gd name="T2" fmla="*/ 12 w 831"/>
                <a:gd name="T3" fmla="*/ 0 h 1611"/>
                <a:gd name="T4" fmla="*/ 806 w 831"/>
                <a:gd name="T5" fmla="*/ 1548 h 1611"/>
                <a:gd name="T6" fmla="*/ 794 w 831"/>
                <a:gd name="T7" fmla="*/ 1554 h 1611"/>
                <a:gd name="T8" fmla="*/ 0 w 831"/>
                <a:gd name="T9" fmla="*/ 6 h 1611"/>
                <a:gd name="T10" fmla="*/ 12 w 831"/>
                <a:gd name="T11" fmla="*/ 0 h 1611"/>
                <a:gd name="T12" fmla="*/ 830 w 831"/>
                <a:gd name="T13" fmla="*/ 1521 h 1611"/>
                <a:gd name="T14" fmla="*/ 830 w 831"/>
                <a:gd name="T15" fmla="*/ 1521 h 1611"/>
                <a:gd name="T16" fmla="*/ 831 w 831"/>
                <a:gd name="T17" fmla="*/ 1611 h 1611"/>
                <a:gd name="T18" fmla="*/ 759 w 831"/>
                <a:gd name="T19" fmla="*/ 1558 h 1611"/>
                <a:gd name="T20" fmla="*/ 830 w 831"/>
                <a:gd name="T21" fmla="*/ 152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1" h="1611">
                  <a:moveTo>
                    <a:pt x="12" y="0"/>
                  </a:moveTo>
                  <a:lnTo>
                    <a:pt x="12" y="0"/>
                  </a:lnTo>
                  <a:lnTo>
                    <a:pt x="806" y="1548"/>
                  </a:lnTo>
                  <a:lnTo>
                    <a:pt x="794" y="1554"/>
                  </a:lnTo>
                  <a:lnTo>
                    <a:pt x="0" y="6"/>
                  </a:lnTo>
                  <a:lnTo>
                    <a:pt x="12" y="0"/>
                  </a:lnTo>
                  <a:close/>
                  <a:moveTo>
                    <a:pt x="830" y="1521"/>
                  </a:moveTo>
                  <a:lnTo>
                    <a:pt x="830" y="1521"/>
                  </a:lnTo>
                  <a:lnTo>
                    <a:pt x="831" y="1611"/>
                  </a:lnTo>
                  <a:lnTo>
                    <a:pt x="759" y="1558"/>
                  </a:lnTo>
                  <a:lnTo>
                    <a:pt x="830" y="15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noEditPoints="1"/>
            </p:cNvSpPr>
            <p:nvPr/>
          </p:nvSpPr>
          <p:spPr bwMode="auto">
            <a:xfrm>
              <a:off x="2589" y="1845"/>
              <a:ext cx="2912" cy="948"/>
            </a:xfrm>
            <a:custGeom>
              <a:avLst/>
              <a:gdLst>
                <a:gd name="T0" fmla="*/ 5 w 4531"/>
                <a:gd name="T1" fmla="*/ 0 h 1624"/>
                <a:gd name="T2" fmla="*/ 5 w 4531"/>
                <a:gd name="T3" fmla="*/ 0 h 1624"/>
                <a:gd name="T4" fmla="*/ 4471 w 4531"/>
                <a:gd name="T5" fmla="*/ 1585 h 1624"/>
                <a:gd name="T6" fmla="*/ 4466 w 4531"/>
                <a:gd name="T7" fmla="*/ 1598 h 1624"/>
                <a:gd name="T8" fmla="*/ 0 w 4531"/>
                <a:gd name="T9" fmla="*/ 12 h 1624"/>
                <a:gd name="T10" fmla="*/ 5 w 4531"/>
                <a:gd name="T11" fmla="*/ 0 h 1624"/>
                <a:gd name="T12" fmla="*/ 4469 w 4531"/>
                <a:gd name="T13" fmla="*/ 1549 h 1624"/>
                <a:gd name="T14" fmla="*/ 4469 w 4531"/>
                <a:gd name="T15" fmla="*/ 1549 h 1624"/>
                <a:gd name="T16" fmla="*/ 4531 w 4531"/>
                <a:gd name="T17" fmla="*/ 1614 h 1624"/>
                <a:gd name="T18" fmla="*/ 4443 w 4531"/>
                <a:gd name="T19" fmla="*/ 1624 h 1624"/>
                <a:gd name="T20" fmla="*/ 4469 w 4531"/>
                <a:gd name="T21" fmla="*/ 1549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1" h="1624">
                  <a:moveTo>
                    <a:pt x="5" y="0"/>
                  </a:moveTo>
                  <a:lnTo>
                    <a:pt x="5" y="0"/>
                  </a:lnTo>
                  <a:lnTo>
                    <a:pt x="4471" y="1585"/>
                  </a:lnTo>
                  <a:lnTo>
                    <a:pt x="4466" y="1598"/>
                  </a:lnTo>
                  <a:lnTo>
                    <a:pt x="0" y="12"/>
                  </a:lnTo>
                  <a:lnTo>
                    <a:pt x="5" y="0"/>
                  </a:lnTo>
                  <a:close/>
                  <a:moveTo>
                    <a:pt x="4469" y="1549"/>
                  </a:moveTo>
                  <a:lnTo>
                    <a:pt x="4469" y="1549"/>
                  </a:lnTo>
                  <a:lnTo>
                    <a:pt x="4531" y="1614"/>
                  </a:lnTo>
                  <a:lnTo>
                    <a:pt x="4443" y="1624"/>
                  </a:lnTo>
                  <a:lnTo>
                    <a:pt x="4469" y="154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noEditPoints="1"/>
            </p:cNvSpPr>
            <p:nvPr/>
          </p:nvSpPr>
          <p:spPr bwMode="auto">
            <a:xfrm>
              <a:off x="3505" y="2900"/>
              <a:ext cx="85" cy="126"/>
            </a:xfrm>
            <a:custGeom>
              <a:avLst/>
              <a:gdLst>
                <a:gd name="T0" fmla="*/ 88 w 132"/>
                <a:gd name="T1" fmla="*/ 80 h 217"/>
                <a:gd name="T2" fmla="*/ 88 w 132"/>
                <a:gd name="T3" fmla="*/ 80 h 217"/>
                <a:gd name="T4" fmla="*/ 116 w 132"/>
                <a:gd name="T5" fmla="*/ 117 h 217"/>
                <a:gd name="T6" fmla="*/ 110 w 132"/>
                <a:gd name="T7" fmla="*/ 143 h 217"/>
                <a:gd name="T8" fmla="*/ 92 w 132"/>
                <a:gd name="T9" fmla="*/ 162 h 217"/>
                <a:gd name="T10" fmla="*/ 64 w 132"/>
                <a:gd name="T11" fmla="*/ 169 h 217"/>
                <a:gd name="T12" fmla="*/ 47 w 132"/>
                <a:gd name="T13" fmla="*/ 167 h 217"/>
                <a:gd name="T14" fmla="*/ 31 w 132"/>
                <a:gd name="T15" fmla="*/ 162 h 217"/>
                <a:gd name="T16" fmla="*/ 19 w 132"/>
                <a:gd name="T17" fmla="*/ 217 h 217"/>
                <a:gd name="T18" fmla="*/ 0 w 132"/>
                <a:gd name="T19" fmla="*/ 217 h 217"/>
                <a:gd name="T20" fmla="*/ 34 w 132"/>
                <a:gd name="T21" fmla="*/ 63 h 217"/>
                <a:gd name="T22" fmla="*/ 47 w 132"/>
                <a:gd name="T23" fmla="*/ 28 h 217"/>
                <a:gd name="T24" fmla="*/ 67 w 132"/>
                <a:gd name="T25" fmla="*/ 7 h 217"/>
                <a:gd name="T26" fmla="*/ 95 w 132"/>
                <a:gd name="T27" fmla="*/ 0 h 217"/>
                <a:gd name="T28" fmla="*/ 123 w 132"/>
                <a:gd name="T29" fmla="*/ 8 h 217"/>
                <a:gd name="T30" fmla="*/ 132 w 132"/>
                <a:gd name="T31" fmla="*/ 31 h 217"/>
                <a:gd name="T32" fmla="*/ 131 w 132"/>
                <a:gd name="T33" fmla="*/ 43 h 217"/>
                <a:gd name="T34" fmla="*/ 124 w 132"/>
                <a:gd name="T35" fmla="*/ 57 h 217"/>
                <a:gd name="T36" fmla="*/ 110 w 132"/>
                <a:gd name="T37" fmla="*/ 70 h 217"/>
                <a:gd name="T38" fmla="*/ 88 w 132"/>
                <a:gd name="T39" fmla="*/ 79 h 217"/>
                <a:gd name="T40" fmla="*/ 88 w 132"/>
                <a:gd name="T41" fmla="*/ 80 h 217"/>
                <a:gd name="T42" fmla="*/ 69 w 132"/>
                <a:gd name="T43" fmla="*/ 75 h 217"/>
                <a:gd name="T44" fmla="*/ 69 w 132"/>
                <a:gd name="T45" fmla="*/ 75 h 217"/>
                <a:gd name="T46" fmla="*/ 91 w 132"/>
                <a:gd name="T47" fmla="*/ 68 h 217"/>
                <a:gd name="T48" fmla="*/ 107 w 132"/>
                <a:gd name="T49" fmla="*/ 51 h 217"/>
                <a:gd name="T50" fmla="*/ 113 w 132"/>
                <a:gd name="T51" fmla="*/ 29 h 217"/>
                <a:gd name="T52" fmla="*/ 108 w 132"/>
                <a:gd name="T53" fmla="*/ 14 h 217"/>
                <a:gd name="T54" fmla="*/ 94 w 132"/>
                <a:gd name="T55" fmla="*/ 9 h 217"/>
                <a:gd name="T56" fmla="*/ 69 w 132"/>
                <a:gd name="T57" fmla="*/ 23 h 217"/>
                <a:gd name="T58" fmla="*/ 53 w 132"/>
                <a:gd name="T59" fmla="*/ 67 h 217"/>
                <a:gd name="T60" fmla="*/ 37 w 132"/>
                <a:gd name="T61" fmla="*/ 140 h 217"/>
                <a:gd name="T62" fmla="*/ 36 w 132"/>
                <a:gd name="T63" fmla="*/ 144 h 217"/>
                <a:gd name="T64" fmla="*/ 38 w 132"/>
                <a:gd name="T65" fmla="*/ 150 h 217"/>
                <a:gd name="T66" fmla="*/ 42 w 132"/>
                <a:gd name="T67" fmla="*/ 154 h 217"/>
                <a:gd name="T68" fmla="*/ 50 w 132"/>
                <a:gd name="T69" fmla="*/ 158 h 217"/>
                <a:gd name="T70" fmla="*/ 61 w 132"/>
                <a:gd name="T71" fmla="*/ 159 h 217"/>
                <a:gd name="T72" fmla="*/ 78 w 132"/>
                <a:gd name="T73" fmla="*/ 154 h 217"/>
                <a:gd name="T74" fmla="*/ 91 w 132"/>
                <a:gd name="T75" fmla="*/ 137 h 217"/>
                <a:gd name="T76" fmla="*/ 95 w 132"/>
                <a:gd name="T77" fmla="*/ 113 h 217"/>
                <a:gd name="T78" fmla="*/ 88 w 132"/>
                <a:gd name="T79" fmla="*/ 92 h 217"/>
                <a:gd name="T80" fmla="*/ 67 w 132"/>
                <a:gd name="T81" fmla="*/ 83 h 217"/>
                <a:gd name="T82" fmla="*/ 69 w 132"/>
                <a:gd name="T83" fmla="*/ 7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217">
                  <a:moveTo>
                    <a:pt x="88" y="80"/>
                  </a:moveTo>
                  <a:lnTo>
                    <a:pt x="88" y="80"/>
                  </a:lnTo>
                  <a:cubicBezTo>
                    <a:pt x="107" y="87"/>
                    <a:pt x="116" y="99"/>
                    <a:pt x="116" y="117"/>
                  </a:cubicBezTo>
                  <a:cubicBezTo>
                    <a:pt x="116" y="126"/>
                    <a:pt x="114" y="135"/>
                    <a:pt x="110" y="143"/>
                  </a:cubicBezTo>
                  <a:cubicBezTo>
                    <a:pt x="106" y="151"/>
                    <a:pt x="100" y="157"/>
                    <a:pt x="92" y="162"/>
                  </a:cubicBezTo>
                  <a:cubicBezTo>
                    <a:pt x="84" y="166"/>
                    <a:pt x="75" y="169"/>
                    <a:pt x="64" y="169"/>
                  </a:cubicBezTo>
                  <a:cubicBezTo>
                    <a:pt x="58" y="169"/>
                    <a:pt x="52" y="168"/>
                    <a:pt x="47" y="167"/>
                  </a:cubicBezTo>
                  <a:cubicBezTo>
                    <a:pt x="42" y="166"/>
                    <a:pt x="37" y="164"/>
                    <a:pt x="31" y="162"/>
                  </a:cubicBezTo>
                  <a:lnTo>
                    <a:pt x="19" y="217"/>
                  </a:lnTo>
                  <a:lnTo>
                    <a:pt x="0" y="217"/>
                  </a:lnTo>
                  <a:lnTo>
                    <a:pt x="34" y="63"/>
                  </a:lnTo>
                  <a:cubicBezTo>
                    <a:pt x="38" y="49"/>
                    <a:pt x="42" y="37"/>
                    <a:pt x="47" y="28"/>
                  </a:cubicBezTo>
                  <a:cubicBezTo>
                    <a:pt x="52" y="19"/>
                    <a:pt x="59" y="12"/>
                    <a:pt x="67" y="7"/>
                  </a:cubicBezTo>
                  <a:cubicBezTo>
                    <a:pt x="75" y="2"/>
                    <a:pt x="84" y="0"/>
                    <a:pt x="95" y="0"/>
                  </a:cubicBezTo>
                  <a:cubicBezTo>
                    <a:pt x="107" y="0"/>
                    <a:pt x="116" y="3"/>
                    <a:pt x="123" y="8"/>
                  </a:cubicBezTo>
                  <a:cubicBezTo>
                    <a:pt x="129" y="13"/>
                    <a:pt x="132" y="21"/>
                    <a:pt x="132" y="31"/>
                  </a:cubicBezTo>
                  <a:cubicBezTo>
                    <a:pt x="132" y="34"/>
                    <a:pt x="132" y="39"/>
                    <a:pt x="131" y="43"/>
                  </a:cubicBezTo>
                  <a:cubicBezTo>
                    <a:pt x="130" y="48"/>
                    <a:pt x="127" y="53"/>
                    <a:pt x="124" y="57"/>
                  </a:cubicBezTo>
                  <a:cubicBezTo>
                    <a:pt x="121" y="62"/>
                    <a:pt x="116" y="66"/>
                    <a:pt x="110" y="70"/>
                  </a:cubicBezTo>
                  <a:cubicBezTo>
                    <a:pt x="104" y="73"/>
                    <a:pt x="97" y="77"/>
                    <a:pt x="88" y="79"/>
                  </a:cubicBezTo>
                  <a:lnTo>
                    <a:pt x="88" y="80"/>
                  </a:lnTo>
                  <a:close/>
                  <a:moveTo>
                    <a:pt x="69" y="75"/>
                  </a:moveTo>
                  <a:lnTo>
                    <a:pt x="69" y="75"/>
                  </a:lnTo>
                  <a:cubicBezTo>
                    <a:pt x="77" y="74"/>
                    <a:pt x="84" y="72"/>
                    <a:pt x="91" y="68"/>
                  </a:cubicBezTo>
                  <a:cubicBezTo>
                    <a:pt x="98" y="64"/>
                    <a:pt x="103" y="58"/>
                    <a:pt x="107" y="51"/>
                  </a:cubicBezTo>
                  <a:cubicBezTo>
                    <a:pt x="111" y="45"/>
                    <a:pt x="113" y="37"/>
                    <a:pt x="113" y="29"/>
                  </a:cubicBezTo>
                  <a:cubicBezTo>
                    <a:pt x="113" y="23"/>
                    <a:pt x="111" y="18"/>
                    <a:pt x="108" y="14"/>
                  </a:cubicBezTo>
                  <a:cubicBezTo>
                    <a:pt x="105" y="11"/>
                    <a:pt x="100" y="9"/>
                    <a:pt x="94" y="9"/>
                  </a:cubicBezTo>
                  <a:cubicBezTo>
                    <a:pt x="84" y="9"/>
                    <a:pt x="76" y="14"/>
                    <a:pt x="69" y="23"/>
                  </a:cubicBezTo>
                  <a:cubicBezTo>
                    <a:pt x="62" y="33"/>
                    <a:pt x="57" y="47"/>
                    <a:pt x="53" y="67"/>
                  </a:cubicBezTo>
                  <a:lnTo>
                    <a:pt x="37" y="140"/>
                  </a:lnTo>
                  <a:cubicBezTo>
                    <a:pt x="37" y="142"/>
                    <a:pt x="36" y="143"/>
                    <a:pt x="36" y="144"/>
                  </a:cubicBezTo>
                  <a:cubicBezTo>
                    <a:pt x="36" y="147"/>
                    <a:pt x="37" y="148"/>
                    <a:pt x="38" y="150"/>
                  </a:cubicBezTo>
                  <a:cubicBezTo>
                    <a:pt x="39" y="151"/>
                    <a:pt x="40" y="153"/>
                    <a:pt x="42" y="154"/>
                  </a:cubicBezTo>
                  <a:cubicBezTo>
                    <a:pt x="44" y="156"/>
                    <a:pt x="47" y="157"/>
                    <a:pt x="50" y="158"/>
                  </a:cubicBezTo>
                  <a:cubicBezTo>
                    <a:pt x="53" y="159"/>
                    <a:pt x="56" y="159"/>
                    <a:pt x="61" y="159"/>
                  </a:cubicBezTo>
                  <a:cubicBezTo>
                    <a:pt x="67" y="159"/>
                    <a:pt x="73" y="158"/>
                    <a:pt x="78" y="154"/>
                  </a:cubicBezTo>
                  <a:cubicBezTo>
                    <a:pt x="84" y="150"/>
                    <a:pt x="88" y="144"/>
                    <a:pt x="91" y="137"/>
                  </a:cubicBezTo>
                  <a:cubicBezTo>
                    <a:pt x="94" y="130"/>
                    <a:pt x="95" y="122"/>
                    <a:pt x="95" y="113"/>
                  </a:cubicBezTo>
                  <a:cubicBezTo>
                    <a:pt x="95" y="104"/>
                    <a:pt x="93" y="97"/>
                    <a:pt x="88" y="92"/>
                  </a:cubicBezTo>
                  <a:cubicBezTo>
                    <a:pt x="83" y="87"/>
                    <a:pt x="76" y="84"/>
                    <a:pt x="67" y="83"/>
                  </a:cubicBezTo>
                  <a:lnTo>
                    <a:pt x="69" y="7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noEditPoints="1"/>
            </p:cNvSpPr>
            <p:nvPr/>
          </p:nvSpPr>
          <p:spPr bwMode="auto">
            <a:xfrm>
              <a:off x="3649" y="2927"/>
              <a:ext cx="72" cy="42"/>
            </a:xfrm>
            <a:custGeom>
              <a:avLst/>
              <a:gdLst>
                <a:gd name="T0" fmla="*/ 113 w 113"/>
                <a:gd name="T1" fmla="*/ 19 h 71"/>
                <a:gd name="T2" fmla="*/ 113 w 113"/>
                <a:gd name="T3" fmla="*/ 19 h 71"/>
                <a:gd name="T4" fmla="*/ 0 w 113"/>
                <a:gd name="T5" fmla="*/ 19 h 71"/>
                <a:gd name="T6" fmla="*/ 0 w 113"/>
                <a:gd name="T7" fmla="*/ 0 h 71"/>
                <a:gd name="T8" fmla="*/ 113 w 113"/>
                <a:gd name="T9" fmla="*/ 0 h 71"/>
                <a:gd name="T10" fmla="*/ 113 w 113"/>
                <a:gd name="T11" fmla="*/ 19 h 71"/>
                <a:gd name="T12" fmla="*/ 113 w 113"/>
                <a:gd name="T13" fmla="*/ 71 h 71"/>
                <a:gd name="T14" fmla="*/ 113 w 113"/>
                <a:gd name="T15" fmla="*/ 71 h 71"/>
                <a:gd name="T16" fmla="*/ 0 w 113"/>
                <a:gd name="T17" fmla="*/ 71 h 71"/>
                <a:gd name="T18" fmla="*/ 0 w 113"/>
                <a:gd name="T19" fmla="*/ 52 h 71"/>
                <a:gd name="T20" fmla="*/ 113 w 113"/>
                <a:gd name="T21" fmla="*/ 52 h 71"/>
                <a:gd name="T22" fmla="*/ 113 w 113"/>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71">
                  <a:moveTo>
                    <a:pt x="113" y="19"/>
                  </a:moveTo>
                  <a:lnTo>
                    <a:pt x="113" y="19"/>
                  </a:lnTo>
                  <a:lnTo>
                    <a:pt x="0" y="19"/>
                  </a:lnTo>
                  <a:lnTo>
                    <a:pt x="0" y="0"/>
                  </a:lnTo>
                  <a:lnTo>
                    <a:pt x="113" y="0"/>
                  </a:lnTo>
                  <a:lnTo>
                    <a:pt x="113" y="19"/>
                  </a:lnTo>
                  <a:close/>
                  <a:moveTo>
                    <a:pt x="113" y="71"/>
                  </a:moveTo>
                  <a:lnTo>
                    <a:pt x="113" y="71"/>
                  </a:lnTo>
                  <a:lnTo>
                    <a:pt x="0" y="71"/>
                  </a:lnTo>
                  <a:lnTo>
                    <a:pt x="0" y="52"/>
                  </a:lnTo>
                  <a:lnTo>
                    <a:pt x="113" y="52"/>
                  </a:lnTo>
                  <a:lnTo>
                    <a:pt x="113" y="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3778" y="2897"/>
              <a:ext cx="73" cy="100"/>
            </a:xfrm>
            <a:custGeom>
              <a:avLst/>
              <a:gdLst>
                <a:gd name="T0" fmla="*/ 113 w 113"/>
                <a:gd name="T1" fmla="*/ 152 h 172"/>
                <a:gd name="T2" fmla="*/ 113 w 113"/>
                <a:gd name="T3" fmla="*/ 152 h 172"/>
                <a:gd name="T4" fmla="*/ 113 w 113"/>
                <a:gd name="T5" fmla="*/ 172 h 172"/>
                <a:gd name="T6" fmla="*/ 0 w 113"/>
                <a:gd name="T7" fmla="*/ 172 h 172"/>
                <a:gd name="T8" fmla="*/ 2 w 113"/>
                <a:gd name="T9" fmla="*/ 157 h 172"/>
                <a:gd name="T10" fmla="*/ 16 w 113"/>
                <a:gd name="T11" fmla="*/ 134 h 172"/>
                <a:gd name="T12" fmla="*/ 43 w 113"/>
                <a:gd name="T13" fmla="*/ 109 h 172"/>
                <a:gd name="T14" fmla="*/ 81 w 113"/>
                <a:gd name="T15" fmla="*/ 72 h 172"/>
                <a:gd name="T16" fmla="*/ 91 w 113"/>
                <a:gd name="T17" fmla="*/ 47 h 172"/>
                <a:gd name="T18" fmla="*/ 82 w 113"/>
                <a:gd name="T19" fmla="*/ 26 h 172"/>
                <a:gd name="T20" fmla="*/ 59 w 113"/>
                <a:gd name="T21" fmla="*/ 17 h 172"/>
                <a:gd name="T22" fmla="*/ 34 w 113"/>
                <a:gd name="T23" fmla="*/ 27 h 172"/>
                <a:gd name="T24" fmla="*/ 25 w 113"/>
                <a:gd name="T25" fmla="*/ 52 h 172"/>
                <a:gd name="T26" fmla="*/ 4 w 113"/>
                <a:gd name="T27" fmla="*/ 50 h 172"/>
                <a:gd name="T28" fmla="*/ 20 w 113"/>
                <a:gd name="T29" fmla="*/ 13 h 172"/>
                <a:gd name="T30" fmla="*/ 59 w 113"/>
                <a:gd name="T31" fmla="*/ 0 h 172"/>
                <a:gd name="T32" fmla="*/ 98 w 113"/>
                <a:gd name="T33" fmla="*/ 14 h 172"/>
                <a:gd name="T34" fmla="*/ 113 w 113"/>
                <a:gd name="T35" fmla="*/ 48 h 172"/>
                <a:gd name="T36" fmla="*/ 108 w 113"/>
                <a:gd name="T37" fmla="*/ 68 h 172"/>
                <a:gd name="T38" fmla="*/ 94 w 113"/>
                <a:gd name="T39" fmla="*/ 89 h 172"/>
                <a:gd name="T40" fmla="*/ 62 w 113"/>
                <a:gd name="T41" fmla="*/ 119 h 172"/>
                <a:gd name="T42" fmla="*/ 38 w 113"/>
                <a:gd name="T43" fmla="*/ 140 h 172"/>
                <a:gd name="T44" fmla="*/ 29 w 113"/>
                <a:gd name="T45" fmla="*/ 152 h 172"/>
                <a:gd name="T46" fmla="*/ 113 w 113"/>
                <a:gd name="T47"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72">
                  <a:moveTo>
                    <a:pt x="113" y="152"/>
                  </a:moveTo>
                  <a:lnTo>
                    <a:pt x="113" y="152"/>
                  </a:lnTo>
                  <a:lnTo>
                    <a:pt x="113" y="172"/>
                  </a:lnTo>
                  <a:lnTo>
                    <a:pt x="0" y="172"/>
                  </a:lnTo>
                  <a:cubicBezTo>
                    <a:pt x="0" y="167"/>
                    <a:pt x="0" y="162"/>
                    <a:pt x="2" y="157"/>
                  </a:cubicBezTo>
                  <a:cubicBezTo>
                    <a:pt x="5" y="150"/>
                    <a:pt x="10" y="142"/>
                    <a:pt x="16" y="134"/>
                  </a:cubicBezTo>
                  <a:cubicBezTo>
                    <a:pt x="22" y="127"/>
                    <a:pt x="31" y="118"/>
                    <a:pt x="43" y="109"/>
                  </a:cubicBezTo>
                  <a:cubicBezTo>
                    <a:pt x="62" y="93"/>
                    <a:pt x="75" y="81"/>
                    <a:pt x="81" y="72"/>
                  </a:cubicBezTo>
                  <a:cubicBezTo>
                    <a:pt x="88" y="63"/>
                    <a:pt x="91" y="55"/>
                    <a:pt x="91" y="47"/>
                  </a:cubicBezTo>
                  <a:cubicBezTo>
                    <a:pt x="91" y="39"/>
                    <a:pt x="88" y="32"/>
                    <a:pt x="82" y="26"/>
                  </a:cubicBezTo>
                  <a:cubicBezTo>
                    <a:pt x="76" y="20"/>
                    <a:pt x="68" y="17"/>
                    <a:pt x="59" y="17"/>
                  </a:cubicBezTo>
                  <a:cubicBezTo>
                    <a:pt x="49" y="17"/>
                    <a:pt x="41" y="20"/>
                    <a:pt x="34" y="27"/>
                  </a:cubicBezTo>
                  <a:cubicBezTo>
                    <a:pt x="28" y="33"/>
                    <a:pt x="25" y="41"/>
                    <a:pt x="25" y="52"/>
                  </a:cubicBezTo>
                  <a:lnTo>
                    <a:pt x="4" y="50"/>
                  </a:lnTo>
                  <a:cubicBezTo>
                    <a:pt x="5" y="33"/>
                    <a:pt x="11" y="21"/>
                    <a:pt x="20" y="13"/>
                  </a:cubicBezTo>
                  <a:cubicBezTo>
                    <a:pt x="30" y="4"/>
                    <a:pt x="43" y="0"/>
                    <a:pt x="59" y="0"/>
                  </a:cubicBezTo>
                  <a:cubicBezTo>
                    <a:pt x="76" y="0"/>
                    <a:pt x="89" y="5"/>
                    <a:pt x="98" y="14"/>
                  </a:cubicBezTo>
                  <a:cubicBezTo>
                    <a:pt x="108" y="23"/>
                    <a:pt x="113" y="34"/>
                    <a:pt x="113" y="48"/>
                  </a:cubicBezTo>
                  <a:cubicBezTo>
                    <a:pt x="113" y="54"/>
                    <a:pt x="111" y="61"/>
                    <a:pt x="108" y="68"/>
                  </a:cubicBezTo>
                  <a:cubicBezTo>
                    <a:pt x="106" y="74"/>
                    <a:pt x="101" y="81"/>
                    <a:pt x="94" y="89"/>
                  </a:cubicBezTo>
                  <a:cubicBezTo>
                    <a:pt x="88" y="96"/>
                    <a:pt x="77" y="106"/>
                    <a:pt x="62" y="119"/>
                  </a:cubicBezTo>
                  <a:cubicBezTo>
                    <a:pt x="49" y="129"/>
                    <a:pt x="41" y="136"/>
                    <a:pt x="38" y="140"/>
                  </a:cubicBezTo>
                  <a:cubicBezTo>
                    <a:pt x="34" y="144"/>
                    <a:pt x="31" y="148"/>
                    <a:pt x="29" y="152"/>
                  </a:cubicBezTo>
                  <a:lnTo>
                    <a:pt x="113" y="15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3873" y="2983"/>
              <a:ext cx="15" cy="14"/>
            </a:xfrm>
            <a:custGeom>
              <a:avLst/>
              <a:gdLst>
                <a:gd name="T0" fmla="*/ 0 w 23"/>
                <a:gd name="T1" fmla="*/ 24 h 24"/>
                <a:gd name="T2" fmla="*/ 0 w 23"/>
                <a:gd name="T3" fmla="*/ 24 h 24"/>
                <a:gd name="T4" fmla="*/ 0 w 23"/>
                <a:gd name="T5" fmla="*/ 0 h 24"/>
                <a:gd name="T6" fmla="*/ 23 w 23"/>
                <a:gd name="T7" fmla="*/ 0 h 24"/>
                <a:gd name="T8" fmla="*/ 23 w 23"/>
                <a:gd name="T9" fmla="*/ 24 h 24"/>
                <a:gd name="T10" fmla="*/ 0 w 23"/>
                <a:gd name="T11" fmla="*/ 24 h 24"/>
              </a:gdLst>
              <a:ahLst/>
              <a:cxnLst>
                <a:cxn ang="0">
                  <a:pos x="T0" y="T1"/>
                </a:cxn>
                <a:cxn ang="0">
                  <a:pos x="T2" y="T3"/>
                </a:cxn>
                <a:cxn ang="0">
                  <a:pos x="T4" y="T5"/>
                </a:cxn>
                <a:cxn ang="0">
                  <a:pos x="T6" y="T7"/>
                </a:cxn>
                <a:cxn ang="0">
                  <a:pos x="T8" y="T9"/>
                </a:cxn>
                <a:cxn ang="0">
                  <a:pos x="T10" y="T11"/>
                </a:cxn>
              </a:cxnLst>
              <a:rect l="0" t="0" r="r" b="b"/>
              <a:pathLst>
                <a:path w="23" h="24">
                  <a:moveTo>
                    <a:pt x="0" y="24"/>
                  </a:moveTo>
                  <a:lnTo>
                    <a:pt x="0" y="24"/>
                  </a:lnTo>
                  <a:lnTo>
                    <a:pt x="0" y="0"/>
                  </a:lnTo>
                  <a:lnTo>
                    <a:pt x="23" y="0"/>
                  </a:lnTo>
                  <a:lnTo>
                    <a:pt x="23" y="24"/>
                  </a:lnTo>
                  <a:lnTo>
                    <a:pt x="0" y="2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noEditPoints="1"/>
            </p:cNvSpPr>
            <p:nvPr/>
          </p:nvSpPr>
          <p:spPr bwMode="auto">
            <a:xfrm>
              <a:off x="3903" y="2897"/>
              <a:ext cx="77" cy="100"/>
            </a:xfrm>
            <a:custGeom>
              <a:avLst/>
              <a:gdLst>
                <a:gd name="T0" fmla="*/ 75 w 119"/>
                <a:gd name="T1" fmla="*/ 171 h 171"/>
                <a:gd name="T2" fmla="*/ 75 w 119"/>
                <a:gd name="T3" fmla="*/ 171 h 171"/>
                <a:gd name="T4" fmla="*/ 75 w 119"/>
                <a:gd name="T5" fmla="*/ 130 h 171"/>
                <a:gd name="T6" fmla="*/ 0 w 119"/>
                <a:gd name="T7" fmla="*/ 130 h 171"/>
                <a:gd name="T8" fmla="*/ 0 w 119"/>
                <a:gd name="T9" fmla="*/ 111 h 171"/>
                <a:gd name="T10" fmla="*/ 79 w 119"/>
                <a:gd name="T11" fmla="*/ 0 h 171"/>
                <a:gd name="T12" fmla="*/ 96 w 119"/>
                <a:gd name="T13" fmla="*/ 0 h 171"/>
                <a:gd name="T14" fmla="*/ 96 w 119"/>
                <a:gd name="T15" fmla="*/ 111 h 171"/>
                <a:gd name="T16" fmla="*/ 119 w 119"/>
                <a:gd name="T17" fmla="*/ 111 h 171"/>
                <a:gd name="T18" fmla="*/ 119 w 119"/>
                <a:gd name="T19" fmla="*/ 130 h 171"/>
                <a:gd name="T20" fmla="*/ 96 w 119"/>
                <a:gd name="T21" fmla="*/ 130 h 171"/>
                <a:gd name="T22" fmla="*/ 96 w 119"/>
                <a:gd name="T23" fmla="*/ 171 h 171"/>
                <a:gd name="T24" fmla="*/ 75 w 119"/>
                <a:gd name="T25" fmla="*/ 171 h 171"/>
                <a:gd name="T26" fmla="*/ 75 w 119"/>
                <a:gd name="T27" fmla="*/ 111 h 171"/>
                <a:gd name="T28" fmla="*/ 75 w 119"/>
                <a:gd name="T29" fmla="*/ 111 h 171"/>
                <a:gd name="T30" fmla="*/ 75 w 119"/>
                <a:gd name="T31" fmla="*/ 33 h 171"/>
                <a:gd name="T32" fmla="*/ 21 w 119"/>
                <a:gd name="T33" fmla="*/ 111 h 171"/>
                <a:gd name="T34" fmla="*/ 75 w 119"/>
                <a:gd name="T35" fmla="*/ 11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71">
                  <a:moveTo>
                    <a:pt x="75" y="171"/>
                  </a:moveTo>
                  <a:lnTo>
                    <a:pt x="75" y="171"/>
                  </a:lnTo>
                  <a:lnTo>
                    <a:pt x="75" y="130"/>
                  </a:lnTo>
                  <a:lnTo>
                    <a:pt x="0" y="130"/>
                  </a:lnTo>
                  <a:lnTo>
                    <a:pt x="0" y="111"/>
                  </a:lnTo>
                  <a:lnTo>
                    <a:pt x="79" y="0"/>
                  </a:lnTo>
                  <a:lnTo>
                    <a:pt x="96" y="0"/>
                  </a:lnTo>
                  <a:lnTo>
                    <a:pt x="96" y="111"/>
                  </a:lnTo>
                  <a:lnTo>
                    <a:pt x="119" y="111"/>
                  </a:lnTo>
                  <a:lnTo>
                    <a:pt x="119" y="130"/>
                  </a:lnTo>
                  <a:lnTo>
                    <a:pt x="96" y="130"/>
                  </a:lnTo>
                  <a:lnTo>
                    <a:pt x="96" y="171"/>
                  </a:lnTo>
                  <a:lnTo>
                    <a:pt x="75" y="171"/>
                  </a:lnTo>
                  <a:close/>
                  <a:moveTo>
                    <a:pt x="75" y="111"/>
                  </a:moveTo>
                  <a:lnTo>
                    <a:pt x="75" y="111"/>
                  </a:lnTo>
                  <a:lnTo>
                    <a:pt x="75" y="33"/>
                  </a:lnTo>
                  <a:lnTo>
                    <a:pt x="21" y="111"/>
                  </a:lnTo>
                  <a:lnTo>
                    <a:pt x="75" y="11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3992" y="2896"/>
              <a:ext cx="50" cy="42"/>
            </a:xfrm>
            <a:custGeom>
              <a:avLst/>
              <a:gdLst>
                <a:gd name="T0" fmla="*/ 0 w 77"/>
                <a:gd name="T1" fmla="*/ 34 h 73"/>
                <a:gd name="T2" fmla="*/ 0 w 77"/>
                <a:gd name="T3" fmla="*/ 34 h 73"/>
                <a:gd name="T4" fmla="*/ 6 w 77"/>
                <a:gd name="T5" fmla="*/ 18 h 73"/>
                <a:gd name="T6" fmla="*/ 33 w 77"/>
                <a:gd name="T7" fmla="*/ 29 h 73"/>
                <a:gd name="T8" fmla="*/ 30 w 77"/>
                <a:gd name="T9" fmla="*/ 0 h 73"/>
                <a:gd name="T10" fmla="*/ 47 w 77"/>
                <a:gd name="T11" fmla="*/ 0 h 73"/>
                <a:gd name="T12" fmla="*/ 44 w 77"/>
                <a:gd name="T13" fmla="*/ 29 h 73"/>
                <a:gd name="T14" fmla="*/ 72 w 77"/>
                <a:gd name="T15" fmla="*/ 18 h 73"/>
                <a:gd name="T16" fmla="*/ 77 w 77"/>
                <a:gd name="T17" fmla="*/ 34 h 73"/>
                <a:gd name="T18" fmla="*/ 48 w 77"/>
                <a:gd name="T19" fmla="*/ 41 h 73"/>
                <a:gd name="T20" fmla="*/ 68 w 77"/>
                <a:gd name="T21" fmla="*/ 63 h 73"/>
                <a:gd name="T22" fmla="*/ 54 w 77"/>
                <a:gd name="T23" fmla="*/ 73 h 73"/>
                <a:gd name="T24" fmla="*/ 38 w 77"/>
                <a:gd name="T25" fmla="*/ 48 h 73"/>
                <a:gd name="T26" fmla="*/ 23 w 77"/>
                <a:gd name="T27" fmla="*/ 73 h 73"/>
                <a:gd name="T28" fmla="*/ 9 w 77"/>
                <a:gd name="T29" fmla="*/ 63 h 73"/>
                <a:gd name="T30" fmla="*/ 29 w 77"/>
                <a:gd name="T31" fmla="*/ 41 h 73"/>
                <a:gd name="T32" fmla="*/ 0 w 77"/>
                <a:gd name="T33" fmla="*/ 34 h 73"/>
                <a:gd name="T34" fmla="*/ 0 w 77"/>
                <a:gd name="T35"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0" y="34"/>
                  </a:moveTo>
                  <a:lnTo>
                    <a:pt x="0" y="34"/>
                  </a:lnTo>
                  <a:lnTo>
                    <a:pt x="6" y="18"/>
                  </a:lnTo>
                  <a:cubicBezTo>
                    <a:pt x="18" y="22"/>
                    <a:pt x="27" y="26"/>
                    <a:pt x="33" y="29"/>
                  </a:cubicBezTo>
                  <a:cubicBezTo>
                    <a:pt x="31" y="15"/>
                    <a:pt x="30" y="5"/>
                    <a:pt x="30" y="0"/>
                  </a:cubicBezTo>
                  <a:lnTo>
                    <a:pt x="47" y="0"/>
                  </a:lnTo>
                  <a:cubicBezTo>
                    <a:pt x="47" y="8"/>
                    <a:pt x="46" y="17"/>
                    <a:pt x="44" y="29"/>
                  </a:cubicBezTo>
                  <a:cubicBezTo>
                    <a:pt x="52" y="25"/>
                    <a:pt x="62" y="21"/>
                    <a:pt x="72" y="18"/>
                  </a:cubicBezTo>
                  <a:lnTo>
                    <a:pt x="77" y="34"/>
                  </a:lnTo>
                  <a:cubicBezTo>
                    <a:pt x="68" y="37"/>
                    <a:pt x="58" y="40"/>
                    <a:pt x="48" y="41"/>
                  </a:cubicBezTo>
                  <a:cubicBezTo>
                    <a:pt x="53" y="45"/>
                    <a:pt x="60" y="52"/>
                    <a:pt x="68" y="63"/>
                  </a:cubicBezTo>
                  <a:lnTo>
                    <a:pt x="54" y="73"/>
                  </a:lnTo>
                  <a:cubicBezTo>
                    <a:pt x="50" y="67"/>
                    <a:pt x="45" y="58"/>
                    <a:pt x="38" y="48"/>
                  </a:cubicBezTo>
                  <a:cubicBezTo>
                    <a:pt x="33" y="59"/>
                    <a:pt x="28" y="67"/>
                    <a:pt x="23" y="73"/>
                  </a:cubicBezTo>
                  <a:lnTo>
                    <a:pt x="9" y="63"/>
                  </a:lnTo>
                  <a:cubicBezTo>
                    <a:pt x="18" y="52"/>
                    <a:pt x="25" y="44"/>
                    <a:pt x="29" y="41"/>
                  </a:cubicBezTo>
                  <a:cubicBezTo>
                    <a:pt x="19" y="39"/>
                    <a:pt x="9" y="37"/>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4052" y="2896"/>
              <a:ext cx="50" cy="42"/>
            </a:xfrm>
            <a:custGeom>
              <a:avLst/>
              <a:gdLst>
                <a:gd name="T0" fmla="*/ 0 w 77"/>
                <a:gd name="T1" fmla="*/ 34 h 73"/>
                <a:gd name="T2" fmla="*/ 0 w 77"/>
                <a:gd name="T3" fmla="*/ 34 h 73"/>
                <a:gd name="T4" fmla="*/ 5 w 77"/>
                <a:gd name="T5" fmla="*/ 18 h 73"/>
                <a:gd name="T6" fmla="*/ 32 w 77"/>
                <a:gd name="T7" fmla="*/ 29 h 73"/>
                <a:gd name="T8" fmla="*/ 30 w 77"/>
                <a:gd name="T9" fmla="*/ 0 h 73"/>
                <a:gd name="T10" fmla="*/ 46 w 77"/>
                <a:gd name="T11" fmla="*/ 0 h 73"/>
                <a:gd name="T12" fmla="*/ 44 w 77"/>
                <a:gd name="T13" fmla="*/ 29 h 73"/>
                <a:gd name="T14" fmla="*/ 71 w 77"/>
                <a:gd name="T15" fmla="*/ 18 h 73"/>
                <a:gd name="T16" fmla="*/ 77 w 77"/>
                <a:gd name="T17" fmla="*/ 34 h 73"/>
                <a:gd name="T18" fmla="*/ 48 w 77"/>
                <a:gd name="T19" fmla="*/ 41 h 73"/>
                <a:gd name="T20" fmla="*/ 68 w 77"/>
                <a:gd name="T21" fmla="*/ 63 h 73"/>
                <a:gd name="T22" fmla="*/ 54 w 77"/>
                <a:gd name="T23" fmla="*/ 73 h 73"/>
                <a:gd name="T24" fmla="*/ 38 w 77"/>
                <a:gd name="T25" fmla="*/ 48 h 73"/>
                <a:gd name="T26" fmla="*/ 23 w 77"/>
                <a:gd name="T27" fmla="*/ 73 h 73"/>
                <a:gd name="T28" fmla="*/ 9 w 77"/>
                <a:gd name="T29" fmla="*/ 63 h 73"/>
                <a:gd name="T30" fmla="*/ 28 w 77"/>
                <a:gd name="T31" fmla="*/ 41 h 73"/>
                <a:gd name="T32" fmla="*/ 0 w 77"/>
                <a:gd name="T33" fmla="*/ 34 h 73"/>
                <a:gd name="T34" fmla="*/ 0 w 77"/>
                <a:gd name="T35"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0" y="34"/>
                  </a:moveTo>
                  <a:lnTo>
                    <a:pt x="0" y="34"/>
                  </a:lnTo>
                  <a:lnTo>
                    <a:pt x="5" y="18"/>
                  </a:lnTo>
                  <a:cubicBezTo>
                    <a:pt x="17" y="22"/>
                    <a:pt x="26" y="26"/>
                    <a:pt x="32" y="29"/>
                  </a:cubicBezTo>
                  <a:cubicBezTo>
                    <a:pt x="30" y="15"/>
                    <a:pt x="30" y="5"/>
                    <a:pt x="30" y="0"/>
                  </a:cubicBezTo>
                  <a:lnTo>
                    <a:pt x="46" y="0"/>
                  </a:lnTo>
                  <a:cubicBezTo>
                    <a:pt x="46" y="8"/>
                    <a:pt x="45" y="17"/>
                    <a:pt x="44" y="29"/>
                  </a:cubicBezTo>
                  <a:cubicBezTo>
                    <a:pt x="52" y="25"/>
                    <a:pt x="61" y="21"/>
                    <a:pt x="71" y="18"/>
                  </a:cubicBezTo>
                  <a:lnTo>
                    <a:pt x="77" y="34"/>
                  </a:lnTo>
                  <a:cubicBezTo>
                    <a:pt x="67" y="37"/>
                    <a:pt x="57" y="40"/>
                    <a:pt x="48" y="41"/>
                  </a:cubicBezTo>
                  <a:cubicBezTo>
                    <a:pt x="52" y="45"/>
                    <a:pt x="59" y="52"/>
                    <a:pt x="68" y="63"/>
                  </a:cubicBezTo>
                  <a:lnTo>
                    <a:pt x="54" y="73"/>
                  </a:lnTo>
                  <a:cubicBezTo>
                    <a:pt x="49" y="67"/>
                    <a:pt x="44" y="58"/>
                    <a:pt x="38" y="48"/>
                  </a:cubicBezTo>
                  <a:cubicBezTo>
                    <a:pt x="32" y="59"/>
                    <a:pt x="27" y="67"/>
                    <a:pt x="23" y="73"/>
                  </a:cubicBezTo>
                  <a:lnTo>
                    <a:pt x="9" y="63"/>
                  </a:lnTo>
                  <a:cubicBezTo>
                    <a:pt x="18" y="52"/>
                    <a:pt x="24" y="44"/>
                    <a:pt x="28" y="41"/>
                  </a:cubicBezTo>
                  <a:cubicBezTo>
                    <a:pt x="18" y="39"/>
                    <a:pt x="9" y="37"/>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4112" y="2896"/>
              <a:ext cx="50" cy="42"/>
            </a:xfrm>
            <a:custGeom>
              <a:avLst/>
              <a:gdLst>
                <a:gd name="T0" fmla="*/ 0 w 77"/>
                <a:gd name="T1" fmla="*/ 34 h 73"/>
                <a:gd name="T2" fmla="*/ 0 w 77"/>
                <a:gd name="T3" fmla="*/ 34 h 73"/>
                <a:gd name="T4" fmla="*/ 5 w 77"/>
                <a:gd name="T5" fmla="*/ 18 h 73"/>
                <a:gd name="T6" fmla="*/ 32 w 77"/>
                <a:gd name="T7" fmla="*/ 29 h 73"/>
                <a:gd name="T8" fmla="*/ 30 w 77"/>
                <a:gd name="T9" fmla="*/ 0 h 73"/>
                <a:gd name="T10" fmla="*/ 47 w 77"/>
                <a:gd name="T11" fmla="*/ 0 h 73"/>
                <a:gd name="T12" fmla="*/ 44 w 77"/>
                <a:gd name="T13" fmla="*/ 29 h 73"/>
                <a:gd name="T14" fmla="*/ 72 w 77"/>
                <a:gd name="T15" fmla="*/ 18 h 73"/>
                <a:gd name="T16" fmla="*/ 77 w 77"/>
                <a:gd name="T17" fmla="*/ 34 h 73"/>
                <a:gd name="T18" fmla="*/ 48 w 77"/>
                <a:gd name="T19" fmla="*/ 41 h 73"/>
                <a:gd name="T20" fmla="*/ 68 w 77"/>
                <a:gd name="T21" fmla="*/ 63 h 73"/>
                <a:gd name="T22" fmla="*/ 54 w 77"/>
                <a:gd name="T23" fmla="*/ 73 h 73"/>
                <a:gd name="T24" fmla="*/ 38 w 77"/>
                <a:gd name="T25" fmla="*/ 48 h 73"/>
                <a:gd name="T26" fmla="*/ 23 w 77"/>
                <a:gd name="T27" fmla="*/ 73 h 73"/>
                <a:gd name="T28" fmla="*/ 9 w 77"/>
                <a:gd name="T29" fmla="*/ 63 h 73"/>
                <a:gd name="T30" fmla="*/ 28 w 77"/>
                <a:gd name="T31" fmla="*/ 41 h 73"/>
                <a:gd name="T32" fmla="*/ 0 w 77"/>
                <a:gd name="T33" fmla="*/ 34 h 73"/>
                <a:gd name="T34" fmla="*/ 0 w 77"/>
                <a:gd name="T35"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0" y="34"/>
                  </a:moveTo>
                  <a:lnTo>
                    <a:pt x="0" y="34"/>
                  </a:lnTo>
                  <a:lnTo>
                    <a:pt x="5" y="18"/>
                  </a:lnTo>
                  <a:cubicBezTo>
                    <a:pt x="18" y="22"/>
                    <a:pt x="27" y="26"/>
                    <a:pt x="32" y="29"/>
                  </a:cubicBezTo>
                  <a:cubicBezTo>
                    <a:pt x="31" y="15"/>
                    <a:pt x="30" y="5"/>
                    <a:pt x="30" y="0"/>
                  </a:cubicBezTo>
                  <a:lnTo>
                    <a:pt x="47" y="0"/>
                  </a:lnTo>
                  <a:cubicBezTo>
                    <a:pt x="46" y="8"/>
                    <a:pt x="46" y="17"/>
                    <a:pt x="44" y="29"/>
                  </a:cubicBezTo>
                  <a:cubicBezTo>
                    <a:pt x="52" y="25"/>
                    <a:pt x="61" y="21"/>
                    <a:pt x="72" y="18"/>
                  </a:cubicBezTo>
                  <a:lnTo>
                    <a:pt x="77" y="34"/>
                  </a:lnTo>
                  <a:cubicBezTo>
                    <a:pt x="67" y="37"/>
                    <a:pt x="57" y="40"/>
                    <a:pt x="48" y="41"/>
                  </a:cubicBezTo>
                  <a:cubicBezTo>
                    <a:pt x="53" y="45"/>
                    <a:pt x="59" y="52"/>
                    <a:pt x="68" y="63"/>
                  </a:cubicBezTo>
                  <a:lnTo>
                    <a:pt x="54" y="73"/>
                  </a:lnTo>
                  <a:cubicBezTo>
                    <a:pt x="49" y="67"/>
                    <a:pt x="44" y="58"/>
                    <a:pt x="38" y="48"/>
                  </a:cubicBezTo>
                  <a:cubicBezTo>
                    <a:pt x="32" y="59"/>
                    <a:pt x="27" y="67"/>
                    <a:pt x="23" y="73"/>
                  </a:cubicBezTo>
                  <a:lnTo>
                    <a:pt x="9" y="63"/>
                  </a:lnTo>
                  <a:cubicBezTo>
                    <a:pt x="18" y="52"/>
                    <a:pt x="24" y="44"/>
                    <a:pt x="28" y="41"/>
                  </a:cubicBezTo>
                  <a:cubicBezTo>
                    <a:pt x="18" y="39"/>
                    <a:pt x="9" y="37"/>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noEditPoints="1"/>
            </p:cNvSpPr>
            <p:nvPr/>
          </p:nvSpPr>
          <p:spPr bwMode="auto">
            <a:xfrm>
              <a:off x="958" y="1981"/>
              <a:ext cx="84" cy="127"/>
            </a:xfrm>
            <a:custGeom>
              <a:avLst/>
              <a:gdLst>
                <a:gd name="T0" fmla="*/ 88 w 132"/>
                <a:gd name="T1" fmla="*/ 80 h 217"/>
                <a:gd name="T2" fmla="*/ 88 w 132"/>
                <a:gd name="T3" fmla="*/ 80 h 217"/>
                <a:gd name="T4" fmla="*/ 115 w 132"/>
                <a:gd name="T5" fmla="*/ 116 h 217"/>
                <a:gd name="T6" fmla="*/ 109 w 132"/>
                <a:gd name="T7" fmla="*/ 142 h 217"/>
                <a:gd name="T8" fmla="*/ 91 w 132"/>
                <a:gd name="T9" fmla="*/ 161 h 217"/>
                <a:gd name="T10" fmla="*/ 64 w 132"/>
                <a:gd name="T11" fmla="*/ 168 h 217"/>
                <a:gd name="T12" fmla="*/ 47 w 132"/>
                <a:gd name="T13" fmla="*/ 167 h 217"/>
                <a:gd name="T14" fmla="*/ 31 w 132"/>
                <a:gd name="T15" fmla="*/ 161 h 217"/>
                <a:gd name="T16" fmla="*/ 19 w 132"/>
                <a:gd name="T17" fmla="*/ 217 h 217"/>
                <a:gd name="T18" fmla="*/ 0 w 132"/>
                <a:gd name="T19" fmla="*/ 217 h 217"/>
                <a:gd name="T20" fmla="*/ 34 w 132"/>
                <a:gd name="T21" fmla="*/ 62 h 217"/>
                <a:gd name="T22" fmla="*/ 47 w 132"/>
                <a:gd name="T23" fmla="*/ 28 h 217"/>
                <a:gd name="T24" fmla="*/ 67 w 132"/>
                <a:gd name="T25" fmla="*/ 7 h 217"/>
                <a:gd name="T26" fmla="*/ 95 w 132"/>
                <a:gd name="T27" fmla="*/ 0 h 217"/>
                <a:gd name="T28" fmla="*/ 122 w 132"/>
                <a:gd name="T29" fmla="*/ 8 h 217"/>
                <a:gd name="T30" fmla="*/ 132 w 132"/>
                <a:gd name="T31" fmla="*/ 30 h 217"/>
                <a:gd name="T32" fmla="*/ 130 w 132"/>
                <a:gd name="T33" fmla="*/ 43 h 217"/>
                <a:gd name="T34" fmla="*/ 124 w 132"/>
                <a:gd name="T35" fmla="*/ 57 h 217"/>
                <a:gd name="T36" fmla="*/ 110 w 132"/>
                <a:gd name="T37" fmla="*/ 69 h 217"/>
                <a:gd name="T38" fmla="*/ 88 w 132"/>
                <a:gd name="T39" fmla="*/ 79 h 217"/>
                <a:gd name="T40" fmla="*/ 88 w 132"/>
                <a:gd name="T41" fmla="*/ 80 h 217"/>
                <a:gd name="T42" fmla="*/ 68 w 132"/>
                <a:gd name="T43" fmla="*/ 75 h 217"/>
                <a:gd name="T44" fmla="*/ 68 w 132"/>
                <a:gd name="T45" fmla="*/ 75 h 217"/>
                <a:gd name="T46" fmla="*/ 91 w 132"/>
                <a:gd name="T47" fmla="*/ 68 h 217"/>
                <a:gd name="T48" fmla="*/ 107 w 132"/>
                <a:gd name="T49" fmla="*/ 51 h 217"/>
                <a:gd name="T50" fmla="*/ 113 w 132"/>
                <a:gd name="T51" fmla="*/ 29 h 217"/>
                <a:gd name="T52" fmla="*/ 108 w 132"/>
                <a:gd name="T53" fmla="*/ 14 h 217"/>
                <a:gd name="T54" fmla="*/ 93 w 132"/>
                <a:gd name="T55" fmla="*/ 9 h 217"/>
                <a:gd name="T56" fmla="*/ 69 w 132"/>
                <a:gd name="T57" fmla="*/ 23 h 217"/>
                <a:gd name="T58" fmla="*/ 52 w 132"/>
                <a:gd name="T59" fmla="*/ 66 h 217"/>
                <a:gd name="T60" fmla="*/ 37 w 132"/>
                <a:gd name="T61" fmla="*/ 140 h 217"/>
                <a:gd name="T62" fmla="*/ 36 w 132"/>
                <a:gd name="T63" fmla="*/ 144 h 217"/>
                <a:gd name="T64" fmla="*/ 38 w 132"/>
                <a:gd name="T65" fmla="*/ 149 h 217"/>
                <a:gd name="T66" fmla="*/ 42 w 132"/>
                <a:gd name="T67" fmla="*/ 154 h 217"/>
                <a:gd name="T68" fmla="*/ 49 w 132"/>
                <a:gd name="T69" fmla="*/ 158 h 217"/>
                <a:gd name="T70" fmla="*/ 61 w 132"/>
                <a:gd name="T71" fmla="*/ 159 h 217"/>
                <a:gd name="T72" fmla="*/ 78 w 132"/>
                <a:gd name="T73" fmla="*/ 153 h 217"/>
                <a:gd name="T74" fmla="*/ 90 w 132"/>
                <a:gd name="T75" fmla="*/ 137 h 217"/>
                <a:gd name="T76" fmla="*/ 95 w 132"/>
                <a:gd name="T77" fmla="*/ 112 h 217"/>
                <a:gd name="T78" fmla="*/ 87 w 132"/>
                <a:gd name="T79" fmla="*/ 92 h 217"/>
                <a:gd name="T80" fmla="*/ 67 w 132"/>
                <a:gd name="T81" fmla="*/ 83 h 217"/>
                <a:gd name="T82" fmla="*/ 68 w 132"/>
                <a:gd name="T83" fmla="*/ 7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217">
                  <a:moveTo>
                    <a:pt x="88" y="80"/>
                  </a:moveTo>
                  <a:lnTo>
                    <a:pt x="88" y="80"/>
                  </a:lnTo>
                  <a:cubicBezTo>
                    <a:pt x="106" y="86"/>
                    <a:pt x="115" y="99"/>
                    <a:pt x="115" y="116"/>
                  </a:cubicBezTo>
                  <a:cubicBezTo>
                    <a:pt x="115" y="126"/>
                    <a:pt x="113" y="134"/>
                    <a:pt x="109" y="142"/>
                  </a:cubicBezTo>
                  <a:cubicBezTo>
                    <a:pt x="105" y="150"/>
                    <a:pt x="99" y="157"/>
                    <a:pt x="91" y="161"/>
                  </a:cubicBezTo>
                  <a:cubicBezTo>
                    <a:pt x="83" y="166"/>
                    <a:pt x="74" y="168"/>
                    <a:pt x="64" y="168"/>
                  </a:cubicBezTo>
                  <a:cubicBezTo>
                    <a:pt x="57" y="168"/>
                    <a:pt x="52" y="168"/>
                    <a:pt x="47" y="167"/>
                  </a:cubicBezTo>
                  <a:cubicBezTo>
                    <a:pt x="42" y="166"/>
                    <a:pt x="36" y="164"/>
                    <a:pt x="31" y="161"/>
                  </a:cubicBezTo>
                  <a:lnTo>
                    <a:pt x="19" y="217"/>
                  </a:lnTo>
                  <a:lnTo>
                    <a:pt x="0" y="217"/>
                  </a:lnTo>
                  <a:lnTo>
                    <a:pt x="34" y="62"/>
                  </a:lnTo>
                  <a:cubicBezTo>
                    <a:pt x="37" y="49"/>
                    <a:pt x="41" y="37"/>
                    <a:pt x="47" y="28"/>
                  </a:cubicBezTo>
                  <a:cubicBezTo>
                    <a:pt x="52" y="19"/>
                    <a:pt x="59" y="12"/>
                    <a:pt x="67" y="7"/>
                  </a:cubicBezTo>
                  <a:cubicBezTo>
                    <a:pt x="74" y="2"/>
                    <a:pt x="84" y="0"/>
                    <a:pt x="95" y="0"/>
                  </a:cubicBezTo>
                  <a:cubicBezTo>
                    <a:pt x="107" y="0"/>
                    <a:pt x="116" y="2"/>
                    <a:pt x="122" y="8"/>
                  </a:cubicBezTo>
                  <a:cubicBezTo>
                    <a:pt x="129" y="13"/>
                    <a:pt x="132" y="20"/>
                    <a:pt x="132" y="30"/>
                  </a:cubicBezTo>
                  <a:cubicBezTo>
                    <a:pt x="132" y="34"/>
                    <a:pt x="132" y="38"/>
                    <a:pt x="130" y="43"/>
                  </a:cubicBezTo>
                  <a:cubicBezTo>
                    <a:pt x="129" y="48"/>
                    <a:pt x="127" y="52"/>
                    <a:pt x="124" y="57"/>
                  </a:cubicBezTo>
                  <a:cubicBezTo>
                    <a:pt x="120" y="61"/>
                    <a:pt x="116" y="65"/>
                    <a:pt x="110" y="69"/>
                  </a:cubicBezTo>
                  <a:cubicBezTo>
                    <a:pt x="104" y="73"/>
                    <a:pt x="97" y="76"/>
                    <a:pt x="88" y="79"/>
                  </a:cubicBezTo>
                  <a:lnTo>
                    <a:pt x="88" y="80"/>
                  </a:lnTo>
                  <a:close/>
                  <a:moveTo>
                    <a:pt x="68" y="75"/>
                  </a:moveTo>
                  <a:lnTo>
                    <a:pt x="68" y="75"/>
                  </a:lnTo>
                  <a:cubicBezTo>
                    <a:pt x="77" y="74"/>
                    <a:pt x="84" y="72"/>
                    <a:pt x="91" y="68"/>
                  </a:cubicBezTo>
                  <a:cubicBezTo>
                    <a:pt x="98" y="63"/>
                    <a:pt x="103" y="58"/>
                    <a:pt x="107" y="51"/>
                  </a:cubicBezTo>
                  <a:cubicBezTo>
                    <a:pt x="111" y="44"/>
                    <a:pt x="113" y="37"/>
                    <a:pt x="113" y="29"/>
                  </a:cubicBezTo>
                  <a:cubicBezTo>
                    <a:pt x="113" y="22"/>
                    <a:pt x="111" y="17"/>
                    <a:pt x="108" y="14"/>
                  </a:cubicBezTo>
                  <a:cubicBezTo>
                    <a:pt x="105" y="10"/>
                    <a:pt x="100" y="9"/>
                    <a:pt x="93" y="9"/>
                  </a:cubicBezTo>
                  <a:cubicBezTo>
                    <a:pt x="84" y="9"/>
                    <a:pt x="75" y="13"/>
                    <a:pt x="69" y="23"/>
                  </a:cubicBezTo>
                  <a:cubicBezTo>
                    <a:pt x="62" y="33"/>
                    <a:pt x="57" y="47"/>
                    <a:pt x="52" y="66"/>
                  </a:cubicBezTo>
                  <a:lnTo>
                    <a:pt x="37" y="140"/>
                  </a:lnTo>
                  <a:cubicBezTo>
                    <a:pt x="36" y="141"/>
                    <a:pt x="36" y="143"/>
                    <a:pt x="36" y="144"/>
                  </a:cubicBezTo>
                  <a:cubicBezTo>
                    <a:pt x="36" y="146"/>
                    <a:pt x="37" y="148"/>
                    <a:pt x="38" y="149"/>
                  </a:cubicBezTo>
                  <a:cubicBezTo>
                    <a:pt x="39" y="151"/>
                    <a:pt x="40" y="152"/>
                    <a:pt x="42" y="154"/>
                  </a:cubicBezTo>
                  <a:cubicBezTo>
                    <a:pt x="44" y="155"/>
                    <a:pt x="46" y="157"/>
                    <a:pt x="49" y="158"/>
                  </a:cubicBezTo>
                  <a:cubicBezTo>
                    <a:pt x="52" y="159"/>
                    <a:pt x="56" y="159"/>
                    <a:pt x="61" y="159"/>
                  </a:cubicBezTo>
                  <a:cubicBezTo>
                    <a:pt x="67" y="159"/>
                    <a:pt x="73" y="157"/>
                    <a:pt x="78" y="153"/>
                  </a:cubicBezTo>
                  <a:cubicBezTo>
                    <a:pt x="83" y="149"/>
                    <a:pt x="87" y="144"/>
                    <a:pt x="90" y="137"/>
                  </a:cubicBezTo>
                  <a:cubicBezTo>
                    <a:pt x="93" y="130"/>
                    <a:pt x="95" y="121"/>
                    <a:pt x="95" y="112"/>
                  </a:cubicBezTo>
                  <a:cubicBezTo>
                    <a:pt x="95" y="103"/>
                    <a:pt x="92" y="97"/>
                    <a:pt x="87" y="92"/>
                  </a:cubicBezTo>
                  <a:cubicBezTo>
                    <a:pt x="83" y="87"/>
                    <a:pt x="76" y="84"/>
                    <a:pt x="67" y="83"/>
                  </a:cubicBezTo>
                  <a:lnTo>
                    <a:pt x="68" y="7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noEditPoints="1"/>
            </p:cNvSpPr>
            <p:nvPr/>
          </p:nvSpPr>
          <p:spPr bwMode="auto">
            <a:xfrm>
              <a:off x="1101" y="2008"/>
              <a:ext cx="73" cy="42"/>
            </a:xfrm>
            <a:custGeom>
              <a:avLst/>
              <a:gdLst>
                <a:gd name="T0" fmla="*/ 113 w 113"/>
                <a:gd name="T1" fmla="*/ 20 h 72"/>
                <a:gd name="T2" fmla="*/ 113 w 113"/>
                <a:gd name="T3" fmla="*/ 20 h 72"/>
                <a:gd name="T4" fmla="*/ 0 w 113"/>
                <a:gd name="T5" fmla="*/ 20 h 72"/>
                <a:gd name="T6" fmla="*/ 0 w 113"/>
                <a:gd name="T7" fmla="*/ 0 h 72"/>
                <a:gd name="T8" fmla="*/ 113 w 113"/>
                <a:gd name="T9" fmla="*/ 0 h 72"/>
                <a:gd name="T10" fmla="*/ 113 w 113"/>
                <a:gd name="T11" fmla="*/ 20 h 72"/>
                <a:gd name="T12" fmla="*/ 113 w 113"/>
                <a:gd name="T13" fmla="*/ 72 h 72"/>
                <a:gd name="T14" fmla="*/ 113 w 113"/>
                <a:gd name="T15" fmla="*/ 72 h 72"/>
                <a:gd name="T16" fmla="*/ 0 w 113"/>
                <a:gd name="T17" fmla="*/ 72 h 72"/>
                <a:gd name="T18" fmla="*/ 0 w 113"/>
                <a:gd name="T19" fmla="*/ 52 h 72"/>
                <a:gd name="T20" fmla="*/ 113 w 113"/>
                <a:gd name="T21" fmla="*/ 52 h 72"/>
                <a:gd name="T22" fmla="*/ 113 w 113"/>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72">
                  <a:moveTo>
                    <a:pt x="113" y="20"/>
                  </a:moveTo>
                  <a:lnTo>
                    <a:pt x="113" y="20"/>
                  </a:lnTo>
                  <a:lnTo>
                    <a:pt x="0" y="20"/>
                  </a:lnTo>
                  <a:lnTo>
                    <a:pt x="0" y="0"/>
                  </a:lnTo>
                  <a:lnTo>
                    <a:pt x="113" y="0"/>
                  </a:lnTo>
                  <a:lnTo>
                    <a:pt x="113" y="20"/>
                  </a:lnTo>
                  <a:close/>
                  <a:moveTo>
                    <a:pt x="113" y="72"/>
                  </a:moveTo>
                  <a:lnTo>
                    <a:pt x="113" y="72"/>
                  </a:lnTo>
                  <a:lnTo>
                    <a:pt x="0" y="72"/>
                  </a:lnTo>
                  <a:lnTo>
                    <a:pt x="0" y="52"/>
                  </a:lnTo>
                  <a:lnTo>
                    <a:pt x="113" y="52"/>
                  </a:lnTo>
                  <a:lnTo>
                    <a:pt x="113" y="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1230" y="2036"/>
              <a:ext cx="41" cy="12"/>
            </a:xfrm>
            <a:custGeom>
              <a:avLst/>
              <a:gdLst>
                <a:gd name="T0" fmla="*/ 0 w 64"/>
                <a:gd name="T1" fmla="*/ 21 h 21"/>
                <a:gd name="T2" fmla="*/ 0 w 64"/>
                <a:gd name="T3" fmla="*/ 21 h 21"/>
                <a:gd name="T4" fmla="*/ 0 w 64"/>
                <a:gd name="T5" fmla="*/ 0 h 21"/>
                <a:gd name="T6" fmla="*/ 64 w 64"/>
                <a:gd name="T7" fmla="*/ 0 h 21"/>
                <a:gd name="T8" fmla="*/ 64 w 64"/>
                <a:gd name="T9" fmla="*/ 21 h 21"/>
                <a:gd name="T10" fmla="*/ 0 w 64"/>
                <a:gd name="T11" fmla="*/ 21 h 21"/>
              </a:gdLst>
              <a:ahLst/>
              <a:cxnLst>
                <a:cxn ang="0">
                  <a:pos x="T0" y="T1"/>
                </a:cxn>
                <a:cxn ang="0">
                  <a:pos x="T2" y="T3"/>
                </a:cxn>
                <a:cxn ang="0">
                  <a:pos x="T4" y="T5"/>
                </a:cxn>
                <a:cxn ang="0">
                  <a:pos x="T6" y="T7"/>
                </a:cxn>
                <a:cxn ang="0">
                  <a:pos x="T8" y="T9"/>
                </a:cxn>
                <a:cxn ang="0">
                  <a:pos x="T10" y="T11"/>
                </a:cxn>
              </a:cxnLst>
              <a:rect l="0" t="0" r="r" b="b"/>
              <a:pathLst>
                <a:path w="64" h="21">
                  <a:moveTo>
                    <a:pt x="0" y="21"/>
                  </a:moveTo>
                  <a:lnTo>
                    <a:pt x="0" y="21"/>
                  </a:lnTo>
                  <a:lnTo>
                    <a:pt x="0" y="0"/>
                  </a:lnTo>
                  <a:lnTo>
                    <a:pt x="64" y="0"/>
                  </a:lnTo>
                  <a:lnTo>
                    <a:pt x="64" y="21"/>
                  </a:lnTo>
                  <a:lnTo>
                    <a:pt x="0"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noEditPoints="1"/>
            </p:cNvSpPr>
            <p:nvPr/>
          </p:nvSpPr>
          <p:spPr bwMode="auto">
            <a:xfrm>
              <a:off x="1278" y="1978"/>
              <a:ext cx="77" cy="101"/>
            </a:xfrm>
            <a:custGeom>
              <a:avLst/>
              <a:gdLst>
                <a:gd name="T0" fmla="*/ 74 w 119"/>
                <a:gd name="T1" fmla="*/ 172 h 172"/>
                <a:gd name="T2" fmla="*/ 74 w 119"/>
                <a:gd name="T3" fmla="*/ 172 h 172"/>
                <a:gd name="T4" fmla="*/ 74 w 119"/>
                <a:gd name="T5" fmla="*/ 131 h 172"/>
                <a:gd name="T6" fmla="*/ 0 w 119"/>
                <a:gd name="T7" fmla="*/ 131 h 172"/>
                <a:gd name="T8" fmla="*/ 0 w 119"/>
                <a:gd name="T9" fmla="*/ 111 h 172"/>
                <a:gd name="T10" fmla="*/ 78 w 119"/>
                <a:gd name="T11" fmla="*/ 0 h 172"/>
                <a:gd name="T12" fmla="*/ 95 w 119"/>
                <a:gd name="T13" fmla="*/ 0 h 172"/>
                <a:gd name="T14" fmla="*/ 95 w 119"/>
                <a:gd name="T15" fmla="*/ 111 h 172"/>
                <a:gd name="T16" fmla="*/ 119 w 119"/>
                <a:gd name="T17" fmla="*/ 111 h 172"/>
                <a:gd name="T18" fmla="*/ 119 w 119"/>
                <a:gd name="T19" fmla="*/ 131 h 172"/>
                <a:gd name="T20" fmla="*/ 95 w 119"/>
                <a:gd name="T21" fmla="*/ 131 h 172"/>
                <a:gd name="T22" fmla="*/ 95 w 119"/>
                <a:gd name="T23" fmla="*/ 172 h 172"/>
                <a:gd name="T24" fmla="*/ 74 w 119"/>
                <a:gd name="T25" fmla="*/ 172 h 172"/>
                <a:gd name="T26" fmla="*/ 74 w 119"/>
                <a:gd name="T27" fmla="*/ 111 h 172"/>
                <a:gd name="T28" fmla="*/ 74 w 119"/>
                <a:gd name="T29" fmla="*/ 111 h 172"/>
                <a:gd name="T30" fmla="*/ 74 w 119"/>
                <a:gd name="T31" fmla="*/ 34 h 172"/>
                <a:gd name="T32" fmla="*/ 21 w 119"/>
                <a:gd name="T33" fmla="*/ 111 h 172"/>
                <a:gd name="T34" fmla="*/ 74 w 119"/>
                <a:gd name="T35" fmla="*/ 11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72">
                  <a:moveTo>
                    <a:pt x="74" y="172"/>
                  </a:moveTo>
                  <a:lnTo>
                    <a:pt x="74" y="172"/>
                  </a:lnTo>
                  <a:lnTo>
                    <a:pt x="74" y="131"/>
                  </a:lnTo>
                  <a:lnTo>
                    <a:pt x="0" y="131"/>
                  </a:lnTo>
                  <a:lnTo>
                    <a:pt x="0" y="111"/>
                  </a:lnTo>
                  <a:lnTo>
                    <a:pt x="78" y="0"/>
                  </a:lnTo>
                  <a:lnTo>
                    <a:pt x="95" y="0"/>
                  </a:lnTo>
                  <a:lnTo>
                    <a:pt x="95" y="111"/>
                  </a:lnTo>
                  <a:lnTo>
                    <a:pt x="119" y="111"/>
                  </a:lnTo>
                  <a:lnTo>
                    <a:pt x="119" y="131"/>
                  </a:lnTo>
                  <a:lnTo>
                    <a:pt x="95" y="131"/>
                  </a:lnTo>
                  <a:lnTo>
                    <a:pt x="95" y="172"/>
                  </a:lnTo>
                  <a:lnTo>
                    <a:pt x="74" y="172"/>
                  </a:lnTo>
                  <a:close/>
                  <a:moveTo>
                    <a:pt x="74" y="111"/>
                  </a:moveTo>
                  <a:lnTo>
                    <a:pt x="74" y="111"/>
                  </a:lnTo>
                  <a:lnTo>
                    <a:pt x="74" y="34"/>
                  </a:lnTo>
                  <a:lnTo>
                    <a:pt x="21" y="111"/>
                  </a:lnTo>
                  <a:lnTo>
                    <a:pt x="74" y="11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1376" y="2065"/>
              <a:ext cx="15" cy="14"/>
            </a:xfrm>
            <a:custGeom>
              <a:avLst/>
              <a:gdLst>
                <a:gd name="T0" fmla="*/ 0 w 24"/>
                <a:gd name="T1" fmla="*/ 24 h 24"/>
                <a:gd name="T2" fmla="*/ 0 w 24"/>
                <a:gd name="T3" fmla="*/ 24 h 24"/>
                <a:gd name="T4" fmla="*/ 0 w 24"/>
                <a:gd name="T5" fmla="*/ 0 h 24"/>
                <a:gd name="T6" fmla="*/ 24 w 24"/>
                <a:gd name="T7" fmla="*/ 0 h 24"/>
                <a:gd name="T8" fmla="*/ 24 w 24"/>
                <a:gd name="T9" fmla="*/ 24 h 24"/>
                <a:gd name="T10" fmla="*/ 0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0" y="24"/>
                  </a:moveTo>
                  <a:lnTo>
                    <a:pt x="0" y="24"/>
                  </a:lnTo>
                  <a:lnTo>
                    <a:pt x="0" y="0"/>
                  </a:lnTo>
                  <a:lnTo>
                    <a:pt x="24" y="0"/>
                  </a:lnTo>
                  <a:lnTo>
                    <a:pt x="24" y="24"/>
                  </a:lnTo>
                  <a:lnTo>
                    <a:pt x="0" y="2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p:nvSpPr>
          <p:spPr bwMode="auto">
            <a:xfrm>
              <a:off x="1409" y="1978"/>
              <a:ext cx="73" cy="101"/>
            </a:xfrm>
            <a:custGeom>
              <a:avLst/>
              <a:gdLst>
                <a:gd name="T0" fmla="*/ 113 w 113"/>
                <a:gd name="T1" fmla="*/ 151 h 172"/>
                <a:gd name="T2" fmla="*/ 113 w 113"/>
                <a:gd name="T3" fmla="*/ 151 h 172"/>
                <a:gd name="T4" fmla="*/ 113 w 113"/>
                <a:gd name="T5" fmla="*/ 172 h 172"/>
                <a:gd name="T6" fmla="*/ 0 w 113"/>
                <a:gd name="T7" fmla="*/ 172 h 172"/>
                <a:gd name="T8" fmla="*/ 3 w 113"/>
                <a:gd name="T9" fmla="*/ 157 h 172"/>
                <a:gd name="T10" fmla="*/ 17 w 113"/>
                <a:gd name="T11" fmla="*/ 134 h 172"/>
                <a:gd name="T12" fmla="*/ 44 w 113"/>
                <a:gd name="T13" fmla="*/ 108 h 172"/>
                <a:gd name="T14" fmla="*/ 82 w 113"/>
                <a:gd name="T15" fmla="*/ 72 h 172"/>
                <a:gd name="T16" fmla="*/ 92 w 113"/>
                <a:gd name="T17" fmla="*/ 47 h 172"/>
                <a:gd name="T18" fmla="*/ 83 w 113"/>
                <a:gd name="T19" fmla="*/ 26 h 172"/>
                <a:gd name="T20" fmla="*/ 59 w 113"/>
                <a:gd name="T21" fmla="*/ 17 h 172"/>
                <a:gd name="T22" fmla="*/ 35 w 113"/>
                <a:gd name="T23" fmla="*/ 26 h 172"/>
                <a:gd name="T24" fmla="*/ 26 w 113"/>
                <a:gd name="T25" fmla="*/ 51 h 172"/>
                <a:gd name="T26" fmla="*/ 4 w 113"/>
                <a:gd name="T27" fmla="*/ 49 h 172"/>
                <a:gd name="T28" fmla="*/ 21 w 113"/>
                <a:gd name="T29" fmla="*/ 12 h 172"/>
                <a:gd name="T30" fmla="*/ 60 w 113"/>
                <a:gd name="T31" fmla="*/ 0 h 172"/>
                <a:gd name="T32" fmla="*/ 99 w 113"/>
                <a:gd name="T33" fmla="*/ 13 h 172"/>
                <a:gd name="T34" fmla="*/ 113 w 113"/>
                <a:gd name="T35" fmla="*/ 47 h 172"/>
                <a:gd name="T36" fmla="*/ 109 w 113"/>
                <a:gd name="T37" fmla="*/ 67 h 172"/>
                <a:gd name="T38" fmla="*/ 95 w 113"/>
                <a:gd name="T39" fmla="*/ 88 h 172"/>
                <a:gd name="T40" fmla="*/ 63 w 113"/>
                <a:gd name="T41" fmla="*/ 118 h 172"/>
                <a:gd name="T42" fmla="*/ 38 w 113"/>
                <a:gd name="T43" fmla="*/ 140 h 172"/>
                <a:gd name="T44" fmla="*/ 30 w 113"/>
                <a:gd name="T45" fmla="*/ 151 h 172"/>
                <a:gd name="T46" fmla="*/ 113 w 113"/>
                <a:gd name="T47"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72">
                  <a:moveTo>
                    <a:pt x="113" y="151"/>
                  </a:moveTo>
                  <a:lnTo>
                    <a:pt x="113" y="151"/>
                  </a:lnTo>
                  <a:lnTo>
                    <a:pt x="113" y="172"/>
                  </a:lnTo>
                  <a:lnTo>
                    <a:pt x="0" y="172"/>
                  </a:lnTo>
                  <a:cubicBezTo>
                    <a:pt x="0" y="166"/>
                    <a:pt x="1" y="162"/>
                    <a:pt x="3" y="157"/>
                  </a:cubicBezTo>
                  <a:cubicBezTo>
                    <a:pt x="6" y="149"/>
                    <a:pt x="10" y="142"/>
                    <a:pt x="17" y="134"/>
                  </a:cubicBezTo>
                  <a:cubicBezTo>
                    <a:pt x="23" y="127"/>
                    <a:pt x="32" y="118"/>
                    <a:pt x="44" y="108"/>
                  </a:cubicBezTo>
                  <a:cubicBezTo>
                    <a:pt x="63" y="93"/>
                    <a:pt x="75" y="81"/>
                    <a:pt x="82" y="72"/>
                  </a:cubicBezTo>
                  <a:cubicBezTo>
                    <a:pt x="88" y="63"/>
                    <a:pt x="92" y="55"/>
                    <a:pt x="92" y="47"/>
                  </a:cubicBezTo>
                  <a:cubicBezTo>
                    <a:pt x="92" y="38"/>
                    <a:pt x="89" y="31"/>
                    <a:pt x="83" y="26"/>
                  </a:cubicBezTo>
                  <a:cubicBezTo>
                    <a:pt x="77" y="20"/>
                    <a:pt x="69" y="17"/>
                    <a:pt x="59" y="17"/>
                  </a:cubicBezTo>
                  <a:cubicBezTo>
                    <a:pt x="49" y="17"/>
                    <a:pt x="41" y="20"/>
                    <a:pt x="35" y="26"/>
                  </a:cubicBezTo>
                  <a:cubicBezTo>
                    <a:pt x="29" y="32"/>
                    <a:pt x="26" y="41"/>
                    <a:pt x="26" y="51"/>
                  </a:cubicBezTo>
                  <a:lnTo>
                    <a:pt x="4" y="49"/>
                  </a:lnTo>
                  <a:cubicBezTo>
                    <a:pt x="6" y="33"/>
                    <a:pt x="11" y="21"/>
                    <a:pt x="21" y="12"/>
                  </a:cubicBezTo>
                  <a:cubicBezTo>
                    <a:pt x="31" y="4"/>
                    <a:pt x="44" y="0"/>
                    <a:pt x="60" y="0"/>
                  </a:cubicBezTo>
                  <a:cubicBezTo>
                    <a:pt x="76" y="0"/>
                    <a:pt x="89" y="4"/>
                    <a:pt x="99" y="13"/>
                  </a:cubicBezTo>
                  <a:cubicBezTo>
                    <a:pt x="108" y="22"/>
                    <a:pt x="113" y="34"/>
                    <a:pt x="113" y="47"/>
                  </a:cubicBezTo>
                  <a:cubicBezTo>
                    <a:pt x="113" y="54"/>
                    <a:pt x="112" y="61"/>
                    <a:pt x="109" y="67"/>
                  </a:cubicBezTo>
                  <a:cubicBezTo>
                    <a:pt x="106" y="74"/>
                    <a:pt x="102" y="81"/>
                    <a:pt x="95" y="88"/>
                  </a:cubicBezTo>
                  <a:cubicBezTo>
                    <a:pt x="89" y="96"/>
                    <a:pt x="78" y="106"/>
                    <a:pt x="63" y="118"/>
                  </a:cubicBezTo>
                  <a:cubicBezTo>
                    <a:pt x="50" y="129"/>
                    <a:pt x="42" y="136"/>
                    <a:pt x="38" y="140"/>
                  </a:cubicBezTo>
                  <a:cubicBezTo>
                    <a:pt x="35" y="144"/>
                    <a:pt x="32" y="148"/>
                    <a:pt x="30" y="151"/>
                  </a:cubicBezTo>
                  <a:lnTo>
                    <a:pt x="113"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1496" y="1977"/>
              <a:ext cx="49" cy="42"/>
            </a:xfrm>
            <a:custGeom>
              <a:avLst/>
              <a:gdLst>
                <a:gd name="T0" fmla="*/ 0 w 77"/>
                <a:gd name="T1" fmla="*/ 34 h 72"/>
                <a:gd name="T2" fmla="*/ 0 w 77"/>
                <a:gd name="T3" fmla="*/ 34 h 72"/>
                <a:gd name="T4" fmla="*/ 5 w 77"/>
                <a:gd name="T5" fmla="*/ 17 h 72"/>
                <a:gd name="T6" fmla="*/ 32 w 77"/>
                <a:gd name="T7" fmla="*/ 29 h 72"/>
                <a:gd name="T8" fmla="*/ 30 w 77"/>
                <a:gd name="T9" fmla="*/ 0 h 72"/>
                <a:gd name="T10" fmla="*/ 47 w 77"/>
                <a:gd name="T11" fmla="*/ 0 h 72"/>
                <a:gd name="T12" fmla="*/ 44 w 77"/>
                <a:gd name="T13" fmla="*/ 28 h 72"/>
                <a:gd name="T14" fmla="*/ 72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9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5" y="17"/>
                  </a:lnTo>
                  <a:cubicBezTo>
                    <a:pt x="18" y="22"/>
                    <a:pt x="27" y="25"/>
                    <a:pt x="32" y="29"/>
                  </a:cubicBezTo>
                  <a:cubicBezTo>
                    <a:pt x="31" y="14"/>
                    <a:pt x="30" y="5"/>
                    <a:pt x="30" y="0"/>
                  </a:cubicBezTo>
                  <a:lnTo>
                    <a:pt x="47" y="0"/>
                  </a:lnTo>
                  <a:cubicBezTo>
                    <a:pt x="47" y="7"/>
                    <a:pt x="46" y="17"/>
                    <a:pt x="44" y="28"/>
                  </a:cubicBezTo>
                  <a:cubicBezTo>
                    <a:pt x="52" y="24"/>
                    <a:pt x="61" y="21"/>
                    <a:pt x="72" y="17"/>
                  </a:cubicBezTo>
                  <a:lnTo>
                    <a:pt x="77" y="34"/>
                  </a:lnTo>
                  <a:cubicBezTo>
                    <a:pt x="67" y="37"/>
                    <a:pt x="57" y="39"/>
                    <a:pt x="48" y="40"/>
                  </a:cubicBezTo>
                  <a:cubicBezTo>
                    <a:pt x="53" y="44"/>
                    <a:pt x="59" y="52"/>
                    <a:pt x="68" y="62"/>
                  </a:cubicBezTo>
                  <a:lnTo>
                    <a:pt x="54" y="72"/>
                  </a:lnTo>
                  <a:cubicBezTo>
                    <a:pt x="50" y="66"/>
                    <a:pt x="44" y="58"/>
                    <a:pt x="38" y="47"/>
                  </a:cubicBezTo>
                  <a:cubicBezTo>
                    <a:pt x="32" y="58"/>
                    <a:pt x="27" y="67"/>
                    <a:pt x="23" y="72"/>
                  </a:cubicBezTo>
                  <a:lnTo>
                    <a:pt x="9" y="62"/>
                  </a:lnTo>
                  <a:cubicBezTo>
                    <a:pt x="18" y="51"/>
                    <a:pt x="25" y="44"/>
                    <a:pt x="29" y="40"/>
                  </a:cubicBezTo>
                  <a:cubicBezTo>
                    <a:pt x="18"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1555" y="1977"/>
              <a:ext cx="50" cy="42"/>
            </a:xfrm>
            <a:custGeom>
              <a:avLst/>
              <a:gdLst>
                <a:gd name="T0" fmla="*/ 0 w 77"/>
                <a:gd name="T1" fmla="*/ 34 h 72"/>
                <a:gd name="T2" fmla="*/ 0 w 77"/>
                <a:gd name="T3" fmla="*/ 34 h 72"/>
                <a:gd name="T4" fmla="*/ 6 w 77"/>
                <a:gd name="T5" fmla="*/ 17 h 72"/>
                <a:gd name="T6" fmla="*/ 33 w 77"/>
                <a:gd name="T7" fmla="*/ 29 h 72"/>
                <a:gd name="T8" fmla="*/ 30 w 77"/>
                <a:gd name="T9" fmla="*/ 0 h 72"/>
                <a:gd name="T10" fmla="*/ 47 w 77"/>
                <a:gd name="T11" fmla="*/ 0 h 72"/>
                <a:gd name="T12" fmla="*/ 44 w 77"/>
                <a:gd name="T13" fmla="*/ 28 h 72"/>
                <a:gd name="T14" fmla="*/ 72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9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6" y="17"/>
                  </a:lnTo>
                  <a:cubicBezTo>
                    <a:pt x="18" y="22"/>
                    <a:pt x="27" y="25"/>
                    <a:pt x="33" y="29"/>
                  </a:cubicBezTo>
                  <a:cubicBezTo>
                    <a:pt x="31" y="14"/>
                    <a:pt x="30" y="5"/>
                    <a:pt x="30" y="0"/>
                  </a:cubicBezTo>
                  <a:lnTo>
                    <a:pt x="47" y="0"/>
                  </a:lnTo>
                  <a:cubicBezTo>
                    <a:pt x="47" y="7"/>
                    <a:pt x="46" y="17"/>
                    <a:pt x="44" y="28"/>
                  </a:cubicBezTo>
                  <a:cubicBezTo>
                    <a:pt x="52" y="24"/>
                    <a:pt x="62" y="21"/>
                    <a:pt x="72" y="17"/>
                  </a:cubicBezTo>
                  <a:lnTo>
                    <a:pt x="77" y="34"/>
                  </a:lnTo>
                  <a:cubicBezTo>
                    <a:pt x="67" y="37"/>
                    <a:pt x="58" y="39"/>
                    <a:pt x="48" y="40"/>
                  </a:cubicBezTo>
                  <a:cubicBezTo>
                    <a:pt x="53" y="44"/>
                    <a:pt x="60" y="52"/>
                    <a:pt x="68" y="62"/>
                  </a:cubicBezTo>
                  <a:lnTo>
                    <a:pt x="54" y="72"/>
                  </a:lnTo>
                  <a:cubicBezTo>
                    <a:pt x="50" y="66"/>
                    <a:pt x="44" y="58"/>
                    <a:pt x="38" y="47"/>
                  </a:cubicBezTo>
                  <a:cubicBezTo>
                    <a:pt x="33" y="58"/>
                    <a:pt x="28" y="67"/>
                    <a:pt x="23" y="72"/>
                  </a:cubicBezTo>
                  <a:lnTo>
                    <a:pt x="9" y="62"/>
                  </a:lnTo>
                  <a:cubicBezTo>
                    <a:pt x="18"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p:nvSpPr>
          <p:spPr bwMode="auto">
            <a:xfrm>
              <a:off x="1615" y="1977"/>
              <a:ext cx="50" cy="42"/>
            </a:xfrm>
            <a:custGeom>
              <a:avLst/>
              <a:gdLst>
                <a:gd name="T0" fmla="*/ 0 w 78"/>
                <a:gd name="T1" fmla="*/ 34 h 72"/>
                <a:gd name="T2" fmla="*/ 0 w 78"/>
                <a:gd name="T3" fmla="*/ 34 h 72"/>
                <a:gd name="T4" fmla="*/ 6 w 78"/>
                <a:gd name="T5" fmla="*/ 17 h 72"/>
                <a:gd name="T6" fmla="*/ 33 w 78"/>
                <a:gd name="T7" fmla="*/ 29 h 72"/>
                <a:gd name="T8" fmla="*/ 30 w 78"/>
                <a:gd name="T9" fmla="*/ 0 h 72"/>
                <a:gd name="T10" fmla="*/ 47 w 78"/>
                <a:gd name="T11" fmla="*/ 0 h 72"/>
                <a:gd name="T12" fmla="*/ 45 w 78"/>
                <a:gd name="T13" fmla="*/ 28 h 72"/>
                <a:gd name="T14" fmla="*/ 72 w 78"/>
                <a:gd name="T15" fmla="*/ 17 h 72"/>
                <a:gd name="T16" fmla="*/ 78 w 78"/>
                <a:gd name="T17" fmla="*/ 34 h 72"/>
                <a:gd name="T18" fmla="*/ 49 w 78"/>
                <a:gd name="T19" fmla="*/ 40 h 72"/>
                <a:gd name="T20" fmla="*/ 69 w 78"/>
                <a:gd name="T21" fmla="*/ 62 h 72"/>
                <a:gd name="T22" fmla="*/ 55 w 78"/>
                <a:gd name="T23" fmla="*/ 72 h 72"/>
                <a:gd name="T24" fmla="*/ 39 w 78"/>
                <a:gd name="T25" fmla="*/ 47 h 72"/>
                <a:gd name="T26" fmla="*/ 23 w 78"/>
                <a:gd name="T27" fmla="*/ 72 h 72"/>
                <a:gd name="T28" fmla="*/ 10 w 78"/>
                <a:gd name="T29" fmla="*/ 62 h 72"/>
                <a:gd name="T30" fmla="*/ 29 w 78"/>
                <a:gd name="T31" fmla="*/ 40 h 72"/>
                <a:gd name="T32" fmla="*/ 0 w 78"/>
                <a:gd name="T33" fmla="*/ 34 h 72"/>
                <a:gd name="T34" fmla="*/ 0 w 78"/>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2">
                  <a:moveTo>
                    <a:pt x="0" y="34"/>
                  </a:moveTo>
                  <a:lnTo>
                    <a:pt x="0" y="34"/>
                  </a:lnTo>
                  <a:lnTo>
                    <a:pt x="6" y="17"/>
                  </a:lnTo>
                  <a:cubicBezTo>
                    <a:pt x="18" y="22"/>
                    <a:pt x="27" y="25"/>
                    <a:pt x="33" y="29"/>
                  </a:cubicBezTo>
                  <a:cubicBezTo>
                    <a:pt x="31" y="14"/>
                    <a:pt x="31" y="5"/>
                    <a:pt x="30" y="0"/>
                  </a:cubicBezTo>
                  <a:lnTo>
                    <a:pt x="47" y="0"/>
                  </a:lnTo>
                  <a:cubicBezTo>
                    <a:pt x="47" y="7"/>
                    <a:pt x="46" y="17"/>
                    <a:pt x="45" y="28"/>
                  </a:cubicBezTo>
                  <a:cubicBezTo>
                    <a:pt x="53" y="24"/>
                    <a:pt x="62" y="21"/>
                    <a:pt x="72" y="17"/>
                  </a:cubicBezTo>
                  <a:lnTo>
                    <a:pt x="78" y="34"/>
                  </a:lnTo>
                  <a:cubicBezTo>
                    <a:pt x="68" y="37"/>
                    <a:pt x="58" y="39"/>
                    <a:pt x="49" y="40"/>
                  </a:cubicBezTo>
                  <a:cubicBezTo>
                    <a:pt x="53" y="44"/>
                    <a:pt x="60" y="52"/>
                    <a:pt x="69" y="62"/>
                  </a:cubicBezTo>
                  <a:lnTo>
                    <a:pt x="55" y="72"/>
                  </a:lnTo>
                  <a:cubicBezTo>
                    <a:pt x="50" y="66"/>
                    <a:pt x="45" y="58"/>
                    <a:pt x="39" y="47"/>
                  </a:cubicBezTo>
                  <a:cubicBezTo>
                    <a:pt x="33" y="58"/>
                    <a:pt x="28" y="67"/>
                    <a:pt x="23" y="72"/>
                  </a:cubicBezTo>
                  <a:lnTo>
                    <a:pt x="10" y="62"/>
                  </a:lnTo>
                  <a:cubicBezTo>
                    <a:pt x="19"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noEditPoints="1"/>
            </p:cNvSpPr>
            <p:nvPr/>
          </p:nvSpPr>
          <p:spPr bwMode="auto">
            <a:xfrm>
              <a:off x="3423" y="1654"/>
              <a:ext cx="85" cy="127"/>
            </a:xfrm>
            <a:custGeom>
              <a:avLst/>
              <a:gdLst>
                <a:gd name="T0" fmla="*/ 88 w 133"/>
                <a:gd name="T1" fmla="*/ 80 h 217"/>
                <a:gd name="T2" fmla="*/ 88 w 133"/>
                <a:gd name="T3" fmla="*/ 80 h 217"/>
                <a:gd name="T4" fmla="*/ 116 w 133"/>
                <a:gd name="T5" fmla="*/ 116 h 217"/>
                <a:gd name="T6" fmla="*/ 110 w 133"/>
                <a:gd name="T7" fmla="*/ 142 h 217"/>
                <a:gd name="T8" fmla="*/ 92 w 133"/>
                <a:gd name="T9" fmla="*/ 161 h 217"/>
                <a:gd name="T10" fmla="*/ 65 w 133"/>
                <a:gd name="T11" fmla="*/ 168 h 217"/>
                <a:gd name="T12" fmla="*/ 47 w 133"/>
                <a:gd name="T13" fmla="*/ 167 h 217"/>
                <a:gd name="T14" fmla="*/ 32 w 133"/>
                <a:gd name="T15" fmla="*/ 161 h 217"/>
                <a:gd name="T16" fmla="*/ 19 w 133"/>
                <a:gd name="T17" fmla="*/ 217 h 217"/>
                <a:gd name="T18" fmla="*/ 0 w 133"/>
                <a:gd name="T19" fmla="*/ 217 h 217"/>
                <a:gd name="T20" fmla="*/ 35 w 133"/>
                <a:gd name="T21" fmla="*/ 62 h 217"/>
                <a:gd name="T22" fmla="*/ 47 w 133"/>
                <a:gd name="T23" fmla="*/ 28 h 217"/>
                <a:gd name="T24" fmla="*/ 67 w 133"/>
                <a:gd name="T25" fmla="*/ 7 h 217"/>
                <a:gd name="T26" fmla="*/ 95 w 133"/>
                <a:gd name="T27" fmla="*/ 0 h 217"/>
                <a:gd name="T28" fmla="*/ 123 w 133"/>
                <a:gd name="T29" fmla="*/ 8 h 217"/>
                <a:gd name="T30" fmla="*/ 133 w 133"/>
                <a:gd name="T31" fmla="*/ 30 h 217"/>
                <a:gd name="T32" fmla="*/ 131 w 133"/>
                <a:gd name="T33" fmla="*/ 43 h 217"/>
                <a:gd name="T34" fmla="*/ 124 w 133"/>
                <a:gd name="T35" fmla="*/ 57 h 217"/>
                <a:gd name="T36" fmla="*/ 110 w 133"/>
                <a:gd name="T37" fmla="*/ 69 h 217"/>
                <a:gd name="T38" fmla="*/ 88 w 133"/>
                <a:gd name="T39" fmla="*/ 79 h 217"/>
                <a:gd name="T40" fmla="*/ 88 w 133"/>
                <a:gd name="T41" fmla="*/ 80 h 217"/>
                <a:gd name="T42" fmla="*/ 69 w 133"/>
                <a:gd name="T43" fmla="*/ 75 h 217"/>
                <a:gd name="T44" fmla="*/ 69 w 133"/>
                <a:gd name="T45" fmla="*/ 75 h 217"/>
                <a:gd name="T46" fmla="*/ 91 w 133"/>
                <a:gd name="T47" fmla="*/ 68 h 217"/>
                <a:gd name="T48" fmla="*/ 107 w 133"/>
                <a:gd name="T49" fmla="*/ 51 h 217"/>
                <a:gd name="T50" fmla="*/ 113 w 133"/>
                <a:gd name="T51" fmla="*/ 29 h 217"/>
                <a:gd name="T52" fmla="*/ 108 w 133"/>
                <a:gd name="T53" fmla="*/ 14 h 217"/>
                <a:gd name="T54" fmla="*/ 94 w 133"/>
                <a:gd name="T55" fmla="*/ 9 h 217"/>
                <a:gd name="T56" fmla="*/ 69 w 133"/>
                <a:gd name="T57" fmla="*/ 23 h 217"/>
                <a:gd name="T58" fmla="*/ 53 w 133"/>
                <a:gd name="T59" fmla="*/ 66 h 217"/>
                <a:gd name="T60" fmla="*/ 37 w 133"/>
                <a:gd name="T61" fmla="*/ 140 h 217"/>
                <a:gd name="T62" fmla="*/ 37 w 133"/>
                <a:gd name="T63" fmla="*/ 144 h 217"/>
                <a:gd name="T64" fmla="*/ 38 w 133"/>
                <a:gd name="T65" fmla="*/ 149 h 217"/>
                <a:gd name="T66" fmla="*/ 42 w 133"/>
                <a:gd name="T67" fmla="*/ 154 h 217"/>
                <a:gd name="T68" fmla="*/ 50 w 133"/>
                <a:gd name="T69" fmla="*/ 158 h 217"/>
                <a:gd name="T70" fmla="*/ 61 w 133"/>
                <a:gd name="T71" fmla="*/ 159 h 217"/>
                <a:gd name="T72" fmla="*/ 79 w 133"/>
                <a:gd name="T73" fmla="*/ 153 h 217"/>
                <a:gd name="T74" fmla="*/ 91 w 133"/>
                <a:gd name="T75" fmla="*/ 137 h 217"/>
                <a:gd name="T76" fmla="*/ 95 w 133"/>
                <a:gd name="T77" fmla="*/ 112 h 217"/>
                <a:gd name="T78" fmla="*/ 88 w 133"/>
                <a:gd name="T79" fmla="*/ 92 h 217"/>
                <a:gd name="T80" fmla="*/ 67 w 133"/>
                <a:gd name="T81" fmla="*/ 83 h 217"/>
                <a:gd name="T82" fmla="*/ 69 w 133"/>
                <a:gd name="T83" fmla="*/ 7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217">
                  <a:moveTo>
                    <a:pt x="88" y="80"/>
                  </a:moveTo>
                  <a:lnTo>
                    <a:pt x="88" y="80"/>
                  </a:lnTo>
                  <a:cubicBezTo>
                    <a:pt x="107" y="86"/>
                    <a:pt x="116" y="99"/>
                    <a:pt x="116" y="116"/>
                  </a:cubicBezTo>
                  <a:cubicBezTo>
                    <a:pt x="116" y="126"/>
                    <a:pt x="114" y="134"/>
                    <a:pt x="110" y="142"/>
                  </a:cubicBezTo>
                  <a:cubicBezTo>
                    <a:pt x="106" y="150"/>
                    <a:pt x="100" y="157"/>
                    <a:pt x="92" y="161"/>
                  </a:cubicBezTo>
                  <a:cubicBezTo>
                    <a:pt x="84" y="166"/>
                    <a:pt x="75" y="168"/>
                    <a:pt x="65" y="168"/>
                  </a:cubicBezTo>
                  <a:cubicBezTo>
                    <a:pt x="58" y="168"/>
                    <a:pt x="52" y="168"/>
                    <a:pt x="47" y="167"/>
                  </a:cubicBezTo>
                  <a:cubicBezTo>
                    <a:pt x="42" y="166"/>
                    <a:pt x="37" y="164"/>
                    <a:pt x="32" y="161"/>
                  </a:cubicBezTo>
                  <a:lnTo>
                    <a:pt x="19" y="217"/>
                  </a:lnTo>
                  <a:lnTo>
                    <a:pt x="0" y="217"/>
                  </a:lnTo>
                  <a:lnTo>
                    <a:pt x="35" y="62"/>
                  </a:lnTo>
                  <a:cubicBezTo>
                    <a:pt x="38" y="49"/>
                    <a:pt x="42" y="37"/>
                    <a:pt x="47" y="28"/>
                  </a:cubicBezTo>
                  <a:cubicBezTo>
                    <a:pt x="52" y="19"/>
                    <a:pt x="59" y="12"/>
                    <a:pt x="67" y="7"/>
                  </a:cubicBezTo>
                  <a:cubicBezTo>
                    <a:pt x="75" y="2"/>
                    <a:pt x="84" y="0"/>
                    <a:pt x="95" y="0"/>
                  </a:cubicBezTo>
                  <a:cubicBezTo>
                    <a:pt x="107" y="0"/>
                    <a:pt x="116" y="2"/>
                    <a:pt x="123" y="8"/>
                  </a:cubicBezTo>
                  <a:cubicBezTo>
                    <a:pt x="129" y="13"/>
                    <a:pt x="133" y="20"/>
                    <a:pt x="133" y="30"/>
                  </a:cubicBezTo>
                  <a:cubicBezTo>
                    <a:pt x="133" y="34"/>
                    <a:pt x="132" y="38"/>
                    <a:pt x="131" y="43"/>
                  </a:cubicBezTo>
                  <a:cubicBezTo>
                    <a:pt x="130" y="48"/>
                    <a:pt x="128" y="52"/>
                    <a:pt x="124" y="57"/>
                  </a:cubicBezTo>
                  <a:cubicBezTo>
                    <a:pt x="121" y="61"/>
                    <a:pt x="116" y="65"/>
                    <a:pt x="110" y="69"/>
                  </a:cubicBezTo>
                  <a:cubicBezTo>
                    <a:pt x="104" y="73"/>
                    <a:pt x="97" y="76"/>
                    <a:pt x="88" y="79"/>
                  </a:cubicBezTo>
                  <a:lnTo>
                    <a:pt x="88" y="80"/>
                  </a:lnTo>
                  <a:close/>
                  <a:moveTo>
                    <a:pt x="69" y="75"/>
                  </a:moveTo>
                  <a:lnTo>
                    <a:pt x="69" y="75"/>
                  </a:lnTo>
                  <a:cubicBezTo>
                    <a:pt x="77" y="74"/>
                    <a:pt x="85" y="72"/>
                    <a:pt x="91" y="68"/>
                  </a:cubicBezTo>
                  <a:cubicBezTo>
                    <a:pt x="98" y="63"/>
                    <a:pt x="104" y="58"/>
                    <a:pt x="107" y="51"/>
                  </a:cubicBezTo>
                  <a:cubicBezTo>
                    <a:pt x="111" y="44"/>
                    <a:pt x="113" y="37"/>
                    <a:pt x="113" y="29"/>
                  </a:cubicBezTo>
                  <a:cubicBezTo>
                    <a:pt x="113" y="22"/>
                    <a:pt x="112" y="17"/>
                    <a:pt x="108" y="14"/>
                  </a:cubicBezTo>
                  <a:cubicBezTo>
                    <a:pt x="105" y="10"/>
                    <a:pt x="100" y="9"/>
                    <a:pt x="94" y="9"/>
                  </a:cubicBezTo>
                  <a:cubicBezTo>
                    <a:pt x="84" y="9"/>
                    <a:pt x="76" y="13"/>
                    <a:pt x="69" y="23"/>
                  </a:cubicBezTo>
                  <a:cubicBezTo>
                    <a:pt x="63" y="33"/>
                    <a:pt x="57" y="47"/>
                    <a:pt x="53" y="66"/>
                  </a:cubicBezTo>
                  <a:lnTo>
                    <a:pt x="37" y="140"/>
                  </a:lnTo>
                  <a:cubicBezTo>
                    <a:pt x="37" y="141"/>
                    <a:pt x="37" y="143"/>
                    <a:pt x="37" y="144"/>
                  </a:cubicBezTo>
                  <a:cubicBezTo>
                    <a:pt x="37" y="146"/>
                    <a:pt x="37" y="148"/>
                    <a:pt x="38" y="149"/>
                  </a:cubicBezTo>
                  <a:cubicBezTo>
                    <a:pt x="39" y="151"/>
                    <a:pt x="40" y="152"/>
                    <a:pt x="42" y="154"/>
                  </a:cubicBezTo>
                  <a:cubicBezTo>
                    <a:pt x="44" y="155"/>
                    <a:pt x="47" y="157"/>
                    <a:pt x="50" y="158"/>
                  </a:cubicBezTo>
                  <a:cubicBezTo>
                    <a:pt x="53" y="159"/>
                    <a:pt x="57" y="159"/>
                    <a:pt x="61" y="159"/>
                  </a:cubicBezTo>
                  <a:cubicBezTo>
                    <a:pt x="68" y="159"/>
                    <a:pt x="73" y="157"/>
                    <a:pt x="79" y="153"/>
                  </a:cubicBezTo>
                  <a:cubicBezTo>
                    <a:pt x="84" y="149"/>
                    <a:pt x="88" y="144"/>
                    <a:pt x="91" y="137"/>
                  </a:cubicBezTo>
                  <a:cubicBezTo>
                    <a:pt x="94" y="130"/>
                    <a:pt x="95" y="121"/>
                    <a:pt x="95" y="112"/>
                  </a:cubicBezTo>
                  <a:cubicBezTo>
                    <a:pt x="95" y="103"/>
                    <a:pt x="93" y="97"/>
                    <a:pt x="88" y="92"/>
                  </a:cubicBezTo>
                  <a:cubicBezTo>
                    <a:pt x="83" y="87"/>
                    <a:pt x="76" y="84"/>
                    <a:pt x="67" y="83"/>
                  </a:cubicBezTo>
                  <a:lnTo>
                    <a:pt x="69" y="7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noEditPoints="1"/>
            </p:cNvSpPr>
            <p:nvPr/>
          </p:nvSpPr>
          <p:spPr bwMode="auto">
            <a:xfrm>
              <a:off x="3566" y="1681"/>
              <a:ext cx="73" cy="42"/>
            </a:xfrm>
            <a:custGeom>
              <a:avLst/>
              <a:gdLst>
                <a:gd name="T0" fmla="*/ 113 w 113"/>
                <a:gd name="T1" fmla="*/ 20 h 72"/>
                <a:gd name="T2" fmla="*/ 113 w 113"/>
                <a:gd name="T3" fmla="*/ 20 h 72"/>
                <a:gd name="T4" fmla="*/ 0 w 113"/>
                <a:gd name="T5" fmla="*/ 20 h 72"/>
                <a:gd name="T6" fmla="*/ 0 w 113"/>
                <a:gd name="T7" fmla="*/ 0 h 72"/>
                <a:gd name="T8" fmla="*/ 113 w 113"/>
                <a:gd name="T9" fmla="*/ 0 h 72"/>
                <a:gd name="T10" fmla="*/ 113 w 113"/>
                <a:gd name="T11" fmla="*/ 20 h 72"/>
                <a:gd name="T12" fmla="*/ 113 w 113"/>
                <a:gd name="T13" fmla="*/ 72 h 72"/>
                <a:gd name="T14" fmla="*/ 113 w 113"/>
                <a:gd name="T15" fmla="*/ 72 h 72"/>
                <a:gd name="T16" fmla="*/ 0 w 113"/>
                <a:gd name="T17" fmla="*/ 72 h 72"/>
                <a:gd name="T18" fmla="*/ 0 w 113"/>
                <a:gd name="T19" fmla="*/ 52 h 72"/>
                <a:gd name="T20" fmla="*/ 113 w 113"/>
                <a:gd name="T21" fmla="*/ 52 h 72"/>
                <a:gd name="T22" fmla="*/ 113 w 113"/>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72">
                  <a:moveTo>
                    <a:pt x="113" y="20"/>
                  </a:moveTo>
                  <a:lnTo>
                    <a:pt x="113" y="20"/>
                  </a:lnTo>
                  <a:lnTo>
                    <a:pt x="0" y="20"/>
                  </a:lnTo>
                  <a:lnTo>
                    <a:pt x="0" y="0"/>
                  </a:lnTo>
                  <a:lnTo>
                    <a:pt x="113" y="0"/>
                  </a:lnTo>
                  <a:lnTo>
                    <a:pt x="113" y="20"/>
                  </a:lnTo>
                  <a:close/>
                  <a:moveTo>
                    <a:pt x="113" y="72"/>
                  </a:moveTo>
                  <a:lnTo>
                    <a:pt x="113" y="72"/>
                  </a:lnTo>
                  <a:lnTo>
                    <a:pt x="0" y="72"/>
                  </a:lnTo>
                  <a:lnTo>
                    <a:pt x="0" y="52"/>
                  </a:lnTo>
                  <a:lnTo>
                    <a:pt x="113" y="52"/>
                  </a:lnTo>
                  <a:lnTo>
                    <a:pt x="113" y="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3695" y="1709"/>
              <a:ext cx="42" cy="13"/>
            </a:xfrm>
            <a:custGeom>
              <a:avLst/>
              <a:gdLst>
                <a:gd name="T0" fmla="*/ 0 w 65"/>
                <a:gd name="T1" fmla="*/ 21 h 21"/>
                <a:gd name="T2" fmla="*/ 0 w 65"/>
                <a:gd name="T3" fmla="*/ 21 h 21"/>
                <a:gd name="T4" fmla="*/ 0 w 65"/>
                <a:gd name="T5" fmla="*/ 0 h 21"/>
                <a:gd name="T6" fmla="*/ 65 w 65"/>
                <a:gd name="T7" fmla="*/ 0 h 21"/>
                <a:gd name="T8" fmla="*/ 65 w 65"/>
                <a:gd name="T9" fmla="*/ 21 h 21"/>
                <a:gd name="T10" fmla="*/ 0 w 65"/>
                <a:gd name="T11" fmla="*/ 21 h 21"/>
              </a:gdLst>
              <a:ahLst/>
              <a:cxnLst>
                <a:cxn ang="0">
                  <a:pos x="T0" y="T1"/>
                </a:cxn>
                <a:cxn ang="0">
                  <a:pos x="T2" y="T3"/>
                </a:cxn>
                <a:cxn ang="0">
                  <a:pos x="T4" y="T5"/>
                </a:cxn>
                <a:cxn ang="0">
                  <a:pos x="T6" y="T7"/>
                </a:cxn>
                <a:cxn ang="0">
                  <a:pos x="T8" y="T9"/>
                </a:cxn>
                <a:cxn ang="0">
                  <a:pos x="T10" y="T11"/>
                </a:cxn>
              </a:cxnLst>
              <a:rect l="0" t="0" r="r" b="b"/>
              <a:pathLst>
                <a:path w="65" h="21">
                  <a:moveTo>
                    <a:pt x="0" y="21"/>
                  </a:moveTo>
                  <a:lnTo>
                    <a:pt x="0" y="21"/>
                  </a:lnTo>
                  <a:lnTo>
                    <a:pt x="0" y="0"/>
                  </a:lnTo>
                  <a:lnTo>
                    <a:pt x="65" y="0"/>
                  </a:lnTo>
                  <a:lnTo>
                    <a:pt x="65" y="21"/>
                  </a:lnTo>
                  <a:lnTo>
                    <a:pt x="0"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noEditPoints="1"/>
            </p:cNvSpPr>
            <p:nvPr/>
          </p:nvSpPr>
          <p:spPr bwMode="auto">
            <a:xfrm>
              <a:off x="3748" y="1651"/>
              <a:ext cx="72" cy="102"/>
            </a:xfrm>
            <a:custGeom>
              <a:avLst/>
              <a:gdLst>
                <a:gd name="T0" fmla="*/ 0 w 111"/>
                <a:gd name="T1" fmla="*/ 87 h 174"/>
                <a:gd name="T2" fmla="*/ 0 w 111"/>
                <a:gd name="T3" fmla="*/ 87 h 174"/>
                <a:gd name="T4" fmla="*/ 6 w 111"/>
                <a:gd name="T5" fmla="*/ 38 h 174"/>
                <a:gd name="T6" fmla="*/ 24 w 111"/>
                <a:gd name="T7" fmla="*/ 10 h 174"/>
                <a:gd name="T8" fmla="*/ 55 w 111"/>
                <a:gd name="T9" fmla="*/ 0 h 174"/>
                <a:gd name="T10" fmla="*/ 80 w 111"/>
                <a:gd name="T11" fmla="*/ 5 h 174"/>
                <a:gd name="T12" fmla="*/ 97 w 111"/>
                <a:gd name="T13" fmla="*/ 21 h 174"/>
                <a:gd name="T14" fmla="*/ 107 w 111"/>
                <a:gd name="T15" fmla="*/ 47 h 174"/>
                <a:gd name="T16" fmla="*/ 111 w 111"/>
                <a:gd name="T17" fmla="*/ 87 h 174"/>
                <a:gd name="T18" fmla="*/ 105 w 111"/>
                <a:gd name="T19" fmla="*/ 136 h 174"/>
                <a:gd name="T20" fmla="*/ 86 w 111"/>
                <a:gd name="T21" fmla="*/ 164 h 174"/>
                <a:gd name="T22" fmla="*/ 55 w 111"/>
                <a:gd name="T23" fmla="*/ 174 h 174"/>
                <a:gd name="T24" fmla="*/ 17 w 111"/>
                <a:gd name="T25" fmla="*/ 157 h 174"/>
                <a:gd name="T26" fmla="*/ 0 w 111"/>
                <a:gd name="T27" fmla="*/ 87 h 174"/>
                <a:gd name="T28" fmla="*/ 0 w 111"/>
                <a:gd name="T29" fmla="*/ 87 h 174"/>
                <a:gd name="T30" fmla="*/ 21 w 111"/>
                <a:gd name="T31" fmla="*/ 87 h 174"/>
                <a:gd name="T32" fmla="*/ 21 w 111"/>
                <a:gd name="T33" fmla="*/ 87 h 174"/>
                <a:gd name="T34" fmla="*/ 31 w 111"/>
                <a:gd name="T35" fmla="*/ 143 h 174"/>
                <a:gd name="T36" fmla="*/ 55 w 111"/>
                <a:gd name="T37" fmla="*/ 157 h 174"/>
                <a:gd name="T38" fmla="*/ 80 w 111"/>
                <a:gd name="T39" fmla="*/ 143 h 174"/>
                <a:gd name="T40" fmla="*/ 90 w 111"/>
                <a:gd name="T41" fmla="*/ 87 h 174"/>
                <a:gd name="T42" fmla="*/ 80 w 111"/>
                <a:gd name="T43" fmla="*/ 31 h 174"/>
                <a:gd name="T44" fmla="*/ 55 w 111"/>
                <a:gd name="T45" fmla="*/ 17 h 174"/>
                <a:gd name="T46" fmla="*/ 32 w 111"/>
                <a:gd name="T47" fmla="*/ 29 h 174"/>
                <a:gd name="T48" fmla="*/ 21 w 111"/>
                <a:gd name="T49" fmla="*/ 87 h 174"/>
                <a:gd name="T50" fmla="*/ 21 w 111"/>
                <a:gd name="T5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74">
                  <a:moveTo>
                    <a:pt x="0" y="87"/>
                  </a:moveTo>
                  <a:lnTo>
                    <a:pt x="0" y="87"/>
                  </a:lnTo>
                  <a:cubicBezTo>
                    <a:pt x="0" y="67"/>
                    <a:pt x="2" y="51"/>
                    <a:pt x="6" y="38"/>
                  </a:cubicBezTo>
                  <a:cubicBezTo>
                    <a:pt x="10" y="26"/>
                    <a:pt x="16" y="16"/>
                    <a:pt x="24" y="10"/>
                  </a:cubicBezTo>
                  <a:cubicBezTo>
                    <a:pt x="33" y="3"/>
                    <a:pt x="43" y="0"/>
                    <a:pt x="55" y="0"/>
                  </a:cubicBezTo>
                  <a:cubicBezTo>
                    <a:pt x="65" y="0"/>
                    <a:pt x="73" y="2"/>
                    <a:pt x="80" y="5"/>
                  </a:cubicBezTo>
                  <a:cubicBezTo>
                    <a:pt x="86" y="9"/>
                    <a:pt x="92" y="14"/>
                    <a:pt x="97" y="21"/>
                  </a:cubicBezTo>
                  <a:cubicBezTo>
                    <a:pt x="101" y="28"/>
                    <a:pt x="105" y="37"/>
                    <a:pt x="107" y="47"/>
                  </a:cubicBezTo>
                  <a:cubicBezTo>
                    <a:pt x="110" y="57"/>
                    <a:pt x="111" y="70"/>
                    <a:pt x="111" y="87"/>
                  </a:cubicBezTo>
                  <a:cubicBezTo>
                    <a:pt x="111" y="107"/>
                    <a:pt x="109" y="123"/>
                    <a:pt x="105" y="136"/>
                  </a:cubicBezTo>
                  <a:cubicBezTo>
                    <a:pt x="101" y="148"/>
                    <a:pt x="95" y="158"/>
                    <a:pt x="86" y="164"/>
                  </a:cubicBezTo>
                  <a:cubicBezTo>
                    <a:pt x="78" y="171"/>
                    <a:pt x="68" y="174"/>
                    <a:pt x="55" y="174"/>
                  </a:cubicBezTo>
                  <a:cubicBezTo>
                    <a:pt x="39" y="174"/>
                    <a:pt x="26" y="169"/>
                    <a:pt x="17" y="157"/>
                  </a:cubicBezTo>
                  <a:cubicBezTo>
                    <a:pt x="5" y="142"/>
                    <a:pt x="0" y="119"/>
                    <a:pt x="0" y="87"/>
                  </a:cubicBezTo>
                  <a:lnTo>
                    <a:pt x="0" y="87"/>
                  </a:lnTo>
                  <a:close/>
                  <a:moveTo>
                    <a:pt x="21" y="87"/>
                  </a:moveTo>
                  <a:lnTo>
                    <a:pt x="21" y="87"/>
                  </a:lnTo>
                  <a:cubicBezTo>
                    <a:pt x="21" y="115"/>
                    <a:pt x="24" y="134"/>
                    <a:pt x="31" y="143"/>
                  </a:cubicBezTo>
                  <a:cubicBezTo>
                    <a:pt x="38" y="153"/>
                    <a:pt x="46" y="157"/>
                    <a:pt x="55" y="157"/>
                  </a:cubicBezTo>
                  <a:cubicBezTo>
                    <a:pt x="65" y="157"/>
                    <a:pt x="73" y="152"/>
                    <a:pt x="80" y="143"/>
                  </a:cubicBezTo>
                  <a:cubicBezTo>
                    <a:pt x="86" y="134"/>
                    <a:pt x="90" y="115"/>
                    <a:pt x="90" y="87"/>
                  </a:cubicBezTo>
                  <a:cubicBezTo>
                    <a:pt x="90" y="59"/>
                    <a:pt x="86" y="40"/>
                    <a:pt x="80" y="31"/>
                  </a:cubicBezTo>
                  <a:cubicBezTo>
                    <a:pt x="73" y="22"/>
                    <a:pt x="65" y="17"/>
                    <a:pt x="55" y="17"/>
                  </a:cubicBezTo>
                  <a:cubicBezTo>
                    <a:pt x="45" y="17"/>
                    <a:pt x="38" y="21"/>
                    <a:pt x="32" y="29"/>
                  </a:cubicBezTo>
                  <a:cubicBezTo>
                    <a:pt x="25" y="40"/>
                    <a:pt x="21" y="59"/>
                    <a:pt x="21" y="87"/>
                  </a:cubicBezTo>
                  <a:lnTo>
                    <a:pt x="21" y="8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3842" y="1738"/>
              <a:ext cx="15" cy="14"/>
            </a:xfrm>
            <a:custGeom>
              <a:avLst/>
              <a:gdLst>
                <a:gd name="T0" fmla="*/ 0 w 24"/>
                <a:gd name="T1" fmla="*/ 24 h 24"/>
                <a:gd name="T2" fmla="*/ 0 w 24"/>
                <a:gd name="T3" fmla="*/ 24 h 24"/>
                <a:gd name="T4" fmla="*/ 0 w 24"/>
                <a:gd name="T5" fmla="*/ 0 h 24"/>
                <a:gd name="T6" fmla="*/ 24 w 24"/>
                <a:gd name="T7" fmla="*/ 0 h 24"/>
                <a:gd name="T8" fmla="*/ 24 w 24"/>
                <a:gd name="T9" fmla="*/ 24 h 24"/>
                <a:gd name="T10" fmla="*/ 0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0" y="24"/>
                  </a:moveTo>
                  <a:lnTo>
                    <a:pt x="0" y="24"/>
                  </a:lnTo>
                  <a:lnTo>
                    <a:pt x="0" y="0"/>
                  </a:lnTo>
                  <a:lnTo>
                    <a:pt x="24" y="0"/>
                  </a:lnTo>
                  <a:lnTo>
                    <a:pt x="24" y="24"/>
                  </a:lnTo>
                  <a:lnTo>
                    <a:pt x="0" y="2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3875" y="1651"/>
              <a:ext cx="73" cy="101"/>
            </a:xfrm>
            <a:custGeom>
              <a:avLst/>
              <a:gdLst>
                <a:gd name="T0" fmla="*/ 113 w 113"/>
                <a:gd name="T1" fmla="*/ 151 h 172"/>
                <a:gd name="T2" fmla="*/ 113 w 113"/>
                <a:gd name="T3" fmla="*/ 151 h 172"/>
                <a:gd name="T4" fmla="*/ 113 w 113"/>
                <a:gd name="T5" fmla="*/ 172 h 172"/>
                <a:gd name="T6" fmla="*/ 0 w 113"/>
                <a:gd name="T7" fmla="*/ 172 h 172"/>
                <a:gd name="T8" fmla="*/ 2 w 113"/>
                <a:gd name="T9" fmla="*/ 157 h 172"/>
                <a:gd name="T10" fmla="*/ 16 w 113"/>
                <a:gd name="T11" fmla="*/ 134 h 172"/>
                <a:gd name="T12" fmla="*/ 44 w 113"/>
                <a:gd name="T13" fmla="*/ 108 h 172"/>
                <a:gd name="T14" fmla="*/ 81 w 113"/>
                <a:gd name="T15" fmla="*/ 72 h 172"/>
                <a:gd name="T16" fmla="*/ 91 w 113"/>
                <a:gd name="T17" fmla="*/ 47 h 172"/>
                <a:gd name="T18" fmla="*/ 82 w 113"/>
                <a:gd name="T19" fmla="*/ 26 h 172"/>
                <a:gd name="T20" fmla="*/ 59 w 113"/>
                <a:gd name="T21" fmla="*/ 17 h 172"/>
                <a:gd name="T22" fmla="*/ 35 w 113"/>
                <a:gd name="T23" fmla="*/ 26 h 172"/>
                <a:gd name="T24" fmla="*/ 25 w 113"/>
                <a:gd name="T25" fmla="*/ 51 h 172"/>
                <a:gd name="T26" fmla="*/ 4 w 113"/>
                <a:gd name="T27" fmla="*/ 49 h 172"/>
                <a:gd name="T28" fmla="*/ 21 w 113"/>
                <a:gd name="T29" fmla="*/ 12 h 172"/>
                <a:gd name="T30" fmla="*/ 59 w 113"/>
                <a:gd name="T31" fmla="*/ 0 h 172"/>
                <a:gd name="T32" fmla="*/ 98 w 113"/>
                <a:gd name="T33" fmla="*/ 13 h 172"/>
                <a:gd name="T34" fmla="*/ 113 w 113"/>
                <a:gd name="T35" fmla="*/ 47 h 172"/>
                <a:gd name="T36" fmla="*/ 109 w 113"/>
                <a:gd name="T37" fmla="*/ 67 h 172"/>
                <a:gd name="T38" fmla="*/ 95 w 113"/>
                <a:gd name="T39" fmla="*/ 88 h 172"/>
                <a:gd name="T40" fmla="*/ 62 w 113"/>
                <a:gd name="T41" fmla="*/ 118 h 172"/>
                <a:gd name="T42" fmla="*/ 38 w 113"/>
                <a:gd name="T43" fmla="*/ 140 h 172"/>
                <a:gd name="T44" fmla="*/ 29 w 113"/>
                <a:gd name="T45" fmla="*/ 151 h 172"/>
                <a:gd name="T46" fmla="*/ 113 w 113"/>
                <a:gd name="T47"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72">
                  <a:moveTo>
                    <a:pt x="113" y="151"/>
                  </a:moveTo>
                  <a:lnTo>
                    <a:pt x="113" y="151"/>
                  </a:lnTo>
                  <a:lnTo>
                    <a:pt x="113" y="172"/>
                  </a:lnTo>
                  <a:lnTo>
                    <a:pt x="0" y="172"/>
                  </a:lnTo>
                  <a:cubicBezTo>
                    <a:pt x="0" y="166"/>
                    <a:pt x="1" y="162"/>
                    <a:pt x="2" y="157"/>
                  </a:cubicBezTo>
                  <a:cubicBezTo>
                    <a:pt x="5" y="149"/>
                    <a:pt x="10" y="142"/>
                    <a:pt x="16" y="134"/>
                  </a:cubicBezTo>
                  <a:cubicBezTo>
                    <a:pt x="22" y="127"/>
                    <a:pt x="32" y="118"/>
                    <a:pt x="44" y="108"/>
                  </a:cubicBezTo>
                  <a:cubicBezTo>
                    <a:pt x="62" y="93"/>
                    <a:pt x="75" y="81"/>
                    <a:pt x="81" y="72"/>
                  </a:cubicBezTo>
                  <a:cubicBezTo>
                    <a:pt x="88" y="63"/>
                    <a:pt x="91" y="55"/>
                    <a:pt x="91" y="47"/>
                  </a:cubicBezTo>
                  <a:cubicBezTo>
                    <a:pt x="91" y="38"/>
                    <a:pt x="88" y="31"/>
                    <a:pt x="82" y="26"/>
                  </a:cubicBezTo>
                  <a:cubicBezTo>
                    <a:pt x="76" y="20"/>
                    <a:pt x="68" y="17"/>
                    <a:pt x="59" y="17"/>
                  </a:cubicBezTo>
                  <a:cubicBezTo>
                    <a:pt x="49" y="17"/>
                    <a:pt x="41" y="20"/>
                    <a:pt x="35" y="26"/>
                  </a:cubicBezTo>
                  <a:cubicBezTo>
                    <a:pt x="29" y="32"/>
                    <a:pt x="25" y="41"/>
                    <a:pt x="25" y="51"/>
                  </a:cubicBezTo>
                  <a:lnTo>
                    <a:pt x="4" y="49"/>
                  </a:lnTo>
                  <a:cubicBezTo>
                    <a:pt x="5" y="33"/>
                    <a:pt x="11" y="21"/>
                    <a:pt x="21" y="12"/>
                  </a:cubicBezTo>
                  <a:cubicBezTo>
                    <a:pt x="30" y="4"/>
                    <a:pt x="43" y="0"/>
                    <a:pt x="59" y="0"/>
                  </a:cubicBezTo>
                  <a:cubicBezTo>
                    <a:pt x="76" y="0"/>
                    <a:pt x="89" y="4"/>
                    <a:pt x="98" y="13"/>
                  </a:cubicBezTo>
                  <a:cubicBezTo>
                    <a:pt x="108" y="22"/>
                    <a:pt x="113" y="34"/>
                    <a:pt x="113" y="47"/>
                  </a:cubicBezTo>
                  <a:cubicBezTo>
                    <a:pt x="113" y="54"/>
                    <a:pt x="111" y="61"/>
                    <a:pt x="109" y="67"/>
                  </a:cubicBezTo>
                  <a:cubicBezTo>
                    <a:pt x="106" y="74"/>
                    <a:pt x="101" y="81"/>
                    <a:pt x="95" y="88"/>
                  </a:cubicBezTo>
                  <a:cubicBezTo>
                    <a:pt x="88" y="96"/>
                    <a:pt x="77" y="106"/>
                    <a:pt x="62" y="118"/>
                  </a:cubicBezTo>
                  <a:cubicBezTo>
                    <a:pt x="50" y="129"/>
                    <a:pt x="41" y="136"/>
                    <a:pt x="38" y="140"/>
                  </a:cubicBezTo>
                  <a:cubicBezTo>
                    <a:pt x="34" y="144"/>
                    <a:pt x="31" y="148"/>
                    <a:pt x="29" y="151"/>
                  </a:cubicBezTo>
                  <a:lnTo>
                    <a:pt x="113" y="15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p:nvSpPr>
          <p:spPr bwMode="auto">
            <a:xfrm>
              <a:off x="3961" y="1650"/>
              <a:ext cx="50" cy="42"/>
            </a:xfrm>
            <a:custGeom>
              <a:avLst/>
              <a:gdLst>
                <a:gd name="T0" fmla="*/ 0 w 78"/>
                <a:gd name="T1" fmla="*/ 34 h 72"/>
                <a:gd name="T2" fmla="*/ 0 w 78"/>
                <a:gd name="T3" fmla="*/ 34 h 72"/>
                <a:gd name="T4" fmla="*/ 6 w 78"/>
                <a:gd name="T5" fmla="*/ 17 h 72"/>
                <a:gd name="T6" fmla="*/ 33 w 78"/>
                <a:gd name="T7" fmla="*/ 29 h 72"/>
                <a:gd name="T8" fmla="*/ 30 w 78"/>
                <a:gd name="T9" fmla="*/ 0 h 72"/>
                <a:gd name="T10" fmla="*/ 47 w 78"/>
                <a:gd name="T11" fmla="*/ 0 h 72"/>
                <a:gd name="T12" fmla="*/ 45 w 78"/>
                <a:gd name="T13" fmla="*/ 28 h 72"/>
                <a:gd name="T14" fmla="*/ 72 w 78"/>
                <a:gd name="T15" fmla="*/ 17 h 72"/>
                <a:gd name="T16" fmla="*/ 78 w 78"/>
                <a:gd name="T17" fmla="*/ 34 h 72"/>
                <a:gd name="T18" fmla="*/ 49 w 78"/>
                <a:gd name="T19" fmla="*/ 40 h 72"/>
                <a:gd name="T20" fmla="*/ 69 w 78"/>
                <a:gd name="T21" fmla="*/ 62 h 72"/>
                <a:gd name="T22" fmla="*/ 55 w 78"/>
                <a:gd name="T23" fmla="*/ 72 h 72"/>
                <a:gd name="T24" fmla="*/ 39 w 78"/>
                <a:gd name="T25" fmla="*/ 47 h 72"/>
                <a:gd name="T26" fmla="*/ 23 w 78"/>
                <a:gd name="T27" fmla="*/ 72 h 72"/>
                <a:gd name="T28" fmla="*/ 10 w 78"/>
                <a:gd name="T29" fmla="*/ 62 h 72"/>
                <a:gd name="T30" fmla="*/ 29 w 78"/>
                <a:gd name="T31" fmla="*/ 40 h 72"/>
                <a:gd name="T32" fmla="*/ 0 w 78"/>
                <a:gd name="T33" fmla="*/ 34 h 72"/>
                <a:gd name="T34" fmla="*/ 0 w 78"/>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2">
                  <a:moveTo>
                    <a:pt x="0" y="34"/>
                  </a:moveTo>
                  <a:lnTo>
                    <a:pt x="0" y="34"/>
                  </a:lnTo>
                  <a:lnTo>
                    <a:pt x="6" y="17"/>
                  </a:lnTo>
                  <a:cubicBezTo>
                    <a:pt x="18" y="22"/>
                    <a:pt x="27" y="25"/>
                    <a:pt x="33" y="29"/>
                  </a:cubicBezTo>
                  <a:cubicBezTo>
                    <a:pt x="31" y="14"/>
                    <a:pt x="31" y="5"/>
                    <a:pt x="30" y="0"/>
                  </a:cubicBezTo>
                  <a:lnTo>
                    <a:pt x="47" y="0"/>
                  </a:lnTo>
                  <a:cubicBezTo>
                    <a:pt x="47" y="7"/>
                    <a:pt x="46" y="17"/>
                    <a:pt x="45" y="28"/>
                  </a:cubicBezTo>
                  <a:cubicBezTo>
                    <a:pt x="53" y="24"/>
                    <a:pt x="62" y="21"/>
                    <a:pt x="72" y="17"/>
                  </a:cubicBezTo>
                  <a:lnTo>
                    <a:pt x="78" y="34"/>
                  </a:lnTo>
                  <a:cubicBezTo>
                    <a:pt x="68" y="37"/>
                    <a:pt x="58" y="39"/>
                    <a:pt x="49" y="40"/>
                  </a:cubicBezTo>
                  <a:cubicBezTo>
                    <a:pt x="53" y="44"/>
                    <a:pt x="60" y="52"/>
                    <a:pt x="69" y="62"/>
                  </a:cubicBezTo>
                  <a:lnTo>
                    <a:pt x="55" y="72"/>
                  </a:lnTo>
                  <a:cubicBezTo>
                    <a:pt x="50" y="66"/>
                    <a:pt x="45" y="58"/>
                    <a:pt x="39" y="47"/>
                  </a:cubicBezTo>
                  <a:cubicBezTo>
                    <a:pt x="33" y="58"/>
                    <a:pt x="28" y="67"/>
                    <a:pt x="23" y="72"/>
                  </a:cubicBezTo>
                  <a:lnTo>
                    <a:pt x="10" y="62"/>
                  </a:lnTo>
                  <a:cubicBezTo>
                    <a:pt x="19"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4021" y="1650"/>
              <a:ext cx="49" cy="42"/>
            </a:xfrm>
            <a:custGeom>
              <a:avLst/>
              <a:gdLst>
                <a:gd name="T0" fmla="*/ 0 w 77"/>
                <a:gd name="T1" fmla="*/ 34 h 72"/>
                <a:gd name="T2" fmla="*/ 0 w 77"/>
                <a:gd name="T3" fmla="*/ 34 h 72"/>
                <a:gd name="T4" fmla="*/ 5 w 77"/>
                <a:gd name="T5" fmla="*/ 17 h 72"/>
                <a:gd name="T6" fmla="*/ 32 w 77"/>
                <a:gd name="T7" fmla="*/ 29 h 72"/>
                <a:gd name="T8" fmla="*/ 30 w 77"/>
                <a:gd name="T9" fmla="*/ 0 h 72"/>
                <a:gd name="T10" fmla="*/ 47 w 77"/>
                <a:gd name="T11" fmla="*/ 0 h 72"/>
                <a:gd name="T12" fmla="*/ 44 w 77"/>
                <a:gd name="T13" fmla="*/ 28 h 72"/>
                <a:gd name="T14" fmla="*/ 71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8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5" y="17"/>
                  </a:lnTo>
                  <a:cubicBezTo>
                    <a:pt x="17" y="22"/>
                    <a:pt x="26" y="25"/>
                    <a:pt x="32" y="29"/>
                  </a:cubicBezTo>
                  <a:cubicBezTo>
                    <a:pt x="31" y="14"/>
                    <a:pt x="30" y="5"/>
                    <a:pt x="30" y="0"/>
                  </a:cubicBezTo>
                  <a:lnTo>
                    <a:pt x="47" y="0"/>
                  </a:lnTo>
                  <a:cubicBezTo>
                    <a:pt x="46" y="7"/>
                    <a:pt x="45" y="17"/>
                    <a:pt x="44" y="28"/>
                  </a:cubicBezTo>
                  <a:cubicBezTo>
                    <a:pt x="52" y="24"/>
                    <a:pt x="61" y="21"/>
                    <a:pt x="71" y="17"/>
                  </a:cubicBezTo>
                  <a:lnTo>
                    <a:pt x="77" y="34"/>
                  </a:lnTo>
                  <a:cubicBezTo>
                    <a:pt x="67" y="37"/>
                    <a:pt x="57" y="39"/>
                    <a:pt x="48" y="40"/>
                  </a:cubicBezTo>
                  <a:cubicBezTo>
                    <a:pt x="53" y="44"/>
                    <a:pt x="59" y="52"/>
                    <a:pt x="68" y="62"/>
                  </a:cubicBezTo>
                  <a:lnTo>
                    <a:pt x="54" y="72"/>
                  </a:lnTo>
                  <a:cubicBezTo>
                    <a:pt x="49" y="66"/>
                    <a:pt x="44" y="58"/>
                    <a:pt x="38" y="47"/>
                  </a:cubicBezTo>
                  <a:cubicBezTo>
                    <a:pt x="32" y="58"/>
                    <a:pt x="27" y="67"/>
                    <a:pt x="23" y="72"/>
                  </a:cubicBezTo>
                  <a:lnTo>
                    <a:pt x="9" y="62"/>
                  </a:lnTo>
                  <a:cubicBezTo>
                    <a:pt x="18" y="51"/>
                    <a:pt x="24" y="44"/>
                    <a:pt x="28" y="40"/>
                  </a:cubicBezTo>
                  <a:cubicBezTo>
                    <a:pt x="18"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4081" y="1650"/>
              <a:ext cx="49" cy="42"/>
            </a:xfrm>
            <a:custGeom>
              <a:avLst/>
              <a:gdLst>
                <a:gd name="T0" fmla="*/ 0 w 77"/>
                <a:gd name="T1" fmla="*/ 34 h 72"/>
                <a:gd name="T2" fmla="*/ 0 w 77"/>
                <a:gd name="T3" fmla="*/ 34 h 72"/>
                <a:gd name="T4" fmla="*/ 5 w 77"/>
                <a:gd name="T5" fmla="*/ 17 h 72"/>
                <a:gd name="T6" fmla="*/ 32 w 77"/>
                <a:gd name="T7" fmla="*/ 29 h 72"/>
                <a:gd name="T8" fmla="*/ 30 w 77"/>
                <a:gd name="T9" fmla="*/ 0 h 72"/>
                <a:gd name="T10" fmla="*/ 47 w 77"/>
                <a:gd name="T11" fmla="*/ 0 h 72"/>
                <a:gd name="T12" fmla="*/ 44 w 77"/>
                <a:gd name="T13" fmla="*/ 28 h 72"/>
                <a:gd name="T14" fmla="*/ 72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9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5" y="17"/>
                  </a:lnTo>
                  <a:cubicBezTo>
                    <a:pt x="18" y="22"/>
                    <a:pt x="27" y="25"/>
                    <a:pt x="32" y="29"/>
                  </a:cubicBezTo>
                  <a:cubicBezTo>
                    <a:pt x="31" y="14"/>
                    <a:pt x="30" y="5"/>
                    <a:pt x="30" y="0"/>
                  </a:cubicBezTo>
                  <a:lnTo>
                    <a:pt x="47" y="0"/>
                  </a:lnTo>
                  <a:cubicBezTo>
                    <a:pt x="47" y="7"/>
                    <a:pt x="46" y="17"/>
                    <a:pt x="44" y="28"/>
                  </a:cubicBezTo>
                  <a:cubicBezTo>
                    <a:pt x="52" y="24"/>
                    <a:pt x="61" y="21"/>
                    <a:pt x="72" y="17"/>
                  </a:cubicBezTo>
                  <a:lnTo>
                    <a:pt x="77" y="34"/>
                  </a:lnTo>
                  <a:cubicBezTo>
                    <a:pt x="67" y="37"/>
                    <a:pt x="58" y="39"/>
                    <a:pt x="48" y="40"/>
                  </a:cubicBezTo>
                  <a:cubicBezTo>
                    <a:pt x="53" y="44"/>
                    <a:pt x="59" y="52"/>
                    <a:pt x="68" y="62"/>
                  </a:cubicBezTo>
                  <a:lnTo>
                    <a:pt x="54" y="72"/>
                  </a:lnTo>
                  <a:cubicBezTo>
                    <a:pt x="50" y="66"/>
                    <a:pt x="44" y="58"/>
                    <a:pt x="38" y="47"/>
                  </a:cubicBezTo>
                  <a:cubicBezTo>
                    <a:pt x="32" y="58"/>
                    <a:pt x="27" y="67"/>
                    <a:pt x="23" y="72"/>
                  </a:cubicBezTo>
                  <a:lnTo>
                    <a:pt x="9" y="62"/>
                  </a:lnTo>
                  <a:cubicBezTo>
                    <a:pt x="18"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noEditPoints="1"/>
            </p:cNvSpPr>
            <p:nvPr/>
          </p:nvSpPr>
          <p:spPr bwMode="auto">
            <a:xfrm>
              <a:off x="6087" y="1981"/>
              <a:ext cx="85" cy="127"/>
            </a:xfrm>
            <a:custGeom>
              <a:avLst/>
              <a:gdLst>
                <a:gd name="T0" fmla="*/ 88 w 133"/>
                <a:gd name="T1" fmla="*/ 80 h 217"/>
                <a:gd name="T2" fmla="*/ 88 w 133"/>
                <a:gd name="T3" fmla="*/ 80 h 217"/>
                <a:gd name="T4" fmla="*/ 116 w 133"/>
                <a:gd name="T5" fmla="*/ 116 h 217"/>
                <a:gd name="T6" fmla="*/ 110 w 133"/>
                <a:gd name="T7" fmla="*/ 142 h 217"/>
                <a:gd name="T8" fmla="*/ 92 w 133"/>
                <a:gd name="T9" fmla="*/ 161 h 217"/>
                <a:gd name="T10" fmla="*/ 65 w 133"/>
                <a:gd name="T11" fmla="*/ 168 h 217"/>
                <a:gd name="T12" fmla="*/ 47 w 133"/>
                <a:gd name="T13" fmla="*/ 167 h 217"/>
                <a:gd name="T14" fmla="*/ 32 w 133"/>
                <a:gd name="T15" fmla="*/ 161 h 217"/>
                <a:gd name="T16" fmla="*/ 19 w 133"/>
                <a:gd name="T17" fmla="*/ 217 h 217"/>
                <a:gd name="T18" fmla="*/ 0 w 133"/>
                <a:gd name="T19" fmla="*/ 217 h 217"/>
                <a:gd name="T20" fmla="*/ 35 w 133"/>
                <a:gd name="T21" fmla="*/ 62 h 217"/>
                <a:gd name="T22" fmla="*/ 47 w 133"/>
                <a:gd name="T23" fmla="*/ 28 h 217"/>
                <a:gd name="T24" fmla="*/ 67 w 133"/>
                <a:gd name="T25" fmla="*/ 7 h 217"/>
                <a:gd name="T26" fmla="*/ 95 w 133"/>
                <a:gd name="T27" fmla="*/ 0 h 217"/>
                <a:gd name="T28" fmla="*/ 123 w 133"/>
                <a:gd name="T29" fmla="*/ 8 h 217"/>
                <a:gd name="T30" fmla="*/ 133 w 133"/>
                <a:gd name="T31" fmla="*/ 30 h 217"/>
                <a:gd name="T32" fmla="*/ 131 w 133"/>
                <a:gd name="T33" fmla="*/ 43 h 217"/>
                <a:gd name="T34" fmla="*/ 124 w 133"/>
                <a:gd name="T35" fmla="*/ 57 h 217"/>
                <a:gd name="T36" fmla="*/ 110 w 133"/>
                <a:gd name="T37" fmla="*/ 69 h 217"/>
                <a:gd name="T38" fmla="*/ 88 w 133"/>
                <a:gd name="T39" fmla="*/ 79 h 217"/>
                <a:gd name="T40" fmla="*/ 88 w 133"/>
                <a:gd name="T41" fmla="*/ 80 h 217"/>
                <a:gd name="T42" fmla="*/ 69 w 133"/>
                <a:gd name="T43" fmla="*/ 75 h 217"/>
                <a:gd name="T44" fmla="*/ 69 w 133"/>
                <a:gd name="T45" fmla="*/ 75 h 217"/>
                <a:gd name="T46" fmla="*/ 91 w 133"/>
                <a:gd name="T47" fmla="*/ 68 h 217"/>
                <a:gd name="T48" fmla="*/ 107 w 133"/>
                <a:gd name="T49" fmla="*/ 51 h 217"/>
                <a:gd name="T50" fmla="*/ 113 w 133"/>
                <a:gd name="T51" fmla="*/ 29 h 217"/>
                <a:gd name="T52" fmla="*/ 108 w 133"/>
                <a:gd name="T53" fmla="*/ 14 h 217"/>
                <a:gd name="T54" fmla="*/ 94 w 133"/>
                <a:gd name="T55" fmla="*/ 9 h 217"/>
                <a:gd name="T56" fmla="*/ 69 w 133"/>
                <a:gd name="T57" fmla="*/ 23 h 217"/>
                <a:gd name="T58" fmla="*/ 53 w 133"/>
                <a:gd name="T59" fmla="*/ 66 h 217"/>
                <a:gd name="T60" fmla="*/ 37 w 133"/>
                <a:gd name="T61" fmla="*/ 140 h 217"/>
                <a:gd name="T62" fmla="*/ 37 w 133"/>
                <a:gd name="T63" fmla="*/ 144 h 217"/>
                <a:gd name="T64" fmla="*/ 38 w 133"/>
                <a:gd name="T65" fmla="*/ 149 h 217"/>
                <a:gd name="T66" fmla="*/ 42 w 133"/>
                <a:gd name="T67" fmla="*/ 154 h 217"/>
                <a:gd name="T68" fmla="*/ 50 w 133"/>
                <a:gd name="T69" fmla="*/ 158 h 217"/>
                <a:gd name="T70" fmla="*/ 61 w 133"/>
                <a:gd name="T71" fmla="*/ 159 h 217"/>
                <a:gd name="T72" fmla="*/ 79 w 133"/>
                <a:gd name="T73" fmla="*/ 153 h 217"/>
                <a:gd name="T74" fmla="*/ 91 w 133"/>
                <a:gd name="T75" fmla="*/ 137 h 217"/>
                <a:gd name="T76" fmla="*/ 95 w 133"/>
                <a:gd name="T77" fmla="*/ 112 h 217"/>
                <a:gd name="T78" fmla="*/ 88 w 133"/>
                <a:gd name="T79" fmla="*/ 92 h 217"/>
                <a:gd name="T80" fmla="*/ 67 w 133"/>
                <a:gd name="T81" fmla="*/ 83 h 217"/>
                <a:gd name="T82" fmla="*/ 69 w 133"/>
                <a:gd name="T83" fmla="*/ 7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217">
                  <a:moveTo>
                    <a:pt x="88" y="80"/>
                  </a:moveTo>
                  <a:lnTo>
                    <a:pt x="88" y="80"/>
                  </a:lnTo>
                  <a:cubicBezTo>
                    <a:pt x="107" y="86"/>
                    <a:pt x="116" y="99"/>
                    <a:pt x="116" y="116"/>
                  </a:cubicBezTo>
                  <a:cubicBezTo>
                    <a:pt x="116" y="126"/>
                    <a:pt x="114" y="134"/>
                    <a:pt x="110" y="142"/>
                  </a:cubicBezTo>
                  <a:cubicBezTo>
                    <a:pt x="106" y="150"/>
                    <a:pt x="100" y="157"/>
                    <a:pt x="92" y="161"/>
                  </a:cubicBezTo>
                  <a:cubicBezTo>
                    <a:pt x="84" y="166"/>
                    <a:pt x="75" y="168"/>
                    <a:pt x="65" y="168"/>
                  </a:cubicBezTo>
                  <a:cubicBezTo>
                    <a:pt x="58" y="168"/>
                    <a:pt x="52" y="168"/>
                    <a:pt x="47" y="167"/>
                  </a:cubicBezTo>
                  <a:cubicBezTo>
                    <a:pt x="42" y="166"/>
                    <a:pt x="37" y="164"/>
                    <a:pt x="32" y="161"/>
                  </a:cubicBezTo>
                  <a:lnTo>
                    <a:pt x="19" y="217"/>
                  </a:lnTo>
                  <a:lnTo>
                    <a:pt x="0" y="217"/>
                  </a:lnTo>
                  <a:lnTo>
                    <a:pt x="35" y="62"/>
                  </a:lnTo>
                  <a:cubicBezTo>
                    <a:pt x="38" y="49"/>
                    <a:pt x="42" y="37"/>
                    <a:pt x="47" y="28"/>
                  </a:cubicBezTo>
                  <a:cubicBezTo>
                    <a:pt x="53" y="19"/>
                    <a:pt x="59" y="12"/>
                    <a:pt x="67" y="7"/>
                  </a:cubicBezTo>
                  <a:cubicBezTo>
                    <a:pt x="75" y="2"/>
                    <a:pt x="84" y="0"/>
                    <a:pt x="95" y="0"/>
                  </a:cubicBezTo>
                  <a:cubicBezTo>
                    <a:pt x="107" y="0"/>
                    <a:pt x="116" y="2"/>
                    <a:pt x="123" y="8"/>
                  </a:cubicBezTo>
                  <a:cubicBezTo>
                    <a:pt x="129" y="13"/>
                    <a:pt x="133" y="20"/>
                    <a:pt x="133" y="30"/>
                  </a:cubicBezTo>
                  <a:cubicBezTo>
                    <a:pt x="133" y="34"/>
                    <a:pt x="132" y="38"/>
                    <a:pt x="131" y="43"/>
                  </a:cubicBezTo>
                  <a:cubicBezTo>
                    <a:pt x="130" y="48"/>
                    <a:pt x="128" y="52"/>
                    <a:pt x="124" y="57"/>
                  </a:cubicBezTo>
                  <a:cubicBezTo>
                    <a:pt x="121" y="61"/>
                    <a:pt x="116" y="65"/>
                    <a:pt x="110" y="69"/>
                  </a:cubicBezTo>
                  <a:cubicBezTo>
                    <a:pt x="104" y="73"/>
                    <a:pt x="97" y="76"/>
                    <a:pt x="88" y="79"/>
                  </a:cubicBezTo>
                  <a:lnTo>
                    <a:pt x="88" y="80"/>
                  </a:lnTo>
                  <a:close/>
                  <a:moveTo>
                    <a:pt x="69" y="75"/>
                  </a:moveTo>
                  <a:lnTo>
                    <a:pt x="69" y="75"/>
                  </a:lnTo>
                  <a:cubicBezTo>
                    <a:pt x="77" y="74"/>
                    <a:pt x="85" y="72"/>
                    <a:pt x="91" y="68"/>
                  </a:cubicBezTo>
                  <a:cubicBezTo>
                    <a:pt x="98" y="63"/>
                    <a:pt x="104" y="58"/>
                    <a:pt x="107" y="51"/>
                  </a:cubicBezTo>
                  <a:cubicBezTo>
                    <a:pt x="111" y="44"/>
                    <a:pt x="113" y="37"/>
                    <a:pt x="113" y="29"/>
                  </a:cubicBezTo>
                  <a:cubicBezTo>
                    <a:pt x="113" y="22"/>
                    <a:pt x="112" y="17"/>
                    <a:pt x="108" y="14"/>
                  </a:cubicBezTo>
                  <a:cubicBezTo>
                    <a:pt x="105" y="10"/>
                    <a:pt x="100" y="9"/>
                    <a:pt x="94" y="9"/>
                  </a:cubicBezTo>
                  <a:cubicBezTo>
                    <a:pt x="84" y="9"/>
                    <a:pt x="76" y="13"/>
                    <a:pt x="69" y="23"/>
                  </a:cubicBezTo>
                  <a:cubicBezTo>
                    <a:pt x="63" y="33"/>
                    <a:pt x="57" y="47"/>
                    <a:pt x="53" y="66"/>
                  </a:cubicBezTo>
                  <a:lnTo>
                    <a:pt x="37" y="140"/>
                  </a:lnTo>
                  <a:cubicBezTo>
                    <a:pt x="37" y="141"/>
                    <a:pt x="37" y="143"/>
                    <a:pt x="37" y="144"/>
                  </a:cubicBezTo>
                  <a:cubicBezTo>
                    <a:pt x="37" y="146"/>
                    <a:pt x="37" y="148"/>
                    <a:pt x="38" y="149"/>
                  </a:cubicBezTo>
                  <a:cubicBezTo>
                    <a:pt x="39" y="151"/>
                    <a:pt x="41" y="152"/>
                    <a:pt x="42" y="154"/>
                  </a:cubicBezTo>
                  <a:cubicBezTo>
                    <a:pt x="44" y="155"/>
                    <a:pt x="47" y="157"/>
                    <a:pt x="50" y="158"/>
                  </a:cubicBezTo>
                  <a:cubicBezTo>
                    <a:pt x="53" y="159"/>
                    <a:pt x="57" y="159"/>
                    <a:pt x="61" y="159"/>
                  </a:cubicBezTo>
                  <a:cubicBezTo>
                    <a:pt x="68" y="159"/>
                    <a:pt x="73" y="157"/>
                    <a:pt x="79" y="153"/>
                  </a:cubicBezTo>
                  <a:cubicBezTo>
                    <a:pt x="84" y="149"/>
                    <a:pt x="88" y="144"/>
                    <a:pt x="91" y="137"/>
                  </a:cubicBezTo>
                  <a:cubicBezTo>
                    <a:pt x="94" y="130"/>
                    <a:pt x="95" y="121"/>
                    <a:pt x="95" y="112"/>
                  </a:cubicBezTo>
                  <a:cubicBezTo>
                    <a:pt x="95" y="103"/>
                    <a:pt x="93" y="97"/>
                    <a:pt x="88" y="92"/>
                  </a:cubicBezTo>
                  <a:cubicBezTo>
                    <a:pt x="83" y="87"/>
                    <a:pt x="76" y="84"/>
                    <a:pt x="67" y="83"/>
                  </a:cubicBezTo>
                  <a:lnTo>
                    <a:pt x="69" y="7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noEditPoints="1"/>
            </p:cNvSpPr>
            <p:nvPr/>
          </p:nvSpPr>
          <p:spPr bwMode="auto">
            <a:xfrm>
              <a:off x="6230" y="2008"/>
              <a:ext cx="73" cy="42"/>
            </a:xfrm>
            <a:custGeom>
              <a:avLst/>
              <a:gdLst>
                <a:gd name="T0" fmla="*/ 113 w 113"/>
                <a:gd name="T1" fmla="*/ 20 h 72"/>
                <a:gd name="T2" fmla="*/ 113 w 113"/>
                <a:gd name="T3" fmla="*/ 20 h 72"/>
                <a:gd name="T4" fmla="*/ 0 w 113"/>
                <a:gd name="T5" fmla="*/ 20 h 72"/>
                <a:gd name="T6" fmla="*/ 0 w 113"/>
                <a:gd name="T7" fmla="*/ 0 h 72"/>
                <a:gd name="T8" fmla="*/ 113 w 113"/>
                <a:gd name="T9" fmla="*/ 0 h 72"/>
                <a:gd name="T10" fmla="*/ 113 w 113"/>
                <a:gd name="T11" fmla="*/ 20 h 72"/>
                <a:gd name="T12" fmla="*/ 113 w 113"/>
                <a:gd name="T13" fmla="*/ 72 h 72"/>
                <a:gd name="T14" fmla="*/ 113 w 113"/>
                <a:gd name="T15" fmla="*/ 72 h 72"/>
                <a:gd name="T16" fmla="*/ 0 w 113"/>
                <a:gd name="T17" fmla="*/ 72 h 72"/>
                <a:gd name="T18" fmla="*/ 0 w 113"/>
                <a:gd name="T19" fmla="*/ 52 h 72"/>
                <a:gd name="T20" fmla="*/ 113 w 113"/>
                <a:gd name="T21" fmla="*/ 52 h 72"/>
                <a:gd name="T22" fmla="*/ 113 w 113"/>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72">
                  <a:moveTo>
                    <a:pt x="113" y="20"/>
                  </a:moveTo>
                  <a:lnTo>
                    <a:pt x="113" y="20"/>
                  </a:lnTo>
                  <a:lnTo>
                    <a:pt x="0" y="20"/>
                  </a:lnTo>
                  <a:lnTo>
                    <a:pt x="0" y="0"/>
                  </a:lnTo>
                  <a:lnTo>
                    <a:pt x="113" y="0"/>
                  </a:lnTo>
                  <a:lnTo>
                    <a:pt x="113" y="20"/>
                  </a:lnTo>
                  <a:close/>
                  <a:moveTo>
                    <a:pt x="113" y="72"/>
                  </a:moveTo>
                  <a:lnTo>
                    <a:pt x="113" y="72"/>
                  </a:lnTo>
                  <a:lnTo>
                    <a:pt x="0" y="72"/>
                  </a:lnTo>
                  <a:lnTo>
                    <a:pt x="0" y="52"/>
                  </a:lnTo>
                  <a:lnTo>
                    <a:pt x="113" y="52"/>
                  </a:lnTo>
                  <a:lnTo>
                    <a:pt x="113" y="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p:nvSpPr>
          <p:spPr bwMode="auto">
            <a:xfrm>
              <a:off x="6371" y="1978"/>
              <a:ext cx="41" cy="101"/>
            </a:xfrm>
            <a:custGeom>
              <a:avLst/>
              <a:gdLst>
                <a:gd name="T0" fmla="*/ 63 w 63"/>
                <a:gd name="T1" fmla="*/ 172 h 172"/>
                <a:gd name="T2" fmla="*/ 63 w 63"/>
                <a:gd name="T3" fmla="*/ 172 h 172"/>
                <a:gd name="T4" fmla="*/ 42 w 63"/>
                <a:gd name="T5" fmla="*/ 172 h 172"/>
                <a:gd name="T6" fmla="*/ 42 w 63"/>
                <a:gd name="T7" fmla="*/ 38 h 172"/>
                <a:gd name="T8" fmla="*/ 22 w 63"/>
                <a:gd name="T9" fmla="*/ 52 h 172"/>
                <a:gd name="T10" fmla="*/ 0 w 63"/>
                <a:gd name="T11" fmla="*/ 63 h 172"/>
                <a:gd name="T12" fmla="*/ 0 w 63"/>
                <a:gd name="T13" fmla="*/ 43 h 172"/>
                <a:gd name="T14" fmla="*/ 30 w 63"/>
                <a:gd name="T15" fmla="*/ 23 h 172"/>
                <a:gd name="T16" fmla="*/ 49 w 63"/>
                <a:gd name="T17" fmla="*/ 0 h 172"/>
                <a:gd name="T18" fmla="*/ 63 w 63"/>
                <a:gd name="T19" fmla="*/ 0 h 172"/>
                <a:gd name="T20" fmla="*/ 63 w 63"/>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72">
                  <a:moveTo>
                    <a:pt x="63" y="172"/>
                  </a:moveTo>
                  <a:lnTo>
                    <a:pt x="63" y="172"/>
                  </a:lnTo>
                  <a:lnTo>
                    <a:pt x="42" y="172"/>
                  </a:lnTo>
                  <a:lnTo>
                    <a:pt x="42" y="38"/>
                  </a:lnTo>
                  <a:cubicBezTo>
                    <a:pt x="37" y="42"/>
                    <a:pt x="30" y="47"/>
                    <a:pt x="22" y="52"/>
                  </a:cubicBezTo>
                  <a:cubicBezTo>
                    <a:pt x="13" y="57"/>
                    <a:pt x="6" y="61"/>
                    <a:pt x="0" y="63"/>
                  </a:cubicBezTo>
                  <a:lnTo>
                    <a:pt x="0" y="43"/>
                  </a:lnTo>
                  <a:cubicBezTo>
                    <a:pt x="11" y="37"/>
                    <a:pt x="22" y="30"/>
                    <a:pt x="30" y="23"/>
                  </a:cubicBezTo>
                  <a:cubicBezTo>
                    <a:pt x="39" y="15"/>
                    <a:pt x="45" y="7"/>
                    <a:pt x="49" y="0"/>
                  </a:cubicBezTo>
                  <a:lnTo>
                    <a:pt x="63" y="0"/>
                  </a:lnTo>
                  <a:lnTo>
                    <a:pt x="63" y="1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6454" y="2065"/>
              <a:ext cx="15" cy="14"/>
            </a:xfrm>
            <a:custGeom>
              <a:avLst/>
              <a:gdLst>
                <a:gd name="T0" fmla="*/ 0 w 23"/>
                <a:gd name="T1" fmla="*/ 24 h 24"/>
                <a:gd name="T2" fmla="*/ 0 w 23"/>
                <a:gd name="T3" fmla="*/ 24 h 24"/>
                <a:gd name="T4" fmla="*/ 0 w 23"/>
                <a:gd name="T5" fmla="*/ 0 h 24"/>
                <a:gd name="T6" fmla="*/ 23 w 23"/>
                <a:gd name="T7" fmla="*/ 0 h 24"/>
                <a:gd name="T8" fmla="*/ 23 w 23"/>
                <a:gd name="T9" fmla="*/ 24 h 24"/>
                <a:gd name="T10" fmla="*/ 0 w 23"/>
                <a:gd name="T11" fmla="*/ 24 h 24"/>
              </a:gdLst>
              <a:ahLst/>
              <a:cxnLst>
                <a:cxn ang="0">
                  <a:pos x="T0" y="T1"/>
                </a:cxn>
                <a:cxn ang="0">
                  <a:pos x="T2" y="T3"/>
                </a:cxn>
                <a:cxn ang="0">
                  <a:pos x="T4" y="T5"/>
                </a:cxn>
                <a:cxn ang="0">
                  <a:pos x="T6" y="T7"/>
                </a:cxn>
                <a:cxn ang="0">
                  <a:pos x="T8" y="T9"/>
                </a:cxn>
                <a:cxn ang="0">
                  <a:pos x="T10" y="T11"/>
                </a:cxn>
              </a:cxnLst>
              <a:rect l="0" t="0" r="r" b="b"/>
              <a:pathLst>
                <a:path w="23" h="24">
                  <a:moveTo>
                    <a:pt x="0" y="24"/>
                  </a:moveTo>
                  <a:lnTo>
                    <a:pt x="0" y="24"/>
                  </a:lnTo>
                  <a:lnTo>
                    <a:pt x="0" y="0"/>
                  </a:lnTo>
                  <a:lnTo>
                    <a:pt x="23" y="0"/>
                  </a:lnTo>
                  <a:lnTo>
                    <a:pt x="23" y="24"/>
                  </a:lnTo>
                  <a:lnTo>
                    <a:pt x="0" y="2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p:cNvSpPr>
            <p:nvPr/>
          </p:nvSpPr>
          <p:spPr bwMode="auto">
            <a:xfrm>
              <a:off x="6499" y="1978"/>
              <a:ext cx="41" cy="101"/>
            </a:xfrm>
            <a:custGeom>
              <a:avLst/>
              <a:gdLst>
                <a:gd name="T0" fmla="*/ 63 w 63"/>
                <a:gd name="T1" fmla="*/ 172 h 172"/>
                <a:gd name="T2" fmla="*/ 63 w 63"/>
                <a:gd name="T3" fmla="*/ 172 h 172"/>
                <a:gd name="T4" fmla="*/ 42 w 63"/>
                <a:gd name="T5" fmla="*/ 172 h 172"/>
                <a:gd name="T6" fmla="*/ 42 w 63"/>
                <a:gd name="T7" fmla="*/ 38 h 172"/>
                <a:gd name="T8" fmla="*/ 23 w 63"/>
                <a:gd name="T9" fmla="*/ 52 h 172"/>
                <a:gd name="T10" fmla="*/ 0 w 63"/>
                <a:gd name="T11" fmla="*/ 63 h 172"/>
                <a:gd name="T12" fmla="*/ 0 w 63"/>
                <a:gd name="T13" fmla="*/ 43 h 172"/>
                <a:gd name="T14" fmla="*/ 31 w 63"/>
                <a:gd name="T15" fmla="*/ 23 h 172"/>
                <a:gd name="T16" fmla="*/ 50 w 63"/>
                <a:gd name="T17" fmla="*/ 0 h 172"/>
                <a:gd name="T18" fmla="*/ 63 w 63"/>
                <a:gd name="T19" fmla="*/ 0 h 172"/>
                <a:gd name="T20" fmla="*/ 63 w 63"/>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72">
                  <a:moveTo>
                    <a:pt x="63" y="172"/>
                  </a:moveTo>
                  <a:lnTo>
                    <a:pt x="63" y="172"/>
                  </a:lnTo>
                  <a:lnTo>
                    <a:pt x="42" y="172"/>
                  </a:lnTo>
                  <a:lnTo>
                    <a:pt x="42" y="38"/>
                  </a:lnTo>
                  <a:cubicBezTo>
                    <a:pt x="37" y="42"/>
                    <a:pt x="31" y="47"/>
                    <a:pt x="23" y="52"/>
                  </a:cubicBezTo>
                  <a:cubicBezTo>
                    <a:pt x="14" y="57"/>
                    <a:pt x="7" y="61"/>
                    <a:pt x="0" y="63"/>
                  </a:cubicBezTo>
                  <a:lnTo>
                    <a:pt x="0" y="43"/>
                  </a:lnTo>
                  <a:cubicBezTo>
                    <a:pt x="12" y="37"/>
                    <a:pt x="22" y="30"/>
                    <a:pt x="31" y="23"/>
                  </a:cubicBezTo>
                  <a:cubicBezTo>
                    <a:pt x="40" y="15"/>
                    <a:pt x="46" y="7"/>
                    <a:pt x="50" y="0"/>
                  </a:cubicBezTo>
                  <a:lnTo>
                    <a:pt x="63" y="0"/>
                  </a:lnTo>
                  <a:lnTo>
                    <a:pt x="63" y="1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6573" y="1977"/>
              <a:ext cx="50" cy="42"/>
            </a:xfrm>
            <a:custGeom>
              <a:avLst/>
              <a:gdLst>
                <a:gd name="T0" fmla="*/ 0 w 77"/>
                <a:gd name="T1" fmla="*/ 34 h 72"/>
                <a:gd name="T2" fmla="*/ 0 w 77"/>
                <a:gd name="T3" fmla="*/ 34 h 72"/>
                <a:gd name="T4" fmla="*/ 6 w 77"/>
                <a:gd name="T5" fmla="*/ 17 h 72"/>
                <a:gd name="T6" fmla="*/ 32 w 77"/>
                <a:gd name="T7" fmla="*/ 29 h 72"/>
                <a:gd name="T8" fmla="*/ 30 w 77"/>
                <a:gd name="T9" fmla="*/ 0 h 72"/>
                <a:gd name="T10" fmla="*/ 47 w 77"/>
                <a:gd name="T11" fmla="*/ 0 h 72"/>
                <a:gd name="T12" fmla="*/ 44 w 77"/>
                <a:gd name="T13" fmla="*/ 28 h 72"/>
                <a:gd name="T14" fmla="*/ 72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9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6" y="17"/>
                  </a:lnTo>
                  <a:cubicBezTo>
                    <a:pt x="18" y="22"/>
                    <a:pt x="27" y="25"/>
                    <a:pt x="32" y="29"/>
                  </a:cubicBezTo>
                  <a:cubicBezTo>
                    <a:pt x="31" y="14"/>
                    <a:pt x="30" y="5"/>
                    <a:pt x="30" y="0"/>
                  </a:cubicBezTo>
                  <a:lnTo>
                    <a:pt x="47" y="0"/>
                  </a:lnTo>
                  <a:cubicBezTo>
                    <a:pt x="47" y="7"/>
                    <a:pt x="46" y="17"/>
                    <a:pt x="44" y="28"/>
                  </a:cubicBezTo>
                  <a:cubicBezTo>
                    <a:pt x="52" y="24"/>
                    <a:pt x="62" y="21"/>
                    <a:pt x="72" y="17"/>
                  </a:cubicBezTo>
                  <a:lnTo>
                    <a:pt x="77" y="34"/>
                  </a:lnTo>
                  <a:cubicBezTo>
                    <a:pt x="67" y="37"/>
                    <a:pt x="58" y="39"/>
                    <a:pt x="48" y="40"/>
                  </a:cubicBezTo>
                  <a:cubicBezTo>
                    <a:pt x="53" y="44"/>
                    <a:pt x="60" y="52"/>
                    <a:pt x="68" y="62"/>
                  </a:cubicBezTo>
                  <a:lnTo>
                    <a:pt x="54" y="72"/>
                  </a:lnTo>
                  <a:cubicBezTo>
                    <a:pt x="50" y="66"/>
                    <a:pt x="44" y="58"/>
                    <a:pt x="38" y="47"/>
                  </a:cubicBezTo>
                  <a:cubicBezTo>
                    <a:pt x="33" y="58"/>
                    <a:pt x="27" y="67"/>
                    <a:pt x="23" y="72"/>
                  </a:cubicBezTo>
                  <a:lnTo>
                    <a:pt x="9" y="62"/>
                  </a:lnTo>
                  <a:cubicBezTo>
                    <a:pt x="18"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6634" y="1977"/>
              <a:ext cx="49" cy="42"/>
            </a:xfrm>
            <a:custGeom>
              <a:avLst/>
              <a:gdLst>
                <a:gd name="T0" fmla="*/ 0 w 77"/>
                <a:gd name="T1" fmla="*/ 34 h 72"/>
                <a:gd name="T2" fmla="*/ 0 w 77"/>
                <a:gd name="T3" fmla="*/ 34 h 72"/>
                <a:gd name="T4" fmla="*/ 5 w 77"/>
                <a:gd name="T5" fmla="*/ 17 h 72"/>
                <a:gd name="T6" fmla="*/ 32 w 77"/>
                <a:gd name="T7" fmla="*/ 29 h 72"/>
                <a:gd name="T8" fmla="*/ 30 w 77"/>
                <a:gd name="T9" fmla="*/ 0 h 72"/>
                <a:gd name="T10" fmla="*/ 46 w 77"/>
                <a:gd name="T11" fmla="*/ 0 h 72"/>
                <a:gd name="T12" fmla="*/ 44 w 77"/>
                <a:gd name="T13" fmla="*/ 28 h 72"/>
                <a:gd name="T14" fmla="*/ 71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8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5" y="17"/>
                  </a:lnTo>
                  <a:cubicBezTo>
                    <a:pt x="17" y="22"/>
                    <a:pt x="26" y="25"/>
                    <a:pt x="32" y="29"/>
                  </a:cubicBezTo>
                  <a:cubicBezTo>
                    <a:pt x="30" y="14"/>
                    <a:pt x="30" y="5"/>
                    <a:pt x="30" y="0"/>
                  </a:cubicBezTo>
                  <a:lnTo>
                    <a:pt x="46" y="0"/>
                  </a:lnTo>
                  <a:cubicBezTo>
                    <a:pt x="46" y="7"/>
                    <a:pt x="45" y="17"/>
                    <a:pt x="44" y="28"/>
                  </a:cubicBezTo>
                  <a:cubicBezTo>
                    <a:pt x="52" y="24"/>
                    <a:pt x="61" y="21"/>
                    <a:pt x="71" y="17"/>
                  </a:cubicBezTo>
                  <a:lnTo>
                    <a:pt x="77" y="34"/>
                  </a:lnTo>
                  <a:cubicBezTo>
                    <a:pt x="67" y="37"/>
                    <a:pt x="57" y="39"/>
                    <a:pt x="48" y="40"/>
                  </a:cubicBezTo>
                  <a:cubicBezTo>
                    <a:pt x="52" y="44"/>
                    <a:pt x="59" y="52"/>
                    <a:pt x="68" y="62"/>
                  </a:cubicBezTo>
                  <a:lnTo>
                    <a:pt x="54" y="72"/>
                  </a:lnTo>
                  <a:cubicBezTo>
                    <a:pt x="49" y="66"/>
                    <a:pt x="44" y="58"/>
                    <a:pt x="38" y="47"/>
                  </a:cubicBezTo>
                  <a:cubicBezTo>
                    <a:pt x="32" y="58"/>
                    <a:pt x="27" y="67"/>
                    <a:pt x="23" y="72"/>
                  </a:cubicBezTo>
                  <a:lnTo>
                    <a:pt x="9" y="62"/>
                  </a:lnTo>
                  <a:cubicBezTo>
                    <a:pt x="18" y="51"/>
                    <a:pt x="24" y="44"/>
                    <a:pt x="28" y="40"/>
                  </a:cubicBezTo>
                  <a:cubicBezTo>
                    <a:pt x="18"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6694" y="1977"/>
              <a:ext cx="49" cy="42"/>
            </a:xfrm>
            <a:custGeom>
              <a:avLst/>
              <a:gdLst>
                <a:gd name="T0" fmla="*/ 0 w 77"/>
                <a:gd name="T1" fmla="*/ 34 h 72"/>
                <a:gd name="T2" fmla="*/ 0 w 77"/>
                <a:gd name="T3" fmla="*/ 34 h 72"/>
                <a:gd name="T4" fmla="*/ 5 w 77"/>
                <a:gd name="T5" fmla="*/ 17 h 72"/>
                <a:gd name="T6" fmla="*/ 32 w 77"/>
                <a:gd name="T7" fmla="*/ 29 h 72"/>
                <a:gd name="T8" fmla="*/ 30 w 77"/>
                <a:gd name="T9" fmla="*/ 0 h 72"/>
                <a:gd name="T10" fmla="*/ 47 w 77"/>
                <a:gd name="T11" fmla="*/ 0 h 72"/>
                <a:gd name="T12" fmla="*/ 44 w 77"/>
                <a:gd name="T13" fmla="*/ 28 h 72"/>
                <a:gd name="T14" fmla="*/ 72 w 77"/>
                <a:gd name="T15" fmla="*/ 17 h 72"/>
                <a:gd name="T16" fmla="*/ 77 w 77"/>
                <a:gd name="T17" fmla="*/ 34 h 72"/>
                <a:gd name="T18" fmla="*/ 48 w 77"/>
                <a:gd name="T19" fmla="*/ 40 h 72"/>
                <a:gd name="T20" fmla="*/ 68 w 77"/>
                <a:gd name="T21" fmla="*/ 62 h 72"/>
                <a:gd name="T22" fmla="*/ 54 w 77"/>
                <a:gd name="T23" fmla="*/ 72 h 72"/>
                <a:gd name="T24" fmla="*/ 38 w 77"/>
                <a:gd name="T25" fmla="*/ 47 h 72"/>
                <a:gd name="T26" fmla="*/ 23 w 77"/>
                <a:gd name="T27" fmla="*/ 72 h 72"/>
                <a:gd name="T28" fmla="*/ 9 w 77"/>
                <a:gd name="T29" fmla="*/ 62 h 72"/>
                <a:gd name="T30" fmla="*/ 29 w 77"/>
                <a:gd name="T31" fmla="*/ 40 h 72"/>
                <a:gd name="T32" fmla="*/ 0 w 77"/>
                <a:gd name="T33" fmla="*/ 34 h 72"/>
                <a:gd name="T34" fmla="*/ 0 w 77"/>
                <a:gd name="T35"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2">
                  <a:moveTo>
                    <a:pt x="0" y="34"/>
                  </a:moveTo>
                  <a:lnTo>
                    <a:pt x="0" y="34"/>
                  </a:lnTo>
                  <a:lnTo>
                    <a:pt x="5" y="17"/>
                  </a:lnTo>
                  <a:cubicBezTo>
                    <a:pt x="18" y="22"/>
                    <a:pt x="27" y="25"/>
                    <a:pt x="32" y="29"/>
                  </a:cubicBezTo>
                  <a:cubicBezTo>
                    <a:pt x="31" y="14"/>
                    <a:pt x="30" y="5"/>
                    <a:pt x="30" y="0"/>
                  </a:cubicBezTo>
                  <a:lnTo>
                    <a:pt x="47" y="0"/>
                  </a:lnTo>
                  <a:cubicBezTo>
                    <a:pt x="47" y="7"/>
                    <a:pt x="46" y="17"/>
                    <a:pt x="44" y="28"/>
                  </a:cubicBezTo>
                  <a:cubicBezTo>
                    <a:pt x="52" y="24"/>
                    <a:pt x="61" y="21"/>
                    <a:pt x="72" y="17"/>
                  </a:cubicBezTo>
                  <a:lnTo>
                    <a:pt x="77" y="34"/>
                  </a:lnTo>
                  <a:cubicBezTo>
                    <a:pt x="67" y="37"/>
                    <a:pt x="58" y="39"/>
                    <a:pt x="48" y="40"/>
                  </a:cubicBezTo>
                  <a:cubicBezTo>
                    <a:pt x="53" y="44"/>
                    <a:pt x="60" y="52"/>
                    <a:pt x="68" y="62"/>
                  </a:cubicBezTo>
                  <a:lnTo>
                    <a:pt x="54" y="72"/>
                  </a:lnTo>
                  <a:cubicBezTo>
                    <a:pt x="50" y="66"/>
                    <a:pt x="44" y="58"/>
                    <a:pt x="38" y="47"/>
                  </a:cubicBezTo>
                  <a:cubicBezTo>
                    <a:pt x="32" y="58"/>
                    <a:pt x="27" y="67"/>
                    <a:pt x="23" y="72"/>
                  </a:cubicBezTo>
                  <a:lnTo>
                    <a:pt x="9" y="62"/>
                  </a:lnTo>
                  <a:cubicBezTo>
                    <a:pt x="18" y="51"/>
                    <a:pt x="25" y="44"/>
                    <a:pt x="29" y="40"/>
                  </a:cubicBezTo>
                  <a:cubicBezTo>
                    <a:pt x="19" y="38"/>
                    <a:pt x="9" y="36"/>
                    <a:pt x="0" y="34"/>
                  </a:cubicBezTo>
                  <a:lnTo>
                    <a:pt x="0" y="3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noEditPoints="1"/>
            </p:cNvSpPr>
            <p:nvPr/>
          </p:nvSpPr>
          <p:spPr bwMode="auto">
            <a:xfrm>
              <a:off x="3417" y="2185"/>
              <a:ext cx="126" cy="104"/>
            </a:xfrm>
            <a:custGeom>
              <a:avLst/>
              <a:gdLst>
                <a:gd name="T0" fmla="*/ 133 w 197"/>
                <a:gd name="T1" fmla="*/ 77 h 178"/>
                <a:gd name="T2" fmla="*/ 133 w 197"/>
                <a:gd name="T3" fmla="*/ 77 h 178"/>
                <a:gd name="T4" fmla="*/ 145 w 197"/>
                <a:gd name="T5" fmla="*/ 122 h 178"/>
                <a:gd name="T6" fmla="*/ 130 w 197"/>
                <a:gd name="T7" fmla="*/ 143 h 178"/>
                <a:gd name="T8" fmla="*/ 106 w 197"/>
                <a:gd name="T9" fmla="*/ 154 h 178"/>
                <a:gd name="T10" fmla="*/ 78 w 197"/>
                <a:gd name="T11" fmla="*/ 151 h 178"/>
                <a:gd name="T12" fmla="*/ 63 w 197"/>
                <a:gd name="T13" fmla="*/ 143 h 178"/>
                <a:gd name="T14" fmla="*/ 50 w 197"/>
                <a:gd name="T15" fmla="*/ 132 h 178"/>
                <a:gd name="T16" fmla="*/ 18 w 197"/>
                <a:gd name="T17" fmla="*/ 178 h 178"/>
                <a:gd name="T18" fmla="*/ 0 w 197"/>
                <a:gd name="T19" fmla="*/ 171 h 178"/>
                <a:gd name="T20" fmla="*/ 90 w 197"/>
                <a:gd name="T21" fmla="*/ 41 h 178"/>
                <a:gd name="T22" fmla="*/ 115 w 197"/>
                <a:gd name="T23" fmla="*/ 14 h 178"/>
                <a:gd name="T24" fmla="*/ 141 w 197"/>
                <a:gd name="T25" fmla="*/ 2 h 178"/>
                <a:gd name="T26" fmla="*/ 170 w 197"/>
                <a:gd name="T27" fmla="*/ 6 h 178"/>
                <a:gd name="T28" fmla="*/ 192 w 197"/>
                <a:gd name="T29" fmla="*/ 23 h 178"/>
                <a:gd name="T30" fmla="*/ 193 w 197"/>
                <a:gd name="T31" fmla="*/ 48 h 178"/>
                <a:gd name="T32" fmla="*/ 187 w 197"/>
                <a:gd name="T33" fmla="*/ 59 h 178"/>
                <a:gd name="T34" fmla="*/ 175 w 197"/>
                <a:gd name="T35" fmla="*/ 70 h 178"/>
                <a:gd name="T36" fmla="*/ 158 w 197"/>
                <a:gd name="T37" fmla="*/ 76 h 178"/>
                <a:gd name="T38" fmla="*/ 134 w 197"/>
                <a:gd name="T39" fmla="*/ 77 h 178"/>
                <a:gd name="T40" fmla="*/ 133 w 197"/>
                <a:gd name="T41" fmla="*/ 77 h 178"/>
                <a:gd name="T42" fmla="*/ 117 w 197"/>
                <a:gd name="T43" fmla="*/ 65 h 178"/>
                <a:gd name="T44" fmla="*/ 117 w 197"/>
                <a:gd name="T45" fmla="*/ 65 h 178"/>
                <a:gd name="T46" fmla="*/ 141 w 197"/>
                <a:gd name="T47" fmla="*/ 67 h 178"/>
                <a:gd name="T48" fmla="*/ 162 w 197"/>
                <a:gd name="T49" fmla="*/ 58 h 178"/>
                <a:gd name="T50" fmla="*/ 176 w 197"/>
                <a:gd name="T51" fmla="*/ 39 h 178"/>
                <a:gd name="T52" fmla="*/ 177 w 197"/>
                <a:gd name="T53" fmla="*/ 24 h 178"/>
                <a:gd name="T54" fmla="*/ 165 w 197"/>
                <a:gd name="T55" fmla="*/ 14 h 178"/>
                <a:gd name="T56" fmla="*/ 137 w 197"/>
                <a:gd name="T57" fmla="*/ 18 h 178"/>
                <a:gd name="T58" fmla="*/ 106 w 197"/>
                <a:gd name="T59" fmla="*/ 52 h 178"/>
                <a:gd name="T60" fmla="*/ 64 w 197"/>
                <a:gd name="T61" fmla="*/ 114 h 178"/>
                <a:gd name="T62" fmla="*/ 61 w 197"/>
                <a:gd name="T63" fmla="*/ 118 h 178"/>
                <a:gd name="T64" fmla="*/ 61 w 197"/>
                <a:gd name="T65" fmla="*/ 123 h 178"/>
                <a:gd name="T66" fmla="*/ 63 w 197"/>
                <a:gd name="T67" fmla="*/ 129 h 178"/>
                <a:gd name="T68" fmla="*/ 69 w 197"/>
                <a:gd name="T69" fmla="*/ 135 h 178"/>
                <a:gd name="T70" fmla="*/ 79 w 197"/>
                <a:gd name="T71" fmla="*/ 141 h 178"/>
                <a:gd name="T72" fmla="*/ 97 w 197"/>
                <a:gd name="T73" fmla="*/ 142 h 178"/>
                <a:gd name="T74" fmla="*/ 114 w 197"/>
                <a:gd name="T75" fmla="*/ 131 h 178"/>
                <a:gd name="T76" fmla="*/ 128 w 197"/>
                <a:gd name="T77" fmla="*/ 110 h 178"/>
                <a:gd name="T78" fmla="*/ 129 w 197"/>
                <a:gd name="T79" fmla="*/ 88 h 178"/>
                <a:gd name="T80" fmla="*/ 112 w 197"/>
                <a:gd name="T81" fmla="*/ 73 h 178"/>
                <a:gd name="T82" fmla="*/ 117 w 197"/>
                <a:gd name="T83" fmla="*/ 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178">
                  <a:moveTo>
                    <a:pt x="133" y="77"/>
                  </a:moveTo>
                  <a:lnTo>
                    <a:pt x="133" y="77"/>
                  </a:lnTo>
                  <a:cubicBezTo>
                    <a:pt x="148" y="90"/>
                    <a:pt x="152" y="105"/>
                    <a:pt x="145" y="122"/>
                  </a:cubicBezTo>
                  <a:cubicBezTo>
                    <a:pt x="142" y="130"/>
                    <a:pt x="137" y="137"/>
                    <a:pt x="130" y="143"/>
                  </a:cubicBezTo>
                  <a:cubicBezTo>
                    <a:pt x="123" y="149"/>
                    <a:pt x="115" y="153"/>
                    <a:pt x="106" y="154"/>
                  </a:cubicBezTo>
                  <a:cubicBezTo>
                    <a:pt x="97" y="156"/>
                    <a:pt x="88" y="155"/>
                    <a:pt x="78" y="151"/>
                  </a:cubicBezTo>
                  <a:cubicBezTo>
                    <a:pt x="72" y="148"/>
                    <a:pt x="67" y="146"/>
                    <a:pt x="63" y="143"/>
                  </a:cubicBezTo>
                  <a:cubicBezTo>
                    <a:pt x="58" y="140"/>
                    <a:pt x="54" y="136"/>
                    <a:pt x="50" y="132"/>
                  </a:cubicBezTo>
                  <a:lnTo>
                    <a:pt x="18" y="178"/>
                  </a:lnTo>
                  <a:lnTo>
                    <a:pt x="0" y="171"/>
                  </a:lnTo>
                  <a:lnTo>
                    <a:pt x="90" y="41"/>
                  </a:lnTo>
                  <a:cubicBezTo>
                    <a:pt x="98" y="30"/>
                    <a:pt x="106" y="20"/>
                    <a:pt x="115" y="14"/>
                  </a:cubicBezTo>
                  <a:cubicBezTo>
                    <a:pt x="123" y="8"/>
                    <a:pt x="132" y="4"/>
                    <a:pt x="141" y="2"/>
                  </a:cubicBezTo>
                  <a:cubicBezTo>
                    <a:pt x="150" y="0"/>
                    <a:pt x="160" y="2"/>
                    <a:pt x="170" y="6"/>
                  </a:cubicBezTo>
                  <a:cubicBezTo>
                    <a:pt x="181" y="10"/>
                    <a:pt x="188" y="16"/>
                    <a:pt x="192" y="23"/>
                  </a:cubicBezTo>
                  <a:cubicBezTo>
                    <a:pt x="197" y="31"/>
                    <a:pt x="197" y="39"/>
                    <a:pt x="193" y="48"/>
                  </a:cubicBezTo>
                  <a:cubicBezTo>
                    <a:pt x="192" y="52"/>
                    <a:pt x="189" y="55"/>
                    <a:pt x="187" y="59"/>
                  </a:cubicBezTo>
                  <a:cubicBezTo>
                    <a:pt x="184" y="63"/>
                    <a:pt x="180" y="67"/>
                    <a:pt x="175" y="70"/>
                  </a:cubicBezTo>
                  <a:cubicBezTo>
                    <a:pt x="171" y="72"/>
                    <a:pt x="165" y="75"/>
                    <a:pt x="158" y="76"/>
                  </a:cubicBezTo>
                  <a:cubicBezTo>
                    <a:pt x="151" y="77"/>
                    <a:pt x="143" y="77"/>
                    <a:pt x="134" y="77"/>
                  </a:cubicBezTo>
                  <a:lnTo>
                    <a:pt x="133" y="77"/>
                  </a:lnTo>
                  <a:close/>
                  <a:moveTo>
                    <a:pt x="117" y="65"/>
                  </a:moveTo>
                  <a:lnTo>
                    <a:pt x="117" y="65"/>
                  </a:lnTo>
                  <a:cubicBezTo>
                    <a:pt x="125" y="68"/>
                    <a:pt x="133" y="69"/>
                    <a:pt x="141" y="67"/>
                  </a:cubicBezTo>
                  <a:cubicBezTo>
                    <a:pt x="149" y="66"/>
                    <a:pt x="156" y="63"/>
                    <a:pt x="162" y="58"/>
                  </a:cubicBezTo>
                  <a:cubicBezTo>
                    <a:pt x="168" y="53"/>
                    <a:pt x="173" y="47"/>
                    <a:pt x="176" y="39"/>
                  </a:cubicBezTo>
                  <a:cubicBezTo>
                    <a:pt x="178" y="33"/>
                    <a:pt x="178" y="28"/>
                    <a:pt x="177" y="24"/>
                  </a:cubicBezTo>
                  <a:cubicBezTo>
                    <a:pt x="175" y="19"/>
                    <a:pt x="171" y="16"/>
                    <a:pt x="165" y="14"/>
                  </a:cubicBezTo>
                  <a:cubicBezTo>
                    <a:pt x="156" y="10"/>
                    <a:pt x="147" y="11"/>
                    <a:pt x="137" y="18"/>
                  </a:cubicBezTo>
                  <a:cubicBezTo>
                    <a:pt x="127" y="24"/>
                    <a:pt x="117" y="35"/>
                    <a:pt x="106" y="52"/>
                  </a:cubicBezTo>
                  <a:lnTo>
                    <a:pt x="64" y="114"/>
                  </a:lnTo>
                  <a:cubicBezTo>
                    <a:pt x="63" y="115"/>
                    <a:pt x="62" y="117"/>
                    <a:pt x="61" y="118"/>
                  </a:cubicBezTo>
                  <a:cubicBezTo>
                    <a:pt x="61" y="120"/>
                    <a:pt x="60" y="122"/>
                    <a:pt x="61" y="123"/>
                  </a:cubicBezTo>
                  <a:cubicBezTo>
                    <a:pt x="61" y="125"/>
                    <a:pt x="62" y="127"/>
                    <a:pt x="63" y="129"/>
                  </a:cubicBezTo>
                  <a:cubicBezTo>
                    <a:pt x="64" y="131"/>
                    <a:pt x="66" y="133"/>
                    <a:pt x="69" y="135"/>
                  </a:cubicBezTo>
                  <a:cubicBezTo>
                    <a:pt x="71" y="137"/>
                    <a:pt x="74" y="139"/>
                    <a:pt x="79" y="141"/>
                  </a:cubicBezTo>
                  <a:cubicBezTo>
                    <a:pt x="85" y="143"/>
                    <a:pt x="91" y="144"/>
                    <a:pt x="97" y="142"/>
                  </a:cubicBezTo>
                  <a:cubicBezTo>
                    <a:pt x="103" y="140"/>
                    <a:pt x="109" y="137"/>
                    <a:pt x="114" y="131"/>
                  </a:cubicBezTo>
                  <a:cubicBezTo>
                    <a:pt x="120" y="126"/>
                    <a:pt x="124" y="119"/>
                    <a:pt x="128" y="110"/>
                  </a:cubicBezTo>
                  <a:cubicBezTo>
                    <a:pt x="131" y="102"/>
                    <a:pt x="131" y="95"/>
                    <a:pt x="129" y="88"/>
                  </a:cubicBezTo>
                  <a:cubicBezTo>
                    <a:pt x="126" y="82"/>
                    <a:pt x="121" y="77"/>
                    <a:pt x="112" y="73"/>
                  </a:cubicBezTo>
                  <a:lnTo>
                    <a:pt x="117" y="6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noEditPoints="1"/>
            </p:cNvSpPr>
            <p:nvPr/>
          </p:nvSpPr>
          <p:spPr bwMode="auto">
            <a:xfrm>
              <a:off x="3574" y="2242"/>
              <a:ext cx="84" cy="63"/>
            </a:xfrm>
            <a:custGeom>
              <a:avLst/>
              <a:gdLst>
                <a:gd name="T0" fmla="*/ 125 w 132"/>
                <a:gd name="T1" fmla="*/ 60 h 108"/>
                <a:gd name="T2" fmla="*/ 125 w 132"/>
                <a:gd name="T3" fmla="*/ 60 h 108"/>
                <a:gd name="T4" fmla="*/ 20 w 132"/>
                <a:gd name="T5" fmla="*/ 18 h 108"/>
                <a:gd name="T6" fmla="*/ 27 w 132"/>
                <a:gd name="T7" fmla="*/ 0 h 108"/>
                <a:gd name="T8" fmla="*/ 132 w 132"/>
                <a:gd name="T9" fmla="*/ 42 h 108"/>
                <a:gd name="T10" fmla="*/ 125 w 132"/>
                <a:gd name="T11" fmla="*/ 60 h 108"/>
                <a:gd name="T12" fmla="*/ 105 w 132"/>
                <a:gd name="T13" fmla="*/ 108 h 108"/>
                <a:gd name="T14" fmla="*/ 105 w 132"/>
                <a:gd name="T15" fmla="*/ 108 h 108"/>
                <a:gd name="T16" fmla="*/ 0 w 132"/>
                <a:gd name="T17" fmla="*/ 66 h 108"/>
                <a:gd name="T18" fmla="*/ 8 w 132"/>
                <a:gd name="T19" fmla="*/ 48 h 108"/>
                <a:gd name="T20" fmla="*/ 112 w 132"/>
                <a:gd name="T21" fmla="*/ 90 h 108"/>
                <a:gd name="T22" fmla="*/ 105 w 132"/>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08">
                  <a:moveTo>
                    <a:pt x="125" y="60"/>
                  </a:moveTo>
                  <a:lnTo>
                    <a:pt x="125" y="60"/>
                  </a:lnTo>
                  <a:lnTo>
                    <a:pt x="20" y="18"/>
                  </a:lnTo>
                  <a:lnTo>
                    <a:pt x="27" y="0"/>
                  </a:lnTo>
                  <a:lnTo>
                    <a:pt x="132" y="42"/>
                  </a:lnTo>
                  <a:lnTo>
                    <a:pt x="125" y="60"/>
                  </a:lnTo>
                  <a:close/>
                  <a:moveTo>
                    <a:pt x="105" y="108"/>
                  </a:moveTo>
                  <a:lnTo>
                    <a:pt x="105" y="108"/>
                  </a:lnTo>
                  <a:lnTo>
                    <a:pt x="0" y="66"/>
                  </a:lnTo>
                  <a:lnTo>
                    <a:pt x="8" y="48"/>
                  </a:lnTo>
                  <a:lnTo>
                    <a:pt x="112" y="90"/>
                  </a:lnTo>
                  <a:lnTo>
                    <a:pt x="105" y="108"/>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0"/>
            <p:cNvSpPr>
              <a:spLocks/>
            </p:cNvSpPr>
            <p:nvPr/>
          </p:nvSpPr>
          <p:spPr bwMode="auto">
            <a:xfrm>
              <a:off x="3694" y="2313"/>
              <a:ext cx="44" cy="26"/>
            </a:xfrm>
            <a:custGeom>
              <a:avLst/>
              <a:gdLst>
                <a:gd name="T0" fmla="*/ 0 w 67"/>
                <a:gd name="T1" fmla="*/ 19 h 44"/>
                <a:gd name="T2" fmla="*/ 0 w 67"/>
                <a:gd name="T3" fmla="*/ 19 h 44"/>
                <a:gd name="T4" fmla="*/ 8 w 67"/>
                <a:gd name="T5" fmla="*/ 0 h 44"/>
                <a:gd name="T6" fmla="*/ 67 w 67"/>
                <a:gd name="T7" fmla="*/ 24 h 44"/>
                <a:gd name="T8" fmla="*/ 60 w 67"/>
                <a:gd name="T9" fmla="*/ 44 h 44"/>
                <a:gd name="T10" fmla="*/ 0 w 67"/>
                <a:gd name="T11" fmla="*/ 19 h 44"/>
              </a:gdLst>
              <a:ahLst/>
              <a:cxnLst>
                <a:cxn ang="0">
                  <a:pos x="T0" y="T1"/>
                </a:cxn>
                <a:cxn ang="0">
                  <a:pos x="T2" y="T3"/>
                </a:cxn>
                <a:cxn ang="0">
                  <a:pos x="T4" y="T5"/>
                </a:cxn>
                <a:cxn ang="0">
                  <a:pos x="T6" y="T7"/>
                </a:cxn>
                <a:cxn ang="0">
                  <a:pos x="T8" y="T9"/>
                </a:cxn>
                <a:cxn ang="0">
                  <a:pos x="T10" y="T11"/>
                </a:cxn>
              </a:cxnLst>
              <a:rect l="0" t="0" r="r" b="b"/>
              <a:pathLst>
                <a:path w="67" h="44">
                  <a:moveTo>
                    <a:pt x="0" y="19"/>
                  </a:moveTo>
                  <a:lnTo>
                    <a:pt x="0" y="19"/>
                  </a:lnTo>
                  <a:lnTo>
                    <a:pt x="8" y="0"/>
                  </a:lnTo>
                  <a:lnTo>
                    <a:pt x="67" y="24"/>
                  </a:lnTo>
                  <a:lnTo>
                    <a:pt x="60" y="44"/>
                  </a:lnTo>
                  <a:lnTo>
                    <a:pt x="0" y="1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1"/>
            <p:cNvSpPr>
              <a:spLocks noEditPoints="1"/>
            </p:cNvSpPr>
            <p:nvPr/>
          </p:nvSpPr>
          <p:spPr bwMode="auto">
            <a:xfrm>
              <a:off x="3741" y="2285"/>
              <a:ext cx="85" cy="101"/>
            </a:xfrm>
            <a:custGeom>
              <a:avLst/>
              <a:gdLst>
                <a:gd name="T0" fmla="*/ 15 w 132"/>
                <a:gd name="T1" fmla="*/ 65 h 173"/>
                <a:gd name="T2" fmla="*/ 15 w 132"/>
                <a:gd name="T3" fmla="*/ 65 h 173"/>
                <a:gd name="T4" fmla="*/ 39 w 132"/>
                <a:gd name="T5" fmla="*/ 22 h 173"/>
                <a:gd name="T6" fmla="*/ 67 w 132"/>
                <a:gd name="T7" fmla="*/ 3 h 173"/>
                <a:gd name="T8" fmla="*/ 100 w 132"/>
                <a:gd name="T9" fmla="*/ 5 h 173"/>
                <a:gd name="T10" fmla="*/ 120 w 132"/>
                <a:gd name="T11" fmla="*/ 19 h 173"/>
                <a:gd name="T12" fmla="*/ 130 w 132"/>
                <a:gd name="T13" fmla="*/ 41 h 173"/>
                <a:gd name="T14" fmla="*/ 130 w 132"/>
                <a:gd name="T15" fmla="*/ 68 h 173"/>
                <a:gd name="T16" fmla="*/ 119 w 132"/>
                <a:gd name="T17" fmla="*/ 107 h 173"/>
                <a:gd name="T18" fmla="*/ 95 w 132"/>
                <a:gd name="T19" fmla="*/ 150 h 173"/>
                <a:gd name="T20" fmla="*/ 67 w 132"/>
                <a:gd name="T21" fmla="*/ 169 h 173"/>
                <a:gd name="T22" fmla="*/ 34 w 132"/>
                <a:gd name="T23" fmla="*/ 167 h 173"/>
                <a:gd name="T24" fmla="*/ 5 w 132"/>
                <a:gd name="T25" fmla="*/ 136 h 173"/>
                <a:gd name="T26" fmla="*/ 15 w 132"/>
                <a:gd name="T27" fmla="*/ 65 h 173"/>
                <a:gd name="T28" fmla="*/ 15 w 132"/>
                <a:gd name="T29" fmla="*/ 65 h 173"/>
                <a:gd name="T30" fmla="*/ 35 w 132"/>
                <a:gd name="T31" fmla="*/ 73 h 173"/>
                <a:gd name="T32" fmla="*/ 35 w 132"/>
                <a:gd name="T33" fmla="*/ 73 h 173"/>
                <a:gd name="T34" fmla="*/ 24 w 132"/>
                <a:gd name="T35" fmla="*/ 129 h 173"/>
                <a:gd name="T36" fmla="*/ 41 w 132"/>
                <a:gd name="T37" fmla="*/ 151 h 173"/>
                <a:gd name="T38" fmla="*/ 69 w 132"/>
                <a:gd name="T39" fmla="*/ 147 h 173"/>
                <a:gd name="T40" fmla="*/ 99 w 132"/>
                <a:gd name="T41" fmla="*/ 99 h 173"/>
                <a:gd name="T42" fmla="*/ 111 w 132"/>
                <a:gd name="T43" fmla="*/ 43 h 173"/>
                <a:gd name="T44" fmla="*/ 93 w 132"/>
                <a:gd name="T45" fmla="*/ 21 h 173"/>
                <a:gd name="T46" fmla="*/ 67 w 132"/>
                <a:gd name="T47" fmla="*/ 24 h 173"/>
                <a:gd name="T48" fmla="*/ 35 w 132"/>
                <a:gd name="T49" fmla="*/ 73 h 173"/>
                <a:gd name="T50" fmla="*/ 35 w 132"/>
                <a:gd name="T51" fmla="*/ 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73">
                  <a:moveTo>
                    <a:pt x="15" y="65"/>
                  </a:moveTo>
                  <a:lnTo>
                    <a:pt x="15" y="65"/>
                  </a:lnTo>
                  <a:cubicBezTo>
                    <a:pt x="23" y="47"/>
                    <a:pt x="31" y="32"/>
                    <a:pt x="39" y="22"/>
                  </a:cubicBezTo>
                  <a:cubicBezTo>
                    <a:pt x="48" y="12"/>
                    <a:pt x="57" y="6"/>
                    <a:pt x="67" y="3"/>
                  </a:cubicBezTo>
                  <a:cubicBezTo>
                    <a:pt x="77" y="0"/>
                    <a:pt x="88" y="0"/>
                    <a:pt x="100" y="5"/>
                  </a:cubicBezTo>
                  <a:cubicBezTo>
                    <a:pt x="108" y="9"/>
                    <a:pt x="115" y="13"/>
                    <a:pt x="120" y="19"/>
                  </a:cubicBezTo>
                  <a:cubicBezTo>
                    <a:pt x="125" y="25"/>
                    <a:pt x="128" y="32"/>
                    <a:pt x="130" y="41"/>
                  </a:cubicBezTo>
                  <a:cubicBezTo>
                    <a:pt x="132" y="49"/>
                    <a:pt x="132" y="58"/>
                    <a:pt x="130" y="68"/>
                  </a:cubicBezTo>
                  <a:cubicBezTo>
                    <a:pt x="129" y="78"/>
                    <a:pt x="125" y="91"/>
                    <a:pt x="119" y="107"/>
                  </a:cubicBezTo>
                  <a:cubicBezTo>
                    <a:pt x="111" y="126"/>
                    <a:pt x="103" y="140"/>
                    <a:pt x="95" y="150"/>
                  </a:cubicBezTo>
                  <a:cubicBezTo>
                    <a:pt x="86" y="160"/>
                    <a:pt x="77" y="166"/>
                    <a:pt x="67" y="169"/>
                  </a:cubicBezTo>
                  <a:cubicBezTo>
                    <a:pt x="57" y="173"/>
                    <a:pt x="46" y="172"/>
                    <a:pt x="34" y="167"/>
                  </a:cubicBezTo>
                  <a:cubicBezTo>
                    <a:pt x="19" y="161"/>
                    <a:pt x="9" y="151"/>
                    <a:pt x="5" y="136"/>
                  </a:cubicBezTo>
                  <a:cubicBezTo>
                    <a:pt x="0" y="119"/>
                    <a:pt x="3" y="95"/>
                    <a:pt x="15" y="65"/>
                  </a:cubicBezTo>
                  <a:lnTo>
                    <a:pt x="15" y="65"/>
                  </a:lnTo>
                  <a:close/>
                  <a:moveTo>
                    <a:pt x="35" y="73"/>
                  </a:moveTo>
                  <a:lnTo>
                    <a:pt x="35" y="73"/>
                  </a:lnTo>
                  <a:cubicBezTo>
                    <a:pt x="25" y="99"/>
                    <a:pt x="21" y="118"/>
                    <a:pt x="24" y="129"/>
                  </a:cubicBezTo>
                  <a:cubicBezTo>
                    <a:pt x="26" y="140"/>
                    <a:pt x="32" y="147"/>
                    <a:pt x="41" y="151"/>
                  </a:cubicBezTo>
                  <a:cubicBezTo>
                    <a:pt x="50" y="155"/>
                    <a:pt x="59" y="153"/>
                    <a:pt x="69" y="147"/>
                  </a:cubicBezTo>
                  <a:cubicBezTo>
                    <a:pt x="78" y="141"/>
                    <a:pt x="88" y="125"/>
                    <a:pt x="99" y="99"/>
                  </a:cubicBezTo>
                  <a:cubicBezTo>
                    <a:pt x="109" y="73"/>
                    <a:pt x="113" y="54"/>
                    <a:pt x="111" y="43"/>
                  </a:cubicBezTo>
                  <a:cubicBezTo>
                    <a:pt x="108" y="32"/>
                    <a:pt x="102" y="25"/>
                    <a:pt x="93" y="21"/>
                  </a:cubicBezTo>
                  <a:cubicBezTo>
                    <a:pt x="84" y="18"/>
                    <a:pt x="75" y="18"/>
                    <a:pt x="67" y="24"/>
                  </a:cubicBezTo>
                  <a:cubicBezTo>
                    <a:pt x="56" y="31"/>
                    <a:pt x="46" y="47"/>
                    <a:pt x="35" y="73"/>
                  </a:cubicBezTo>
                  <a:lnTo>
                    <a:pt x="35" y="7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2"/>
            <p:cNvSpPr>
              <a:spLocks/>
            </p:cNvSpPr>
            <p:nvPr/>
          </p:nvSpPr>
          <p:spPr bwMode="auto">
            <a:xfrm>
              <a:off x="3817" y="2388"/>
              <a:ext cx="21" cy="18"/>
            </a:xfrm>
            <a:custGeom>
              <a:avLst/>
              <a:gdLst>
                <a:gd name="T0" fmla="*/ 0 w 32"/>
                <a:gd name="T1" fmla="*/ 22 h 31"/>
                <a:gd name="T2" fmla="*/ 0 w 32"/>
                <a:gd name="T3" fmla="*/ 22 h 31"/>
                <a:gd name="T4" fmla="*/ 9 w 32"/>
                <a:gd name="T5" fmla="*/ 0 h 31"/>
                <a:gd name="T6" fmla="*/ 32 w 32"/>
                <a:gd name="T7" fmla="*/ 9 h 31"/>
                <a:gd name="T8" fmla="*/ 23 w 32"/>
                <a:gd name="T9" fmla="*/ 31 h 31"/>
                <a:gd name="T10" fmla="*/ 0 w 32"/>
                <a:gd name="T11" fmla="*/ 22 h 31"/>
              </a:gdLst>
              <a:ahLst/>
              <a:cxnLst>
                <a:cxn ang="0">
                  <a:pos x="T0" y="T1"/>
                </a:cxn>
                <a:cxn ang="0">
                  <a:pos x="T2" y="T3"/>
                </a:cxn>
                <a:cxn ang="0">
                  <a:pos x="T4" y="T5"/>
                </a:cxn>
                <a:cxn ang="0">
                  <a:pos x="T6" y="T7"/>
                </a:cxn>
                <a:cxn ang="0">
                  <a:pos x="T8" y="T9"/>
                </a:cxn>
                <a:cxn ang="0">
                  <a:pos x="T10" y="T11"/>
                </a:cxn>
              </a:cxnLst>
              <a:rect l="0" t="0" r="r" b="b"/>
              <a:pathLst>
                <a:path w="32" h="31">
                  <a:moveTo>
                    <a:pt x="0" y="22"/>
                  </a:moveTo>
                  <a:lnTo>
                    <a:pt x="0" y="22"/>
                  </a:lnTo>
                  <a:lnTo>
                    <a:pt x="9" y="0"/>
                  </a:lnTo>
                  <a:lnTo>
                    <a:pt x="32" y="9"/>
                  </a:lnTo>
                  <a:lnTo>
                    <a:pt x="23" y="31"/>
                  </a:lnTo>
                  <a:lnTo>
                    <a:pt x="0" y="2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3"/>
            <p:cNvSpPr>
              <a:spLocks/>
            </p:cNvSpPr>
            <p:nvPr/>
          </p:nvSpPr>
          <p:spPr bwMode="auto">
            <a:xfrm>
              <a:off x="3885" y="2334"/>
              <a:ext cx="54" cy="96"/>
            </a:xfrm>
            <a:custGeom>
              <a:avLst/>
              <a:gdLst>
                <a:gd name="T0" fmla="*/ 20 w 84"/>
                <a:gd name="T1" fmla="*/ 164 h 164"/>
                <a:gd name="T2" fmla="*/ 20 w 84"/>
                <a:gd name="T3" fmla="*/ 164 h 164"/>
                <a:gd name="T4" fmla="*/ 0 w 84"/>
                <a:gd name="T5" fmla="*/ 156 h 164"/>
                <a:gd name="T6" fmla="*/ 50 w 84"/>
                <a:gd name="T7" fmla="*/ 32 h 164"/>
                <a:gd name="T8" fmla="*/ 26 w 84"/>
                <a:gd name="T9" fmla="*/ 38 h 164"/>
                <a:gd name="T10" fmla="*/ 2 w 84"/>
                <a:gd name="T11" fmla="*/ 40 h 164"/>
                <a:gd name="T12" fmla="*/ 9 w 84"/>
                <a:gd name="T13" fmla="*/ 21 h 164"/>
                <a:gd name="T14" fmla="*/ 45 w 84"/>
                <a:gd name="T15" fmla="*/ 14 h 164"/>
                <a:gd name="T16" fmla="*/ 71 w 84"/>
                <a:gd name="T17" fmla="*/ 0 h 164"/>
                <a:gd name="T18" fmla="*/ 84 w 84"/>
                <a:gd name="T19" fmla="*/ 5 h 164"/>
                <a:gd name="T20" fmla="*/ 20 w 84"/>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64">
                  <a:moveTo>
                    <a:pt x="20" y="164"/>
                  </a:moveTo>
                  <a:lnTo>
                    <a:pt x="20" y="164"/>
                  </a:lnTo>
                  <a:lnTo>
                    <a:pt x="0" y="156"/>
                  </a:lnTo>
                  <a:lnTo>
                    <a:pt x="50" y="32"/>
                  </a:lnTo>
                  <a:cubicBezTo>
                    <a:pt x="44" y="35"/>
                    <a:pt x="36" y="37"/>
                    <a:pt x="26" y="38"/>
                  </a:cubicBezTo>
                  <a:cubicBezTo>
                    <a:pt x="17" y="39"/>
                    <a:pt x="9" y="40"/>
                    <a:pt x="2" y="40"/>
                  </a:cubicBezTo>
                  <a:lnTo>
                    <a:pt x="9" y="21"/>
                  </a:lnTo>
                  <a:cubicBezTo>
                    <a:pt x="22" y="20"/>
                    <a:pt x="34" y="18"/>
                    <a:pt x="45" y="14"/>
                  </a:cubicBezTo>
                  <a:cubicBezTo>
                    <a:pt x="57" y="10"/>
                    <a:pt x="65" y="5"/>
                    <a:pt x="71" y="0"/>
                  </a:cubicBezTo>
                  <a:lnTo>
                    <a:pt x="84" y="5"/>
                  </a:lnTo>
                  <a:lnTo>
                    <a:pt x="20" y="16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4"/>
            <p:cNvSpPr>
              <a:spLocks/>
            </p:cNvSpPr>
            <p:nvPr/>
          </p:nvSpPr>
          <p:spPr bwMode="auto">
            <a:xfrm>
              <a:off x="3961" y="2353"/>
              <a:ext cx="48" cy="45"/>
            </a:xfrm>
            <a:custGeom>
              <a:avLst/>
              <a:gdLst>
                <a:gd name="T0" fmla="*/ 2 w 75"/>
                <a:gd name="T1" fmla="*/ 21 h 77"/>
                <a:gd name="T2" fmla="*/ 2 w 75"/>
                <a:gd name="T3" fmla="*/ 21 h 77"/>
                <a:gd name="T4" fmla="*/ 13 w 75"/>
                <a:gd name="T5" fmla="*/ 7 h 77"/>
                <a:gd name="T6" fmla="*/ 34 w 75"/>
                <a:gd name="T7" fmla="*/ 28 h 77"/>
                <a:gd name="T8" fmla="*/ 43 w 75"/>
                <a:gd name="T9" fmla="*/ 0 h 77"/>
                <a:gd name="T10" fmla="*/ 58 w 75"/>
                <a:gd name="T11" fmla="*/ 7 h 77"/>
                <a:gd name="T12" fmla="*/ 45 w 75"/>
                <a:gd name="T13" fmla="*/ 32 h 77"/>
                <a:gd name="T14" fmla="*/ 75 w 75"/>
                <a:gd name="T15" fmla="*/ 32 h 77"/>
                <a:gd name="T16" fmla="*/ 73 w 75"/>
                <a:gd name="T17" fmla="*/ 50 h 77"/>
                <a:gd name="T18" fmla="*/ 44 w 75"/>
                <a:gd name="T19" fmla="*/ 45 h 77"/>
                <a:gd name="T20" fmla="*/ 54 w 75"/>
                <a:gd name="T21" fmla="*/ 73 h 77"/>
                <a:gd name="T22" fmla="*/ 38 w 75"/>
                <a:gd name="T23" fmla="*/ 77 h 77"/>
                <a:gd name="T24" fmla="*/ 32 w 75"/>
                <a:gd name="T25" fmla="*/ 48 h 77"/>
                <a:gd name="T26" fmla="*/ 9 w 75"/>
                <a:gd name="T27" fmla="*/ 65 h 77"/>
                <a:gd name="T28" fmla="*/ 0 w 75"/>
                <a:gd name="T29" fmla="*/ 51 h 77"/>
                <a:gd name="T30" fmla="*/ 26 w 75"/>
                <a:gd name="T31" fmla="*/ 38 h 77"/>
                <a:gd name="T32" fmla="*/ 2 w 75"/>
                <a:gd name="T33" fmla="*/ 21 h 77"/>
                <a:gd name="T34" fmla="*/ 2 w 75"/>
                <a:gd name="T35"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7">
                  <a:moveTo>
                    <a:pt x="2" y="21"/>
                  </a:moveTo>
                  <a:lnTo>
                    <a:pt x="2" y="21"/>
                  </a:lnTo>
                  <a:lnTo>
                    <a:pt x="13" y="7"/>
                  </a:lnTo>
                  <a:cubicBezTo>
                    <a:pt x="23" y="16"/>
                    <a:pt x="30" y="23"/>
                    <a:pt x="34" y="28"/>
                  </a:cubicBezTo>
                  <a:cubicBezTo>
                    <a:pt x="38" y="14"/>
                    <a:pt x="41" y="5"/>
                    <a:pt x="43" y="0"/>
                  </a:cubicBezTo>
                  <a:lnTo>
                    <a:pt x="58" y="7"/>
                  </a:lnTo>
                  <a:cubicBezTo>
                    <a:pt x="55" y="14"/>
                    <a:pt x="51" y="22"/>
                    <a:pt x="45" y="32"/>
                  </a:cubicBezTo>
                  <a:cubicBezTo>
                    <a:pt x="54" y="32"/>
                    <a:pt x="64" y="32"/>
                    <a:pt x="75" y="32"/>
                  </a:cubicBezTo>
                  <a:lnTo>
                    <a:pt x="73" y="50"/>
                  </a:lnTo>
                  <a:cubicBezTo>
                    <a:pt x="63" y="49"/>
                    <a:pt x="53" y="47"/>
                    <a:pt x="44" y="45"/>
                  </a:cubicBezTo>
                  <a:cubicBezTo>
                    <a:pt x="47" y="51"/>
                    <a:pt x="50" y="60"/>
                    <a:pt x="54" y="73"/>
                  </a:cubicBezTo>
                  <a:lnTo>
                    <a:pt x="38" y="77"/>
                  </a:lnTo>
                  <a:cubicBezTo>
                    <a:pt x="36" y="69"/>
                    <a:pt x="34" y="60"/>
                    <a:pt x="32" y="48"/>
                  </a:cubicBezTo>
                  <a:cubicBezTo>
                    <a:pt x="23" y="56"/>
                    <a:pt x="15" y="61"/>
                    <a:pt x="9" y="65"/>
                  </a:cubicBezTo>
                  <a:lnTo>
                    <a:pt x="0" y="51"/>
                  </a:lnTo>
                  <a:cubicBezTo>
                    <a:pt x="12" y="44"/>
                    <a:pt x="21" y="39"/>
                    <a:pt x="26" y="38"/>
                  </a:cubicBezTo>
                  <a:cubicBezTo>
                    <a:pt x="17" y="32"/>
                    <a:pt x="9" y="26"/>
                    <a:pt x="2" y="21"/>
                  </a:cubicBezTo>
                  <a:lnTo>
                    <a:pt x="2"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5"/>
            <p:cNvSpPr>
              <a:spLocks/>
            </p:cNvSpPr>
            <p:nvPr/>
          </p:nvSpPr>
          <p:spPr bwMode="auto">
            <a:xfrm>
              <a:off x="4016" y="2374"/>
              <a:ext cx="48" cy="45"/>
            </a:xfrm>
            <a:custGeom>
              <a:avLst/>
              <a:gdLst>
                <a:gd name="T0" fmla="*/ 2 w 75"/>
                <a:gd name="T1" fmla="*/ 21 h 77"/>
                <a:gd name="T2" fmla="*/ 2 w 75"/>
                <a:gd name="T3" fmla="*/ 21 h 77"/>
                <a:gd name="T4" fmla="*/ 14 w 75"/>
                <a:gd name="T5" fmla="*/ 7 h 77"/>
                <a:gd name="T6" fmla="*/ 34 w 75"/>
                <a:gd name="T7" fmla="*/ 28 h 77"/>
                <a:gd name="T8" fmla="*/ 43 w 75"/>
                <a:gd name="T9" fmla="*/ 0 h 77"/>
                <a:gd name="T10" fmla="*/ 59 w 75"/>
                <a:gd name="T11" fmla="*/ 6 h 77"/>
                <a:gd name="T12" fmla="*/ 45 w 75"/>
                <a:gd name="T13" fmla="*/ 32 h 77"/>
                <a:gd name="T14" fmla="*/ 75 w 75"/>
                <a:gd name="T15" fmla="*/ 32 h 77"/>
                <a:gd name="T16" fmla="*/ 74 w 75"/>
                <a:gd name="T17" fmla="*/ 50 h 77"/>
                <a:gd name="T18" fmla="*/ 45 w 75"/>
                <a:gd name="T19" fmla="*/ 45 h 77"/>
                <a:gd name="T20" fmla="*/ 55 w 75"/>
                <a:gd name="T21" fmla="*/ 73 h 77"/>
                <a:gd name="T22" fmla="*/ 38 w 75"/>
                <a:gd name="T23" fmla="*/ 77 h 77"/>
                <a:gd name="T24" fmla="*/ 33 w 75"/>
                <a:gd name="T25" fmla="*/ 47 h 77"/>
                <a:gd name="T26" fmla="*/ 9 w 75"/>
                <a:gd name="T27" fmla="*/ 65 h 77"/>
                <a:gd name="T28" fmla="*/ 0 w 75"/>
                <a:gd name="T29" fmla="*/ 51 h 77"/>
                <a:gd name="T30" fmla="*/ 26 w 75"/>
                <a:gd name="T31" fmla="*/ 38 h 77"/>
                <a:gd name="T32" fmla="*/ 2 w 75"/>
                <a:gd name="T33" fmla="*/ 21 h 77"/>
                <a:gd name="T34" fmla="*/ 2 w 75"/>
                <a:gd name="T35"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7">
                  <a:moveTo>
                    <a:pt x="2" y="21"/>
                  </a:moveTo>
                  <a:lnTo>
                    <a:pt x="2" y="21"/>
                  </a:lnTo>
                  <a:lnTo>
                    <a:pt x="14" y="7"/>
                  </a:lnTo>
                  <a:cubicBezTo>
                    <a:pt x="23" y="16"/>
                    <a:pt x="30" y="23"/>
                    <a:pt x="34" y="28"/>
                  </a:cubicBezTo>
                  <a:cubicBezTo>
                    <a:pt x="38" y="14"/>
                    <a:pt x="41" y="5"/>
                    <a:pt x="43" y="0"/>
                  </a:cubicBezTo>
                  <a:lnTo>
                    <a:pt x="59" y="6"/>
                  </a:lnTo>
                  <a:cubicBezTo>
                    <a:pt x="56" y="14"/>
                    <a:pt x="51" y="22"/>
                    <a:pt x="45" y="32"/>
                  </a:cubicBezTo>
                  <a:cubicBezTo>
                    <a:pt x="54" y="32"/>
                    <a:pt x="64" y="32"/>
                    <a:pt x="75" y="32"/>
                  </a:cubicBezTo>
                  <a:lnTo>
                    <a:pt x="74" y="50"/>
                  </a:lnTo>
                  <a:cubicBezTo>
                    <a:pt x="63" y="49"/>
                    <a:pt x="54" y="47"/>
                    <a:pt x="45" y="45"/>
                  </a:cubicBezTo>
                  <a:cubicBezTo>
                    <a:pt x="47" y="50"/>
                    <a:pt x="51" y="60"/>
                    <a:pt x="55" y="73"/>
                  </a:cubicBezTo>
                  <a:lnTo>
                    <a:pt x="38" y="77"/>
                  </a:lnTo>
                  <a:cubicBezTo>
                    <a:pt x="36" y="69"/>
                    <a:pt x="34" y="60"/>
                    <a:pt x="33" y="47"/>
                  </a:cubicBezTo>
                  <a:cubicBezTo>
                    <a:pt x="23" y="56"/>
                    <a:pt x="15" y="61"/>
                    <a:pt x="9" y="65"/>
                  </a:cubicBezTo>
                  <a:lnTo>
                    <a:pt x="0" y="51"/>
                  </a:lnTo>
                  <a:cubicBezTo>
                    <a:pt x="13" y="44"/>
                    <a:pt x="21" y="39"/>
                    <a:pt x="26" y="38"/>
                  </a:cubicBezTo>
                  <a:cubicBezTo>
                    <a:pt x="18" y="32"/>
                    <a:pt x="10" y="26"/>
                    <a:pt x="2" y="21"/>
                  </a:cubicBezTo>
                  <a:lnTo>
                    <a:pt x="2"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6"/>
            <p:cNvSpPr>
              <a:spLocks/>
            </p:cNvSpPr>
            <p:nvPr/>
          </p:nvSpPr>
          <p:spPr bwMode="auto">
            <a:xfrm>
              <a:off x="4072" y="2394"/>
              <a:ext cx="48" cy="45"/>
            </a:xfrm>
            <a:custGeom>
              <a:avLst/>
              <a:gdLst>
                <a:gd name="T0" fmla="*/ 2 w 75"/>
                <a:gd name="T1" fmla="*/ 21 h 77"/>
                <a:gd name="T2" fmla="*/ 2 w 75"/>
                <a:gd name="T3" fmla="*/ 21 h 77"/>
                <a:gd name="T4" fmla="*/ 13 w 75"/>
                <a:gd name="T5" fmla="*/ 7 h 77"/>
                <a:gd name="T6" fmla="*/ 34 w 75"/>
                <a:gd name="T7" fmla="*/ 28 h 77"/>
                <a:gd name="T8" fmla="*/ 43 w 75"/>
                <a:gd name="T9" fmla="*/ 0 h 77"/>
                <a:gd name="T10" fmla="*/ 58 w 75"/>
                <a:gd name="T11" fmla="*/ 6 h 77"/>
                <a:gd name="T12" fmla="*/ 45 w 75"/>
                <a:gd name="T13" fmla="*/ 32 h 77"/>
                <a:gd name="T14" fmla="*/ 75 w 75"/>
                <a:gd name="T15" fmla="*/ 32 h 77"/>
                <a:gd name="T16" fmla="*/ 73 w 75"/>
                <a:gd name="T17" fmla="*/ 50 h 77"/>
                <a:gd name="T18" fmla="*/ 44 w 75"/>
                <a:gd name="T19" fmla="*/ 45 h 77"/>
                <a:gd name="T20" fmla="*/ 54 w 75"/>
                <a:gd name="T21" fmla="*/ 73 h 77"/>
                <a:gd name="T22" fmla="*/ 38 w 75"/>
                <a:gd name="T23" fmla="*/ 77 h 77"/>
                <a:gd name="T24" fmla="*/ 32 w 75"/>
                <a:gd name="T25" fmla="*/ 47 h 77"/>
                <a:gd name="T26" fmla="*/ 9 w 75"/>
                <a:gd name="T27" fmla="*/ 65 h 77"/>
                <a:gd name="T28" fmla="*/ 0 w 75"/>
                <a:gd name="T29" fmla="*/ 51 h 77"/>
                <a:gd name="T30" fmla="*/ 26 w 75"/>
                <a:gd name="T31" fmla="*/ 37 h 77"/>
                <a:gd name="T32" fmla="*/ 2 w 75"/>
                <a:gd name="T33" fmla="*/ 21 h 77"/>
                <a:gd name="T34" fmla="*/ 2 w 75"/>
                <a:gd name="T35"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7">
                  <a:moveTo>
                    <a:pt x="2" y="21"/>
                  </a:moveTo>
                  <a:lnTo>
                    <a:pt x="2" y="21"/>
                  </a:lnTo>
                  <a:lnTo>
                    <a:pt x="13" y="7"/>
                  </a:lnTo>
                  <a:cubicBezTo>
                    <a:pt x="23" y="16"/>
                    <a:pt x="30" y="23"/>
                    <a:pt x="34" y="28"/>
                  </a:cubicBezTo>
                  <a:cubicBezTo>
                    <a:pt x="38" y="14"/>
                    <a:pt x="41" y="5"/>
                    <a:pt x="43" y="0"/>
                  </a:cubicBezTo>
                  <a:lnTo>
                    <a:pt x="58" y="6"/>
                  </a:lnTo>
                  <a:cubicBezTo>
                    <a:pt x="55" y="13"/>
                    <a:pt x="51" y="22"/>
                    <a:pt x="45" y="32"/>
                  </a:cubicBezTo>
                  <a:cubicBezTo>
                    <a:pt x="54" y="31"/>
                    <a:pt x="64" y="31"/>
                    <a:pt x="75" y="32"/>
                  </a:cubicBezTo>
                  <a:lnTo>
                    <a:pt x="73" y="50"/>
                  </a:lnTo>
                  <a:cubicBezTo>
                    <a:pt x="63" y="49"/>
                    <a:pt x="53" y="47"/>
                    <a:pt x="44" y="45"/>
                  </a:cubicBezTo>
                  <a:cubicBezTo>
                    <a:pt x="47" y="50"/>
                    <a:pt x="50" y="60"/>
                    <a:pt x="54" y="73"/>
                  </a:cubicBezTo>
                  <a:lnTo>
                    <a:pt x="38" y="77"/>
                  </a:lnTo>
                  <a:cubicBezTo>
                    <a:pt x="36" y="69"/>
                    <a:pt x="34" y="60"/>
                    <a:pt x="32" y="47"/>
                  </a:cubicBezTo>
                  <a:cubicBezTo>
                    <a:pt x="23" y="55"/>
                    <a:pt x="15" y="61"/>
                    <a:pt x="9" y="65"/>
                  </a:cubicBezTo>
                  <a:lnTo>
                    <a:pt x="0" y="51"/>
                  </a:lnTo>
                  <a:cubicBezTo>
                    <a:pt x="12" y="44"/>
                    <a:pt x="21" y="39"/>
                    <a:pt x="26" y="37"/>
                  </a:cubicBezTo>
                  <a:cubicBezTo>
                    <a:pt x="17" y="32"/>
                    <a:pt x="9" y="26"/>
                    <a:pt x="2" y="21"/>
                  </a:cubicBezTo>
                  <a:lnTo>
                    <a:pt x="2" y="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433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AAA96BB9-3833-4327-837E-91F91DD79F77}"/>
              </a:ext>
            </a:extLst>
          </p:cNvPr>
          <p:cNvSpPr>
            <a:spLocks noGrp="1" noChangeArrowheads="1"/>
          </p:cNvSpPr>
          <p:nvPr>
            <p:ph type="title"/>
          </p:nvPr>
        </p:nvSpPr>
        <p:spPr>
          <a:xfrm>
            <a:off x="625641" y="365126"/>
            <a:ext cx="11117179" cy="460375"/>
          </a:xfrm>
        </p:spPr>
        <p:txBody>
          <a:bodyPr>
            <a:noAutofit/>
          </a:bodyPr>
          <a:lstStyle/>
          <a:p>
            <a:pPr algn="ctr"/>
            <a:r>
              <a:rPr lang="en-US" altLang="en-US" sz="3600" dirty="0">
                <a:solidFill>
                  <a:schemeClr val="accent1"/>
                </a:solidFill>
                <a:latin typeface="News Gothic MT" panose="020B0504020203020204" pitchFamily="34" charset="0"/>
              </a:rPr>
              <a:t>Medication For Opioid Use Disorder/Pain/Suicidal Ideation</a:t>
            </a:r>
          </a:p>
        </p:txBody>
      </p:sp>
      <p:sp>
        <p:nvSpPr>
          <p:cNvPr id="3" name="Content Placeholder 2">
            <a:extLst>
              <a:ext uri="{FF2B5EF4-FFF2-40B4-BE49-F238E27FC236}">
                <a16:creationId xmlns:a16="http://schemas.microsoft.com/office/drawing/2014/main" id="{37533242-CFC5-4ACD-AE0D-51E439F3D96F}"/>
              </a:ext>
            </a:extLst>
          </p:cNvPr>
          <p:cNvSpPr>
            <a:spLocks noGrp="1"/>
          </p:cNvSpPr>
          <p:nvPr>
            <p:ph idx="1"/>
          </p:nvPr>
        </p:nvSpPr>
        <p:spPr>
          <a:xfrm>
            <a:off x="2263776" y="1720735"/>
            <a:ext cx="7826375" cy="3873730"/>
          </a:xfrm>
        </p:spPr>
        <p:txBody>
          <a:bodyPr>
            <a:normAutofit lnSpcReduction="10000"/>
          </a:bodyPr>
          <a:lstStyle/>
          <a:p>
            <a:pPr>
              <a:buFont typeface="Wingdings" charset="0"/>
              <a:buChar char="w"/>
              <a:defRPr/>
            </a:pPr>
            <a:r>
              <a:rPr lang="en-US" sz="3200" dirty="0"/>
              <a:t>Methadone</a:t>
            </a:r>
          </a:p>
          <a:p>
            <a:pPr marL="0" indent="0">
              <a:buNone/>
              <a:defRPr/>
            </a:pPr>
            <a:endParaRPr lang="en-US" sz="3200" dirty="0"/>
          </a:p>
          <a:p>
            <a:pPr>
              <a:buFont typeface="Wingdings" charset="0"/>
              <a:buChar char="w"/>
              <a:defRPr/>
            </a:pPr>
            <a:r>
              <a:rPr lang="en-US" sz="3200" dirty="0"/>
              <a:t>Buprenorphine</a:t>
            </a:r>
          </a:p>
          <a:p>
            <a:pPr marL="0" indent="0">
              <a:buNone/>
              <a:defRPr/>
            </a:pPr>
            <a:r>
              <a:rPr lang="en-US" sz="3200" dirty="0"/>
              <a:t> </a:t>
            </a:r>
          </a:p>
          <a:p>
            <a:pPr>
              <a:buFont typeface="Wingdings" charset="0"/>
              <a:buChar char="w"/>
              <a:defRPr/>
            </a:pPr>
            <a:r>
              <a:rPr lang="en-US" sz="3200" dirty="0"/>
              <a:t>Extended Release and Oral Naltrexone</a:t>
            </a:r>
          </a:p>
          <a:p>
            <a:pPr>
              <a:buFont typeface="Wingdings" charset="0"/>
              <a:buChar char="w"/>
              <a:defRPr/>
            </a:pPr>
            <a:endParaRPr lang="en-US" sz="3200" dirty="0"/>
          </a:p>
          <a:p>
            <a:pPr>
              <a:buFont typeface="Wingdings" charset="0"/>
              <a:buChar char="w"/>
              <a:defRPr/>
            </a:pPr>
            <a:r>
              <a:rPr lang="en-US" sz="3200" dirty="0"/>
              <a:t>Ketamine </a:t>
            </a:r>
          </a:p>
          <a:p>
            <a:pPr marL="0" indent="0">
              <a:buNone/>
              <a:defRPr/>
            </a:pPr>
            <a:endParaRPr lang="en-US" dirty="0"/>
          </a:p>
        </p:txBody>
      </p:sp>
      <p:pic>
        <p:nvPicPr>
          <p:cNvPr id="1126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38" y="4414295"/>
            <a:ext cx="3698275" cy="20754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534" y="1800743"/>
            <a:ext cx="3713714" cy="18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6" end="6"/>
                                            </p:txEl>
                                          </p:spTgt>
                                        </p:tgtEl>
                                        <p:attrNameLst>
                                          <p:attrName>style.color</p:attrName>
                                        </p:attrNameLst>
                                      </p:cBhvr>
                                      <p:to>
                                        <p:clrVal>
                                          <a:schemeClr val="accent2"/>
                                        </p:clrVal>
                                      </p:to>
                                    </p:set>
                                    <p:set>
                                      <p:cBhvr>
                                        <p:cTn id="13" dur="500" fill="hold"/>
                                        <p:tgtEl>
                                          <p:spTgt spid="3">
                                            <p:txEl>
                                              <p:pRg st="6" end="6"/>
                                            </p:txEl>
                                          </p:spTgt>
                                        </p:tgtEl>
                                        <p:attrNameLst>
                                          <p:attrName>fillcolor</p:attrName>
                                        </p:attrNameLst>
                                      </p:cBhvr>
                                      <p:to>
                                        <p:clrVal>
                                          <a:schemeClr val="accent2"/>
                                        </p:clrVal>
                                      </p:to>
                                    </p:set>
                                    <p:set>
                                      <p:cBhvr>
                                        <p:cTn id="14"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a:xfrm>
            <a:off x="1066800" y="2514600"/>
            <a:ext cx="10515600" cy="3810000"/>
          </a:xfrm>
        </p:spPr>
        <p:txBody>
          <a:bodyPr>
            <a:normAutofit/>
          </a:bodyPr>
          <a:lstStyle/>
          <a:p>
            <a:r>
              <a:rPr lang="en-US" sz="2400" dirty="0"/>
              <a:t>A large database of all hospitalizations at acute care hospitals during 2017 in the city of Philadelphia was evaluated to identify adults with opioid-related conditions and compare the characteristics of admissions ending with routine discharge versus those ending in self-directed discharge</a:t>
            </a:r>
          </a:p>
          <a:p>
            <a:pPr marL="0" indent="0">
              <a:buNone/>
            </a:pPr>
            <a:endParaRPr lang="en-US" sz="2400" dirty="0"/>
          </a:p>
          <a:p>
            <a:r>
              <a:rPr lang="en-US" sz="2400" dirty="0"/>
              <a:t>Sixteen percent of the 7972 admissions involving opioid-related conditions culminated in self-directed discharge, which was more than </a:t>
            </a:r>
            <a:r>
              <a:rPr lang="en-US" sz="2400" dirty="0">
                <a:solidFill>
                  <a:srgbClr val="FF0000"/>
                </a:solidFill>
              </a:rPr>
              <a:t>five times higher </a:t>
            </a:r>
            <a:r>
              <a:rPr lang="en-US" sz="2400" dirty="0"/>
              <a:t>than in the general population.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8601"/>
            <a:ext cx="9753600" cy="2209800"/>
          </a:xfrm>
          <a:prstGeom prst="rect">
            <a:avLst/>
          </a:prstGeom>
        </p:spPr>
      </p:pic>
    </p:spTree>
    <p:extLst>
      <p:ext uri="{BB962C8B-B14F-4D97-AF65-F5344CB8AC3E}">
        <p14:creationId xmlns:p14="http://schemas.microsoft.com/office/powerpoint/2010/main" val="42290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D2F7C548-DA51-45D6-B2F6-1C7C9FD98F57}"/>
              </a:ext>
            </a:extLst>
          </p:cNvPr>
          <p:cNvSpPr>
            <a:spLocks noGrp="1" noChangeArrowheads="1"/>
          </p:cNvSpPr>
          <p:nvPr>
            <p:ph type="title"/>
          </p:nvPr>
        </p:nvSpPr>
        <p:spPr/>
        <p:txBody>
          <a:bodyPr/>
          <a:lstStyle/>
          <a:p>
            <a:endParaRPr lang="en-US" altLang="en-US" dirty="0"/>
          </a:p>
        </p:txBody>
      </p:sp>
      <p:sp>
        <p:nvSpPr>
          <p:cNvPr id="109570" name="Content Placeholder 2">
            <a:extLst>
              <a:ext uri="{FF2B5EF4-FFF2-40B4-BE49-F238E27FC236}">
                <a16:creationId xmlns:a16="http://schemas.microsoft.com/office/drawing/2014/main" id="{6A5D62EF-6A84-4450-B986-1E56604BF452}"/>
              </a:ext>
            </a:extLst>
          </p:cNvPr>
          <p:cNvSpPr>
            <a:spLocks noGrp="1" noChangeArrowheads="1"/>
          </p:cNvSpPr>
          <p:nvPr>
            <p:ph idx="1"/>
          </p:nvPr>
        </p:nvSpPr>
        <p:spPr>
          <a:xfrm>
            <a:off x="1066800" y="2362200"/>
            <a:ext cx="10287000" cy="4202229"/>
          </a:xfrm>
        </p:spPr>
        <p:txBody>
          <a:bodyPr>
            <a:normAutofit/>
          </a:bodyPr>
          <a:lstStyle/>
          <a:p>
            <a:pPr>
              <a:lnSpc>
                <a:spcPct val="90000"/>
              </a:lnSpc>
            </a:pPr>
            <a:r>
              <a:rPr lang="en-US" altLang="en-US" sz="2400" dirty="0"/>
              <a:t>Fifty-one suicidal male inpatients who fulfilled the DSM-5 criteria for both OUD and MDD were randomized to three groups (n = 17 per group) to receive a single, sublingual dose of buprenorphine (32 mg, 64 mg, or 96 mg).</a:t>
            </a:r>
          </a:p>
          <a:p>
            <a:pPr marL="0" indent="0">
              <a:lnSpc>
                <a:spcPct val="90000"/>
              </a:lnSpc>
              <a:buNone/>
            </a:pPr>
            <a:endParaRPr lang="en-US" altLang="en-US" sz="2400" dirty="0"/>
          </a:p>
          <a:p>
            <a:pPr>
              <a:lnSpc>
                <a:spcPct val="90000"/>
              </a:lnSpc>
            </a:pPr>
            <a:r>
              <a:rPr lang="en-US" altLang="en-US" sz="2400" dirty="0"/>
              <a:t>Patients completed the 3-day trial course. The outcomes illustrated a significant reduction in BSSI scores within each of the three groups, p &lt; 0.01., but no difference in results between the groups, p = 0.408.</a:t>
            </a:r>
          </a:p>
          <a:p>
            <a:pPr marL="0" indent="0">
              <a:lnSpc>
                <a:spcPct val="90000"/>
              </a:lnSpc>
              <a:buNone/>
            </a:pPr>
            <a:endParaRPr lang="en-US" altLang="en-US" sz="2400" dirty="0"/>
          </a:p>
          <a:p>
            <a:pPr>
              <a:lnSpc>
                <a:spcPct val="90000"/>
              </a:lnSpc>
            </a:pPr>
            <a:r>
              <a:rPr lang="en-US" altLang="en-US" sz="2400" b="1" i="1" dirty="0">
                <a:solidFill>
                  <a:srgbClr val="FF0000"/>
                </a:solidFill>
              </a:rPr>
              <a:t>The results suggest that a single high dose of buprenorphine could rapidly treat suicidal ideations.</a:t>
            </a:r>
          </a:p>
          <a:p>
            <a:pPr>
              <a:lnSpc>
                <a:spcPct val="90000"/>
              </a:lnSpc>
              <a:buFont typeface="Wingdings" panose="05000000000000000000" pitchFamily="2" charset="2"/>
              <a:buNone/>
            </a:pPr>
            <a:r>
              <a:rPr lang="en-US" altLang="en-US" sz="1200" dirty="0">
                <a:solidFill>
                  <a:srgbClr val="FF0000"/>
                </a:solidFill>
              </a:rPr>
              <a:t>					</a:t>
            </a:r>
            <a:r>
              <a:rPr lang="en-US" altLang="en-US" sz="1800" dirty="0">
                <a:solidFill>
                  <a:srgbClr val="FF0000"/>
                </a:solidFill>
              </a:rPr>
              <a:t>Trials 2018 Aug 29;19(1):462. </a:t>
            </a:r>
          </a:p>
        </p:txBody>
      </p:sp>
      <p:pic>
        <p:nvPicPr>
          <p:cNvPr id="109571" name="Picture 3">
            <a:extLst>
              <a:ext uri="{FF2B5EF4-FFF2-40B4-BE49-F238E27FC236}">
                <a16:creationId xmlns:a16="http://schemas.microsoft.com/office/drawing/2014/main" id="{11D066FC-6043-4631-BF57-14BD5E8743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7" y="139700"/>
            <a:ext cx="85185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76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9A6E-D359-426C-AECE-9DEFAF5EA322}"/>
              </a:ext>
            </a:extLst>
          </p:cNvPr>
          <p:cNvSpPr>
            <a:spLocks noGrp="1"/>
          </p:cNvSpPr>
          <p:nvPr>
            <p:ph type="title"/>
          </p:nvPr>
        </p:nvSpPr>
        <p:spPr/>
        <p:txBody>
          <a:bodyPr>
            <a:normAutofit/>
          </a:bodyPr>
          <a:lstStyle/>
          <a:p>
            <a:r>
              <a:rPr lang="en-US" sz="2400" b="0" i="0" dirty="0">
                <a:solidFill>
                  <a:schemeClr val="accent1"/>
                </a:solidFill>
                <a:effectLst/>
                <a:latin typeface="Georgia" panose="02040502050405020303" pitchFamily="18" charset="0"/>
              </a:rPr>
              <a:t>Beck Scale for Suicidal Ideation (BSSI) results for the three groups during the 3 days following buprenorphine administration (repeated measures)</a:t>
            </a:r>
            <a:endParaRPr lang="en-US" sz="2400" dirty="0">
              <a:solidFill>
                <a:schemeClr val="accent1"/>
              </a:solidFill>
            </a:endParaRPr>
          </a:p>
        </p:txBody>
      </p:sp>
      <p:pic>
        <p:nvPicPr>
          <p:cNvPr id="10" name="Content Placeholder 9">
            <a:extLst>
              <a:ext uri="{FF2B5EF4-FFF2-40B4-BE49-F238E27FC236}">
                <a16:creationId xmlns:a16="http://schemas.microsoft.com/office/drawing/2014/main" id="{B0509F5C-2C65-4123-8774-8E221F5BB3D9}"/>
              </a:ext>
            </a:extLst>
          </p:cNvPr>
          <p:cNvPicPr>
            <a:picLocks noGrp="1" noChangeAspect="1"/>
          </p:cNvPicPr>
          <p:nvPr>
            <p:ph idx="1"/>
          </p:nvPr>
        </p:nvPicPr>
        <p:blipFill>
          <a:blip r:embed="rId2"/>
          <a:stretch>
            <a:fillRect/>
          </a:stretch>
        </p:blipFill>
        <p:spPr>
          <a:xfrm>
            <a:off x="2810312" y="1489074"/>
            <a:ext cx="6417578" cy="4525831"/>
          </a:xfrm>
          <a:prstGeom prst="rect">
            <a:avLst/>
          </a:prstGeom>
        </p:spPr>
      </p:pic>
    </p:spTree>
    <p:extLst>
      <p:ext uri="{BB962C8B-B14F-4D97-AF65-F5344CB8AC3E}">
        <p14:creationId xmlns:p14="http://schemas.microsoft.com/office/powerpoint/2010/main" val="315532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noChangeArrowheads="1"/>
          </p:cNvSpPr>
          <p:nvPr>
            <p:ph type="title"/>
          </p:nvPr>
        </p:nvSpPr>
        <p:spPr/>
        <p:txBody>
          <a:bodyPr/>
          <a:lstStyle/>
          <a:p>
            <a:endParaRPr lang="en-US" altLang="en-US"/>
          </a:p>
        </p:txBody>
      </p:sp>
      <p:sp>
        <p:nvSpPr>
          <p:cNvPr id="108546" name="Content Placeholder 2"/>
          <p:cNvSpPr>
            <a:spLocks noGrp="1" noChangeArrowheads="1"/>
          </p:cNvSpPr>
          <p:nvPr>
            <p:ph idx="1"/>
          </p:nvPr>
        </p:nvSpPr>
        <p:spPr>
          <a:xfrm>
            <a:off x="609600" y="1981200"/>
            <a:ext cx="11277600" cy="4572000"/>
          </a:xfrm>
        </p:spPr>
        <p:txBody>
          <a:bodyPr>
            <a:normAutofit fontScale="92500" lnSpcReduction="20000"/>
          </a:bodyPr>
          <a:lstStyle/>
          <a:p>
            <a:r>
              <a:rPr lang="en-US" altLang="en-US" dirty="0"/>
              <a:t>A randomized double-blind placebo-controlled trial of ultra-low-dose sublingual buprenorphine as an adjunctive treatment. </a:t>
            </a:r>
          </a:p>
          <a:p>
            <a:r>
              <a:rPr lang="en-US" altLang="en-US" dirty="0"/>
              <a:t>Severely suicidal patients without substance abuse were randomly assigned to receive either buprenorphine or placebo (in a 2:1 ratio), in addition to their ongoing individual treatments</a:t>
            </a:r>
          </a:p>
          <a:p>
            <a:r>
              <a:rPr lang="en-US" altLang="en-US" dirty="0"/>
              <a:t>Patients who received ultra-low-dose buprenorphine had a greater reduction in Beck Suicide Ideation Scale scores than patients who received placebo, both after 2 weeks (mean difference -4.3, 95% CI=-8.5, -0.2) and after 4 weeks (mean difference=-7.1, 95% CI=-12.0, -2.3)</a:t>
            </a:r>
          </a:p>
          <a:p>
            <a:pPr marL="0" indent="0">
              <a:buNone/>
            </a:pPr>
            <a:endParaRPr lang="en-US" altLang="en-US" dirty="0"/>
          </a:p>
          <a:p>
            <a:pPr algn="ctr">
              <a:buFont typeface="Wingdings" panose="05000000000000000000" pitchFamily="2" charset="2"/>
              <a:buNone/>
            </a:pPr>
            <a:r>
              <a:rPr lang="pl-PL" altLang="en-US" sz="2100" dirty="0">
                <a:solidFill>
                  <a:srgbClr val="FF0000"/>
                </a:solidFill>
              </a:rPr>
              <a:t>Am J Psychiatry. 2016 Oct 1;173(10):1043</a:t>
            </a:r>
            <a:endParaRPr lang="en-US" altLang="en-US" sz="2100" dirty="0">
              <a:solidFill>
                <a:srgbClr val="FF0000"/>
              </a:solidFill>
            </a:endParaRPr>
          </a:p>
        </p:txBody>
      </p:sp>
      <p:pic>
        <p:nvPicPr>
          <p:cNvPr id="1085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475"/>
            <a:ext cx="9144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35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F814-69BD-274B-A33A-52F20EE7AEB2}"/>
              </a:ext>
            </a:extLst>
          </p:cNvPr>
          <p:cNvSpPr>
            <a:spLocks noGrp="1"/>
          </p:cNvSpPr>
          <p:nvPr>
            <p:ph type="title"/>
          </p:nvPr>
        </p:nvSpPr>
        <p:spPr>
          <a:xfrm>
            <a:off x="1676400" y="351113"/>
            <a:ext cx="10515600" cy="1325563"/>
          </a:xfrm>
        </p:spPr>
        <p:txBody>
          <a:bodyPr/>
          <a:lstStyle/>
          <a:p>
            <a:endParaRPr lang="fr-FR" b="1" dirty="0"/>
          </a:p>
        </p:txBody>
      </p:sp>
      <p:sp>
        <p:nvSpPr>
          <p:cNvPr id="3" name="Espace réservé du contenu 2">
            <a:extLst>
              <a:ext uri="{FF2B5EF4-FFF2-40B4-BE49-F238E27FC236}">
                <a16:creationId xmlns:a16="http://schemas.microsoft.com/office/drawing/2014/main" id="{AD29DD2A-8172-A647-8FA8-2D8631A726D5}"/>
              </a:ext>
            </a:extLst>
          </p:cNvPr>
          <p:cNvSpPr>
            <a:spLocks noGrp="1"/>
          </p:cNvSpPr>
          <p:nvPr>
            <p:ph idx="1"/>
          </p:nvPr>
        </p:nvSpPr>
        <p:spPr>
          <a:xfrm>
            <a:off x="6198180" y="6291092"/>
            <a:ext cx="2413000" cy="585555"/>
          </a:xfrm>
        </p:spPr>
        <p:txBody>
          <a:bodyPr>
            <a:normAutofit/>
          </a:bodyPr>
          <a:lstStyle/>
          <a:p>
            <a:pPr marL="0" indent="0">
              <a:buNone/>
            </a:pPr>
            <a:endParaRPr lang="fr-FR" sz="2000" dirty="0"/>
          </a:p>
        </p:txBody>
      </p:sp>
      <p:pic>
        <p:nvPicPr>
          <p:cNvPr id="4" name="Image 4">
            <a:extLst>
              <a:ext uri="{FF2B5EF4-FFF2-40B4-BE49-F238E27FC236}">
                <a16:creationId xmlns:a16="http://schemas.microsoft.com/office/drawing/2014/main" id="{6D2F3BA7-4177-3C4F-9E44-E8F5B31D4E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25" y="385673"/>
            <a:ext cx="5605505" cy="392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D570E510-E9F5-924D-A8BC-60DAF8165223}"/>
              </a:ext>
            </a:extLst>
          </p:cNvPr>
          <p:cNvPicPr>
            <a:picLocks noChangeAspect="1"/>
          </p:cNvPicPr>
          <p:nvPr/>
        </p:nvPicPr>
        <p:blipFill rotWithShape="1">
          <a:blip r:embed="rId3"/>
          <a:srcRect l="588" r="66847"/>
          <a:stretch/>
        </p:blipFill>
        <p:spPr>
          <a:xfrm>
            <a:off x="5896463" y="1676676"/>
            <a:ext cx="3048001" cy="3365500"/>
          </a:xfrm>
          <a:prstGeom prst="rect">
            <a:avLst/>
          </a:prstGeom>
        </p:spPr>
      </p:pic>
      <p:pic>
        <p:nvPicPr>
          <p:cNvPr id="8" name="Image 7">
            <a:extLst>
              <a:ext uri="{FF2B5EF4-FFF2-40B4-BE49-F238E27FC236}">
                <a16:creationId xmlns:a16="http://schemas.microsoft.com/office/drawing/2014/main" id="{7CAD5A89-43F3-6145-AE58-CED4DE834F0D}"/>
              </a:ext>
            </a:extLst>
          </p:cNvPr>
          <p:cNvPicPr>
            <a:picLocks noChangeAspect="1"/>
          </p:cNvPicPr>
          <p:nvPr/>
        </p:nvPicPr>
        <p:blipFill rotWithShape="1">
          <a:blip r:embed="rId3"/>
          <a:srcRect l="66577" r="-1"/>
          <a:stretch/>
        </p:blipFill>
        <p:spPr>
          <a:xfrm>
            <a:off x="9063568" y="2331958"/>
            <a:ext cx="3128432" cy="3365500"/>
          </a:xfrm>
          <a:prstGeom prst="rect">
            <a:avLst/>
          </a:prstGeom>
        </p:spPr>
      </p:pic>
      <p:sp>
        <p:nvSpPr>
          <p:cNvPr id="5" name="ZoneTexte 4">
            <a:extLst>
              <a:ext uri="{FF2B5EF4-FFF2-40B4-BE49-F238E27FC236}">
                <a16:creationId xmlns:a16="http://schemas.microsoft.com/office/drawing/2014/main" id="{7E70F66B-1556-969B-B8AB-DEC28A33E85F}"/>
              </a:ext>
            </a:extLst>
          </p:cNvPr>
          <p:cNvSpPr txBox="1"/>
          <p:nvPr/>
        </p:nvSpPr>
        <p:spPr>
          <a:xfrm>
            <a:off x="408543" y="167667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572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950-FF98-404F-8160-F509D48438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C54FD9-E16E-4FF1-B6AD-9B0C59C9E2B4}"/>
              </a:ext>
            </a:extLst>
          </p:cNvPr>
          <p:cNvSpPr>
            <a:spLocks noGrp="1"/>
          </p:cNvSpPr>
          <p:nvPr>
            <p:ph idx="1"/>
          </p:nvPr>
        </p:nvSpPr>
        <p:spPr>
          <a:xfrm>
            <a:off x="838200" y="2733575"/>
            <a:ext cx="10515600" cy="3955983"/>
          </a:xfrm>
        </p:spPr>
        <p:txBody>
          <a:bodyPr>
            <a:normAutofit/>
          </a:bodyPr>
          <a:lstStyle/>
          <a:p>
            <a:r>
              <a:rPr lang="en-US" sz="2000" dirty="0"/>
              <a:t>This was a systematic review and individual participant data meta-analysis examining the effects of a single dose of ketamine on suicidal ideation. </a:t>
            </a:r>
          </a:p>
          <a:p>
            <a:r>
              <a:rPr lang="en-US" sz="2000" dirty="0"/>
              <a:t>Method—Individual participant data were obtained from 10 of 11 identified comparison intervention studies (using either saline or midazolam as control). The analysis included only participants with suicidal ideation at baseline (n=167). </a:t>
            </a:r>
          </a:p>
          <a:p>
            <a:r>
              <a:rPr lang="en-US" sz="2000" dirty="0"/>
              <a:t>The primary outcome measures were the suicide items from clinician-administered Montgomery </a:t>
            </a:r>
            <a:r>
              <a:rPr lang="en-US" sz="2000" dirty="0" err="1"/>
              <a:t>Asberg</a:t>
            </a:r>
            <a:r>
              <a:rPr lang="en-US" sz="2000" dirty="0"/>
              <a:t> Depression Rating Scale (MADRS) or Hamilton Depression Rating Scale (HAM-D)) and self-reported scales (Quick Inventory of Depressive Symptomatology-Self Report (QIDS-SR) or Beck Depression Inventory (BDI), obtained for up to one-week post-ketamine administration. </a:t>
            </a:r>
          </a:p>
        </p:txBody>
      </p:sp>
      <p:pic>
        <p:nvPicPr>
          <p:cNvPr id="5" name="Picture 4" descr="Graphical user interface, text, application, email&#10;&#10;Description automatically generated">
            <a:extLst>
              <a:ext uri="{FF2B5EF4-FFF2-40B4-BE49-F238E27FC236}">
                <a16:creationId xmlns:a16="http://schemas.microsoft.com/office/drawing/2014/main" id="{DA852450-F34B-4F4B-B8FF-3288B3870B0E}"/>
              </a:ext>
            </a:extLst>
          </p:cNvPr>
          <p:cNvPicPr>
            <a:picLocks noChangeAspect="1"/>
          </p:cNvPicPr>
          <p:nvPr/>
        </p:nvPicPr>
        <p:blipFill>
          <a:blip r:embed="rId2"/>
          <a:stretch>
            <a:fillRect/>
          </a:stretch>
        </p:blipFill>
        <p:spPr>
          <a:xfrm>
            <a:off x="1490312" y="0"/>
            <a:ext cx="9211375" cy="2541069"/>
          </a:xfrm>
          <a:prstGeom prst="rect">
            <a:avLst/>
          </a:prstGeom>
        </p:spPr>
      </p:pic>
    </p:spTree>
    <p:extLst>
      <p:ext uri="{BB962C8B-B14F-4D97-AF65-F5344CB8AC3E}">
        <p14:creationId xmlns:p14="http://schemas.microsoft.com/office/powerpoint/2010/main" val="10586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C24CD229-0AB8-0245-954A-61DBC3F47A00}"/>
              </a:ext>
            </a:extLst>
          </p:cNvPr>
          <p:cNvSpPr>
            <a:spLocks noGrp="1"/>
          </p:cNvSpPr>
          <p:nvPr>
            <p:ph type="title"/>
          </p:nvPr>
        </p:nvSpPr>
        <p:spPr bwMode="auto">
          <a:xfrm>
            <a:off x="1002082" y="304800"/>
            <a:ext cx="8826131"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fr-FR" altLang="fr-FR" sz="3200" b="1" dirty="0" err="1">
                <a:latin typeface="Calibri" panose="020F0502020204030204" pitchFamily="34" charset="0"/>
                <a:ea typeface="ＭＳ Ｐゴシック" panose="020B0600070205080204" pitchFamily="34" charset="-128"/>
                <a:cs typeface="Calibri" panose="020F0502020204030204" pitchFamily="34" charset="0"/>
              </a:rPr>
              <a:t>Ketamine</a:t>
            </a:r>
            <a:r>
              <a:rPr lang="fr-FR" altLang="fr-FR" sz="3200" b="1" dirty="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44035" name="Espace réservé du contenu 2">
            <a:extLst>
              <a:ext uri="{FF2B5EF4-FFF2-40B4-BE49-F238E27FC236}">
                <a16:creationId xmlns:a16="http://schemas.microsoft.com/office/drawing/2014/main" id="{A4A80983-7005-DF4D-B4E9-FEDE85450C6B}"/>
              </a:ext>
            </a:extLst>
          </p:cNvPr>
          <p:cNvSpPr>
            <a:spLocks noGrp="1"/>
          </p:cNvSpPr>
          <p:nvPr>
            <p:ph idx="1"/>
          </p:nvPr>
        </p:nvSpPr>
        <p:spPr bwMode="auto">
          <a:xfrm>
            <a:off x="740809" y="990600"/>
            <a:ext cx="8193087" cy="4820593"/>
          </a:xfrm>
          <a:ln>
            <a:miter lim="800000"/>
            <a:headEnd/>
            <a:tailEnd/>
          </a:ln>
        </p:spPr>
        <p:txBody>
          <a:bodyPr vert="horz" wrap="square" lIns="91440" tIns="45720" rIns="91440" bIns="45720" numCol="1" rtlCol="0" anchor="t" anchorCtr="0" compatLnSpc="1">
            <a:prstTxWarp prst="textNoShape">
              <a:avLst/>
            </a:prstTxWarp>
            <a:normAutofit/>
          </a:bodyPr>
          <a:lstStyle/>
          <a:p>
            <a:pPr>
              <a:defRPr/>
            </a:pPr>
            <a:r>
              <a:rPr lang="fr-FR" sz="2400" dirty="0"/>
              <a:t>Meta-</a:t>
            </a:r>
            <a:r>
              <a:rPr lang="fr-FR" sz="2400" dirty="0" err="1"/>
              <a:t>analysis</a:t>
            </a:r>
            <a:r>
              <a:rPr lang="fr-FR" sz="2400" dirty="0"/>
              <a:t> (11 </a:t>
            </a:r>
            <a:r>
              <a:rPr lang="fr-FR" sz="2400" dirty="0" err="1"/>
              <a:t>studies</a:t>
            </a:r>
            <a:r>
              <a:rPr lang="fr-FR" sz="2400" dirty="0"/>
              <a:t>): one infusion of </a:t>
            </a:r>
            <a:r>
              <a:rPr lang="fr-FR" sz="2400" dirty="0" err="1"/>
              <a:t>ketamine</a:t>
            </a:r>
            <a:endParaRPr lang="fr-FR" sz="2400" dirty="0"/>
          </a:p>
          <a:p>
            <a:pPr marL="3657600" lvl="8" indent="0">
              <a:buNone/>
              <a:defRPr/>
            </a:pPr>
            <a:r>
              <a:rPr lang="fr-FR" sz="2400" dirty="0">
                <a:ea typeface="ＭＳ Ｐゴシック" pitchFamily="-111" charset="-128"/>
                <a:cs typeface="ＭＳ Ｐゴシック" pitchFamily="-111" charset="-128"/>
              </a:rPr>
              <a:t>  </a:t>
            </a:r>
            <a:endParaRPr lang="fr-FR" sz="2400" dirty="0"/>
          </a:p>
          <a:p>
            <a:pPr marL="3657600" lvl="8" indent="0">
              <a:buNone/>
              <a:defRPr/>
            </a:pPr>
            <a:endParaRPr lang="fr-FR" sz="2400" dirty="0"/>
          </a:p>
          <a:p>
            <a:pPr>
              <a:buFont typeface="Arial"/>
              <a:buChar char="•"/>
              <a:defRPr/>
            </a:pPr>
            <a:endParaRPr lang="fr-FR" sz="2400" dirty="0"/>
          </a:p>
          <a:p>
            <a:pPr>
              <a:defRPr/>
            </a:pPr>
            <a:endParaRPr lang="fr-FR" sz="2400" dirty="0">
              <a:ea typeface="ＭＳ Ｐゴシック" pitchFamily="4" charset="-128"/>
              <a:cs typeface="ＭＳ Ｐゴシック" pitchFamily="4" charset="-128"/>
            </a:endParaRPr>
          </a:p>
        </p:txBody>
      </p:sp>
      <p:pic>
        <p:nvPicPr>
          <p:cNvPr id="49157" name="Image 5">
            <a:extLst>
              <a:ext uri="{FF2B5EF4-FFF2-40B4-BE49-F238E27FC236}">
                <a16:creationId xmlns:a16="http://schemas.microsoft.com/office/drawing/2014/main" id="{04EAB6F3-E056-EB49-8E31-5424473350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9"/>
          <a:stretch/>
        </p:blipFill>
        <p:spPr bwMode="auto">
          <a:xfrm>
            <a:off x="773773" y="1765663"/>
            <a:ext cx="4364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 6">
            <a:extLst>
              <a:ext uri="{FF2B5EF4-FFF2-40B4-BE49-F238E27FC236}">
                <a16:creationId xmlns:a16="http://schemas.microsoft.com/office/drawing/2014/main" id="{BE6C99B7-3713-F44B-ACF6-276D00378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667"/>
          <a:stretch/>
        </p:blipFill>
        <p:spPr bwMode="auto">
          <a:xfrm>
            <a:off x="5943600" y="1752600"/>
            <a:ext cx="4478338"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7">
            <a:extLst>
              <a:ext uri="{FF2B5EF4-FFF2-40B4-BE49-F238E27FC236}">
                <a16:creationId xmlns:a16="http://schemas.microsoft.com/office/drawing/2014/main" id="{26DFF325-10A2-C345-B375-F32FCCDE551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4200" y="2286000"/>
            <a:ext cx="830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73773" y="4953000"/>
            <a:ext cx="10427627" cy="1200329"/>
          </a:xfrm>
          <a:prstGeom prst="rect">
            <a:avLst/>
          </a:prstGeom>
        </p:spPr>
        <p:txBody>
          <a:bodyPr wrap="square">
            <a:spAutoFit/>
          </a:bodyPr>
          <a:lstStyle/>
          <a:p>
            <a:r>
              <a:rPr lang="en-US" sz="2400" b="1" i="1" dirty="0">
                <a:solidFill>
                  <a:srgbClr val="FF0000"/>
                </a:solidFill>
              </a:rPr>
              <a:t>Results—Ketamine rapidly reduced (one day) suicidal ideation on both the clinician administered (p&lt;0.001) and self-reported outcome measures (p&lt;0.001). Effect sizes were moderate-to-large (Cohen’s d=0.51–0.85) at all time points post-dose.</a:t>
            </a:r>
          </a:p>
        </p:txBody>
      </p:sp>
    </p:spTree>
    <p:extLst>
      <p:ext uri="{BB962C8B-B14F-4D97-AF65-F5344CB8AC3E}">
        <p14:creationId xmlns:p14="http://schemas.microsoft.com/office/powerpoint/2010/main" val="4754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10063"/>
            <a:ext cx="10515600" cy="3866899"/>
          </a:xfrm>
        </p:spPr>
        <p:txBody>
          <a:bodyPr>
            <a:normAutofit/>
          </a:bodyPr>
          <a:lstStyle/>
          <a:p>
            <a:r>
              <a:rPr lang="en-US" dirty="0"/>
              <a:t>Prospective, double blind, superiority, </a:t>
            </a:r>
            <a:r>
              <a:rPr lang="en-US" dirty="0" err="1"/>
              <a:t>randomised</a:t>
            </a:r>
            <a:r>
              <a:rPr lang="en-US" dirty="0"/>
              <a:t> placebo controlled trial.</a:t>
            </a:r>
          </a:p>
          <a:p>
            <a:r>
              <a:rPr lang="en-US" dirty="0"/>
              <a:t>156 participants were recruited and </a:t>
            </a:r>
            <a:r>
              <a:rPr lang="en-US" dirty="0" err="1"/>
              <a:t>randomised</a:t>
            </a:r>
            <a:r>
              <a:rPr lang="en-US" dirty="0"/>
              <a:t> to placebo (n=83) or ketamine (n=73)</a:t>
            </a:r>
          </a:p>
          <a:p>
            <a:r>
              <a:rPr lang="en-US" dirty="0"/>
              <a:t>Two 40 minute intravenous infusions of ketamine (0.5 mg/kg) or placebo (saline) were administered at baseline and 24 hours</a:t>
            </a:r>
          </a:p>
          <a:p>
            <a:pPr marL="0" indent="0">
              <a:buNone/>
            </a:pPr>
            <a:r>
              <a:rPr lang="en-US" sz="1200" dirty="0" err="1">
                <a:solidFill>
                  <a:srgbClr val="FF0000"/>
                </a:solidFill>
              </a:rPr>
              <a:t>Abbar</a:t>
            </a:r>
            <a:r>
              <a:rPr lang="en-US" sz="1200" dirty="0">
                <a:solidFill>
                  <a:srgbClr val="FF0000"/>
                </a:solidFill>
              </a:rPr>
              <a:t> M, </a:t>
            </a:r>
            <a:r>
              <a:rPr lang="en-US" sz="1200" dirty="0" err="1">
                <a:solidFill>
                  <a:srgbClr val="FF0000"/>
                </a:solidFill>
              </a:rPr>
              <a:t>Demattei</a:t>
            </a:r>
            <a:r>
              <a:rPr lang="en-US" sz="1200" dirty="0">
                <a:solidFill>
                  <a:srgbClr val="FF0000"/>
                </a:solidFill>
              </a:rPr>
              <a:t> C, El-</a:t>
            </a:r>
            <a:r>
              <a:rPr lang="en-US" sz="1200" dirty="0" err="1">
                <a:solidFill>
                  <a:srgbClr val="FF0000"/>
                </a:solidFill>
              </a:rPr>
              <a:t>Hage</a:t>
            </a:r>
            <a:r>
              <a:rPr lang="en-US" sz="1200" dirty="0">
                <a:solidFill>
                  <a:srgbClr val="FF0000"/>
                </a:solidFill>
              </a:rPr>
              <a:t> W, </a:t>
            </a:r>
            <a:r>
              <a:rPr lang="en-US" sz="1200" dirty="0" err="1">
                <a:solidFill>
                  <a:srgbClr val="FF0000"/>
                </a:solidFill>
              </a:rPr>
              <a:t>Llorca</a:t>
            </a:r>
            <a:r>
              <a:rPr lang="en-US" sz="1200" dirty="0">
                <a:solidFill>
                  <a:srgbClr val="FF0000"/>
                </a:solidFill>
              </a:rPr>
              <a:t> PM, </a:t>
            </a:r>
            <a:r>
              <a:rPr lang="en-US" sz="1200" dirty="0" err="1">
                <a:solidFill>
                  <a:srgbClr val="FF0000"/>
                </a:solidFill>
              </a:rPr>
              <a:t>Samalin</a:t>
            </a:r>
            <a:r>
              <a:rPr lang="en-US" sz="1200" dirty="0">
                <a:solidFill>
                  <a:srgbClr val="FF0000"/>
                </a:solidFill>
              </a:rPr>
              <a:t> L, </a:t>
            </a:r>
            <a:r>
              <a:rPr lang="en-US" sz="1200" dirty="0" err="1">
                <a:solidFill>
                  <a:srgbClr val="FF0000"/>
                </a:solidFill>
              </a:rPr>
              <a:t>Demaricourt</a:t>
            </a:r>
            <a:r>
              <a:rPr lang="en-US" sz="1200" dirty="0">
                <a:solidFill>
                  <a:srgbClr val="FF0000"/>
                </a:solidFill>
              </a:rPr>
              <a:t> P, Gaillard R, </a:t>
            </a:r>
            <a:r>
              <a:rPr lang="en-US" sz="1200" dirty="0" err="1">
                <a:solidFill>
                  <a:srgbClr val="FF0000"/>
                </a:solidFill>
              </a:rPr>
              <a:t>Courtet</a:t>
            </a:r>
            <a:r>
              <a:rPr lang="en-US" sz="1200" dirty="0">
                <a:solidFill>
                  <a:srgbClr val="FF0000"/>
                </a:solidFill>
              </a:rPr>
              <a:t> P, </a:t>
            </a:r>
            <a:r>
              <a:rPr lang="en-US" sz="1200" dirty="0" err="1">
                <a:solidFill>
                  <a:srgbClr val="FF0000"/>
                </a:solidFill>
              </a:rPr>
              <a:t>Vaiva</a:t>
            </a:r>
            <a:r>
              <a:rPr lang="en-US" sz="1200" dirty="0">
                <a:solidFill>
                  <a:srgbClr val="FF0000"/>
                </a:solidFill>
              </a:rPr>
              <a:t> G, </a:t>
            </a:r>
            <a:r>
              <a:rPr lang="en-US" sz="1200" dirty="0" err="1">
                <a:solidFill>
                  <a:srgbClr val="FF0000"/>
                </a:solidFill>
              </a:rPr>
              <a:t>Gorwood</a:t>
            </a:r>
            <a:r>
              <a:rPr lang="en-US" sz="1200" dirty="0">
                <a:solidFill>
                  <a:srgbClr val="FF0000"/>
                </a:solidFill>
              </a:rPr>
              <a:t> P, </a:t>
            </a:r>
            <a:r>
              <a:rPr lang="en-US" sz="1200" dirty="0" err="1">
                <a:solidFill>
                  <a:srgbClr val="FF0000"/>
                </a:solidFill>
              </a:rPr>
              <a:t>Fabbro</a:t>
            </a:r>
            <a:r>
              <a:rPr lang="en-US" sz="1200" dirty="0">
                <a:solidFill>
                  <a:srgbClr val="FF0000"/>
                </a:solidFill>
              </a:rPr>
              <a:t> P, </a:t>
            </a:r>
            <a:r>
              <a:rPr lang="en-US" sz="1200" dirty="0" err="1">
                <a:solidFill>
                  <a:srgbClr val="FF0000"/>
                </a:solidFill>
              </a:rPr>
              <a:t>Jollant</a:t>
            </a:r>
            <a:r>
              <a:rPr lang="en-US" sz="1200" dirty="0">
                <a:solidFill>
                  <a:srgbClr val="FF0000"/>
                </a:solidFill>
              </a:rPr>
              <a:t> F. Ketamine for the acute treatment of severe suicidal ideation: double blind, </a:t>
            </a:r>
            <a:r>
              <a:rPr lang="en-US" sz="1200" dirty="0" err="1">
                <a:solidFill>
                  <a:srgbClr val="FF0000"/>
                </a:solidFill>
              </a:rPr>
              <a:t>randomised</a:t>
            </a:r>
            <a:r>
              <a:rPr lang="en-US" sz="1200" dirty="0">
                <a:solidFill>
                  <a:srgbClr val="FF0000"/>
                </a:solidFill>
              </a:rPr>
              <a:t> placebo controlled trial. BMJ. 2022 Feb 2;376:e067194. </a:t>
            </a:r>
            <a:r>
              <a:rPr lang="en-US" sz="1200" dirty="0" err="1">
                <a:solidFill>
                  <a:srgbClr val="FF0000"/>
                </a:solidFill>
              </a:rPr>
              <a:t>doi</a:t>
            </a:r>
            <a:r>
              <a:rPr lang="en-US" sz="1200" dirty="0">
                <a:solidFill>
                  <a:srgbClr val="FF0000"/>
                </a:solidFill>
              </a:rPr>
              <a:t>: 10.1136/bmj-2021-067194. PMID: 35110300; PMCID: PMC8808464.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54" y="301360"/>
            <a:ext cx="9298003" cy="1838582"/>
          </a:xfrm>
          <a:prstGeom prst="rect">
            <a:avLst/>
          </a:prstGeom>
        </p:spPr>
      </p:pic>
    </p:spTree>
    <p:extLst>
      <p:ext uri="{BB962C8B-B14F-4D97-AF65-F5344CB8AC3E}">
        <p14:creationId xmlns:p14="http://schemas.microsoft.com/office/powerpoint/2010/main" val="389653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bmj.com/content/bmj/376/bmj-2021-067194/F3.large.jpg?width=800&amp;height=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5064359" cy="29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88108"/>
            <a:ext cx="5479393" cy="2887578"/>
          </a:xfrm>
          <a:prstGeom prst="rect">
            <a:avLst/>
          </a:prstGeom>
        </p:spPr>
      </p:pic>
      <p:sp>
        <p:nvSpPr>
          <p:cNvPr id="2" name="Rectangle 1"/>
          <p:cNvSpPr/>
          <p:nvPr/>
        </p:nvSpPr>
        <p:spPr>
          <a:xfrm rot="10800000" flipV="1">
            <a:off x="914400" y="5001146"/>
            <a:ext cx="10287000" cy="830997"/>
          </a:xfrm>
          <a:prstGeom prst="rect">
            <a:avLst/>
          </a:prstGeom>
        </p:spPr>
        <p:txBody>
          <a:bodyPr wrap="square">
            <a:spAutoFit/>
          </a:bodyPr>
          <a:lstStyle/>
          <a:p>
            <a:r>
              <a:rPr lang="en-US" sz="2400" b="1" i="1" dirty="0">
                <a:solidFill>
                  <a:srgbClr val="FF0000"/>
                </a:solidFill>
              </a:rPr>
              <a:t>More participants receiving ketamine reached full remission of suicidal ideas at day 3 than those receiving placebo (63% vs 31.6 %) which was maintained at 6 weeks </a:t>
            </a:r>
          </a:p>
        </p:txBody>
      </p:sp>
    </p:spTree>
    <p:extLst>
      <p:ext uri="{BB962C8B-B14F-4D97-AF65-F5344CB8AC3E}">
        <p14:creationId xmlns:p14="http://schemas.microsoft.com/office/powerpoint/2010/main" val="11288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7DA11D9F-5F21-448C-964B-E6A84EECD4FE}"/>
              </a:ext>
            </a:extLst>
          </p:cNvPr>
          <p:cNvSpPr>
            <a:spLocks noGrp="1" noChangeArrowheads="1"/>
          </p:cNvSpPr>
          <p:nvPr>
            <p:ph type="title"/>
          </p:nvPr>
        </p:nvSpPr>
        <p:spPr>
          <a:xfrm>
            <a:off x="1739900" y="139700"/>
            <a:ext cx="8763000" cy="482600"/>
          </a:xfrm>
        </p:spPr>
        <p:txBody>
          <a:bodyPr>
            <a:normAutofit fontScale="90000"/>
          </a:bodyPr>
          <a:lstStyle/>
          <a:p>
            <a:pPr algn="ctr" eaLnBrk="1" hangingPunct="1"/>
            <a:r>
              <a:rPr lang="en-US" altLang="en-US" dirty="0">
                <a:solidFill>
                  <a:schemeClr val="accent1"/>
                </a:solidFill>
                <a:latin typeface="Tahoma" panose="020B0604030504040204" pitchFamily="34" charset="0"/>
              </a:rPr>
              <a:t>Summary	</a:t>
            </a:r>
          </a:p>
        </p:txBody>
      </p:sp>
      <p:sp>
        <p:nvSpPr>
          <p:cNvPr id="68611" name="Rectangle 3">
            <a:extLst>
              <a:ext uri="{FF2B5EF4-FFF2-40B4-BE49-F238E27FC236}">
                <a16:creationId xmlns:a16="http://schemas.microsoft.com/office/drawing/2014/main" id="{7D0F4AA5-C3B9-4F42-A220-09D9B6E5D819}"/>
              </a:ext>
            </a:extLst>
          </p:cNvPr>
          <p:cNvSpPr txBox="1">
            <a:spLocks noChangeArrowheads="1"/>
          </p:cNvSpPr>
          <p:nvPr/>
        </p:nvSpPr>
        <p:spPr bwMode="auto">
          <a:xfrm>
            <a:off x="947650" y="1066800"/>
            <a:ext cx="9975273" cy="5181600"/>
          </a:xfrm>
          <a:prstGeom prst="rect">
            <a:avLst/>
          </a:prstGeom>
          <a:noFill/>
          <a:ln>
            <a:noFill/>
          </a:ln>
        </p:spPr>
        <p:txBody>
          <a:bodyPr/>
          <a:lstStyle>
            <a:lvl1pPr marL="342900" indent="-342900" eaLnBrk="0" hangingPunct="0">
              <a:defRPr sz="1400">
                <a:solidFill>
                  <a:schemeClr val="tx2"/>
                </a:solidFill>
                <a:latin typeface="Arial" pitchFamily="34" charset="0"/>
                <a:ea typeface="MS PGothic" pitchFamily="34" charset="-128"/>
              </a:defRPr>
            </a:lvl1pPr>
            <a:lvl2pPr marL="742950" indent="-285750" eaLnBrk="0" hangingPunct="0">
              <a:defRPr sz="1400">
                <a:solidFill>
                  <a:schemeClr val="tx2"/>
                </a:solidFill>
                <a:latin typeface="Arial" pitchFamily="34" charset="0"/>
                <a:ea typeface="MS PGothic" pitchFamily="34" charset="-128"/>
              </a:defRPr>
            </a:lvl2pPr>
            <a:lvl3pPr marL="1143000" indent="-228600" eaLnBrk="0" hangingPunct="0">
              <a:defRPr sz="1400">
                <a:solidFill>
                  <a:schemeClr val="tx2"/>
                </a:solidFill>
                <a:latin typeface="Arial" pitchFamily="34" charset="0"/>
                <a:ea typeface="MS PGothic" pitchFamily="34" charset="-128"/>
              </a:defRPr>
            </a:lvl3pPr>
            <a:lvl4pPr marL="1600200" indent="-228600" eaLnBrk="0" hangingPunct="0">
              <a:defRPr sz="1400">
                <a:solidFill>
                  <a:schemeClr val="tx2"/>
                </a:solidFill>
                <a:latin typeface="Arial" pitchFamily="34" charset="0"/>
                <a:ea typeface="MS PGothic" pitchFamily="34" charset="-128"/>
              </a:defRPr>
            </a:lvl4pPr>
            <a:lvl5pPr marL="2057400" indent="-228600" eaLnBrk="0" hangingPunct="0">
              <a:defRPr sz="14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2"/>
                </a:solidFill>
                <a:latin typeface="Arial" pitchFamily="34" charset="0"/>
                <a:ea typeface="MS PGothic" pitchFamily="34" charset="-128"/>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rPr>
              <a:t>Suicidal</a:t>
            </a:r>
            <a:r>
              <a:rPr kumimoji="0" lang="en-US" sz="2800" b="0" i="0" u="none" strike="noStrike" kern="1200" cap="none" spc="0" normalizeH="0" noProof="0" dirty="0">
                <a:ln>
                  <a:noFill/>
                </a:ln>
                <a:solidFill>
                  <a:schemeClr val="accent4"/>
                </a:solidFill>
                <a:effectLst/>
                <a:uLnTx/>
                <a:uFillTx/>
                <a:latin typeface="Calibri" pitchFamily="34" charset="0"/>
                <a:ea typeface="MS PGothic" pitchFamily="34" charset="-128"/>
                <a:cs typeface="+mn-cs"/>
              </a:rPr>
              <a:t> ideation is highly prevalent in patients with chronic pain and patients with SUD</a:t>
            </a:r>
            <a:r>
              <a:rPr kumimoji="0" lang="en-US" sz="2800" b="0" i="0" u="none" strike="noStrike" kern="1200" cap="none" spc="0" normalizeH="0" noProof="0" dirty="0">
                <a:ln>
                  <a:noFill/>
                </a:ln>
                <a:solidFill>
                  <a:srgbClr val="000000"/>
                </a:solidFill>
                <a:effectLst/>
                <a:uLnTx/>
                <a:uFillTx/>
                <a:latin typeface="Calibri" pitchFamily="34" charset="0"/>
                <a:ea typeface="MS PGothic" pitchFamily="34" charset="-128"/>
                <a:cs typeface="+mn-cs"/>
              </a:rPr>
              <a:t>D</a:t>
            </a:r>
            <a:endParaRPr kumimoji="0" lang="en-US" sz="2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rPr>
              <a:t>Patients suffering from both pain and SUD are particularly vulnerable to the risk of suicide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800" noProof="0" dirty="0">
                <a:solidFill>
                  <a:schemeClr val="accent4"/>
                </a:solidFill>
                <a:latin typeface="Calibri" pitchFamily="34" charset="0"/>
              </a:rPr>
              <a:t>Effective pain management in hospitalized patients with pain and OUD should be standard of care</a:t>
            </a:r>
            <a:endParaRPr kumimoji="0" lang="en-US" sz="2800" b="0" i="0"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rPr>
              <a:t>Possible mediators of the relationship between pain, SUD and suicidal risk include </a:t>
            </a:r>
            <a:r>
              <a:rPr kumimoji="0" lang="en-US" sz="2800" b="0" i="1" u="none" strike="noStrike" kern="1200" cap="none" spc="0" normalizeH="0" baseline="0" noProof="0" dirty="0">
                <a:ln>
                  <a:noFill/>
                </a:ln>
                <a:solidFill>
                  <a:srgbClr val="FF0000"/>
                </a:solidFill>
                <a:effectLst/>
                <a:uLnTx/>
                <a:uFillTx/>
                <a:latin typeface="Calibri" pitchFamily="34" charset="0"/>
                <a:ea typeface="MS PGothic" pitchFamily="34" charset="-128"/>
                <a:cs typeface="+mn-cs"/>
              </a:rPr>
              <a:t>sense of burdensomeness, mental defeat, social isolation and poor stress-coping abilities, in particular, catastrophizing</a:t>
            </a:r>
            <a:endParaRPr kumimoji="0" lang="en-US" sz="2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rPr>
              <a:t>Risk modifiable risk factors for SI in patients with pain include </a:t>
            </a:r>
            <a:r>
              <a:rPr kumimoji="0" lang="en-US" sz="2800" b="0" i="1" u="none" strike="noStrike" kern="1200" cap="none" spc="0" normalizeH="0" baseline="0" noProof="0" dirty="0">
                <a:ln>
                  <a:noFill/>
                </a:ln>
                <a:solidFill>
                  <a:srgbClr val="FF0000"/>
                </a:solidFill>
                <a:effectLst/>
                <a:uLnTx/>
                <a:uFillTx/>
                <a:latin typeface="Calibri" pitchFamily="34" charset="0"/>
                <a:ea typeface="MS PGothic" pitchFamily="34" charset="-128"/>
                <a:cs typeface="+mn-cs"/>
              </a:rPr>
              <a:t>sleep disturbance, pain intensity, pain coping, social support and treating co-morbid SUD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a:ln>
                  <a:noFill/>
                </a:ln>
                <a:solidFill>
                  <a:schemeClr val="accent4"/>
                </a:solidFill>
                <a:effectLst/>
                <a:uLnTx/>
                <a:uFillTx/>
                <a:latin typeface="Calibri" pitchFamily="34" charset="0"/>
                <a:ea typeface="MS PGothic" pitchFamily="34" charset="-128"/>
                <a:cs typeface="+mn-cs"/>
              </a:rPr>
              <a:t>Globally poor access to mental health services needs to be addressed</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246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dissolv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dissolve">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dissolve">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dissolve">
                                      <p:cBhvr>
                                        <p:cTn id="27" dur="500"/>
                                        <p:tgtEl>
                                          <p:spTgt spid="686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dissolve">
                                      <p:cBhvr>
                                        <p:cTn id="3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5080FB33-AF1B-4729-8493-4C06DC333461}"/>
              </a:ext>
            </a:extLst>
          </p:cNvPr>
          <p:cNvSpPr>
            <a:spLocks noGrp="1" noChangeArrowheads="1"/>
          </p:cNvSpPr>
          <p:nvPr>
            <p:ph type="title"/>
          </p:nvPr>
        </p:nvSpPr>
        <p:spPr/>
        <p:txBody>
          <a:bodyPr/>
          <a:lstStyle/>
          <a:p>
            <a:pPr algn="ctr"/>
            <a:r>
              <a:rPr lang="en-US" altLang="en-US" dirty="0">
                <a:solidFill>
                  <a:schemeClr val="accent1"/>
                </a:solidFill>
              </a:rPr>
              <a:t>Future Directions</a:t>
            </a:r>
          </a:p>
        </p:txBody>
      </p:sp>
      <p:sp>
        <p:nvSpPr>
          <p:cNvPr id="84994" name="Content Placeholder 2">
            <a:extLst>
              <a:ext uri="{FF2B5EF4-FFF2-40B4-BE49-F238E27FC236}">
                <a16:creationId xmlns:a16="http://schemas.microsoft.com/office/drawing/2014/main" id="{718109A1-4E73-4CF9-9A1B-6D866869AEB7}"/>
              </a:ext>
            </a:extLst>
          </p:cNvPr>
          <p:cNvSpPr>
            <a:spLocks noGrp="1"/>
          </p:cNvSpPr>
          <p:nvPr>
            <p:ph idx="1"/>
          </p:nvPr>
        </p:nvSpPr>
        <p:spPr>
          <a:xfrm>
            <a:off x="1429790" y="423864"/>
            <a:ext cx="9027622" cy="5378420"/>
          </a:xfrm>
        </p:spPr>
        <p:txBody>
          <a:bodyPr>
            <a:normAutofit fontScale="92500" lnSpcReduction="10000"/>
          </a:bodyPr>
          <a:lstStyle/>
          <a:p>
            <a:pPr>
              <a:buFont typeface="Wingdings" charset="0"/>
              <a:buChar char="w"/>
              <a:defRPr/>
            </a:pPr>
            <a:endParaRPr lang="en-US" dirty="0">
              <a:cs typeface="ＭＳ Ｐゴシック" charset="0"/>
            </a:endParaRPr>
          </a:p>
          <a:p>
            <a:pPr marL="0" indent="0">
              <a:buNone/>
              <a:defRPr/>
            </a:pPr>
            <a:endParaRPr lang="en-US" sz="2400" dirty="0">
              <a:cs typeface="ＭＳ Ｐゴシック" charset="0"/>
            </a:endParaRPr>
          </a:p>
          <a:p>
            <a:pPr marL="0" indent="0">
              <a:buNone/>
              <a:defRPr/>
            </a:pPr>
            <a:endParaRPr lang="en-US" sz="2400" dirty="0">
              <a:cs typeface="ＭＳ Ｐゴシック" charset="0"/>
            </a:endParaRPr>
          </a:p>
          <a:p>
            <a:pPr>
              <a:buFont typeface="Wingdings" charset="0"/>
              <a:buChar char="w"/>
              <a:defRPr/>
            </a:pPr>
            <a:r>
              <a:rPr lang="en-US" dirty="0">
                <a:cs typeface="ＭＳ Ｐゴシック" charset="0"/>
              </a:rPr>
              <a:t>Develop and test novel delivery systems for CBT/ACT and other non-pharmacologic interventions especially in the most vulnerable populations</a:t>
            </a:r>
          </a:p>
          <a:p>
            <a:pPr>
              <a:buFont typeface="Wingdings" charset="0"/>
              <a:buChar char="w"/>
              <a:defRPr/>
            </a:pPr>
            <a:r>
              <a:rPr lang="en-US" dirty="0">
                <a:cs typeface="ＭＳ Ｐゴシック" charset="0"/>
              </a:rPr>
              <a:t>Investigate phenotypic and genotypic characteristics of suicidal ideation and behavior in patients with pain and pain and SUD</a:t>
            </a:r>
          </a:p>
          <a:p>
            <a:pPr>
              <a:buFont typeface="Wingdings" charset="0"/>
              <a:buChar char="w"/>
              <a:defRPr/>
            </a:pPr>
            <a:r>
              <a:rPr lang="en-US" dirty="0">
                <a:cs typeface="ＭＳ Ｐゴシック" charset="0"/>
              </a:rPr>
              <a:t>Further explore the potential efficacy of buprenorphine and ketamine formulations and other novel pharmacologic agents to co-treat pain, SUD and suicidal ideation. </a:t>
            </a:r>
          </a:p>
          <a:p>
            <a:pPr marL="0" indent="0">
              <a:buNone/>
              <a:defRPr/>
            </a:pPr>
            <a:endParaRPr lang="en-US" dirty="0">
              <a:cs typeface="ＭＳ Ｐゴシック" charset="0"/>
            </a:endParaRPr>
          </a:p>
          <a:p>
            <a:pPr>
              <a:buFont typeface="Wingdings" charset="0"/>
              <a:buChar char="w"/>
              <a:defRPr/>
            </a:pPr>
            <a:endParaRPr lang="en-US" dirty="0">
              <a:cs typeface="ＭＳ Ｐゴシック" charset="0"/>
            </a:endParaRPr>
          </a:p>
        </p:txBody>
      </p:sp>
    </p:spTree>
    <p:extLst>
      <p:ext uri="{BB962C8B-B14F-4D97-AF65-F5344CB8AC3E}">
        <p14:creationId xmlns:p14="http://schemas.microsoft.com/office/powerpoint/2010/main" val="3644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4">
                                            <p:txEl>
                                              <p:pRg st="3" end="3"/>
                                            </p:txEl>
                                          </p:spTgt>
                                        </p:tgtEl>
                                        <p:attrNameLst>
                                          <p:attrName>style.visibility</p:attrName>
                                        </p:attrNameLst>
                                      </p:cBhvr>
                                      <p:to>
                                        <p:strVal val="visible"/>
                                      </p:to>
                                    </p:set>
                                    <p:animEffect transition="in" filter="fade">
                                      <p:cBhvr>
                                        <p:cTn id="7" dur="500"/>
                                        <p:tgtEl>
                                          <p:spTgt spid="8499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4">
                                            <p:txEl>
                                              <p:pRg st="4" end="4"/>
                                            </p:txEl>
                                          </p:spTgt>
                                        </p:tgtEl>
                                        <p:attrNameLst>
                                          <p:attrName>style.visibility</p:attrName>
                                        </p:attrNameLst>
                                      </p:cBhvr>
                                      <p:to>
                                        <p:strVal val="visible"/>
                                      </p:to>
                                    </p:set>
                                    <p:animEffect transition="in" filter="fade">
                                      <p:cBhvr>
                                        <p:cTn id="12" dur="500"/>
                                        <p:tgtEl>
                                          <p:spTgt spid="8499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4994">
                                            <p:txEl>
                                              <p:pRg st="5" end="5"/>
                                            </p:txEl>
                                          </p:spTgt>
                                        </p:tgtEl>
                                        <p:attrNameLst>
                                          <p:attrName>style.visibility</p:attrName>
                                        </p:attrNameLst>
                                      </p:cBhvr>
                                      <p:to>
                                        <p:strVal val="visible"/>
                                      </p:to>
                                    </p:set>
                                    <p:animEffect transition="in" filter="fade">
                                      <p:cBhvr>
                                        <p:cTn id="17" dur="500"/>
                                        <p:tgtEl>
                                          <p:spTgt spid="849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sp>
        <p:nvSpPr>
          <p:cNvPr id="3" name="Content Placeholder 2"/>
          <p:cNvSpPr>
            <a:spLocks noGrp="1"/>
          </p:cNvSpPr>
          <p:nvPr>
            <p:ph sz="quarter" idx="10"/>
          </p:nvPr>
        </p:nvSpPr>
        <p:spPr>
          <a:xfrm>
            <a:off x="1066800" y="1371600"/>
            <a:ext cx="10515600" cy="4953000"/>
          </a:xfrm>
        </p:spPr>
        <p:txBody>
          <a:bodyPr>
            <a:normAutofit/>
          </a:bodyPr>
          <a:lstStyle/>
          <a:p>
            <a:r>
              <a:rPr lang="en-US" sz="2800" dirty="0"/>
              <a:t>Those admitted with an acutely painful diagnosis were almost twice as likely to complete a self-directed discharge, and for patients with multiple admissions, rates of acutely painful diagnoses increased with each admission coinciding with a burgeoning pattern of worsening infectious morbidity over time </a:t>
            </a:r>
            <a:r>
              <a:rPr lang="en-US" sz="2800" b="1" i="1" dirty="0">
                <a:solidFill>
                  <a:srgbClr val="FF0000"/>
                </a:solidFill>
              </a:rPr>
              <a:t>and increasing depression</a:t>
            </a:r>
            <a:r>
              <a:rPr lang="en-US" sz="2800" dirty="0"/>
              <a:t>. </a:t>
            </a:r>
          </a:p>
          <a:p>
            <a:pPr marL="0" indent="0">
              <a:buNone/>
            </a:pPr>
            <a:endParaRPr lang="en-US" sz="2800" dirty="0"/>
          </a:p>
          <a:p>
            <a:r>
              <a:rPr lang="en-US" sz="2800" b="1" i="1" dirty="0">
                <a:solidFill>
                  <a:srgbClr val="FF0000"/>
                </a:solidFill>
              </a:rPr>
              <a:t>“Each admission represents a potential opportunity to provide harm reduction and treatment interventions addressing both substance use and pain.”</a:t>
            </a:r>
          </a:p>
        </p:txBody>
      </p:sp>
    </p:spTree>
    <p:extLst>
      <p:ext uri="{BB962C8B-B14F-4D97-AF65-F5344CB8AC3E}">
        <p14:creationId xmlns:p14="http://schemas.microsoft.com/office/powerpoint/2010/main" val="16709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A93F-C27B-4AA1-9860-D58490D7891F}"/>
              </a:ext>
            </a:extLst>
          </p:cNvPr>
          <p:cNvSpPr>
            <a:spLocks noGrp="1"/>
          </p:cNvSpPr>
          <p:nvPr>
            <p:ph type="title"/>
          </p:nvPr>
        </p:nvSpPr>
        <p:spPr>
          <a:xfrm>
            <a:off x="838200" y="365126"/>
            <a:ext cx="10515600" cy="763284"/>
          </a:xfrm>
        </p:spPr>
        <p:txBody>
          <a:bodyPr>
            <a:normAutofit fontScale="90000"/>
          </a:bodyPr>
          <a:lstStyle/>
          <a:p>
            <a:pPr algn="ctr"/>
            <a:r>
              <a:rPr lang="en-US" dirty="0">
                <a:solidFill>
                  <a:schemeClr val="accent1"/>
                </a:solidFill>
              </a:rPr>
              <a:t>Acknowledgements </a:t>
            </a:r>
          </a:p>
        </p:txBody>
      </p:sp>
      <p:sp>
        <p:nvSpPr>
          <p:cNvPr id="3" name="Content Placeholder 2">
            <a:extLst>
              <a:ext uri="{FF2B5EF4-FFF2-40B4-BE49-F238E27FC236}">
                <a16:creationId xmlns:a16="http://schemas.microsoft.com/office/drawing/2014/main" id="{DB246DE6-E48A-4CA4-8DAB-85B0BB1AAF70}"/>
              </a:ext>
            </a:extLst>
          </p:cNvPr>
          <p:cNvSpPr>
            <a:spLocks noGrp="1"/>
          </p:cNvSpPr>
          <p:nvPr>
            <p:ph idx="1"/>
          </p:nvPr>
        </p:nvSpPr>
        <p:spPr>
          <a:xfrm>
            <a:off x="838200" y="1219136"/>
            <a:ext cx="10515600" cy="5055204"/>
          </a:xfrm>
        </p:spPr>
        <p:txBody>
          <a:bodyPr>
            <a:normAutofit/>
          </a:bodyPr>
          <a:lstStyle/>
          <a:p>
            <a:r>
              <a:rPr lang="en-US" altLang="en-US" sz="1600" dirty="0">
                <a:latin typeface="News Gothic MT" panose="020B0504020203020204" pitchFamily="34" charset="0"/>
              </a:rPr>
              <a:t>Grant 1RO1DA032776-01 from the National Institute on Drug Abuse, National Institutes of Health</a:t>
            </a:r>
          </a:p>
          <a:p>
            <a:r>
              <a:rPr lang="en-US" altLang="en-US" sz="1600" dirty="0"/>
              <a:t>University of Pennsylvania, USA		</a:t>
            </a:r>
          </a:p>
          <a:p>
            <a:pPr lvl="1"/>
            <a:r>
              <a:rPr lang="en-US" altLang="en-US" sz="1600" dirty="0"/>
              <a:t>Charles P. O’Brien, MD, PhD	</a:t>
            </a:r>
          </a:p>
          <a:p>
            <a:pPr lvl="1"/>
            <a:r>
              <a:rPr lang="en-US" altLang="en-US" sz="1600" dirty="0"/>
              <a:t>Wade </a:t>
            </a:r>
            <a:r>
              <a:rPr lang="en-US" altLang="en-US" sz="1600" dirty="0" err="1"/>
              <a:t>Berrettini</a:t>
            </a:r>
            <a:r>
              <a:rPr lang="en-US" altLang="en-US" sz="1600" dirty="0"/>
              <a:t>, MD, PhD</a:t>
            </a:r>
          </a:p>
          <a:p>
            <a:pPr lvl="1"/>
            <a:r>
              <a:rPr lang="en-US" altLang="en-US" sz="1600" dirty="0"/>
              <a:t>Kevin Lynch, PhD</a:t>
            </a:r>
          </a:p>
          <a:p>
            <a:pPr lvl="1"/>
            <a:r>
              <a:rPr lang="en-US" altLang="en-US" sz="1600" dirty="0"/>
              <a:t>Peggy Compton, RN, PhD</a:t>
            </a:r>
          </a:p>
          <a:p>
            <a:r>
              <a:rPr lang="en-US" altLang="en-US" sz="1600" dirty="0"/>
              <a:t>University of Washington, USA</a:t>
            </a:r>
          </a:p>
          <a:p>
            <a:pPr lvl="1"/>
            <a:r>
              <a:rPr lang="en-US" altLang="en-US" sz="1600" dirty="0"/>
              <a:t>Dennis C. Turk, PhD</a:t>
            </a:r>
          </a:p>
          <a:p>
            <a:r>
              <a:rPr lang="en-US" altLang="en-US" sz="1600" dirty="0"/>
              <a:t>Emory University, USA</a:t>
            </a:r>
          </a:p>
          <a:p>
            <a:pPr lvl="1"/>
            <a:r>
              <a:rPr lang="en-US" altLang="en-US" sz="1600" dirty="0"/>
              <a:t>Nicholas Giordano, RN, PhD</a:t>
            </a:r>
          </a:p>
          <a:p>
            <a:r>
              <a:rPr lang="en-US" altLang="en-US" sz="1600" dirty="0"/>
              <a:t>Harvard University, USA </a:t>
            </a:r>
          </a:p>
          <a:p>
            <a:pPr lvl="1"/>
            <a:r>
              <a:rPr lang="en-US" altLang="en-US" sz="1600" dirty="0"/>
              <a:t>Mohammed </a:t>
            </a:r>
            <a:r>
              <a:rPr lang="en-US" altLang="en-US" sz="1600" dirty="0" err="1"/>
              <a:t>Issa</a:t>
            </a:r>
            <a:r>
              <a:rPr lang="en-US" altLang="en-US" sz="1600" dirty="0"/>
              <a:t>, MD</a:t>
            </a:r>
          </a:p>
          <a:p>
            <a:pPr lvl="1"/>
            <a:r>
              <a:rPr lang="en-US" altLang="en-US" sz="1600" dirty="0"/>
              <a:t>Robert Jamison, PhD</a:t>
            </a:r>
          </a:p>
          <a:p>
            <a:r>
              <a:rPr lang="en-US" altLang="en-US" sz="1600" dirty="0"/>
              <a:t>University of Warwick</a:t>
            </a:r>
          </a:p>
          <a:p>
            <a:pPr lvl="1"/>
            <a:r>
              <a:rPr lang="en-US" altLang="en-US" sz="1600" dirty="0"/>
              <a:t>Nicole K.Y. Tang, </a:t>
            </a:r>
            <a:r>
              <a:rPr lang="en-US" altLang="en-US" sz="1600" dirty="0" err="1"/>
              <a:t>Dphil</a:t>
            </a:r>
            <a:endParaRPr lang="en-US" altLang="en-US" sz="1600" dirty="0"/>
          </a:p>
          <a:p>
            <a:pPr lvl="1"/>
            <a:r>
              <a:rPr lang="en-US" altLang="en-US" sz="1600" dirty="0"/>
              <a:t>Kristy </a:t>
            </a:r>
            <a:r>
              <a:rPr lang="en-US" altLang="en-US" sz="1600" dirty="0" err="1"/>
              <a:t>Themelis</a:t>
            </a:r>
            <a:r>
              <a:rPr lang="en-US" altLang="en-US" sz="1600" dirty="0"/>
              <a:t>, PhD</a:t>
            </a:r>
          </a:p>
          <a:p>
            <a:endParaRPr lang="en-US" altLang="en-US" sz="1600" dirty="0"/>
          </a:p>
          <a:p>
            <a:endParaRPr lang="en-US" altLang="en-US" sz="1600" dirty="0"/>
          </a:p>
          <a:p>
            <a:pPr marL="649192" lvl="2" indent="0">
              <a:buNone/>
            </a:pPr>
            <a:endParaRPr lang="en-US" altLang="en-US" sz="1400" dirty="0"/>
          </a:p>
          <a:p>
            <a:pPr marL="0" indent="0">
              <a:buNone/>
            </a:pPr>
            <a:endParaRPr lang="en-US" dirty="0"/>
          </a:p>
        </p:txBody>
      </p:sp>
    </p:spTree>
    <p:extLst>
      <p:ext uri="{BB962C8B-B14F-4D97-AF65-F5344CB8AC3E}">
        <p14:creationId xmlns:p14="http://schemas.microsoft.com/office/powerpoint/2010/main" val="98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Content Placeholder 2">
            <a:extLst>
              <a:ext uri="{FF2B5EF4-FFF2-40B4-BE49-F238E27FC236}">
                <a16:creationId xmlns:a16="http://schemas.microsoft.com/office/drawing/2014/main" id="{78B22F53-E8C5-4159-A508-AB03FA3E7557}"/>
              </a:ext>
            </a:extLst>
          </p:cNvPr>
          <p:cNvSpPr>
            <a:spLocks noGrp="1" noChangeArrowheads="1"/>
          </p:cNvSpPr>
          <p:nvPr>
            <p:ph idx="1"/>
          </p:nvPr>
        </p:nvSpPr>
        <p:spPr>
          <a:xfrm>
            <a:off x="2273300" y="1212785"/>
            <a:ext cx="7937500" cy="1049152"/>
          </a:xfrm>
        </p:spPr>
        <p:txBody>
          <a:bodyPr>
            <a:normAutofit fontScale="92500" lnSpcReduction="20000"/>
          </a:bodyPr>
          <a:lstStyle/>
          <a:p>
            <a:pPr marL="0" indent="0" algn="ctr">
              <a:buNone/>
            </a:pPr>
            <a:r>
              <a:rPr lang="en-US" altLang="en-US" sz="4000" dirty="0"/>
              <a:t>Martin D. Cheatle, Ph.D.</a:t>
            </a:r>
          </a:p>
          <a:p>
            <a:pPr marL="0" indent="0" algn="ctr">
              <a:buNone/>
            </a:pPr>
            <a:r>
              <a:rPr lang="en-US" altLang="en-US" sz="3600" u="sng" dirty="0">
                <a:solidFill>
                  <a:schemeClr val="accent1"/>
                </a:solidFill>
              </a:rPr>
              <a:t>cheatle@pennmedicine.upenn.edu</a:t>
            </a:r>
          </a:p>
        </p:txBody>
      </p:sp>
      <p:sp>
        <p:nvSpPr>
          <p:cNvPr id="123906" name="Title 1">
            <a:extLst>
              <a:ext uri="{FF2B5EF4-FFF2-40B4-BE49-F238E27FC236}">
                <a16:creationId xmlns:a16="http://schemas.microsoft.com/office/drawing/2014/main" id="{54A5ADE1-1B6F-4CCC-BDD7-1DE3E1E7D4EE}"/>
              </a:ext>
            </a:extLst>
          </p:cNvPr>
          <p:cNvSpPr>
            <a:spLocks noGrp="1" noChangeArrowheads="1"/>
          </p:cNvSpPr>
          <p:nvPr>
            <p:ph type="title"/>
          </p:nvPr>
        </p:nvSpPr>
        <p:spPr>
          <a:xfrm>
            <a:off x="2197100" y="385012"/>
            <a:ext cx="8013700" cy="644892"/>
          </a:xfrm>
        </p:spPr>
        <p:txBody>
          <a:bodyPr>
            <a:normAutofit/>
          </a:bodyPr>
          <a:lstStyle/>
          <a:p>
            <a:pPr algn="ctr" eaLnBrk="1" hangingPunct="1"/>
            <a:r>
              <a:rPr lang="en-US" altLang="en-US" sz="4000" dirty="0">
                <a:solidFill>
                  <a:schemeClr val="accent1"/>
                </a:solidFill>
                <a:latin typeface="Cambria" panose="02040503050406030204" pitchFamily="18" charset="0"/>
              </a:rPr>
              <a:t>THANK YOU !!</a:t>
            </a:r>
          </a:p>
        </p:txBody>
      </p:sp>
      <p:pic>
        <p:nvPicPr>
          <p:cNvPr id="1229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853" y="2444818"/>
            <a:ext cx="4687503" cy="2784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332659" y="5411925"/>
            <a:ext cx="3529890" cy="1140051"/>
          </a:xfrm>
          <a:prstGeom prst="rect">
            <a:avLst/>
          </a:prstGeom>
        </p:spPr>
      </p:pic>
    </p:spTree>
    <p:extLst>
      <p:ext uri="{BB962C8B-B14F-4D97-AF65-F5344CB8AC3E}">
        <p14:creationId xmlns:p14="http://schemas.microsoft.com/office/powerpoint/2010/main" val="11891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10972800" cy="685800"/>
          </a:xfrm>
        </p:spPr>
        <p:txBody>
          <a:bodyPr>
            <a:normAutofit fontScale="90000"/>
          </a:bodyPr>
          <a:lstStyle/>
          <a:p>
            <a:r>
              <a:rPr lang="en-US" dirty="0"/>
              <a:t>References </a:t>
            </a:r>
          </a:p>
        </p:txBody>
      </p:sp>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p:txBody>
          <a:bodyPr>
            <a:normAutofit fontScale="92500" lnSpcReduction="10000"/>
          </a:bodyPr>
          <a:lstStyle/>
          <a:p>
            <a:r>
              <a:rPr lang="en-US" altLang="en-US" sz="1800" dirty="0"/>
              <a:t>Tang NK, Crane C. Suicidality in chronic pain: A review of the prevalence, risk factors and psychological links. </a:t>
            </a:r>
            <a:r>
              <a:rPr lang="en-US" altLang="en-US" sz="1800" i="1" dirty="0" err="1"/>
              <a:t>Psychol</a:t>
            </a:r>
            <a:r>
              <a:rPr lang="en-US" altLang="en-US" sz="1800" i="1" dirty="0"/>
              <a:t> Med</a:t>
            </a:r>
            <a:r>
              <a:rPr lang="en-US" altLang="en-US" sz="1800" dirty="0"/>
              <a:t> 2006; 36 :575-586</a:t>
            </a:r>
          </a:p>
          <a:p>
            <a:r>
              <a:rPr lang="en-US" sz="1800" dirty="0"/>
              <a:t>Cheatle MD. Depression, chronic pain, and suicide by overdose: on the edge. Pain Med. 2011 Jun;12 </a:t>
            </a:r>
            <a:r>
              <a:rPr lang="en-US" sz="1800" dirty="0" err="1"/>
              <a:t>Suppl</a:t>
            </a:r>
            <a:r>
              <a:rPr lang="en-US" sz="1800" dirty="0"/>
              <a:t> 2(</a:t>
            </a:r>
            <a:r>
              <a:rPr lang="en-US" sz="1800" dirty="0" err="1"/>
              <a:t>Suppl</a:t>
            </a:r>
            <a:r>
              <a:rPr lang="en-US" sz="1800" dirty="0"/>
              <a:t> 2):S43-8. </a:t>
            </a:r>
          </a:p>
          <a:p>
            <a:r>
              <a:rPr lang="en-US" sz="1800" dirty="0"/>
              <a:t>Brown LA, Lynch KG, Cheatle M. Pain catastrophizing as a predictor of suicidal ideation in chronic pain patients with an opiate prescription. Psychiatry Res. 2020 Feb 21;286:112893.</a:t>
            </a:r>
          </a:p>
          <a:p>
            <a:r>
              <a:rPr lang="en-US" sz="1800" dirty="0"/>
              <a:t>Racine M. Chronic pain and suicide risk: A comprehensive review. </a:t>
            </a:r>
            <a:r>
              <a:rPr lang="en-US" sz="1800" dirty="0" err="1"/>
              <a:t>Prog</a:t>
            </a:r>
            <a:r>
              <a:rPr lang="en-US" sz="1800" dirty="0"/>
              <a:t> </a:t>
            </a:r>
            <a:r>
              <a:rPr lang="en-US" sz="1800" dirty="0" err="1"/>
              <a:t>Neuropsychopharmacol</a:t>
            </a:r>
            <a:r>
              <a:rPr lang="en-US" sz="1800" dirty="0"/>
              <a:t> </a:t>
            </a:r>
            <a:r>
              <a:rPr lang="en-US" sz="1800" dirty="0" err="1"/>
              <a:t>Biol</a:t>
            </a:r>
            <a:r>
              <a:rPr lang="en-US" sz="1800" dirty="0"/>
              <a:t> Psychiatry. 2018 Dec 20;87(Pt B):269-280.</a:t>
            </a:r>
          </a:p>
          <a:p>
            <a:r>
              <a:rPr lang="en-US" sz="1800" dirty="0" err="1"/>
              <a:t>Abbar</a:t>
            </a:r>
            <a:r>
              <a:rPr lang="en-US" sz="1800" dirty="0"/>
              <a:t> M, </a:t>
            </a:r>
            <a:r>
              <a:rPr lang="en-US" sz="1800" dirty="0" err="1"/>
              <a:t>Demattei</a:t>
            </a:r>
            <a:r>
              <a:rPr lang="en-US" sz="1800" dirty="0"/>
              <a:t> C, El-</a:t>
            </a:r>
            <a:r>
              <a:rPr lang="en-US" sz="1800" dirty="0" err="1"/>
              <a:t>Hage</a:t>
            </a:r>
            <a:r>
              <a:rPr lang="en-US" sz="1800" dirty="0"/>
              <a:t> W, </a:t>
            </a:r>
            <a:r>
              <a:rPr lang="en-US" sz="1800" dirty="0" err="1"/>
              <a:t>Llorca</a:t>
            </a:r>
            <a:r>
              <a:rPr lang="en-US" sz="1800" dirty="0"/>
              <a:t> PM, </a:t>
            </a:r>
            <a:r>
              <a:rPr lang="en-US" sz="1800" dirty="0" err="1"/>
              <a:t>Samalin</a:t>
            </a:r>
            <a:r>
              <a:rPr lang="en-US" sz="1800" dirty="0"/>
              <a:t> L, </a:t>
            </a:r>
            <a:r>
              <a:rPr lang="en-US" sz="1800" dirty="0" err="1"/>
              <a:t>Demaricourt</a:t>
            </a:r>
            <a:r>
              <a:rPr lang="en-US" sz="1800" dirty="0"/>
              <a:t> P, Gaillard R, </a:t>
            </a:r>
            <a:r>
              <a:rPr lang="en-US" sz="1800" dirty="0" err="1"/>
              <a:t>Courtet</a:t>
            </a:r>
            <a:r>
              <a:rPr lang="en-US" sz="1800" dirty="0"/>
              <a:t> P, </a:t>
            </a:r>
            <a:r>
              <a:rPr lang="en-US" sz="1800" dirty="0" err="1"/>
              <a:t>Vaiva</a:t>
            </a:r>
            <a:r>
              <a:rPr lang="en-US" sz="1800" dirty="0"/>
              <a:t> G, </a:t>
            </a:r>
            <a:r>
              <a:rPr lang="en-US" sz="1800" dirty="0" err="1"/>
              <a:t>Gorwood</a:t>
            </a:r>
            <a:r>
              <a:rPr lang="en-US" sz="1800" dirty="0"/>
              <a:t> P, </a:t>
            </a:r>
            <a:r>
              <a:rPr lang="en-US" sz="1800" dirty="0" err="1"/>
              <a:t>Fabbro</a:t>
            </a:r>
            <a:r>
              <a:rPr lang="en-US" sz="1800" dirty="0"/>
              <a:t> P, </a:t>
            </a:r>
            <a:r>
              <a:rPr lang="en-US" sz="1800" dirty="0" err="1"/>
              <a:t>Jollant</a:t>
            </a:r>
            <a:r>
              <a:rPr lang="en-US" sz="1800" dirty="0"/>
              <a:t> F. Ketamine for the acute treatment of severe suicidal ideation: double blind, </a:t>
            </a:r>
            <a:r>
              <a:rPr lang="en-US" sz="1800" dirty="0" err="1"/>
              <a:t>randomised</a:t>
            </a:r>
            <a:r>
              <a:rPr lang="en-US" sz="1800" dirty="0"/>
              <a:t> placebo controlled trial. BMJ. 2022 Feb 2;376</a:t>
            </a:r>
          </a:p>
          <a:p>
            <a:r>
              <a:rPr lang="en-US" sz="1800" dirty="0"/>
              <a:t>Wilson KG, </a:t>
            </a:r>
            <a:r>
              <a:rPr lang="en-US" sz="1800" dirty="0" err="1"/>
              <a:t>Kowal</a:t>
            </a:r>
            <a:r>
              <a:rPr lang="en-US" sz="1800" dirty="0"/>
              <a:t> J, Henderson PR, McWilliams LA, </a:t>
            </a:r>
            <a:r>
              <a:rPr lang="en-US" sz="1800" dirty="0" err="1"/>
              <a:t>Péloquin</a:t>
            </a:r>
            <a:r>
              <a:rPr lang="en-US" sz="1800" dirty="0"/>
              <a:t> K. Chronic pain and the interpersonal theory of suicide. </a:t>
            </a:r>
            <a:r>
              <a:rPr lang="en-US" sz="1800" dirty="0" err="1"/>
              <a:t>Rehabil</a:t>
            </a:r>
            <a:r>
              <a:rPr lang="en-US" sz="1800" dirty="0"/>
              <a:t> Psychol. 2013 Feb;58(1):111-115</a:t>
            </a:r>
          </a:p>
          <a:p>
            <a:r>
              <a:rPr lang="en-US" sz="1800" dirty="0"/>
              <a:t>Tang NK, Beckwith P, Ashworth P. Mental Defeat Is Associated With Suicide Intent in Patients With Chronic Pain. </a:t>
            </a:r>
            <a:r>
              <a:rPr lang="en-US" sz="1800" dirty="0" err="1"/>
              <a:t>Clin</a:t>
            </a:r>
            <a:r>
              <a:rPr lang="en-US" sz="1800" dirty="0"/>
              <a:t> J Pain. 2016 May;32(5):411-9. </a:t>
            </a:r>
          </a:p>
          <a:p>
            <a:r>
              <a:rPr lang="en-US" sz="1800" dirty="0" err="1"/>
              <a:t>Serafini</a:t>
            </a:r>
            <a:r>
              <a:rPr lang="en-US" sz="1800" dirty="0"/>
              <a:t> G, </a:t>
            </a:r>
            <a:r>
              <a:rPr lang="en-US" sz="1800" dirty="0" err="1"/>
              <a:t>Adavastro</a:t>
            </a:r>
            <a:r>
              <a:rPr lang="en-US" sz="1800" dirty="0"/>
              <a:t> G, </a:t>
            </a:r>
            <a:r>
              <a:rPr lang="en-US" sz="1800" dirty="0" err="1"/>
              <a:t>Canepa</a:t>
            </a:r>
            <a:r>
              <a:rPr lang="en-US" sz="1800" dirty="0"/>
              <a:t> G, De </a:t>
            </a:r>
            <a:r>
              <a:rPr lang="en-US" sz="1800" dirty="0" err="1"/>
              <a:t>Berardis</a:t>
            </a:r>
            <a:r>
              <a:rPr lang="en-US" sz="1800" dirty="0"/>
              <a:t> D, </a:t>
            </a:r>
            <a:r>
              <a:rPr lang="en-US" sz="1800" dirty="0" err="1"/>
              <a:t>Valchera</a:t>
            </a:r>
            <a:r>
              <a:rPr lang="en-US" sz="1800" dirty="0"/>
              <a:t> A, </a:t>
            </a:r>
            <a:r>
              <a:rPr lang="en-US" sz="1800" dirty="0" err="1"/>
              <a:t>Pompili</a:t>
            </a:r>
            <a:r>
              <a:rPr lang="en-US" sz="1800" dirty="0"/>
              <a:t> M, Nasrallah H, Amore M. The Efficacy of Buprenorphine in Major Depression, Treatment-Resistant Depression and Suicidal Behavior: A Systematic Review. </a:t>
            </a:r>
            <a:r>
              <a:rPr lang="en-US" sz="1800" dirty="0" err="1"/>
              <a:t>Int</a:t>
            </a:r>
            <a:r>
              <a:rPr lang="en-US" sz="1800" dirty="0"/>
              <a:t> J </a:t>
            </a:r>
            <a:r>
              <a:rPr lang="en-US" sz="1800" dirty="0" err="1"/>
              <a:t>Mol</a:t>
            </a:r>
            <a:r>
              <a:rPr lang="en-US" sz="1800" dirty="0"/>
              <a:t> Sci. 2018 Aug 15;19(8):2410</a:t>
            </a:r>
          </a:p>
          <a:p>
            <a:endParaRPr lang="en-US" sz="1800" dirty="0"/>
          </a:p>
          <a:p>
            <a:endParaRPr lang="en-US" sz="1800" dirty="0"/>
          </a:p>
          <a:p>
            <a:endParaRPr lang="en-US" dirty="0"/>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5" name="Content Placeholder 13">
            <a:extLst>
              <a:ext uri="{FF2B5EF4-FFF2-40B4-BE49-F238E27FC236}">
                <a16:creationId xmlns:a16="http://schemas.microsoft.com/office/drawing/2014/main" id="{55775D2D-8A5F-4B45-956F-4A1CCDA0DC7A}"/>
              </a:ext>
            </a:extLst>
          </p:cNvPr>
          <p:cNvSpPr txBox="1">
            <a:spLocks/>
          </p:cNvSpPr>
          <p:nvPr/>
        </p:nvSpPr>
        <p:spPr>
          <a:xfrm>
            <a:off x="609600" y="1295400"/>
            <a:ext cx="10972800" cy="4683206"/>
          </a:xfrm>
          <a:prstGeom prst="rect">
            <a:avLst/>
          </a:prstGeom>
        </p:spPr>
        <p:txBody>
          <a:bodyPr vert="horz" lIns="91440">
            <a:normAutofit/>
          </a:bodyPr>
          <a:lstStyle>
            <a:lvl1pPr marL="457200" indent="-457200" algn="l" rtl="0" eaLnBrk="1" latinLnBrk="0" hangingPunct="1">
              <a:spcBef>
                <a:spcPct val="20000"/>
              </a:spcBef>
              <a:buClr>
                <a:schemeClr val="accent2"/>
              </a:buClr>
              <a:buSzPct val="100000"/>
              <a:buFont typeface="+mj-lt"/>
              <a:buAutoNum type="arabicPeriod"/>
              <a:defRPr sz="24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endParaRPr lang="en-US" dirty="0"/>
          </a:p>
        </p:txBody>
      </p:sp>
    </p:spTree>
    <p:custDataLst>
      <p:tags r:id="rId1"/>
    </p:custDataLst>
    <p:extLst>
      <p:ext uri="{BB962C8B-B14F-4D97-AF65-F5344CB8AC3E}">
        <p14:creationId xmlns:p14="http://schemas.microsoft.com/office/powerpoint/2010/main" val="3686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7658"/>
          </a:xfrm>
        </p:spPr>
        <p:txBody>
          <a:bodyPr/>
          <a:lstStyle/>
          <a:p>
            <a:pPr algn="ctr"/>
            <a:r>
              <a:rPr lang="en-US" dirty="0">
                <a:solidFill>
                  <a:schemeClr val="accent1"/>
                </a:solidFill>
              </a:rPr>
              <a:t>Chronic Pain, SUD and Suicide</a:t>
            </a:r>
          </a:p>
        </p:txBody>
      </p:sp>
      <p:pic>
        <p:nvPicPr>
          <p:cNvPr id="6146" name="Picture 2" descr="See the sourc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944" y="1711132"/>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EB50BF89-369E-409B-88F2-AD9F74A94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575" y="4064630"/>
            <a:ext cx="3709637" cy="19978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8926" y="1456492"/>
            <a:ext cx="3752215" cy="211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6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FCAE63B8-2FE5-48D6-9EC5-46A23D6AE649}"/>
              </a:ext>
            </a:extLst>
          </p:cNvPr>
          <p:cNvSpPr>
            <a:spLocks noGrp="1"/>
          </p:cNvSpPr>
          <p:nvPr>
            <p:ph type="title"/>
          </p:nvPr>
        </p:nvSpPr>
        <p:spPr>
          <a:xfrm>
            <a:off x="1978026" y="90488"/>
            <a:ext cx="8520113" cy="1357312"/>
          </a:xfrm>
        </p:spPr>
        <p:txBody>
          <a:bodyPr>
            <a:normAutofit fontScale="90000"/>
          </a:bodyPr>
          <a:lstStyle/>
          <a:p>
            <a:pPr>
              <a:defRPr/>
            </a:pPr>
            <a:r>
              <a:rPr lang="en-US" sz="4400" dirty="0">
                <a:cs typeface="ＭＳ Ｐゴシック" charset="0"/>
              </a:rPr>
              <a:t>Chronic Pain and Risk of Suicide </a:t>
            </a:r>
          </a:p>
        </p:txBody>
      </p:sp>
      <p:sp>
        <p:nvSpPr>
          <p:cNvPr id="22530" name="Content Placeholder 2">
            <a:extLst>
              <a:ext uri="{FF2B5EF4-FFF2-40B4-BE49-F238E27FC236}">
                <a16:creationId xmlns:a16="http://schemas.microsoft.com/office/drawing/2014/main" id="{A164FC92-DB06-4F09-B495-13ED04D884D7}"/>
              </a:ext>
            </a:extLst>
          </p:cNvPr>
          <p:cNvSpPr>
            <a:spLocks noGrp="1" noChangeArrowheads="1"/>
          </p:cNvSpPr>
          <p:nvPr>
            <p:ph idx="1"/>
          </p:nvPr>
        </p:nvSpPr>
        <p:spPr>
          <a:xfrm>
            <a:off x="838200" y="228600"/>
            <a:ext cx="10515600" cy="7096126"/>
          </a:xfrm>
        </p:spPr>
        <p:txBody>
          <a:bodyPr>
            <a:normAutofit/>
          </a:bodyPr>
          <a:lstStyle/>
          <a:p>
            <a:pPr marL="0" indent="0">
              <a:buNone/>
            </a:pPr>
            <a:endParaRPr lang="en-US" altLang="en-US" sz="2400" dirty="0">
              <a:solidFill>
                <a:schemeClr val="accent1"/>
              </a:solidFill>
            </a:endParaRPr>
          </a:p>
          <a:p>
            <a:pPr marL="0" indent="0">
              <a:buNone/>
            </a:pPr>
            <a:endParaRPr lang="en-US" altLang="en-US" sz="2400" dirty="0">
              <a:solidFill>
                <a:schemeClr val="accent1"/>
              </a:solidFill>
            </a:endParaRPr>
          </a:p>
          <a:p>
            <a:r>
              <a:rPr lang="en-US" altLang="en-US" sz="2800" dirty="0">
                <a:solidFill>
                  <a:schemeClr val="accent1"/>
                </a:solidFill>
              </a:rPr>
              <a:t>There is robust literature that there is a high prevalence of SI in patients with pain ranging from 18% to &gt; 50%</a:t>
            </a:r>
          </a:p>
          <a:p>
            <a:pPr>
              <a:buFont typeface="Wingdings" panose="05000000000000000000" pitchFamily="2" charset="2"/>
              <a:buNone/>
            </a:pPr>
            <a:r>
              <a:rPr lang="en-US" altLang="en-US" sz="1200" dirty="0">
                <a:solidFill>
                  <a:srgbClr val="FF0000"/>
                </a:solidFill>
              </a:rPr>
              <a:t>	</a:t>
            </a:r>
            <a:r>
              <a:rPr lang="en-US" altLang="en-US" sz="1200" dirty="0" err="1">
                <a:solidFill>
                  <a:srgbClr val="FF0000"/>
                </a:solidFill>
              </a:rPr>
              <a:t>Ratcliffe</a:t>
            </a:r>
            <a:r>
              <a:rPr lang="en-US" altLang="en-US" sz="1200" dirty="0">
                <a:solidFill>
                  <a:srgbClr val="FF0000"/>
                </a:solidFill>
              </a:rPr>
              <a:t> GE, Enns MW, </a:t>
            </a:r>
            <a:r>
              <a:rPr lang="en-US" altLang="en-US" sz="1200" dirty="0" err="1">
                <a:solidFill>
                  <a:srgbClr val="FF0000"/>
                </a:solidFill>
              </a:rPr>
              <a:t>Belik</a:t>
            </a:r>
            <a:r>
              <a:rPr lang="en-US" altLang="en-US" sz="1200" dirty="0">
                <a:solidFill>
                  <a:srgbClr val="FF0000"/>
                </a:solidFill>
              </a:rPr>
              <a:t> SL, Sareen J. Chronic pain conditions and suicidal ideation and suicide attempts: an epidemiologic perspective.  </a:t>
            </a:r>
            <a:r>
              <a:rPr lang="en-US" altLang="en-US" sz="1200" i="1" dirty="0">
                <a:solidFill>
                  <a:srgbClr val="FF0000"/>
                </a:solidFill>
              </a:rPr>
              <a:t>Clin J Pain</a:t>
            </a:r>
            <a:r>
              <a:rPr lang="en-US" altLang="en-US" sz="1200" dirty="0">
                <a:solidFill>
                  <a:srgbClr val="FF0000"/>
                </a:solidFill>
              </a:rPr>
              <a:t> 2008; 24 : 204-210.</a:t>
            </a:r>
          </a:p>
          <a:p>
            <a:pPr>
              <a:buFont typeface="Wingdings" panose="05000000000000000000" pitchFamily="2" charset="2"/>
              <a:buNone/>
            </a:pPr>
            <a:r>
              <a:rPr lang="en-US" altLang="en-US" sz="1200" dirty="0">
                <a:solidFill>
                  <a:srgbClr val="FF0000"/>
                </a:solidFill>
              </a:rPr>
              <a:t>	Substance Abuse and Mental Health Services Administration Office of Applied Studies. </a:t>
            </a:r>
            <a:r>
              <a:rPr lang="en-US" altLang="en-US" sz="1200" i="1" dirty="0">
                <a:solidFill>
                  <a:srgbClr val="FF0000"/>
                </a:solidFill>
              </a:rPr>
              <a:t>Drug Abuse Warning Network, 2007: Estimates of Drug-Related Emergency Department Visits</a:t>
            </a:r>
            <a:r>
              <a:rPr lang="en-US" altLang="en-US" sz="1200" dirty="0">
                <a:solidFill>
                  <a:srgbClr val="FF0000"/>
                </a:solidFill>
              </a:rPr>
              <a:t>. Rockville, MD; 2010.</a:t>
            </a:r>
          </a:p>
          <a:p>
            <a:pPr>
              <a:buFont typeface="Wingdings" panose="05000000000000000000" pitchFamily="2" charset="2"/>
              <a:buNone/>
            </a:pPr>
            <a:r>
              <a:rPr lang="en-US" altLang="en-US" sz="1200" dirty="0">
                <a:solidFill>
                  <a:srgbClr val="FF0000"/>
                </a:solidFill>
              </a:rPr>
              <a:t>	Racine M, </a:t>
            </a:r>
            <a:r>
              <a:rPr lang="en-US" altLang="en-US" sz="1200" dirty="0" err="1">
                <a:solidFill>
                  <a:srgbClr val="FF0000"/>
                </a:solidFill>
              </a:rPr>
              <a:t>Choinière</a:t>
            </a:r>
            <a:r>
              <a:rPr lang="en-US" altLang="en-US" sz="1200" dirty="0">
                <a:solidFill>
                  <a:srgbClr val="FF0000"/>
                </a:solidFill>
              </a:rPr>
              <a:t> M, Nielson WR. Predictors of Suicidal Ideation in Chronic Pain Patients: An Exploratory Study. </a:t>
            </a:r>
            <a:r>
              <a:rPr lang="en-US" altLang="en-US" sz="1200" i="1" dirty="0">
                <a:solidFill>
                  <a:srgbClr val="FF0000"/>
                </a:solidFill>
              </a:rPr>
              <a:t>Clin J Pain</a:t>
            </a:r>
            <a:r>
              <a:rPr lang="en-US" altLang="en-US" sz="1200" dirty="0">
                <a:solidFill>
                  <a:srgbClr val="FF0000"/>
                </a:solidFill>
              </a:rPr>
              <a:t>. 2013 Jul 24. [</a:t>
            </a:r>
            <a:r>
              <a:rPr lang="en-US" altLang="en-US" sz="1200" dirty="0" err="1">
                <a:solidFill>
                  <a:srgbClr val="FF0000"/>
                </a:solidFill>
              </a:rPr>
              <a:t>Epub</a:t>
            </a:r>
            <a:r>
              <a:rPr lang="en-US" altLang="en-US" sz="1200" dirty="0">
                <a:solidFill>
                  <a:srgbClr val="FF0000"/>
                </a:solidFill>
              </a:rPr>
              <a:t> ahead of print]</a:t>
            </a:r>
          </a:p>
          <a:p>
            <a:pPr>
              <a:buFont typeface="Wingdings" panose="05000000000000000000" pitchFamily="2" charset="2"/>
              <a:buNone/>
            </a:pPr>
            <a:r>
              <a:rPr lang="en-US" altLang="en-US" sz="1200" dirty="0">
                <a:solidFill>
                  <a:srgbClr val="FF0000"/>
                </a:solidFill>
              </a:rPr>
              <a:t>	</a:t>
            </a:r>
            <a:r>
              <a:rPr lang="en-US" altLang="en-US" sz="1200" dirty="0" err="1">
                <a:solidFill>
                  <a:srgbClr val="FF0000"/>
                </a:solidFill>
              </a:rPr>
              <a:t>Cheatle</a:t>
            </a:r>
            <a:r>
              <a:rPr lang="en-US" altLang="en-US" sz="1200" dirty="0">
                <a:solidFill>
                  <a:srgbClr val="FF0000"/>
                </a:solidFill>
              </a:rPr>
              <a:t> M, Wasser T, Foster C, </a:t>
            </a:r>
            <a:r>
              <a:rPr lang="en-US" altLang="en-US" sz="1200" dirty="0" err="1">
                <a:solidFill>
                  <a:srgbClr val="FF0000"/>
                </a:solidFill>
              </a:rPr>
              <a:t>Olugbodi</a:t>
            </a:r>
            <a:r>
              <a:rPr lang="en-US" altLang="en-US" sz="1200" dirty="0">
                <a:solidFill>
                  <a:srgbClr val="FF0000"/>
                </a:solidFill>
              </a:rPr>
              <a:t> A, Bryan J. Prevalence of suicidal ideation in patients with chronic noncancer pain referred to a behaviorally based pain program. </a:t>
            </a:r>
            <a:r>
              <a:rPr lang="en-US" altLang="en-US" sz="1200" i="1" dirty="0">
                <a:solidFill>
                  <a:srgbClr val="FF0000"/>
                </a:solidFill>
              </a:rPr>
              <a:t>Pain Phys</a:t>
            </a:r>
            <a:r>
              <a:rPr lang="en-US" altLang="en-US" sz="1200" u="sng" dirty="0">
                <a:solidFill>
                  <a:srgbClr val="FF0000"/>
                </a:solidFill>
              </a:rPr>
              <a:t>,</a:t>
            </a:r>
            <a:r>
              <a:rPr lang="en-US" altLang="en-US" sz="1200" dirty="0">
                <a:solidFill>
                  <a:srgbClr val="FF0000"/>
                </a:solidFill>
              </a:rPr>
              <a:t> in press.</a:t>
            </a:r>
          </a:p>
          <a:p>
            <a:pPr>
              <a:buFont typeface="Wingdings" panose="05000000000000000000" pitchFamily="2" charset="2"/>
              <a:buNone/>
            </a:pPr>
            <a:r>
              <a:rPr lang="en-US" altLang="en-US" sz="1200" dirty="0">
                <a:solidFill>
                  <a:srgbClr val="FF0000"/>
                </a:solidFill>
              </a:rPr>
              <a:t>	Edwards RR, Smith MT, </a:t>
            </a:r>
            <a:r>
              <a:rPr lang="en-US" altLang="en-US" sz="1200" dirty="0" err="1">
                <a:solidFill>
                  <a:srgbClr val="FF0000"/>
                </a:solidFill>
              </a:rPr>
              <a:t>Kudel</a:t>
            </a:r>
            <a:r>
              <a:rPr lang="en-US" altLang="en-US" sz="1200" dirty="0">
                <a:solidFill>
                  <a:srgbClr val="FF0000"/>
                </a:solidFill>
              </a:rPr>
              <a:t> I, </a:t>
            </a:r>
            <a:r>
              <a:rPr lang="en-US" altLang="en-US" sz="1200" dirty="0" err="1">
                <a:solidFill>
                  <a:srgbClr val="FF0000"/>
                </a:solidFill>
              </a:rPr>
              <a:t>Haythornthwaite</a:t>
            </a:r>
            <a:r>
              <a:rPr lang="en-US" altLang="en-US" sz="1200" dirty="0">
                <a:solidFill>
                  <a:srgbClr val="FF0000"/>
                </a:solidFill>
              </a:rPr>
              <a:t> J. Pain-related catastrophizing as a risk factor for suicidal ideation in chronic pain. </a:t>
            </a:r>
            <a:r>
              <a:rPr lang="en-US" altLang="en-US" sz="1200" i="1" dirty="0">
                <a:solidFill>
                  <a:srgbClr val="FF0000"/>
                </a:solidFill>
              </a:rPr>
              <a:t>Pain </a:t>
            </a:r>
            <a:r>
              <a:rPr lang="en-US" altLang="en-US" sz="1200" dirty="0">
                <a:solidFill>
                  <a:srgbClr val="FF0000"/>
                </a:solidFill>
              </a:rPr>
              <a:t>2006;126 : 272-279.</a:t>
            </a:r>
            <a:endParaRPr lang="en-US" altLang="en-US" sz="2400" dirty="0">
              <a:solidFill>
                <a:srgbClr val="FF0000"/>
              </a:solidFill>
            </a:endParaRPr>
          </a:p>
          <a:p>
            <a:r>
              <a:rPr lang="en-US" altLang="en-US" sz="2800" dirty="0">
                <a:solidFill>
                  <a:schemeClr val="accent1"/>
                </a:solidFill>
              </a:rPr>
              <a:t>A systematic review by Tang and Crane revealed that the risk of successful suicide was doubled in patients with CP as compared to non-pain controls </a:t>
            </a:r>
          </a:p>
          <a:p>
            <a:pPr>
              <a:buFont typeface="Wingdings" panose="05000000000000000000" pitchFamily="2" charset="2"/>
              <a:buNone/>
            </a:pPr>
            <a:endParaRPr lang="en-US" altLang="en-US" sz="1200" dirty="0"/>
          </a:p>
          <a:p>
            <a:pPr>
              <a:buFont typeface="Wingdings" panose="05000000000000000000" pitchFamily="2" charset="2"/>
              <a:buNone/>
            </a:pPr>
            <a:r>
              <a:rPr lang="en-US" altLang="en-US" sz="1200" dirty="0">
                <a:solidFill>
                  <a:srgbClr val="FF0000"/>
                </a:solidFill>
              </a:rPr>
              <a:t>	Tang NK, Crane C. Suicidality in chronic pain: A review of the prevalence, risk factors and psychological links. </a:t>
            </a:r>
            <a:r>
              <a:rPr lang="en-US" altLang="en-US" sz="1200" i="1" dirty="0">
                <a:solidFill>
                  <a:srgbClr val="FF0000"/>
                </a:solidFill>
              </a:rPr>
              <a:t>Psychol Med</a:t>
            </a:r>
            <a:r>
              <a:rPr lang="en-US" altLang="en-US" sz="1200" dirty="0">
                <a:solidFill>
                  <a:srgbClr val="FF0000"/>
                </a:solidFill>
              </a:rPr>
              <a:t> 2006; 36 :575-586.</a:t>
            </a:r>
          </a:p>
          <a:p>
            <a:endParaRPr lang="en-US" altLang="en-US" sz="1000" dirty="0"/>
          </a:p>
          <a:p>
            <a:endParaRPr lang="en-US" altLang="en-US" sz="1000" dirty="0"/>
          </a:p>
          <a:p>
            <a:endParaRPr lang="en-US" altLang="en-US" sz="1000" dirty="0"/>
          </a:p>
          <a:p>
            <a:endParaRPr lang="en-US" altLang="en-US" sz="1000" dirty="0"/>
          </a:p>
          <a:p>
            <a:endParaRPr lang="en-US" altLang="en-US" sz="1000" dirty="0"/>
          </a:p>
        </p:txBody>
      </p:sp>
    </p:spTree>
    <p:extLst>
      <p:ext uri="{BB962C8B-B14F-4D97-AF65-F5344CB8AC3E}">
        <p14:creationId xmlns:p14="http://schemas.microsoft.com/office/powerpoint/2010/main" val="221311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IMING" val="|2.5|13.5|10.2"/>
</p:tagLst>
</file>

<file path=ppt/tags/tag23.xml><?xml version="1.0" encoding="utf-8"?>
<p:tagLst xmlns:a="http://schemas.openxmlformats.org/drawingml/2006/main" xmlns:r="http://schemas.openxmlformats.org/officeDocument/2006/relationships" xmlns:p="http://schemas.openxmlformats.org/presentationml/2006/main">
  <p:tag name="TIMING" val="|20.6|5.3|3|7.1|1.9"/>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4418</TotalTime>
  <Words>4829</Words>
  <Application>Microsoft Office PowerPoint</Application>
  <PresentationFormat>Widescreen</PresentationFormat>
  <Paragraphs>433</Paragraphs>
  <Slides>72</Slides>
  <Notes>30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72</vt:i4>
      </vt:variant>
    </vt:vector>
  </HeadingPairs>
  <TitlesOfParts>
    <vt:vector size="87" baseType="lpstr">
      <vt:lpstr>Arial</vt:lpstr>
      <vt:lpstr>Calibri</vt:lpstr>
      <vt:lpstr>Calibri Light</vt:lpstr>
      <vt:lpstr>Cambria</vt:lpstr>
      <vt:lpstr>Georgia</vt:lpstr>
      <vt:lpstr>Lato</vt:lpstr>
      <vt:lpstr>News Gothic MT</vt:lpstr>
      <vt:lpstr>Tahoma</vt:lpstr>
      <vt:lpstr>Times New Roman</vt:lpstr>
      <vt:lpstr>Wingdings</vt:lpstr>
      <vt:lpstr>Wingdings 2</vt:lpstr>
      <vt:lpstr>Fundamentals</vt:lpstr>
      <vt:lpstr>Office Theme</vt:lpstr>
      <vt:lpstr>Document</vt:lpstr>
      <vt:lpstr>Acrobat Document</vt:lpstr>
      <vt:lpstr>Pain, Substance Use Disorders, and Suicide </vt:lpstr>
      <vt:lpstr>PowerPoint Presentation</vt:lpstr>
      <vt:lpstr>Learning Objectives</vt:lpstr>
      <vt:lpstr>Pain, Substance Use Disorders and Suicide:  Risk Assessment and Mitigation </vt:lpstr>
      <vt:lpstr>Global Statistics on Suicide </vt:lpstr>
      <vt:lpstr>PowerPoint Presentation</vt:lpstr>
      <vt:lpstr>Results </vt:lpstr>
      <vt:lpstr>Chronic Pain, SUD and Suicide</vt:lpstr>
      <vt:lpstr>Chronic Pain and Risk of Suicide </vt:lpstr>
      <vt:lpstr>Suicidal Ideation and Behavior and SUD</vt:lpstr>
      <vt:lpstr>PowerPoint Presentation</vt:lpstr>
      <vt:lpstr>PowerPoint Presentation</vt:lpstr>
      <vt:lpstr>Results</vt:lpstr>
      <vt:lpstr>Suicide Risk in Patients with Chronic Pain with and without co-occurring Opioid Use Disorder Martin Cheatle, PhD, Nicholas Giordano, RN, PhD, Kristy Themelis, PhD, Nicole K. Y. Tang, DPhil (accepted for publication Pain Medicine) </vt:lpstr>
      <vt:lpstr>Multivariable Model Estimating Odds Ratio of Suicidal Ideation with Variables from Significant Single Variable Regression Output (N=609)</vt:lpstr>
      <vt:lpstr>PowerPoint Presentation</vt:lpstr>
      <vt:lpstr>Risk Factors</vt:lpstr>
      <vt:lpstr>PowerPoint Presentation</vt:lpstr>
      <vt:lpstr>RESULTS</vt:lpstr>
      <vt:lpstr>Vulnerable Pain Populations</vt:lpstr>
      <vt:lpstr>PowerPoint Presentation</vt:lpstr>
      <vt:lpstr>PowerPoint Presentation</vt:lpstr>
      <vt:lpstr>PowerPoint Presentation</vt:lpstr>
      <vt:lpstr>CRPS and Suicide</vt:lpstr>
      <vt:lpstr>Possible  Mediators</vt:lpstr>
      <vt:lpstr>Mental defeat</vt:lpstr>
      <vt:lpstr>Mental defeat in chronic pain</vt:lpstr>
      <vt:lpstr>Mental defeat</vt:lpstr>
      <vt:lpstr>PowerPoint Presentation</vt:lpstr>
      <vt:lpstr>Results </vt:lpstr>
      <vt:lpstr>PowerPoint Presentation</vt:lpstr>
      <vt:lpstr>PowerPoint Presentation</vt:lpstr>
      <vt:lpstr>Interpersonal Theory of Suicide</vt:lpstr>
      <vt:lpstr>Risk Mitigation</vt:lpstr>
      <vt:lpstr>Assessment</vt:lpstr>
      <vt:lpstr>Mental Health Screening Tools</vt:lpstr>
      <vt:lpstr>Sleep Assessment Scales</vt:lpstr>
      <vt:lpstr>Pain Catastrophizing Scale </vt:lpstr>
      <vt:lpstr>Pain Self Perception Scale</vt:lpstr>
      <vt:lpstr>Opioid Abuse and SUD Screening Tools</vt:lpstr>
      <vt:lpstr>Opioid Risk Tool (ORT)</vt:lpstr>
      <vt:lpstr>PowerPoint Presentation</vt:lpstr>
      <vt:lpstr>PowerPoint Presentation</vt:lpstr>
      <vt:lpstr>PowerPoint Presentation</vt:lpstr>
      <vt:lpstr>Confidence Intervals for Primary and Secondary Analyses.  </vt:lpstr>
      <vt:lpstr>Suicide Assessment Tools</vt:lpstr>
      <vt:lpstr>Risk Mitigation</vt:lpstr>
      <vt:lpstr>Non-Pharmacotherapy for Pain and SUD</vt:lpstr>
      <vt:lpstr>Cognitive Behavioral Therapy</vt:lpstr>
      <vt:lpstr>Cognitive Behavioral Therapy for Insomnia</vt:lpstr>
      <vt:lpstr>CBT-I cont’d</vt:lpstr>
      <vt:lpstr>ACCEPTANCE AND COMMITMENT THERAPY </vt:lpstr>
      <vt:lpstr>CBT/ACT for Pain and Substance Use Disorders</vt:lpstr>
      <vt:lpstr>CBT/ACT for Pain and OUD</vt:lpstr>
      <vt:lpstr>PowerPoint Presentation</vt:lpstr>
      <vt:lpstr>Results </vt:lpstr>
      <vt:lpstr>The mediating effect of social support and co-morbid opioid use disorder on depression and risk of suicidal ideation in adults with chronic pain.  Cheatle, MD; Barone, S; Giordano, N. (in preparation for submission)</vt:lpstr>
      <vt:lpstr>Unadjusted bootstrap mediation analysis</vt:lpstr>
      <vt:lpstr>Medication For Opioid Use Disorder/Pain/Suicidal Ideation</vt:lpstr>
      <vt:lpstr>PowerPoint Presentation</vt:lpstr>
      <vt:lpstr>Beck Scale for Suicidal Ideation (BSSI) results for the three groups during the 3 days following buprenorphine administration (repeated measures)</vt:lpstr>
      <vt:lpstr>PowerPoint Presentation</vt:lpstr>
      <vt:lpstr>PowerPoint Presentation</vt:lpstr>
      <vt:lpstr>PowerPoint Presentation</vt:lpstr>
      <vt:lpstr>Ketamine </vt:lpstr>
      <vt:lpstr>PowerPoint Presentation</vt:lpstr>
      <vt:lpstr>PowerPoint Presentation</vt:lpstr>
      <vt:lpstr>Summary </vt:lpstr>
      <vt:lpstr>Future Directions</vt:lpstr>
      <vt:lpstr>Acknowledgements </vt:lpstr>
      <vt:lpstr>THANK YOU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242</cp:revision>
  <cp:lastPrinted>2023-04-03T14:20:44Z</cp:lastPrinted>
  <dcterms:created xsi:type="dcterms:W3CDTF">2012-01-26T19:55:03Z</dcterms:created>
  <dcterms:modified xsi:type="dcterms:W3CDTF">2023-04-03T14:25:19Z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