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73" r:id="rId2"/>
    <p:sldId id="384" r:id="rId3"/>
    <p:sldId id="302" r:id="rId4"/>
    <p:sldId id="376" r:id="rId5"/>
    <p:sldId id="283" r:id="rId6"/>
    <p:sldId id="1027" r:id="rId7"/>
    <p:sldId id="824" r:id="rId8"/>
    <p:sldId id="825" r:id="rId9"/>
    <p:sldId id="1177" r:id="rId10"/>
    <p:sldId id="1050" r:id="rId11"/>
    <p:sldId id="1076" r:id="rId12"/>
    <p:sldId id="683" r:id="rId13"/>
    <p:sldId id="444" r:id="rId14"/>
    <p:sldId id="558" r:id="rId15"/>
    <p:sldId id="1094" r:id="rId16"/>
    <p:sldId id="285" r:id="rId17"/>
    <p:sldId id="286" r:id="rId18"/>
    <p:sldId id="1214" r:id="rId19"/>
    <p:sldId id="684" r:id="rId20"/>
    <p:sldId id="1089" r:id="rId21"/>
    <p:sldId id="893" r:id="rId22"/>
    <p:sldId id="685" r:id="rId23"/>
    <p:sldId id="1212" r:id="rId24"/>
    <p:sldId id="592" r:id="rId25"/>
    <p:sldId id="605" r:id="rId26"/>
    <p:sldId id="671" r:id="rId27"/>
    <p:sldId id="606" r:id="rId28"/>
    <p:sldId id="618" r:id="rId29"/>
    <p:sldId id="1215" r:id="rId30"/>
  </p:sldIdLst>
  <p:sldSz cx="9144000" cy="6858000" type="screen4x3"/>
  <p:notesSz cx="7053263"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21C18A-50A4-AF0D-6719-6B171FD7CACD}" name="Jennifer Lundstrom" initials="JL" userId="S::jennifer@AAAP2.onmicrosoft.com::bf6b34ca-16cb-42e4-9e56-9e52be90e5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F"/>
    <a:srgbClr val="0070C0"/>
    <a:srgbClr val="000000"/>
    <a:srgbClr val="0088B8"/>
    <a:srgbClr val="4382FF"/>
    <a:srgbClr val="D5E3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6" autoAdjust="0"/>
    <p:restoredTop sz="94660"/>
  </p:normalViewPr>
  <p:slideViewPr>
    <p:cSldViewPr snapToGrid="0">
      <p:cViewPr varScale="1">
        <p:scale>
          <a:sx n="95" d="100"/>
          <a:sy n="95" d="100"/>
        </p:scale>
        <p:origin x="701" y="72"/>
      </p:cViewPr>
      <p:guideLst/>
    </p:cSldViewPr>
  </p:slideViewPr>
  <p:notesTextViewPr>
    <p:cViewPr>
      <p:scale>
        <a:sx n="1" d="1"/>
        <a:sy n="1" d="1"/>
      </p:scale>
      <p:origin x="0" y="0"/>
    </p:cViewPr>
  </p:notesTextViewPr>
  <p:sorterViewPr>
    <p:cViewPr>
      <p:scale>
        <a:sx n="150" d="100"/>
        <a:sy n="150" d="100"/>
      </p:scale>
      <p:origin x="0" y="-57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atin typeface="Calibri" panose="020F0502020204030204" pitchFamily="34" charset="0"/>
                <a:cs typeface="Calibri" panose="020F0502020204030204" pitchFamily="34" charset="0"/>
              </a:defRPr>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atin typeface="Calibri" panose="020F0502020204030204" pitchFamily="34" charset="0"/>
                <a:cs typeface="Calibri" panose="020F0502020204030204" pitchFamily="34" charset="0"/>
              </a:defRPr>
            </a:lvl1pPr>
          </a:lstStyle>
          <a:p>
            <a:fld id="{938D0567-D7B4-4B5E-8CCD-0789AD3A1320}" type="datetimeFigureOut">
              <a:rPr lang="en-US" smtClean="0"/>
              <a:pPr/>
              <a:t>3/17/2023</a:t>
            </a:fld>
            <a:endParaRPr lang="en-US" dirty="0"/>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atin typeface="Calibri" panose="020F0502020204030204" pitchFamily="34" charset="0"/>
                <a:cs typeface="Calibri" panose="020F0502020204030204" pitchFamily="34" charset="0"/>
              </a:defRPr>
            </a:lvl1pPr>
          </a:lstStyle>
          <a:p>
            <a:fld id="{7A1F6423-78C7-430B-9A5D-E6ECB8B376B9}" type="slidenum">
              <a:rPr lang="en-US" smtClean="0"/>
              <a:pPr/>
              <a:t>‹#›</a:t>
            </a:fld>
            <a:endParaRPr lang="en-US" dirty="0"/>
          </a:p>
        </p:txBody>
      </p:sp>
    </p:spTree>
    <p:extLst>
      <p:ext uri="{BB962C8B-B14F-4D97-AF65-F5344CB8AC3E}">
        <p14:creationId xmlns:p14="http://schemas.microsoft.com/office/powerpoint/2010/main" val="289245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86184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92947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12121"/>
                </a:solidFill>
                <a:effectLst/>
                <a:latin typeface="Calibri" panose="020F0502020204030204" pitchFamily="34" charset="0"/>
              </a:rPr>
              <a:t>Morden</a:t>
            </a:r>
            <a:r>
              <a:rPr lang="en-US" b="0" i="0" dirty="0">
                <a:solidFill>
                  <a:srgbClr val="212121"/>
                </a:solidFill>
                <a:effectLst/>
                <a:latin typeface="Calibri" panose="020F0502020204030204" pitchFamily="34" charset="0"/>
              </a:rPr>
              <a:t> NE, </a:t>
            </a:r>
            <a:r>
              <a:rPr lang="en-US" b="0" i="0" dirty="0" err="1">
                <a:solidFill>
                  <a:srgbClr val="212121"/>
                </a:solidFill>
                <a:effectLst/>
                <a:latin typeface="Calibri" panose="020F0502020204030204" pitchFamily="34" charset="0"/>
              </a:rPr>
              <a:t>Chyn</a:t>
            </a:r>
            <a:r>
              <a:rPr lang="en-US" b="0" i="0" dirty="0">
                <a:solidFill>
                  <a:srgbClr val="212121"/>
                </a:solidFill>
                <a:effectLst/>
                <a:latin typeface="Calibri" panose="020F0502020204030204" pitchFamily="34" charset="0"/>
              </a:rPr>
              <a:t> D, Wood A, Meara E. Racial Inequality in Prescription Opioid Receipt - Role of Individual Health Systems. N </a:t>
            </a:r>
            <a:r>
              <a:rPr lang="en-US" b="0" i="0" dirty="0" err="1">
                <a:solidFill>
                  <a:srgbClr val="212121"/>
                </a:solidFill>
                <a:effectLst/>
                <a:latin typeface="Calibri" panose="020F0502020204030204" pitchFamily="34" charset="0"/>
              </a:rPr>
              <a:t>Engl</a:t>
            </a:r>
            <a:r>
              <a:rPr lang="en-US" b="0" i="0" dirty="0">
                <a:solidFill>
                  <a:srgbClr val="212121"/>
                </a:solidFill>
                <a:effectLst/>
                <a:latin typeface="Calibri" panose="020F0502020204030204" pitchFamily="34" charset="0"/>
              </a:rPr>
              <a:t> J Med. 2021 Jul 22;385(4):342-351. </a:t>
            </a:r>
            <a:r>
              <a:rPr lang="en-US" b="0" i="0" dirty="0" err="1">
                <a:solidFill>
                  <a:srgbClr val="212121"/>
                </a:solidFill>
                <a:effectLst/>
                <a:latin typeface="Calibri" panose="020F0502020204030204" pitchFamily="34" charset="0"/>
              </a:rPr>
              <a:t>doi</a:t>
            </a:r>
            <a:r>
              <a:rPr lang="en-US" b="0" i="0" dirty="0">
                <a:solidFill>
                  <a:srgbClr val="212121"/>
                </a:solidFill>
                <a:effectLst/>
                <a:latin typeface="Calibri" panose="020F0502020204030204" pitchFamily="34" charset="0"/>
              </a:rPr>
              <a:t>: 10.1056/NEJMsa2034159. PMID: 34289277; PMCID: PMC8402927.</a:t>
            </a:r>
            <a:endParaRPr lang="en-US" dirty="0"/>
          </a:p>
        </p:txBody>
      </p:sp>
      <p:sp>
        <p:nvSpPr>
          <p:cNvPr id="4" name="Slide Number Placeholder 3"/>
          <p:cNvSpPr>
            <a:spLocks noGrp="1"/>
          </p:cNvSpPr>
          <p:nvPr>
            <p:ph type="sldNum" sz="quarter" idx="5"/>
          </p:nvPr>
        </p:nvSpPr>
        <p:spPr/>
        <p:txBody>
          <a:bodyPr/>
          <a:lstStyle/>
          <a:p>
            <a:fld id="{AA512509-11B4-4BA1-B19F-289DAEBCD71A}" type="slidenum">
              <a:rPr lang="en-US" smtClean="0"/>
              <a:t>6</a:t>
            </a:fld>
            <a:endParaRPr lang="en-US" dirty="0"/>
          </a:p>
        </p:txBody>
      </p:sp>
    </p:spTree>
    <p:extLst>
      <p:ext uri="{BB962C8B-B14F-4D97-AF65-F5344CB8AC3E}">
        <p14:creationId xmlns:p14="http://schemas.microsoft.com/office/powerpoint/2010/main" val="327368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512509-11B4-4BA1-B19F-289DAEBCD71A}" type="slidenum">
              <a:rPr lang="en-US" smtClean="0"/>
              <a:t>21</a:t>
            </a:fld>
            <a:endParaRPr lang="en-US"/>
          </a:p>
        </p:txBody>
      </p:sp>
    </p:spTree>
    <p:extLst>
      <p:ext uri="{BB962C8B-B14F-4D97-AF65-F5344CB8AC3E}">
        <p14:creationId xmlns:p14="http://schemas.microsoft.com/office/powerpoint/2010/main" val="201567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bwMode="auto">
          <a:xfrm>
            <a:off x="0" y="1447800"/>
            <a:ext cx="9144000" cy="2438400"/>
          </a:xfrm>
          <a:prstGeom prst="rect">
            <a:avLst/>
          </a:prstGeom>
          <a:solidFill>
            <a:srgbClr val="6188C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dirty="0">
              <a:ln>
                <a:noFill/>
              </a:ln>
              <a:solidFill>
                <a:srgbClr val="512C5A"/>
              </a:solidFill>
              <a:effectLst/>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371600" y="4114800"/>
            <a:ext cx="6400800" cy="1524000"/>
          </a:xfrm>
        </p:spPr>
        <p:txBody>
          <a:bodyPr/>
          <a:lstStyle>
            <a:lvl1pPr marL="0" indent="0" algn="ctr">
              <a:buNone/>
              <a:defRPr>
                <a:solidFill>
                  <a:srgbClr val="8E56A0"/>
                </a:solidFill>
              </a:defRPr>
            </a:lvl1pPr>
            <a:lvl2pPr marL="318131" indent="0" algn="ctr">
              <a:buNone/>
              <a:defRPr>
                <a:solidFill>
                  <a:schemeClr val="tx1">
                    <a:tint val="75000"/>
                  </a:schemeClr>
                </a:solidFill>
              </a:defRPr>
            </a:lvl2pPr>
            <a:lvl3pPr marL="636262" indent="0" algn="ctr">
              <a:buNone/>
              <a:defRPr>
                <a:solidFill>
                  <a:schemeClr val="tx1">
                    <a:tint val="75000"/>
                  </a:schemeClr>
                </a:solidFill>
              </a:defRPr>
            </a:lvl3pPr>
            <a:lvl4pPr marL="954392" indent="0" algn="ctr">
              <a:buNone/>
              <a:defRPr>
                <a:solidFill>
                  <a:schemeClr val="tx1">
                    <a:tint val="75000"/>
                  </a:schemeClr>
                </a:solidFill>
              </a:defRPr>
            </a:lvl4pPr>
            <a:lvl5pPr marL="1272524" indent="0" algn="ctr">
              <a:buNone/>
              <a:defRPr>
                <a:solidFill>
                  <a:schemeClr val="tx1">
                    <a:tint val="75000"/>
                  </a:schemeClr>
                </a:solidFill>
              </a:defRPr>
            </a:lvl5pPr>
            <a:lvl6pPr marL="1590654" indent="0" algn="ctr">
              <a:buNone/>
              <a:defRPr>
                <a:solidFill>
                  <a:schemeClr val="tx1">
                    <a:tint val="75000"/>
                  </a:schemeClr>
                </a:solidFill>
              </a:defRPr>
            </a:lvl6pPr>
            <a:lvl7pPr marL="1908786" indent="0" algn="ctr">
              <a:buNone/>
              <a:defRPr>
                <a:solidFill>
                  <a:schemeClr val="tx1">
                    <a:tint val="75000"/>
                  </a:schemeClr>
                </a:solidFill>
              </a:defRPr>
            </a:lvl7pPr>
            <a:lvl8pPr marL="2226916" indent="0" algn="ctr">
              <a:buNone/>
              <a:defRPr>
                <a:solidFill>
                  <a:schemeClr val="tx1">
                    <a:tint val="75000"/>
                  </a:schemeClr>
                </a:solidFill>
              </a:defRPr>
            </a:lvl8pPr>
            <a:lvl9pPr marL="2545047" indent="0" algn="ctr">
              <a:buNone/>
              <a:defRPr>
                <a:solidFill>
                  <a:schemeClr val="tx1">
                    <a:tint val="75000"/>
                  </a:schemeClr>
                </a:solidFill>
              </a:defRPr>
            </a:lvl9pPr>
          </a:lstStyle>
          <a:p>
            <a:r>
              <a:rPr lang="en-US"/>
              <a:t>Click to edit Master subtitle style</a:t>
            </a:r>
            <a:endParaRPr lang="en-US" dirty="0"/>
          </a:p>
        </p:txBody>
      </p:sp>
      <p:sp>
        <p:nvSpPr>
          <p:cNvPr id="4" name="Title 3"/>
          <p:cNvSpPr>
            <a:spLocks noGrp="1"/>
          </p:cNvSpPr>
          <p:nvPr>
            <p:ph type="title"/>
          </p:nvPr>
        </p:nvSpPr>
        <p:spPr/>
        <p:txBody>
          <a:bodyPr/>
          <a:lstStyle/>
          <a:p>
            <a:r>
              <a:rPr lang="en-US"/>
              <a:t>Click to edit Master title style</a:t>
            </a:r>
          </a:p>
        </p:txBody>
      </p:sp>
      <p:pic>
        <p:nvPicPr>
          <p:cNvPr id="2" name="Picture 1">
            <a:extLst>
              <a:ext uri="{FF2B5EF4-FFF2-40B4-BE49-F238E27FC236}">
                <a16:creationId xmlns:a16="http://schemas.microsoft.com/office/drawing/2014/main" id="{CD9BDAC2-DAE8-D21B-7683-89D80E6A36B6}"/>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5" name="Picture 4">
            <a:extLst>
              <a:ext uri="{FF2B5EF4-FFF2-40B4-BE49-F238E27FC236}">
                <a16:creationId xmlns:a16="http://schemas.microsoft.com/office/drawing/2014/main" id="{5F2641FF-509C-5A99-A958-F1C9A6CC436E}"/>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192201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B5367-3540-6957-734F-AF96B458EDF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en-US" altLang="en-US" dirty="0"/>
          </a:p>
        </p:txBody>
      </p:sp>
      <p:sp>
        <p:nvSpPr>
          <p:cNvPr id="3" name="Footer Placeholder 2">
            <a:extLst>
              <a:ext uri="{FF2B5EF4-FFF2-40B4-BE49-F238E27FC236}">
                <a16:creationId xmlns:a16="http://schemas.microsoft.com/office/drawing/2014/main" id="{398A3B03-3177-DCA6-6B87-ED3F3347CA35}"/>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ltLang="en-US" dirty="0"/>
          </a:p>
        </p:txBody>
      </p:sp>
      <p:sp>
        <p:nvSpPr>
          <p:cNvPr id="4" name="Slide Number Placeholder 3">
            <a:extLst>
              <a:ext uri="{FF2B5EF4-FFF2-40B4-BE49-F238E27FC236}">
                <a16:creationId xmlns:a16="http://schemas.microsoft.com/office/drawing/2014/main" id="{73663C95-DA0E-9E25-AD8F-50D45435350B}"/>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81DAA25D-46BA-480A-8B4C-C7EDF5AB0713}" type="slidenum">
              <a:rPr lang="en-US" altLang="en-US" smtClean="0"/>
              <a:pPr/>
              <a:t>‹#›</a:t>
            </a:fld>
            <a:endParaRPr lang="en-US" altLang="en-US" dirty="0"/>
          </a:p>
        </p:txBody>
      </p:sp>
    </p:spTree>
    <p:extLst>
      <p:ext uri="{BB962C8B-B14F-4D97-AF65-F5344CB8AC3E}">
        <p14:creationId xmlns:p14="http://schemas.microsoft.com/office/powerpoint/2010/main" val="213272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5A6F0EB-45A1-4621-9B6F-278F1234064E}" type="slidenum">
              <a:rPr lang="en-US" altLang="en-US" smtClean="0"/>
              <a:pPr>
                <a:defRPr/>
              </a:pPr>
              <a:t>‹#›</a:t>
            </a:fld>
            <a:endParaRPr lang="en-US" altLang="en-US" dirty="0"/>
          </a:p>
        </p:txBody>
      </p:sp>
    </p:spTree>
    <p:extLst>
      <p:ext uri="{BB962C8B-B14F-4D97-AF65-F5344CB8AC3E}">
        <p14:creationId xmlns:p14="http://schemas.microsoft.com/office/powerpoint/2010/main" val="174656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buClr>
                <a:srgbClr val="A356A0"/>
              </a:buClr>
              <a:defRPr sz="1800">
                <a:solidFill>
                  <a:srgbClr val="333333"/>
                </a:solidFill>
              </a:defRPr>
            </a:lvl1pPr>
            <a:lvl2pPr>
              <a:buClr>
                <a:srgbClr val="A356A0"/>
              </a:buClr>
              <a:defRPr sz="1800">
                <a:solidFill>
                  <a:srgbClr val="333333"/>
                </a:solidFill>
              </a:defRPr>
            </a:lvl2pPr>
            <a:lvl3pPr>
              <a:buClr>
                <a:srgbClr val="A356A0"/>
              </a:buClr>
              <a:defRPr sz="1800">
                <a:solidFill>
                  <a:srgbClr val="333333"/>
                </a:solidFill>
              </a:defRPr>
            </a:lvl3pPr>
            <a:lvl4pPr>
              <a:buClr>
                <a:srgbClr val="A356A0"/>
              </a:buClr>
              <a:defRPr sz="1800">
                <a:solidFill>
                  <a:srgbClr val="333333"/>
                </a:solidFill>
                <a:latin typeface="Calibri" panose="020F0502020204030204" pitchFamily="34" charset="0"/>
              </a:defRPr>
            </a:lvl4pPr>
            <a:lvl5pPr>
              <a:buClr>
                <a:srgbClr val="A356A0"/>
              </a:buClr>
              <a:defRPr sz="1800">
                <a:solidFill>
                  <a:srgbClr val="333333"/>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F84431E8-912C-618F-972C-EE28711BEC00}"/>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5" name="Picture 4">
            <a:extLst>
              <a:ext uri="{FF2B5EF4-FFF2-40B4-BE49-F238E27FC236}">
                <a16:creationId xmlns:a16="http://schemas.microsoft.com/office/drawing/2014/main" id="{A310E4B7-E31E-8148-7038-16BD172250B3}"/>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188614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marL="342900" indent="-342900">
              <a:buClr>
                <a:srgbClr val="A356A0"/>
              </a:buClr>
              <a:buFont typeface="Arial" panose="020B0604020202020204" pitchFamily="34" charset="0"/>
              <a:buChar char="•"/>
              <a:defRPr sz="1950">
                <a:solidFill>
                  <a:srgbClr val="333333"/>
                </a:solidFill>
              </a:defRPr>
            </a:lvl1pPr>
            <a:lvl2pPr>
              <a:buClr>
                <a:srgbClr val="A356A0"/>
              </a:buClr>
              <a:defRPr sz="1650">
                <a:solidFill>
                  <a:srgbClr val="333333"/>
                </a:solidFill>
              </a:defRPr>
            </a:lvl2pPr>
            <a:lvl3pPr>
              <a:buClr>
                <a:srgbClr val="A356A0"/>
              </a:buClr>
              <a:defRPr sz="1425">
                <a:solidFill>
                  <a:srgbClr val="333333"/>
                </a:solidFill>
              </a:defRPr>
            </a:lvl3pPr>
            <a:lvl4pPr>
              <a:buClr>
                <a:srgbClr val="A356A0"/>
              </a:buClr>
              <a:defRPr sz="1200">
                <a:solidFill>
                  <a:srgbClr val="333333"/>
                </a:solidFill>
                <a:latin typeface="Calibri" panose="020F0502020204030204" pitchFamily="34" charset="0"/>
              </a:defRPr>
            </a:lvl4pPr>
            <a:lvl5pPr>
              <a:buClr>
                <a:srgbClr val="A356A0"/>
              </a:buClr>
              <a:defRPr sz="1200">
                <a:solidFill>
                  <a:srgbClr val="333333"/>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3"/>
            <a:ext cx="4038600" cy="4525963"/>
          </a:xfrm>
        </p:spPr>
        <p:txBody>
          <a:bodyPr/>
          <a:lstStyle>
            <a:lvl1pPr>
              <a:defRPr sz="1950"/>
            </a:lvl1pPr>
            <a:lvl2pPr>
              <a:defRPr sz="1650"/>
            </a:lvl2pPr>
            <a:lvl3pPr>
              <a:defRPr sz="1425"/>
            </a:lvl3pPr>
            <a:lvl4pPr marL="1168816" indent="-214313">
              <a:buClr>
                <a:srgbClr val="A356A0"/>
              </a:buClr>
              <a:buFont typeface="Arial" panose="020B0604020202020204" pitchFamily="34" charset="0"/>
              <a:buChar char="−"/>
              <a:defRPr sz="1200">
                <a:latin typeface="Calibri" panose="020F0502020204030204" pitchFamily="34" charset="0"/>
              </a:defRPr>
            </a:lvl4pPr>
            <a:lvl5pPr marL="1272237" indent="0">
              <a:buNone/>
              <a:defRPr sz="1200">
                <a:latin typeface="Calibri" panose="020F050202020403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A2319B-C141-FA73-11F9-6FC1C330F1A3}"/>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6" name="Picture 5">
            <a:extLst>
              <a:ext uri="{FF2B5EF4-FFF2-40B4-BE49-F238E27FC236}">
                <a16:creationId xmlns:a16="http://schemas.microsoft.com/office/drawing/2014/main" id="{9752A2D7-D00C-9D2C-96D6-4727AF7D2617}"/>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15748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4"/>
            <a:ext cx="4040187" cy="639762"/>
          </a:xfrm>
        </p:spPr>
        <p:txBody>
          <a:bodyPr anchor="b"/>
          <a:lstStyle>
            <a:lvl1pPr marL="0" indent="0">
              <a:buNone/>
              <a:defRPr sz="1650" b="1"/>
            </a:lvl1pPr>
            <a:lvl2pPr marL="318131" indent="0">
              <a:buNone/>
              <a:defRPr sz="1425" b="1"/>
            </a:lvl2pPr>
            <a:lvl3pPr marL="636262" indent="0">
              <a:buNone/>
              <a:defRPr sz="1200" b="1"/>
            </a:lvl3pPr>
            <a:lvl4pPr marL="954392" indent="0">
              <a:buNone/>
              <a:defRPr sz="1125" b="1"/>
            </a:lvl4pPr>
            <a:lvl5pPr marL="1272524" indent="0">
              <a:buNone/>
              <a:defRPr sz="1125" b="1"/>
            </a:lvl5pPr>
            <a:lvl6pPr marL="1590654" indent="0">
              <a:buNone/>
              <a:defRPr sz="1125" b="1"/>
            </a:lvl6pPr>
            <a:lvl7pPr marL="1908786" indent="0">
              <a:buNone/>
              <a:defRPr sz="1125" b="1"/>
            </a:lvl7pPr>
            <a:lvl8pPr marL="2226916" indent="0">
              <a:buNone/>
              <a:defRPr sz="1125" b="1"/>
            </a:lvl8pPr>
            <a:lvl9pPr marL="2545047" indent="0">
              <a:buNone/>
              <a:defRPr sz="1125" b="1"/>
            </a:lvl9pPr>
          </a:lstStyle>
          <a:p>
            <a:pPr lvl="0"/>
            <a:r>
              <a:rPr lang="en-US"/>
              <a:t>Click to edit Master text styles</a:t>
            </a:r>
          </a:p>
        </p:txBody>
      </p:sp>
      <p:sp>
        <p:nvSpPr>
          <p:cNvPr id="4" name="Content Placeholder 3"/>
          <p:cNvSpPr>
            <a:spLocks noGrp="1"/>
          </p:cNvSpPr>
          <p:nvPr>
            <p:ph sz="half" idx="2"/>
          </p:nvPr>
        </p:nvSpPr>
        <p:spPr>
          <a:xfrm>
            <a:off x="457202" y="2174876"/>
            <a:ext cx="4040187" cy="3951288"/>
          </a:xfrm>
        </p:spPr>
        <p:txBody>
          <a:bodyPr/>
          <a:lstStyle>
            <a:lvl1pPr>
              <a:defRPr sz="1650"/>
            </a:lvl1pPr>
            <a:lvl2pPr>
              <a:defRPr sz="1425"/>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1650" b="1"/>
            </a:lvl1pPr>
            <a:lvl2pPr marL="318131" indent="0">
              <a:buNone/>
              <a:defRPr sz="1425" b="1"/>
            </a:lvl2pPr>
            <a:lvl3pPr marL="636262" indent="0">
              <a:buNone/>
              <a:defRPr sz="1200" b="1"/>
            </a:lvl3pPr>
            <a:lvl4pPr marL="954392" indent="0">
              <a:buNone/>
              <a:defRPr sz="1125" b="1"/>
            </a:lvl4pPr>
            <a:lvl5pPr marL="1272524" indent="0">
              <a:buNone/>
              <a:defRPr sz="1125" b="1"/>
            </a:lvl5pPr>
            <a:lvl6pPr marL="1590654" indent="0">
              <a:buNone/>
              <a:defRPr sz="1125" b="1"/>
            </a:lvl6pPr>
            <a:lvl7pPr marL="1908786" indent="0">
              <a:buNone/>
              <a:defRPr sz="1125" b="1"/>
            </a:lvl7pPr>
            <a:lvl8pPr marL="2226916" indent="0">
              <a:buNone/>
              <a:defRPr sz="1125" b="1"/>
            </a:lvl8pPr>
            <a:lvl9pPr marL="2545047"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1650"/>
            </a:lvl1pPr>
            <a:lvl2pPr>
              <a:defRPr sz="1425"/>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4B3BAA91-4B14-9CBD-1B92-5D57B31B5017}"/>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8" name="Picture 7">
            <a:extLst>
              <a:ext uri="{FF2B5EF4-FFF2-40B4-BE49-F238E27FC236}">
                <a16:creationId xmlns:a16="http://schemas.microsoft.com/office/drawing/2014/main" id="{4568AB0C-2AAA-23E3-373E-6BE5882A9962}"/>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4512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F3A29-C4BC-4F46-8E4A-E1E52D93FEA9}"/>
              </a:ext>
            </a:extLst>
          </p:cNvPr>
          <p:cNvSpPr>
            <a:spLocks noGrp="1"/>
          </p:cNvSpPr>
          <p:nvPr>
            <p:ph idx="1"/>
          </p:nvPr>
        </p:nvSpPr>
        <p:spPr>
          <a:xfrm>
            <a:off x="914400" y="1600541"/>
            <a:ext cx="7391400" cy="4495459"/>
          </a:xfrm>
        </p:spPr>
        <p:txBody>
          <a:bodyPr>
            <a:normAutofit/>
          </a:bodyPr>
          <a:lstStyle>
            <a:lvl1pPr>
              <a:buClr>
                <a:srgbClr val="A356A0"/>
              </a:buClr>
              <a:defRPr sz="1800">
                <a:solidFill>
                  <a:srgbClr val="333333"/>
                </a:solidFill>
              </a:defRPr>
            </a:lvl1pPr>
            <a:lvl2pPr>
              <a:buClr>
                <a:srgbClr val="A356A0"/>
              </a:buClr>
              <a:defRPr sz="1800">
                <a:solidFill>
                  <a:srgbClr val="333333"/>
                </a:solidFill>
              </a:defRPr>
            </a:lvl2pPr>
            <a:lvl3pPr>
              <a:buClr>
                <a:srgbClr val="A356A0"/>
              </a:buClr>
              <a:defRPr sz="1800">
                <a:solidFill>
                  <a:srgbClr val="333333"/>
                </a:solidFill>
              </a:defRPr>
            </a:lvl3pPr>
            <a:lvl4pPr>
              <a:buClr>
                <a:srgbClr val="A356A0"/>
              </a:buClr>
              <a:defRPr sz="1800">
                <a:solidFill>
                  <a:srgbClr val="333333"/>
                </a:solidFill>
                <a:latin typeface="Calibri" panose="020F0502020204030204" pitchFamily="34" charset="0"/>
              </a:defRPr>
            </a:lvl4pPr>
            <a:lvl5pPr>
              <a:buClr>
                <a:srgbClr val="A356A0"/>
              </a:buClr>
              <a:defRPr sz="1800">
                <a:solidFill>
                  <a:srgbClr val="333333"/>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EA7E6B6C-7559-6899-C263-EB249EA5BE17}"/>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5" name="Picture 4">
            <a:extLst>
              <a:ext uri="{FF2B5EF4-FFF2-40B4-BE49-F238E27FC236}">
                <a16:creationId xmlns:a16="http://schemas.microsoft.com/office/drawing/2014/main" id="{15E476E6-BCF1-E055-748D-4C0F63FD91BB}"/>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215441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1ECDD-6DC0-45DF-AF6D-AADFF7D95B0F}"/>
              </a:ext>
            </a:extLst>
          </p:cNvPr>
          <p:cNvSpPr txBox="1"/>
          <p:nvPr userDrawn="1"/>
        </p:nvSpPr>
        <p:spPr>
          <a:xfrm>
            <a:off x="0" y="0"/>
            <a:ext cx="9144000" cy="307777"/>
          </a:xfrm>
          <a:prstGeom prst="rect">
            <a:avLst/>
          </a:prstGeom>
          <a:solidFill>
            <a:schemeClr val="accent3"/>
          </a:solidFill>
        </p:spPr>
        <p:txBody>
          <a:bodyPr wrap="square" rtlCol="0">
            <a:spAutoFit/>
          </a:bodyPr>
          <a:lstStyle/>
          <a:p>
            <a:endParaRPr lang="en-US"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1F355B99-45BC-4960-9ABD-D1F7B21576CB}"/>
              </a:ext>
            </a:extLst>
          </p:cNvPr>
          <p:cNvSpPr>
            <a:spLocks noGrp="1"/>
          </p:cNvSpPr>
          <p:nvPr>
            <p:ph idx="1"/>
          </p:nvPr>
        </p:nvSpPr>
        <p:spPr>
          <a:xfrm>
            <a:off x="775854" y="706582"/>
            <a:ext cx="7391400" cy="4495459"/>
          </a:xfrm>
        </p:spPr>
        <p:txBody>
          <a:bodyPr>
            <a:normAutofit/>
          </a:bodyPr>
          <a:lstStyle>
            <a:lvl1pPr>
              <a:buClr>
                <a:srgbClr val="A356A0"/>
              </a:buClr>
              <a:defRPr sz="1800">
                <a:solidFill>
                  <a:srgbClr val="333333"/>
                </a:solidFill>
              </a:defRPr>
            </a:lvl1pPr>
            <a:lvl2pPr>
              <a:buClr>
                <a:srgbClr val="A356A0"/>
              </a:buClr>
              <a:defRPr sz="1800">
                <a:solidFill>
                  <a:srgbClr val="333333"/>
                </a:solidFill>
              </a:defRPr>
            </a:lvl2pPr>
            <a:lvl3pPr>
              <a:buClr>
                <a:srgbClr val="A356A0"/>
              </a:buClr>
              <a:defRPr sz="1800">
                <a:solidFill>
                  <a:srgbClr val="333333"/>
                </a:solidFill>
              </a:defRPr>
            </a:lvl3pPr>
            <a:lvl4pPr>
              <a:buClr>
                <a:srgbClr val="A356A0"/>
              </a:buClr>
              <a:defRPr sz="1800">
                <a:solidFill>
                  <a:srgbClr val="333333"/>
                </a:solidFill>
                <a:latin typeface="Calibri" panose="020F0502020204030204" pitchFamily="34" charset="0"/>
              </a:defRPr>
            </a:lvl4pPr>
            <a:lvl5pPr>
              <a:buClr>
                <a:srgbClr val="A356A0"/>
              </a:buClr>
              <a:defRPr sz="1800">
                <a:solidFill>
                  <a:srgbClr val="333333"/>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AA61A5B6-10C8-2DE9-006F-3A869E35910B}"/>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5" name="Picture 4">
            <a:extLst>
              <a:ext uri="{FF2B5EF4-FFF2-40B4-BE49-F238E27FC236}">
                <a16:creationId xmlns:a16="http://schemas.microsoft.com/office/drawing/2014/main" id="{6B989A19-720A-0314-2C97-7D4B2CC77AF6}"/>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307745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7" y="1579417"/>
            <a:ext cx="5486400" cy="3787925"/>
          </a:xfrm>
        </p:spPr>
        <p:txBody>
          <a:bodyPr rtlCol="0">
            <a:normAutofit/>
          </a:bodyPr>
          <a:lstStyle>
            <a:lvl1pPr marL="0" indent="0">
              <a:buNone/>
              <a:defRPr sz="2250"/>
            </a:lvl1pPr>
            <a:lvl2pPr marL="318131" indent="0">
              <a:buNone/>
              <a:defRPr sz="1950"/>
            </a:lvl2pPr>
            <a:lvl3pPr marL="636262" indent="0">
              <a:buNone/>
              <a:defRPr sz="1650"/>
            </a:lvl3pPr>
            <a:lvl4pPr marL="954392" indent="0">
              <a:buNone/>
              <a:defRPr sz="1425"/>
            </a:lvl4pPr>
            <a:lvl5pPr marL="1272524" indent="0">
              <a:buNone/>
              <a:defRPr sz="1425"/>
            </a:lvl5pPr>
            <a:lvl6pPr marL="1590654" indent="0">
              <a:buNone/>
              <a:defRPr sz="1425"/>
            </a:lvl6pPr>
            <a:lvl7pPr marL="1908786" indent="0">
              <a:buNone/>
              <a:defRPr sz="1425"/>
            </a:lvl7pPr>
            <a:lvl8pPr marL="2226916" indent="0">
              <a:buNone/>
              <a:defRPr sz="1425"/>
            </a:lvl8pPr>
            <a:lvl9pPr marL="2545047" indent="0">
              <a:buNone/>
              <a:defRPr sz="1425"/>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7" y="5367343"/>
            <a:ext cx="5486400" cy="804863"/>
          </a:xfrm>
        </p:spPr>
        <p:txBody>
          <a:bodyPr/>
          <a:lstStyle>
            <a:lvl1pPr marL="0" indent="0">
              <a:buNone/>
              <a:defRPr sz="975"/>
            </a:lvl1pPr>
            <a:lvl2pPr marL="318131" indent="0">
              <a:buNone/>
              <a:defRPr sz="825"/>
            </a:lvl2pPr>
            <a:lvl3pPr marL="636262" indent="0">
              <a:buNone/>
              <a:defRPr sz="675"/>
            </a:lvl3pPr>
            <a:lvl4pPr marL="954392" indent="0">
              <a:buNone/>
              <a:defRPr sz="675"/>
            </a:lvl4pPr>
            <a:lvl5pPr marL="1272524" indent="0">
              <a:buNone/>
              <a:defRPr sz="675"/>
            </a:lvl5pPr>
            <a:lvl6pPr marL="1590654" indent="0">
              <a:buNone/>
              <a:defRPr sz="675"/>
            </a:lvl6pPr>
            <a:lvl7pPr marL="1908786" indent="0">
              <a:buNone/>
              <a:defRPr sz="675"/>
            </a:lvl7pPr>
            <a:lvl8pPr marL="2226916" indent="0">
              <a:buNone/>
              <a:defRPr sz="675"/>
            </a:lvl8pPr>
            <a:lvl9pPr marL="2545047" indent="0">
              <a:buNone/>
              <a:defRPr sz="675"/>
            </a:lvl9pPr>
          </a:lstStyle>
          <a:p>
            <a:pPr lvl="0"/>
            <a:r>
              <a:rPr lang="en-US"/>
              <a:t>Click to edit Master text styles</a:t>
            </a:r>
          </a:p>
        </p:txBody>
      </p:sp>
      <p:sp>
        <p:nvSpPr>
          <p:cNvPr id="5" name="Title Placeholder 1">
            <a:extLst>
              <a:ext uri="{FF2B5EF4-FFF2-40B4-BE49-F238E27FC236}">
                <a16:creationId xmlns:a16="http://schemas.microsoft.com/office/drawing/2014/main" id="{7DC521FE-6FE7-4757-9AB1-C4EE218EB740}"/>
              </a:ext>
            </a:extLst>
          </p:cNvPr>
          <p:cNvSpPr>
            <a:spLocks noGrp="1"/>
          </p:cNvSpPr>
          <p:nvPr>
            <p:ph type="title"/>
          </p:nvPr>
        </p:nvSpPr>
        <p:spPr bwMode="auto">
          <a:xfrm>
            <a:off x="494947" y="222124"/>
            <a:ext cx="823030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47" tIns="42424" rIns="84847" bIns="42424" numCol="1" anchor="ctr" anchorCtr="0" compatLnSpc="1">
            <a:prstTxWarp prst="textNoShape">
              <a:avLst/>
            </a:prstTxWarp>
          </a:bodyPr>
          <a:lstStyle/>
          <a:p>
            <a:pPr lvl="0"/>
            <a:r>
              <a:rPr lang="en-US" altLang="en-US"/>
              <a:t>Click to edit Master title style</a:t>
            </a:r>
            <a:endParaRPr lang="en-US" altLang="en-US" dirty="0"/>
          </a:p>
        </p:txBody>
      </p:sp>
      <p:pic>
        <p:nvPicPr>
          <p:cNvPr id="2" name="Picture 1">
            <a:extLst>
              <a:ext uri="{FF2B5EF4-FFF2-40B4-BE49-F238E27FC236}">
                <a16:creationId xmlns:a16="http://schemas.microsoft.com/office/drawing/2014/main" id="{152A9F8F-C2D2-52FB-5916-37766463E671}"/>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6" name="Picture 5">
            <a:extLst>
              <a:ext uri="{FF2B5EF4-FFF2-40B4-BE49-F238E27FC236}">
                <a16:creationId xmlns:a16="http://schemas.microsoft.com/office/drawing/2014/main" id="{310BE131-10F0-D6BD-7A65-C2F1BA5A0839}"/>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328176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541B234A-2B16-04C5-05C4-9A6AE16719FE}"/>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5" name="Picture 4">
            <a:extLst>
              <a:ext uri="{FF2B5EF4-FFF2-40B4-BE49-F238E27FC236}">
                <a16:creationId xmlns:a16="http://schemas.microsoft.com/office/drawing/2014/main" id="{11F9C424-5D7B-38F4-B7C4-A9A43068DF3B}"/>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130208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lvl4pPr marL="954503" indent="0">
              <a:buNone/>
              <a:defRPr>
                <a:solidFill>
                  <a:srgbClr val="333333"/>
                </a:solidFill>
                <a:latin typeface="Calibri" panose="020F0502020204030204" pitchFamily="34" charset="0"/>
              </a:defRPr>
            </a:lvl4pPr>
            <a:lvl5pPr>
              <a:defRPr>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3">
            <a:extLst>
              <a:ext uri="{FF2B5EF4-FFF2-40B4-BE49-F238E27FC236}">
                <a16:creationId xmlns:a16="http://schemas.microsoft.com/office/drawing/2014/main" id="{0C00254B-87ED-4F82-7737-C7468EBC9B04}"/>
              </a:ext>
            </a:extLst>
          </p:cNvPr>
          <p:cNvPicPr>
            <a:picLocks noChangeAspect="1"/>
          </p:cNvPicPr>
          <p:nvPr userDrawn="1"/>
        </p:nvPicPr>
        <p:blipFill>
          <a:blip r:embed="rId2"/>
          <a:stretch>
            <a:fillRect/>
          </a:stretch>
        </p:blipFill>
        <p:spPr>
          <a:xfrm>
            <a:off x="669004" y="6170711"/>
            <a:ext cx="1820827" cy="510649"/>
          </a:xfrm>
          <a:prstGeom prst="rect">
            <a:avLst/>
          </a:prstGeom>
        </p:spPr>
      </p:pic>
      <p:pic>
        <p:nvPicPr>
          <p:cNvPr id="5" name="Picture 4">
            <a:extLst>
              <a:ext uri="{FF2B5EF4-FFF2-40B4-BE49-F238E27FC236}">
                <a16:creationId xmlns:a16="http://schemas.microsoft.com/office/drawing/2014/main" id="{65A4E680-A114-45FD-D432-63B2D371FCBD}"/>
              </a:ext>
            </a:extLst>
          </p:cNvPr>
          <p:cNvPicPr>
            <a:picLocks noChangeAspect="1"/>
          </p:cNvPicPr>
          <p:nvPr userDrawn="1"/>
        </p:nvPicPr>
        <p:blipFill rotWithShape="1">
          <a:blip r:embed="rId3"/>
          <a:srcRect t="21583" b="26603"/>
          <a:stretch/>
        </p:blipFill>
        <p:spPr>
          <a:xfrm>
            <a:off x="4123113" y="6170711"/>
            <a:ext cx="897774" cy="465165"/>
          </a:xfrm>
          <a:prstGeom prst="rect">
            <a:avLst/>
          </a:prstGeom>
        </p:spPr>
      </p:pic>
    </p:spTree>
    <p:extLst>
      <p:ext uri="{BB962C8B-B14F-4D97-AF65-F5344CB8AC3E}">
        <p14:creationId xmlns:p14="http://schemas.microsoft.com/office/powerpoint/2010/main" val="196501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1447800"/>
          </a:xfrm>
          <a:prstGeom prst="rect">
            <a:avLst/>
          </a:prstGeom>
          <a:solidFill>
            <a:srgbClr val="6188C1"/>
          </a:solidFill>
          <a:ln w="9525">
            <a:noFill/>
            <a:round/>
            <a:headEnd/>
            <a:tailEnd/>
          </a:ln>
        </p:spPr>
        <p:txBody>
          <a:bodyPr lIns="58167" tIns="29084" rIns="58167" bIns="29084"/>
          <a:lstStyle/>
          <a:p>
            <a:pPr eaLnBrk="0" hangingPunct="0"/>
            <a:endParaRPr lang="en-US" sz="1125" dirty="0">
              <a:solidFill>
                <a:srgbClr val="512C5A"/>
              </a:solidFill>
              <a:latin typeface="Calibri" panose="020F0502020204030204" pitchFamily="34" charset="0"/>
              <a:cs typeface="Calibri" panose="020F0502020204030204" pitchFamily="34" charset="0"/>
            </a:endParaRPr>
          </a:p>
        </p:txBody>
      </p:sp>
      <p:sp>
        <p:nvSpPr>
          <p:cNvPr id="1026" name="Title Placeholder 1"/>
          <p:cNvSpPr>
            <a:spLocks noGrp="1"/>
          </p:cNvSpPr>
          <p:nvPr>
            <p:ph type="title"/>
          </p:nvPr>
        </p:nvSpPr>
        <p:spPr bwMode="auto">
          <a:xfrm>
            <a:off x="494947" y="222124"/>
            <a:ext cx="823030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47" tIns="42424" rIns="84847" bIns="42424"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914400" y="1600541"/>
            <a:ext cx="7391400" cy="449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2424" rIns="0" bIns="42424"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3" name="TextBox 2"/>
          <p:cNvSpPr txBox="1"/>
          <p:nvPr/>
        </p:nvSpPr>
        <p:spPr>
          <a:xfrm>
            <a:off x="8305801" y="6303708"/>
            <a:ext cx="688269" cy="300082"/>
          </a:xfrm>
          <a:prstGeom prst="rect">
            <a:avLst/>
          </a:prstGeom>
          <a:noFill/>
        </p:spPr>
        <p:txBody>
          <a:bodyPr wrap="square" rtlCol="0">
            <a:spAutoFit/>
          </a:bodyPr>
          <a:lstStyle/>
          <a:p>
            <a:fld id="{51F37FE3-A539-4241-879C-8CE5329EEACE}" type="slidenum">
              <a:rPr lang="en-US" sz="1350" smtClean="0">
                <a:latin typeface="Calibri" panose="020F0502020204030204" pitchFamily="34" charset="0"/>
                <a:cs typeface="Calibri" panose="020F0502020204030204" pitchFamily="34" charset="0"/>
              </a:rPr>
              <a:t>‹#›</a:t>
            </a:fld>
            <a:endParaRPr lang="en-US" sz="135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867400" y="6189120"/>
            <a:ext cx="2247900" cy="526219"/>
          </a:xfrm>
          <a:prstGeom prst="rect">
            <a:avLst/>
          </a:prstGeom>
        </p:spPr>
      </p:pic>
    </p:spTree>
    <p:extLst>
      <p:ext uri="{BB962C8B-B14F-4D97-AF65-F5344CB8AC3E}">
        <p14:creationId xmlns:p14="http://schemas.microsoft.com/office/powerpoint/2010/main" val="1489877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p:txStyles>
    <p:titleStyle>
      <a:lvl1pPr algn="ctr" defTabSz="635467" rtl="0" eaLnBrk="1" fontAlgn="base" hangingPunct="1">
        <a:spcBef>
          <a:spcPct val="0"/>
        </a:spcBef>
        <a:spcAft>
          <a:spcPct val="0"/>
        </a:spcAft>
        <a:defRPr sz="3000" kern="1200">
          <a:solidFill>
            <a:schemeClr val="accent6"/>
          </a:solidFill>
          <a:latin typeface="Calibri" panose="020F0502020204030204" pitchFamily="34" charset="0"/>
          <a:ea typeface="+mj-ea"/>
          <a:cs typeface="+mj-cs"/>
        </a:defRPr>
      </a:lvl1pPr>
      <a:lvl2pPr algn="ctr" defTabSz="635467" rtl="0" eaLnBrk="1" fontAlgn="base" hangingPunct="1">
        <a:spcBef>
          <a:spcPct val="0"/>
        </a:spcBef>
        <a:spcAft>
          <a:spcPct val="0"/>
        </a:spcAft>
        <a:defRPr sz="3000">
          <a:solidFill>
            <a:schemeClr val="tx1"/>
          </a:solidFill>
          <a:latin typeface="Arial" charset="0"/>
        </a:defRPr>
      </a:lvl2pPr>
      <a:lvl3pPr algn="ctr" defTabSz="635467" rtl="0" eaLnBrk="1" fontAlgn="base" hangingPunct="1">
        <a:spcBef>
          <a:spcPct val="0"/>
        </a:spcBef>
        <a:spcAft>
          <a:spcPct val="0"/>
        </a:spcAft>
        <a:defRPr sz="3000">
          <a:solidFill>
            <a:schemeClr val="tx1"/>
          </a:solidFill>
          <a:latin typeface="Arial" charset="0"/>
        </a:defRPr>
      </a:lvl3pPr>
      <a:lvl4pPr algn="ctr" defTabSz="635467" rtl="0" eaLnBrk="1" fontAlgn="base" hangingPunct="1">
        <a:spcBef>
          <a:spcPct val="0"/>
        </a:spcBef>
        <a:spcAft>
          <a:spcPct val="0"/>
        </a:spcAft>
        <a:defRPr sz="3000">
          <a:solidFill>
            <a:schemeClr val="tx1"/>
          </a:solidFill>
          <a:latin typeface="Arial" charset="0"/>
        </a:defRPr>
      </a:lvl4pPr>
      <a:lvl5pPr algn="ctr" defTabSz="635467" rtl="0" eaLnBrk="1" fontAlgn="base" hangingPunct="1">
        <a:spcBef>
          <a:spcPct val="0"/>
        </a:spcBef>
        <a:spcAft>
          <a:spcPct val="0"/>
        </a:spcAft>
        <a:defRPr sz="3000">
          <a:solidFill>
            <a:schemeClr val="tx1"/>
          </a:solidFill>
          <a:latin typeface="Arial" charset="0"/>
        </a:defRPr>
      </a:lvl5pPr>
      <a:lvl6pPr marL="375030" algn="ctr" defTabSz="635467" rtl="0" eaLnBrk="1" fontAlgn="base" hangingPunct="1">
        <a:spcBef>
          <a:spcPct val="0"/>
        </a:spcBef>
        <a:spcAft>
          <a:spcPct val="0"/>
        </a:spcAft>
        <a:defRPr sz="3000">
          <a:solidFill>
            <a:schemeClr val="tx1"/>
          </a:solidFill>
          <a:latin typeface="Arial" charset="0"/>
        </a:defRPr>
      </a:lvl6pPr>
      <a:lvl7pPr marL="750059" algn="ctr" defTabSz="635467" rtl="0" eaLnBrk="1" fontAlgn="base" hangingPunct="1">
        <a:spcBef>
          <a:spcPct val="0"/>
        </a:spcBef>
        <a:spcAft>
          <a:spcPct val="0"/>
        </a:spcAft>
        <a:defRPr sz="3000">
          <a:solidFill>
            <a:schemeClr val="tx1"/>
          </a:solidFill>
          <a:latin typeface="Arial" charset="0"/>
        </a:defRPr>
      </a:lvl7pPr>
      <a:lvl8pPr marL="1125089" algn="ctr" defTabSz="635467" rtl="0" eaLnBrk="1" fontAlgn="base" hangingPunct="1">
        <a:spcBef>
          <a:spcPct val="0"/>
        </a:spcBef>
        <a:spcAft>
          <a:spcPct val="0"/>
        </a:spcAft>
        <a:defRPr sz="3000">
          <a:solidFill>
            <a:schemeClr val="tx1"/>
          </a:solidFill>
          <a:latin typeface="Arial" charset="0"/>
        </a:defRPr>
      </a:lvl8pPr>
      <a:lvl9pPr marL="1500119" algn="ctr" defTabSz="635467" rtl="0" eaLnBrk="1" fontAlgn="base" hangingPunct="1">
        <a:spcBef>
          <a:spcPct val="0"/>
        </a:spcBef>
        <a:spcAft>
          <a:spcPct val="0"/>
        </a:spcAft>
        <a:defRPr sz="3000">
          <a:solidFill>
            <a:schemeClr val="tx1"/>
          </a:solidFill>
          <a:latin typeface="Arial" charset="0"/>
        </a:defRPr>
      </a:lvl9pPr>
    </p:titleStyle>
    <p:bodyStyle>
      <a:lvl1pPr marL="257175" indent="-257175" algn="l" defTabSz="635467" rtl="0" eaLnBrk="1" fontAlgn="base" hangingPunct="1">
        <a:spcBef>
          <a:spcPct val="20000"/>
        </a:spcBef>
        <a:spcAft>
          <a:spcPct val="0"/>
        </a:spcAft>
        <a:buClr>
          <a:srgbClr val="A356A0"/>
        </a:buClr>
        <a:buFont typeface="Arial" panose="020B0604020202020204" pitchFamily="34" charset="0"/>
        <a:buChar char="•"/>
        <a:defRPr sz="1800" kern="1200">
          <a:solidFill>
            <a:srgbClr val="333333"/>
          </a:solidFill>
          <a:latin typeface="Calibri" panose="020F0502020204030204" pitchFamily="34" charset="0"/>
          <a:ea typeface="+mn-ea"/>
          <a:cs typeface="+mn-cs"/>
        </a:defRPr>
      </a:lvl1pPr>
      <a:lvl2pPr marL="576211" indent="-257175" algn="l" defTabSz="635467" rtl="0" eaLnBrk="1" fontAlgn="base" hangingPunct="1">
        <a:spcBef>
          <a:spcPct val="20000"/>
        </a:spcBef>
        <a:spcAft>
          <a:spcPct val="0"/>
        </a:spcAft>
        <a:buClr>
          <a:srgbClr val="A356A0"/>
        </a:buClr>
        <a:buFont typeface="Wingdings" panose="05000000000000000000" pitchFamily="2" charset="2"/>
        <a:buChar char="§"/>
        <a:defRPr sz="1800" kern="1200">
          <a:solidFill>
            <a:srgbClr val="333333"/>
          </a:solidFill>
          <a:latin typeface="Calibri" panose="020F0502020204030204" pitchFamily="34" charset="0"/>
          <a:ea typeface="+mn-ea"/>
          <a:cs typeface="+mn-cs"/>
        </a:defRPr>
      </a:lvl2pPr>
      <a:lvl3pPr marL="892643" indent="-257175" algn="l" defTabSz="635467" rtl="0" eaLnBrk="1" fontAlgn="base" hangingPunct="1">
        <a:spcBef>
          <a:spcPct val="20000"/>
        </a:spcBef>
        <a:spcAft>
          <a:spcPct val="0"/>
        </a:spcAft>
        <a:buClr>
          <a:srgbClr val="A356A0"/>
        </a:buClr>
        <a:buFont typeface="Arial" panose="020B0604020202020204" pitchFamily="34" charset="0"/>
        <a:buChar char="−"/>
        <a:defRPr sz="1800" kern="1200">
          <a:solidFill>
            <a:srgbClr val="333333"/>
          </a:solidFill>
          <a:latin typeface="Calibri" panose="020F0502020204030204" pitchFamily="34" charset="0"/>
          <a:ea typeface="+mn-ea"/>
          <a:cs typeface="+mn-cs"/>
        </a:defRPr>
      </a:lvl3pPr>
      <a:lvl4pPr marL="1113370" indent="-158867" algn="l" defTabSz="635467" rtl="0" eaLnBrk="1" fontAlgn="base" hangingPunct="1">
        <a:spcBef>
          <a:spcPct val="20000"/>
        </a:spcBef>
        <a:spcAft>
          <a:spcPct val="0"/>
        </a:spcAft>
        <a:buClr>
          <a:srgbClr val="54BABA"/>
        </a:buClr>
        <a:buFont typeface="Arial" charset="0"/>
        <a:buChar char="–"/>
        <a:defRPr sz="1425" kern="1200">
          <a:solidFill>
            <a:srgbClr val="512C5A"/>
          </a:solidFill>
          <a:latin typeface="+mn-lt"/>
          <a:ea typeface="+mn-ea"/>
          <a:cs typeface="+mn-cs"/>
        </a:defRPr>
      </a:lvl4pPr>
      <a:lvl5pPr marL="1431104" indent="-158867" algn="l" defTabSz="635467" rtl="0" eaLnBrk="1" fontAlgn="base" hangingPunct="1">
        <a:spcBef>
          <a:spcPct val="20000"/>
        </a:spcBef>
        <a:spcAft>
          <a:spcPct val="0"/>
        </a:spcAft>
        <a:buClr>
          <a:srgbClr val="54BABA"/>
        </a:buClr>
        <a:buFont typeface="Arial" charset="0"/>
        <a:buChar char="»"/>
        <a:defRPr sz="1425" kern="1200">
          <a:solidFill>
            <a:srgbClr val="512C5A"/>
          </a:solidFill>
          <a:latin typeface="+mn-lt"/>
          <a:ea typeface="+mn-ea"/>
          <a:cs typeface="+mn-cs"/>
        </a:defRPr>
      </a:lvl5pPr>
      <a:lvl6pPr marL="1749964" indent="-159088" algn="l" defTabSz="636350" rtl="0" eaLnBrk="1" latinLnBrk="0" hangingPunct="1">
        <a:spcBef>
          <a:spcPct val="20000"/>
        </a:spcBef>
        <a:buFont typeface="Arial" panose="020B0604020202020204" pitchFamily="34" charset="0"/>
        <a:buChar char="•"/>
        <a:defRPr sz="1425" kern="1200">
          <a:solidFill>
            <a:schemeClr val="tx1"/>
          </a:solidFill>
          <a:latin typeface="+mn-lt"/>
          <a:ea typeface="+mn-ea"/>
          <a:cs typeface="+mn-cs"/>
        </a:defRPr>
      </a:lvl6pPr>
      <a:lvl7pPr marL="2068139" indent="-159088" algn="l" defTabSz="636350" rtl="0" eaLnBrk="1" latinLnBrk="0" hangingPunct="1">
        <a:spcBef>
          <a:spcPct val="20000"/>
        </a:spcBef>
        <a:buFont typeface="Arial" panose="020B0604020202020204" pitchFamily="34" charset="0"/>
        <a:buChar char="•"/>
        <a:defRPr sz="1425" kern="1200">
          <a:solidFill>
            <a:schemeClr val="tx1"/>
          </a:solidFill>
          <a:latin typeface="+mn-lt"/>
          <a:ea typeface="+mn-ea"/>
          <a:cs typeface="+mn-cs"/>
        </a:defRPr>
      </a:lvl7pPr>
      <a:lvl8pPr marL="2386315" indent="-159088" algn="l" defTabSz="636350" rtl="0" eaLnBrk="1" latinLnBrk="0" hangingPunct="1">
        <a:spcBef>
          <a:spcPct val="20000"/>
        </a:spcBef>
        <a:buFont typeface="Arial" panose="020B0604020202020204" pitchFamily="34" charset="0"/>
        <a:buChar char="•"/>
        <a:defRPr sz="1425" kern="1200">
          <a:solidFill>
            <a:schemeClr val="tx1"/>
          </a:solidFill>
          <a:latin typeface="+mn-lt"/>
          <a:ea typeface="+mn-ea"/>
          <a:cs typeface="+mn-cs"/>
        </a:defRPr>
      </a:lvl8pPr>
      <a:lvl9pPr marL="2704490" indent="-159088" algn="l" defTabSz="636350" rtl="0" eaLnBrk="1" latinLnBrk="0" hangingPunct="1">
        <a:spcBef>
          <a:spcPct val="20000"/>
        </a:spcBef>
        <a:buFont typeface="Arial" panose="020B0604020202020204" pitchFamily="34" charset="0"/>
        <a:buChar char="•"/>
        <a:defRPr sz="1425" kern="1200">
          <a:solidFill>
            <a:schemeClr val="tx1"/>
          </a:solidFill>
          <a:latin typeface="+mn-lt"/>
          <a:ea typeface="+mn-ea"/>
          <a:cs typeface="+mn-cs"/>
        </a:defRPr>
      </a:lvl9pPr>
    </p:bodyStyle>
    <p:otherStyle>
      <a:defPPr>
        <a:defRPr lang="en-US"/>
      </a:defPPr>
      <a:lvl1pPr marL="0" algn="l" defTabSz="636350" rtl="0" eaLnBrk="1" latinLnBrk="0" hangingPunct="1">
        <a:defRPr sz="1200" kern="1200">
          <a:solidFill>
            <a:schemeClr val="tx1"/>
          </a:solidFill>
          <a:latin typeface="+mn-lt"/>
          <a:ea typeface="+mn-ea"/>
          <a:cs typeface="+mn-cs"/>
        </a:defRPr>
      </a:lvl1pPr>
      <a:lvl2pPr marL="318175" algn="l" defTabSz="636350" rtl="0" eaLnBrk="1" latinLnBrk="0" hangingPunct="1">
        <a:defRPr sz="1200" kern="1200">
          <a:solidFill>
            <a:schemeClr val="tx1"/>
          </a:solidFill>
          <a:latin typeface="+mn-lt"/>
          <a:ea typeface="+mn-ea"/>
          <a:cs typeface="+mn-cs"/>
        </a:defRPr>
      </a:lvl2pPr>
      <a:lvl3pPr marL="636350" algn="l" defTabSz="636350" rtl="0" eaLnBrk="1" latinLnBrk="0" hangingPunct="1">
        <a:defRPr sz="1200" kern="1200">
          <a:solidFill>
            <a:schemeClr val="tx1"/>
          </a:solidFill>
          <a:latin typeface="+mn-lt"/>
          <a:ea typeface="+mn-ea"/>
          <a:cs typeface="+mn-cs"/>
        </a:defRPr>
      </a:lvl3pPr>
      <a:lvl4pPr marL="954525" algn="l" defTabSz="636350" rtl="0" eaLnBrk="1" latinLnBrk="0" hangingPunct="1">
        <a:defRPr sz="1200" kern="1200">
          <a:solidFill>
            <a:schemeClr val="tx1"/>
          </a:solidFill>
          <a:latin typeface="+mn-lt"/>
          <a:ea typeface="+mn-ea"/>
          <a:cs typeface="+mn-cs"/>
        </a:defRPr>
      </a:lvl4pPr>
      <a:lvl5pPr marL="1272701" algn="l" defTabSz="636350" rtl="0" eaLnBrk="1" latinLnBrk="0" hangingPunct="1">
        <a:defRPr sz="1200" kern="1200">
          <a:solidFill>
            <a:schemeClr val="tx1"/>
          </a:solidFill>
          <a:latin typeface="+mn-lt"/>
          <a:ea typeface="+mn-ea"/>
          <a:cs typeface="+mn-cs"/>
        </a:defRPr>
      </a:lvl5pPr>
      <a:lvl6pPr marL="1590876" algn="l" defTabSz="636350" rtl="0" eaLnBrk="1" latinLnBrk="0" hangingPunct="1">
        <a:defRPr sz="1200" kern="1200">
          <a:solidFill>
            <a:schemeClr val="tx1"/>
          </a:solidFill>
          <a:latin typeface="+mn-lt"/>
          <a:ea typeface="+mn-ea"/>
          <a:cs typeface="+mn-cs"/>
        </a:defRPr>
      </a:lvl6pPr>
      <a:lvl7pPr marL="1909052" algn="l" defTabSz="636350" rtl="0" eaLnBrk="1" latinLnBrk="0" hangingPunct="1">
        <a:defRPr sz="1200" kern="1200">
          <a:solidFill>
            <a:schemeClr val="tx1"/>
          </a:solidFill>
          <a:latin typeface="+mn-lt"/>
          <a:ea typeface="+mn-ea"/>
          <a:cs typeface="+mn-cs"/>
        </a:defRPr>
      </a:lvl7pPr>
      <a:lvl8pPr marL="2227226" algn="l" defTabSz="636350" rtl="0" eaLnBrk="1" latinLnBrk="0" hangingPunct="1">
        <a:defRPr sz="1200" kern="1200">
          <a:solidFill>
            <a:schemeClr val="tx1"/>
          </a:solidFill>
          <a:latin typeface="+mn-lt"/>
          <a:ea typeface="+mn-ea"/>
          <a:cs typeface="+mn-cs"/>
        </a:defRPr>
      </a:lvl8pPr>
      <a:lvl9pPr marL="2545402" algn="l" defTabSz="63635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97922" y="1447801"/>
            <a:ext cx="7771694" cy="2414818"/>
          </a:xfrm>
        </p:spPr>
        <p:txBody>
          <a:bodyPr rtlCol="0">
            <a:normAutofit/>
          </a:bodyPr>
          <a:lstStyle/>
          <a:p>
            <a:pPr defTabSz="848467" fontAlgn="auto">
              <a:spcAft>
                <a:spcPts val="0"/>
              </a:spcAft>
              <a:defRPr/>
            </a:pPr>
            <a:r>
              <a:rPr lang="en-US" sz="5400" b="1" dirty="0">
                <a:solidFill>
                  <a:schemeClr val="accent1"/>
                </a:solidFill>
                <a:effectLst>
                  <a:outerShdw blurRad="38100" dist="38100" dir="2700000" algn="tl">
                    <a:srgbClr val="000000">
                      <a:alpha val="43137"/>
                    </a:srgbClr>
                  </a:outerShdw>
                </a:effectLst>
                <a:ea typeface="Arial"/>
                <a:cs typeface="Calibri" panose="020F0502020204030204" pitchFamily="34" charset="0"/>
                <a:sym typeface="Arial"/>
              </a:rPr>
              <a:t>Co-Occurring Pain in the Outpatient Setting</a:t>
            </a:r>
            <a:endParaRPr lang="en-US" sz="5400" b="1" dirty="0">
              <a:solidFill>
                <a:schemeClr val="accent1"/>
              </a:solidFill>
              <a:effectLst>
                <a:outerShdw blurRad="38100" dist="38100" dir="2700000" algn="tl">
                  <a:srgbClr val="000000">
                    <a:alpha val="43137"/>
                  </a:srgbClr>
                </a:outerShdw>
              </a:effectLst>
            </a:endParaRPr>
          </a:p>
        </p:txBody>
      </p:sp>
      <p:sp>
        <p:nvSpPr>
          <p:cNvPr id="8" name="Rectangle 2"/>
          <p:cNvSpPr txBox="1">
            <a:spLocks noChangeArrowheads="1"/>
          </p:cNvSpPr>
          <p:nvPr/>
        </p:nvSpPr>
        <p:spPr bwMode="auto">
          <a:xfrm>
            <a:off x="264694" y="3777916"/>
            <a:ext cx="8614611" cy="1985210"/>
          </a:xfrm>
          <a:prstGeom prst="rect">
            <a:avLst/>
          </a:prstGeom>
          <a:solidFill>
            <a:srgbClr val="0070C0"/>
          </a:solidFill>
          <a:ln>
            <a:noFill/>
          </a:ln>
        </p:spPr>
        <p:txBody>
          <a:bodyPr vert="horz" wrap="square" lIns="84847" tIns="42424" rIns="84847" bIns="42424" numCol="1" rtlCol="0" anchor="ctr" anchorCtr="0" compatLnSpc="1">
            <a:prstTxWarp prst="textNoShape">
              <a:avLst/>
            </a:prstTxWarp>
            <a:normAutofit/>
          </a:bodyPr>
          <a:lstStyle>
            <a:lvl1pPr algn="ctr" defTabSz="847289" rtl="0" fontAlgn="base">
              <a:spcBef>
                <a:spcPct val="0"/>
              </a:spcBef>
              <a:spcAft>
                <a:spcPct val="0"/>
              </a:spcAft>
              <a:defRPr sz="4000" kern="1200">
                <a:solidFill>
                  <a:schemeClr val="accent1"/>
                </a:solidFill>
                <a:latin typeface="+mj-lt"/>
                <a:ea typeface="+mj-ea"/>
                <a:cs typeface="+mj-cs"/>
              </a:defRPr>
            </a:lvl1pPr>
            <a:lvl2pPr algn="ctr" defTabSz="847289" rtl="0" fontAlgn="base">
              <a:spcBef>
                <a:spcPct val="0"/>
              </a:spcBef>
              <a:spcAft>
                <a:spcPct val="0"/>
              </a:spcAft>
              <a:defRPr sz="4000">
                <a:solidFill>
                  <a:schemeClr val="tx1"/>
                </a:solidFill>
                <a:latin typeface="Arial" charset="0"/>
              </a:defRPr>
            </a:lvl2pPr>
            <a:lvl3pPr algn="ctr" defTabSz="847289" rtl="0" fontAlgn="base">
              <a:spcBef>
                <a:spcPct val="0"/>
              </a:spcBef>
              <a:spcAft>
                <a:spcPct val="0"/>
              </a:spcAft>
              <a:defRPr sz="4000">
                <a:solidFill>
                  <a:schemeClr val="tx1"/>
                </a:solidFill>
                <a:latin typeface="Arial" charset="0"/>
              </a:defRPr>
            </a:lvl3pPr>
            <a:lvl4pPr algn="ctr" defTabSz="847289" rtl="0" fontAlgn="base">
              <a:spcBef>
                <a:spcPct val="0"/>
              </a:spcBef>
              <a:spcAft>
                <a:spcPct val="0"/>
              </a:spcAft>
              <a:defRPr sz="4000">
                <a:solidFill>
                  <a:schemeClr val="tx1"/>
                </a:solidFill>
                <a:latin typeface="Arial" charset="0"/>
              </a:defRPr>
            </a:lvl4pPr>
            <a:lvl5pPr algn="ctr" defTabSz="847289" rtl="0" fontAlgn="base">
              <a:spcBef>
                <a:spcPct val="0"/>
              </a:spcBef>
              <a:spcAft>
                <a:spcPct val="0"/>
              </a:spcAft>
              <a:defRPr sz="4000">
                <a:solidFill>
                  <a:schemeClr val="tx1"/>
                </a:solidFill>
                <a:latin typeface="Arial" charset="0"/>
              </a:defRPr>
            </a:lvl5pPr>
            <a:lvl6pPr marL="500040" algn="ctr" defTabSz="847289" rtl="0" fontAlgn="base">
              <a:spcBef>
                <a:spcPct val="0"/>
              </a:spcBef>
              <a:spcAft>
                <a:spcPct val="0"/>
              </a:spcAft>
              <a:defRPr sz="4000">
                <a:solidFill>
                  <a:schemeClr val="tx1"/>
                </a:solidFill>
                <a:latin typeface="Arial" charset="0"/>
              </a:defRPr>
            </a:lvl6pPr>
            <a:lvl7pPr marL="1000079" algn="ctr" defTabSz="847289" rtl="0" fontAlgn="base">
              <a:spcBef>
                <a:spcPct val="0"/>
              </a:spcBef>
              <a:spcAft>
                <a:spcPct val="0"/>
              </a:spcAft>
              <a:defRPr sz="4000">
                <a:solidFill>
                  <a:schemeClr val="tx1"/>
                </a:solidFill>
                <a:latin typeface="Arial" charset="0"/>
              </a:defRPr>
            </a:lvl7pPr>
            <a:lvl8pPr marL="1500119" algn="ctr" defTabSz="847289" rtl="0" fontAlgn="base">
              <a:spcBef>
                <a:spcPct val="0"/>
              </a:spcBef>
              <a:spcAft>
                <a:spcPct val="0"/>
              </a:spcAft>
              <a:defRPr sz="4000">
                <a:solidFill>
                  <a:schemeClr val="tx1"/>
                </a:solidFill>
                <a:latin typeface="Arial" charset="0"/>
              </a:defRPr>
            </a:lvl8pPr>
            <a:lvl9pPr marL="2000159" algn="ctr" defTabSz="847289" rtl="0" fontAlgn="base">
              <a:spcBef>
                <a:spcPct val="0"/>
              </a:spcBef>
              <a:spcAft>
                <a:spcPct val="0"/>
              </a:spcAft>
              <a:defRPr sz="4000">
                <a:solidFill>
                  <a:schemeClr val="tx1"/>
                </a:solidFill>
                <a:latin typeface="Arial" charset="0"/>
              </a:defRPr>
            </a:lvl9pPr>
          </a:lstStyle>
          <a:p>
            <a:pPr defTabSz="848467" fontAlgn="auto">
              <a:spcBef>
                <a:spcPts val="600"/>
              </a:spcBef>
              <a:spcAft>
                <a:spcPts val="0"/>
              </a:spcAft>
              <a:defRPr/>
            </a:pPr>
            <a:r>
              <a:rPr lang="en-US" sz="2800" b="1" dirty="0">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Daniel P. Alford, MD, MPH, FACP, DFASAM</a:t>
            </a:r>
          </a:p>
          <a:p>
            <a:pPr defTabSz="848467" fontAlgn="auto">
              <a:spcBef>
                <a:spcPts val="600"/>
              </a:spcBef>
              <a:spcAft>
                <a:spcPts val="0"/>
              </a:spcAft>
              <a:defRPr/>
            </a:pPr>
            <a:r>
              <a:rPr lang="en-US" sz="2400" dirty="0">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Boston University </a:t>
            </a:r>
            <a:r>
              <a:rPr lang="en-US" sz="2400" dirty="0" err="1">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Chobanian</a:t>
            </a:r>
            <a:r>
              <a:rPr lang="en-US" sz="2400" dirty="0">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 &amp; Avedisian School of Medicine Boston Medical Center</a:t>
            </a:r>
          </a:p>
          <a:p>
            <a:pPr defTabSz="848467" fontAlgn="auto">
              <a:spcBef>
                <a:spcPts val="600"/>
              </a:spcBef>
              <a:spcAft>
                <a:spcPts val="0"/>
              </a:spcAft>
              <a:defRPr/>
            </a:pPr>
            <a:endParaRPr lang="en-US" sz="700" dirty="0">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endParaRPr>
          </a:p>
          <a:p>
            <a:pPr defTabSz="848467" fontAlgn="auto">
              <a:spcBef>
                <a:spcPts val="600"/>
              </a:spcBef>
              <a:spcAft>
                <a:spcPts val="0"/>
              </a:spcAft>
              <a:defRPr/>
            </a:pPr>
            <a:r>
              <a:rPr lang="en-US" sz="2400" dirty="0">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March 20, 2023</a:t>
            </a:r>
          </a:p>
        </p:txBody>
      </p:sp>
      <p:sp>
        <p:nvSpPr>
          <p:cNvPr id="3" name="Rectangle 2"/>
          <p:cNvSpPr/>
          <p:nvPr/>
        </p:nvSpPr>
        <p:spPr>
          <a:xfrm>
            <a:off x="0" y="0"/>
            <a:ext cx="9144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34540" y="115824"/>
            <a:ext cx="5074920" cy="1216152"/>
          </a:xfrm>
          <a:prstGeom prst="rect">
            <a:avLst/>
          </a:prstGeom>
        </p:spPr>
      </p:pic>
    </p:spTree>
    <p:extLst>
      <p:ext uri="{BB962C8B-B14F-4D97-AF65-F5344CB8AC3E}">
        <p14:creationId xmlns:p14="http://schemas.microsoft.com/office/powerpoint/2010/main" val="116148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C42E-9EDD-CD87-BD90-B84AF33F06E6}"/>
              </a:ext>
            </a:extLst>
          </p:cNvPr>
          <p:cNvSpPr>
            <a:spLocks noGrp="1"/>
          </p:cNvSpPr>
          <p:nvPr>
            <p:ph type="title"/>
          </p:nvPr>
        </p:nvSpPr>
        <p:spPr/>
        <p:txBody>
          <a:bodyPr/>
          <a:lstStyle/>
          <a:p>
            <a:r>
              <a:rPr lang="en-US" sz="4800" b="1" dirty="0">
                <a:effectLst>
                  <a:outerShdw blurRad="38100" dist="38100" dir="2700000" algn="tl">
                    <a:srgbClr val="000000">
                      <a:alpha val="43137"/>
                    </a:srgbClr>
                  </a:outerShdw>
                </a:effectLst>
              </a:rPr>
              <a:t>Barriers to Adequate Pain Care</a:t>
            </a:r>
          </a:p>
        </p:txBody>
      </p:sp>
      <p:sp>
        <p:nvSpPr>
          <p:cNvPr id="10" name="Rectangle 1">
            <a:extLst>
              <a:ext uri="{FF2B5EF4-FFF2-40B4-BE49-F238E27FC236}">
                <a16:creationId xmlns:a16="http://schemas.microsoft.com/office/drawing/2014/main" id="{FD211716-32C3-4921-300D-B6785DBB36D5}"/>
              </a:ext>
            </a:extLst>
          </p:cNvPr>
          <p:cNvSpPr>
            <a:spLocks noChangeArrowheads="1"/>
          </p:cNvSpPr>
          <p:nvPr/>
        </p:nvSpPr>
        <p:spPr bwMode="auto">
          <a:xfrm>
            <a:off x="2589995" y="5389873"/>
            <a:ext cx="4040209"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n-US" altLang="en-US" dirty="0" err="1">
                <a:latin typeface="Calibri" panose="020F0502020204030204" pitchFamily="34" charset="0"/>
                <a:cs typeface="Calibri" panose="020F0502020204030204" pitchFamily="34" charset="0"/>
              </a:rPr>
              <a:t>Mezei</a:t>
            </a:r>
            <a:r>
              <a:rPr lang="en-US" altLang="en-US" dirty="0">
                <a:latin typeface="Calibri" panose="020F0502020204030204" pitchFamily="34" charset="0"/>
                <a:cs typeface="Calibri" panose="020F0502020204030204" pitchFamily="34" charset="0"/>
              </a:rPr>
              <a:t> L, et al. </a:t>
            </a:r>
            <a:r>
              <a:rPr lang="en-US" altLang="en-US" i="1" dirty="0">
                <a:latin typeface="Calibri" panose="020F0502020204030204" pitchFamily="34" charset="0"/>
                <a:cs typeface="Calibri" panose="020F0502020204030204" pitchFamily="34" charset="0"/>
              </a:rPr>
              <a:t>J Pain. </a:t>
            </a:r>
            <a:r>
              <a:rPr lang="en-US" altLang="en-US" dirty="0">
                <a:latin typeface="Calibri" panose="020F0502020204030204" pitchFamily="34" charset="0"/>
                <a:cs typeface="Calibri" panose="020F0502020204030204" pitchFamily="34" charset="0"/>
              </a:rPr>
              <a:t>2011</a:t>
            </a:r>
          </a:p>
          <a:p>
            <a:pPr fontAlgn="base">
              <a:spcBef>
                <a:spcPct val="0"/>
              </a:spcBef>
              <a:spcAft>
                <a:spcPct val="0"/>
              </a:spcAft>
            </a:pPr>
            <a:r>
              <a:rPr lang="en-US" altLang="ja-JP" dirty="0" err="1">
                <a:solidFill>
                  <a:prstClr val="black"/>
                </a:solidFill>
                <a:latin typeface="Calibri" panose="020F0502020204030204" pitchFamily="34" charset="0"/>
                <a:ea typeface="MS Mincho" pitchFamily="49" charset="-128"/>
                <a:cs typeface="Times New Roman" pitchFamily="18" charset="0"/>
              </a:rPr>
              <a:t>Loeser</a:t>
            </a:r>
            <a:r>
              <a:rPr lang="en-US" altLang="ja-JP" dirty="0">
                <a:solidFill>
                  <a:prstClr val="black"/>
                </a:solidFill>
                <a:latin typeface="Calibri" panose="020F0502020204030204" pitchFamily="34" charset="0"/>
                <a:ea typeface="MS Mincho" pitchFamily="49" charset="-128"/>
                <a:cs typeface="Times New Roman" pitchFamily="18" charset="0"/>
              </a:rPr>
              <a:t> JD, </a:t>
            </a:r>
            <a:r>
              <a:rPr lang="en-US" altLang="ja-JP" dirty="0" err="1">
                <a:solidFill>
                  <a:prstClr val="black"/>
                </a:solidFill>
                <a:latin typeface="Calibri" panose="020F0502020204030204" pitchFamily="34" charset="0"/>
                <a:ea typeface="MS Mincho" pitchFamily="49" charset="-128"/>
                <a:cs typeface="Times New Roman" pitchFamily="18" charset="0"/>
              </a:rPr>
              <a:t>Schatman</a:t>
            </a:r>
            <a:r>
              <a:rPr lang="en-US" altLang="ja-JP" dirty="0">
                <a:solidFill>
                  <a:prstClr val="black"/>
                </a:solidFill>
                <a:latin typeface="Calibri" panose="020F0502020204030204" pitchFamily="34" charset="0"/>
                <a:ea typeface="MS Mincho" pitchFamily="49" charset="-128"/>
                <a:cs typeface="Times New Roman" pitchFamily="18" charset="0"/>
              </a:rPr>
              <a:t> ME. </a:t>
            </a:r>
            <a:r>
              <a:rPr lang="en-US" altLang="ja-JP" i="1" dirty="0">
                <a:solidFill>
                  <a:prstClr val="black"/>
                </a:solidFill>
                <a:latin typeface="Calibri" panose="020F0502020204030204" pitchFamily="34" charset="0"/>
                <a:ea typeface="MS Mincho" pitchFamily="49" charset="-128"/>
                <a:cs typeface="Times New Roman" pitchFamily="18" charset="0"/>
              </a:rPr>
              <a:t>Postgrad Med. </a:t>
            </a:r>
            <a:r>
              <a:rPr lang="en-US" altLang="ja-JP" dirty="0">
                <a:solidFill>
                  <a:prstClr val="black"/>
                </a:solidFill>
                <a:latin typeface="Calibri" panose="020F0502020204030204" pitchFamily="34" charset="0"/>
                <a:ea typeface="MS Mincho" pitchFamily="49" charset="-128"/>
                <a:cs typeface="Times New Roman" pitchFamily="18" charset="0"/>
              </a:rPr>
              <a:t>2017</a:t>
            </a:r>
            <a:endParaRPr lang="en-US" altLang="en-US" dirty="0">
              <a:latin typeface="Calibri" panose="020F0502020204030204" pitchFamily="34" charset="0"/>
              <a:cs typeface="Calibri" panose="020F0502020204030204" pitchFamily="34" charset="0"/>
            </a:endParaRPr>
          </a:p>
          <a:p>
            <a:pPr fontAlgn="base">
              <a:spcBef>
                <a:spcPct val="0"/>
              </a:spcBef>
              <a:spcAft>
                <a:spcPct val="0"/>
              </a:spcAft>
            </a:pPr>
            <a:r>
              <a:rPr lang="en-US" altLang="ja-JP" dirty="0">
                <a:solidFill>
                  <a:prstClr val="black"/>
                </a:solidFill>
                <a:latin typeface="Calibri" panose="020F0502020204030204" pitchFamily="34" charset="0"/>
                <a:ea typeface="MS Mincho" pitchFamily="49" charset="-128"/>
                <a:cs typeface="Times New Roman" pitchFamily="18" charset="0"/>
              </a:rPr>
              <a:t>Institute of Medicine. </a:t>
            </a:r>
            <a:r>
              <a:rPr lang="en-US" altLang="ja-JP" i="1" dirty="0">
                <a:solidFill>
                  <a:prstClr val="black"/>
                </a:solidFill>
                <a:latin typeface="Calibri" panose="020F0502020204030204" pitchFamily="34" charset="0"/>
                <a:ea typeface="MS Mincho" pitchFamily="49" charset="-128"/>
                <a:cs typeface="Times New Roman" pitchFamily="18" charset="0"/>
              </a:rPr>
              <a:t>Relieving Pain in America</a:t>
            </a:r>
            <a:r>
              <a:rPr lang="en-US" altLang="ja-JP" dirty="0">
                <a:solidFill>
                  <a:prstClr val="black"/>
                </a:solidFill>
                <a:latin typeface="Calibri" panose="020F0502020204030204" pitchFamily="34" charset="0"/>
                <a:ea typeface="MS Mincho" pitchFamily="49" charset="-128"/>
                <a:cs typeface="Times New Roman" pitchFamily="18" charset="0"/>
              </a:rPr>
              <a:t>. 2011</a:t>
            </a:r>
            <a:endParaRPr lang="en-US" altLang="ja-JP" sz="800" dirty="0">
              <a:solidFill>
                <a:prstClr val="black"/>
              </a:solidFill>
              <a:latin typeface="Calibri" panose="020F0502020204030204" pitchFamily="34" charset="0"/>
              <a:ea typeface="MS Mincho" pitchFamily="49" charset="-128"/>
              <a:cs typeface="Times New Roman" pitchFamily="18" charset="0"/>
            </a:endParaRPr>
          </a:p>
        </p:txBody>
      </p:sp>
      <p:cxnSp>
        <p:nvCxnSpPr>
          <p:cNvPr id="11" name="Straight Connector 10">
            <a:extLst>
              <a:ext uri="{FF2B5EF4-FFF2-40B4-BE49-F238E27FC236}">
                <a16:creationId xmlns:a16="http://schemas.microsoft.com/office/drawing/2014/main" id="{FDCD5462-6D9E-6EE7-3409-F7ABAF0FA5B1}"/>
              </a:ext>
            </a:extLst>
          </p:cNvPr>
          <p:cNvCxnSpPr>
            <a:cxnSpLocks/>
            <a:stCxn id="22" idx="2"/>
          </p:cNvCxnSpPr>
          <p:nvPr/>
        </p:nvCxnSpPr>
        <p:spPr>
          <a:xfrm>
            <a:off x="795430" y="3371251"/>
            <a:ext cx="7006862" cy="131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39F35B5-720F-EDF9-CA32-EBE63CC079A2}"/>
              </a:ext>
            </a:extLst>
          </p:cNvPr>
          <p:cNvGrpSpPr/>
          <p:nvPr/>
        </p:nvGrpSpPr>
        <p:grpSpPr>
          <a:xfrm>
            <a:off x="7135394" y="2151611"/>
            <a:ext cx="1589859" cy="1362766"/>
            <a:chOff x="360271" y="3650447"/>
            <a:chExt cx="2119812" cy="1817021"/>
          </a:xfrm>
        </p:grpSpPr>
        <p:sp>
          <p:nvSpPr>
            <p:cNvPr id="13" name="Oval 12">
              <a:extLst>
                <a:ext uri="{FF2B5EF4-FFF2-40B4-BE49-F238E27FC236}">
                  <a16:creationId xmlns:a16="http://schemas.microsoft.com/office/drawing/2014/main" id="{0BB0350D-56EC-27D3-6109-3097D6229505}"/>
                </a:ext>
              </a:extLst>
            </p:cNvPr>
            <p:cNvSpPr/>
            <p:nvPr/>
          </p:nvSpPr>
          <p:spPr>
            <a:xfrm>
              <a:off x="1271665" y="5102466"/>
              <a:ext cx="353086" cy="365002"/>
            </a:xfrm>
            <a:prstGeom prst="ellipse">
              <a:avLst/>
            </a:prstGeom>
            <a:solidFill>
              <a:srgbClr val="D7E1DD"/>
            </a:solidFill>
            <a:ln>
              <a:solidFill>
                <a:srgbClr val="41695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14" name="TextBox 13">
              <a:extLst>
                <a:ext uri="{FF2B5EF4-FFF2-40B4-BE49-F238E27FC236}">
                  <a16:creationId xmlns:a16="http://schemas.microsoft.com/office/drawing/2014/main" id="{98F3F689-59A2-A83C-7F83-271113D8B61D}"/>
                </a:ext>
              </a:extLst>
            </p:cNvPr>
            <p:cNvSpPr txBox="1"/>
            <p:nvPr/>
          </p:nvSpPr>
          <p:spPr>
            <a:xfrm>
              <a:off x="360271" y="3650447"/>
              <a:ext cx="2119812" cy="1398332"/>
            </a:xfrm>
            <a:prstGeom prst="rect">
              <a:avLst/>
            </a:prstGeom>
            <a:noFill/>
          </p:spPr>
          <p:txBody>
            <a:bodyPr wrap="square" lIns="0" tIns="0" rIns="0" bIns="0" rtlCol="0">
              <a:spAutoFit/>
            </a:bodyPr>
            <a:lstStyle/>
            <a:p>
              <a:pPr algn="ctr">
                <a:lnSpc>
                  <a:spcPct val="85000"/>
                </a:lnSpc>
              </a:pPr>
              <a:r>
                <a:rPr lang="en-US" sz="2000" dirty="0">
                  <a:latin typeface="Calibri" panose="020F0502020204030204" pitchFamily="34" charset="0"/>
                  <a:cs typeface="Calibri" panose="020F0502020204030204" pitchFamily="34" charset="0"/>
                </a:rPr>
                <a:t>Negative attitudes and disparities in pain care</a:t>
              </a:r>
            </a:p>
          </p:txBody>
        </p:sp>
      </p:grpSp>
      <p:grpSp>
        <p:nvGrpSpPr>
          <p:cNvPr id="15" name="Group 14">
            <a:extLst>
              <a:ext uri="{FF2B5EF4-FFF2-40B4-BE49-F238E27FC236}">
                <a16:creationId xmlns:a16="http://schemas.microsoft.com/office/drawing/2014/main" id="{1F1D93F5-BF4C-AB73-EA01-D1678C923190}"/>
              </a:ext>
            </a:extLst>
          </p:cNvPr>
          <p:cNvGrpSpPr/>
          <p:nvPr/>
        </p:nvGrpSpPr>
        <p:grpSpPr>
          <a:xfrm>
            <a:off x="1339516" y="1993907"/>
            <a:ext cx="1927739" cy="1510127"/>
            <a:chOff x="2236528" y="1515542"/>
            <a:chExt cx="2119812" cy="2013503"/>
          </a:xfrm>
        </p:grpSpPr>
        <p:sp>
          <p:nvSpPr>
            <p:cNvPr id="16" name="Oval 15">
              <a:extLst>
                <a:ext uri="{FF2B5EF4-FFF2-40B4-BE49-F238E27FC236}">
                  <a16:creationId xmlns:a16="http://schemas.microsoft.com/office/drawing/2014/main" id="{30EF9EA9-28D7-0554-EE33-2CCC0AFD13C9}"/>
                </a:ext>
              </a:extLst>
            </p:cNvPr>
            <p:cNvSpPr/>
            <p:nvPr/>
          </p:nvSpPr>
          <p:spPr>
            <a:xfrm>
              <a:off x="2998701" y="3164044"/>
              <a:ext cx="269795" cy="365001"/>
            </a:xfrm>
            <a:prstGeom prst="ellipse">
              <a:avLst/>
            </a:prstGeom>
            <a:solidFill>
              <a:srgbClr val="BDCDC7"/>
            </a:solidFill>
            <a:ln>
              <a:solidFill>
                <a:srgbClr val="41695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17" name="TextBox 16">
              <a:extLst>
                <a:ext uri="{FF2B5EF4-FFF2-40B4-BE49-F238E27FC236}">
                  <a16:creationId xmlns:a16="http://schemas.microsoft.com/office/drawing/2014/main" id="{1C2E6FCB-B63C-43AC-3491-7E55EEDA2E35}"/>
                </a:ext>
              </a:extLst>
            </p:cNvPr>
            <p:cNvSpPr txBox="1"/>
            <p:nvPr/>
          </p:nvSpPr>
          <p:spPr>
            <a:xfrm>
              <a:off x="2236528" y="1515542"/>
              <a:ext cx="2119812" cy="1398332"/>
            </a:xfrm>
            <a:prstGeom prst="rect">
              <a:avLst/>
            </a:prstGeom>
            <a:noFill/>
          </p:spPr>
          <p:txBody>
            <a:bodyPr wrap="square" lIns="0" tIns="0" rIns="0" bIns="0" rtlCol="0">
              <a:spAutoFit/>
            </a:bodyPr>
            <a:lstStyle/>
            <a:p>
              <a:pPr algn="ctr">
                <a:lnSpc>
                  <a:spcPct val="85000"/>
                </a:lnSpc>
              </a:pPr>
              <a:r>
                <a:rPr lang="en-US" sz="2000" dirty="0">
                  <a:latin typeface="Calibri" panose="020F0502020204030204" pitchFamily="34" charset="0"/>
                  <a:cs typeface="Calibri" panose="020F0502020204030204" pitchFamily="34" charset="0"/>
                </a:rPr>
                <a:t>Inadequate training in managing patients with chronic pain</a:t>
              </a:r>
            </a:p>
          </p:txBody>
        </p:sp>
      </p:grpSp>
      <p:grpSp>
        <p:nvGrpSpPr>
          <p:cNvPr id="18" name="Group 17">
            <a:extLst>
              <a:ext uri="{FF2B5EF4-FFF2-40B4-BE49-F238E27FC236}">
                <a16:creationId xmlns:a16="http://schemas.microsoft.com/office/drawing/2014/main" id="{8091C5BD-E23A-126C-5132-CEF5E1B95203}"/>
              </a:ext>
            </a:extLst>
          </p:cNvPr>
          <p:cNvGrpSpPr/>
          <p:nvPr/>
        </p:nvGrpSpPr>
        <p:grpSpPr>
          <a:xfrm>
            <a:off x="3116030" y="3230285"/>
            <a:ext cx="1806623" cy="1463903"/>
            <a:chOff x="4154706" y="3164043"/>
            <a:chExt cx="2119812" cy="1951868"/>
          </a:xfrm>
        </p:grpSpPr>
        <p:sp>
          <p:nvSpPr>
            <p:cNvPr id="19" name="Oval 18">
              <a:extLst>
                <a:ext uri="{FF2B5EF4-FFF2-40B4-BE49-F238E27FC236}">
                  <a16:creationId xmlns:a16="http://schemas.microsoft.com/office/drawing/2014/main" id="{956677BA-C811-3456-3612-D8C868FE8A65}"/>
                </a:ext>
              </a:extLst>
            </p:cNvPr>
            <p:cNvSpPr/>
            <p:nvPr/>
          </p:nvSpPr>
          <p:spPr>
            <a:xfrm>
              <a:off x="4855339" y="3164043"/>
              <a:ext cx="353086" cy="365002"/>
            </a:xfrm>
            <a:prstGeom prst="ellipse">
              <a:avLst/>
            </a:prstGeom>
            <a:solidFill>
              <a:srgbClr val="BDCDC7"/>
            </a:solidFill>
            <a:ln>
              <a:solidFill>
                <a:srgbClr val="41695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20" name="TextBox 19">
              <a:extLst>
                <a:ext uri="{FF2B5EF4-FFF2-40B4-BE49-F238E27FC236}">
                  <a16:creationId xmlns:a16="http://schemas.microsoft.com/office/drawing/2014/main" id="{40441428-731C-00C4-115D-6EE53B5D3716}"/>
                </a:ext>
              </a:extLst>
            </p:cNvPr>
            <p:cNvSpPr txBox="1"/>
            <p:nvPr/>
          </p:nvSpPr>
          <p:spPr>
            <a:xfrm>
              <a:off x="4154706" y="3717581"/>
              <a:ext cx="2119812" cy="1398330"/>
            </a:xfrm>
            <a:prstGeom prst="rect">
              <a:avLst/>
            </a:prstGeom>
            <a:noFill/>
          </p:spPr>
          <p:txBody>
            <a:bodyPr wrap="square" lIns="0" tIns="0" rIns="0" bIns="0" rtlCol="0">
              <a:spAutoFit/>
            </a:bodyPr>
            <a:lstStyle/>
            <a:p>
              <a:pPr algn="ctr">
                <a:lnSpc>
                  <a:spcPct val="85000"/>
                </a:lnSpc>
              </a:pPr>
              <a:r>
                <a:rPr lang="en-US" sz="2000" dirty="0">
                  <a:latin typeface="Calibri" panose="020F0502020204030204" pitchFamily="34" charset="0"/>
                  <a:cs typeface="Calibri" panose="020F0502020204030204" pitchFamily="34" charset="0"/>
                </a:rPr>
                <a:t>Lack of decision support for chronic pain management</a:t>
              </a:r>
            </a:p>
          </p:txBody>
        </p:sp>
      </p:grpSp>
      <p:sp>
        <p:nvSpPr>
          <p:cNvPr id="22" name="Oval 21">
            <a:extLst>
              <a:ext uri="{FF2B5EF4-FFF2-40B4-BE49-F238E27FC236}">
                <a16:creationId xmlns:a16="http://schemas.microsoft.com/office/drawing/2014/main" id="{230DFF13-6CAB-6730-2273-77338473D039}"/>
              </a:ext>
            </a:extLst>
          </p:cNvPr>
          <p:cNvSpPr/>
          <p:nvPr/>
        </p:nvSpPr>
        <p:spPr>
          <a:xfrm>
            <a:off x="795430" y="3234374"/>
            <a:ext cx="264815" cy="273752"/>
          </a:xfrm>
          <a:prstGeom prst="ellipse">
            <a:avLst/>
          </a:prstGeom>
          <a:solidFill>
            <a:srgbClr val="BDCDC7"/>
          </a:solidFill>
          <a:ln>
            <a:solidFill>
              <a:srgbClr val="41695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23" name="TextBox 22">
            <a:extLst>
              <a:ext uri="{FF2B5EF4-FFF2-40B4-BE49-F238E27FC236}">
                <a16:creationId xmlns:a16="http://schemas.microsoft.com/office/drawing/2014/main" id="{191294E6-2A8E-F954-FF7D-EB021E53868F}"/>
              </a:ext>
            </a:extLst>
          </p:cNvPr>
          <p:cNvSpPr txBox="1"/>
          <p:nvPr/>
        </p:nvSpPr>
        <p:spPr>
          <a:xfrm>
            <a:off x="303041" y="3684780"/>
            <a:ext cx="1818974" cy="1310359"/>
          </a:xfrm>
          <a:prstGeom prst="rect">
            <a:avLst/>
          </a:prstGeom>
          <a:noFill/>
        </p:spPr>
        <p:txBody>
          <a:bodyPr wrap="square" lIns="0" tIns="0" rIns="0" bIns="0" rtlCol="0">
            <a:spAutoFit/>
          </a:bodyPr>
          <a:lstStyle/>
          <a:p>
            <a:pPr algn="ctr">
              <a:lnSpc>
                <a:spcPct val="85000"/>
              </a:lnSpc>
            </a:pPr>
            <a:r>
              <a:rPr lang="en-US" sz="2000" dirty="0">
                <a:latin typeface="Calibri" panose="020F0502020204030204" pitchFamily="34" charset="0"/>
                <a:cs typeface="Calibri" panose="020F0502020204030204" pitchFamily="34" charset="0"/>
              </a:rPr>
              <a:t>Over-burdened primary care providers with many competing priorities</a:t>
            </a:r>
          </a:p>
        </p:txBody>
      </p:sp>
      <p:grpSp>
        <p:nvGrpSpPr>
          <p:cNvPr id="24" name="Group 23">
            <a:extLst>
              <a:ext uri="{FF2B5EF4-FFF2-40B4-BE49-F238E27FC236}">
                <a16:creationId xmlns:a16="http://schemas.microsoft.com/office/drawing/2014/main" id="{5526E004-CA50-7B71-D0B7-28C2FCF2BCBD}"/>
              </a:ext>
            </a:extLst>
          </p:cNvPr>
          <p:cNvGrpSpPr/>
          <p:nvPr/>
        </p:nvGrpSpPr>
        <p:grpSpPr>
          <a:xfrm>
            <a:off x="5699904" y="3240623"/>
            <a:ext cx="2119036" cy="1447250"/>
            <a:chOff x="7599872" y="3177833"/>
            <a:chExt cx="2571390" cy="1929667"/>
          </a:xfrm>
        </p:grpSpPr>
        <p:sp>
          <p:nvSpPr>
            <p:cNvPr id="25" name="Oval 24">
              <a:extLst>
                <a:ext uri="{FF2B5EF4-FFF2-40B4-BE49-F238E27FC236}">
                  <a16:creationId xmlns:a16="http://schemas.microsoft.com/office/drawing/2014/main" id="{1D6CECE6-6561-2346-0CCB-4941E9D824B4}"/>
                </a:ext>
              </a:extLst>
            </p:cNvPr>
            <p:cNvSpPr/>
            <p:nvPr/>
          </p:nvSpPr>
          <p:spPr>
            <a:xfrm>
              <a:off x="8572615" y="3177833"/>
              <a:ext cx="353086" cy="365002"/>
            </a:xfrm>
            <a:prstGeom prst="ellipse">
              <a:avLst/>
            </a:prstGeom>
            <a:solidFill>
              <a:srgbClr val="BDCDC7"/>
            </a:solidFill>
            <a:ln>
              <a:solidFill>
                <a:srgbClr val="41695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26" name="TextBox 25">
              <a:extLst>
                <a:ext uri="{FF2B5EF4-FFF2-40B4-BE49-F238E27FC236}">
                  <a16:creationId xmlns:a16="http://schemas.microsoft.com/office/drawing/2014/main" id="{C99C122E-C822-D8EA-A3CF-7CA479829A54}"/>
                </a:ext>
              </a:extLst>
            </p:cNvPr>
            <p:cNvSpPr txBox="1"/>
            <p:nvPr/>
          </p:nvSpPr>
          <p:spPr>
            <a:xfrm>
              <a:off x="7599872" y="3709168"/>
              <a:ext cx="2571390" cy="1398332"/>
            </a:xfrm>
            <a:prstGeom prst="rect">
              <a:avLst/>
            </a:prstGeom>
            <a:noFill/>
          </p:spPr>
          <p:txBody>
            <a:bodyPr wrap="square" lIns="0" tIns="0" rIns="0" bIns="0" rtlCol="0">
              <a:spAutoFit/>
            </a:bodyPr>
            <a:lstStyle/>
            <a:p>
              <a:pPr algn="ctr">
                <a:lnSpc>
                  <a:spcPct val="85000"/>
                </a:lnSpc>
              </a:pPr>
              <a:r>
                <a:rPr lang="en-US" sz="2000" dirty="0">
                  <a:latin typeface="Calibri" panose="020F0502020204030204" pitchFamily="34" charset="0"/>
                  <a:cs typeface="Calibri" panose="020F0502020204030204" pitchFamily="34" charset="0"/>
                </a:rPr>
                <a:t>Lack of access to pain specialists and comprehensive        pain care</a:t>
              </a:r>
            </a:p>
          </p:txBody>
        </p:sp>
      </p:grpSp>
      <p:grpSp>
        <p:nvGrpSpPr>
          <p:cNvPr id="27" name="Group 26">
            <a:extLst>
              <a:ext uri="{FF2B5EF4-FFF2-40B4-BE49-F238E27FC236}">
                <a16:creationId xmlns:a16="http://schemas.microsoft.com/office/drawing/2014/main" id="{F3E04B7E-DBB3-B316-64F9-6B0A33F2833E}"/>
              </a:ext>
            </a:extLst>
          </p:cNvPr>
          <p:cNvGrpSpPr/>
          <p:nvPr/>
        </p:nvGrpSpPr>
        <p:grpSpPr>
          <a:xfrm>
            <a:off x="4468994" y="2084412"/>
            <a:ext cx="1589859" cy="1415574"/>
            <a:chOff x="5943769" y="1655404"/>
            <a:chExt cx="2119812" cy="1887431"/>
          </a:xfrm>
        </p:grpSpPr>
        <p:sp>
          <p:nvSpPr>
            <p:cNvPr id="28" name="Oval 27">
              <a:extLst>
                <a:ext uri="{FF2B5EF4-FFF2-40B4-BE49-F238E27FC236}">
                  <a16:creationId xmlns:a16="http://schemas.microsoft.com/office/drawing/2014/main" id="{1242CA8B-D48B-15F3-7288-32589AA42E3A}"/>
                </a:ext>
              </a:extLst>
            </p:cNvPr>
            <p:cNvSpPr/>
            <p:nvPr/>
          </p:nvSpPr>
          <p:spPr>
            <a:xfrm>
              <a:off x="6711977" y="3177833"/>
              <a:ext cx="353086" cy="365002"/>
            </a:xfrm>
            <a:prstGeom prst="ellipse">
              <a:avLst/>
            </a:prstGeom>
            <a:solidFill>
              <a:srgbClr val="BDCDC7"/>
            </a:solidFill>
            <a:ln>
              <a:solidFill>
                <a:srgbClr val="41695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29" name="TextBox 28">
              <a:extLst>
                <a:ext uri="{FF2B5EF4-FFF2-40B4-BE49-F238E27FC236}">
                  <a16:creationId xmlns:a16="http://schemas.microsoft.com/office/drawing/2014/main" id="{24F6188F-75BE-B0E9-3817-A80E17BBDA12}"/>
                </a:ext>
              </a:extLst>
            </p:cNvPr>
            <p:cNvSpPr txBox="1"/>
            <p:nvPr/>
          </p:nvSpPr>
          <p:spPr>
            <a:xfrm>
              <a:off x="5943769" y="1655404"/>
              <a:ext cx="2119812" cy="1398331"/>
            </a:xfrm>
            <a:prstGeom prst="rect">
              <a:avLst/>
            </a:prstGeom>
            <a:noFill/>
          </p:spPr>
          <p:txBody>
            <a:bodyPr wrap="square" lIns="0" tIns="0" rIns="0" bIns="0" rtlCol="0">
              <a:spAutoFit/>
            </a:bodyPr>
            <a:lstStyle/>
            <a:p>
              <a:pPr algn="ctr">
                <a:lnSpc>
                  <a:spcPct val="85000"/>
                </a:lnSpc>
              </a:pPr>
              <a:r>
                <a:rPr lang="en-US" sz="2000" dirty="0">
                  <a:latin typeface="Calibri" panose="020F0502020204030204" pitchFamily="34" charset="0"/>
                  <a:cs typeface="Calibri" panose="020F0502020204030204" pitchFamily="34" charset="0"/>
                </a:rPr>
                <a:t>Financial misalignment favoring use of medications</a:t>
              </a:r>
            </a:p>
          </p:txBody>
        </p:sp>
      </p:grpSp>
    </p:spTree>
    <p:extLst>
      <p:ext uri="{BB962C8B-B14F-4D97-AF65-F5344CB8AC3E}">
        <p14:creationId xmlns:p14="http://schemas.microsoft.com/office/powerpoint/2010/main" val="3390336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8974-5569-7DE3-B580-79E8578DF234}"/>
              </a:ext>
            </a:extLst>
          </p:cNvPr>
          <p:cNvSpPr>
            <a:spLocks noGrp="1"/>
          </p:cNvSpPr>
          <p:nvPr>
            <p:ph type="title"/>
          </p:nvPr>
        </p:nvSpPr>
        <p:spPr>
          <a:xfrm>
            <a:off x="184484" y="222124"/>
            <a:ext cx="8734927" cy="1143000"/>
          </a:xfrm>
        </p:spPr>
        <p:txBody>
          <a:bodyPr/>
          <a:lstStyle/>
          <a:p>
            <a:r>
              <a:rPr lang="en-US" sz="4400" b="1" dirty="0">
                <a:effectLst>
                  <a:outerShdw blurRad="38100" dist="38100" dir="2700000" algn="tl">
                    <a:srgbClr val="000000">
                      <a:alpha val="43137"/>
                    </a:srgbClr>
                  </a:outerShdw>
                </a:effectLst>
              </a:rPr>
              <a:t>Multidimensional Care for Pain</a:t>
            </a:r>
          </a:p>
        </p:txBody>
      </p:sp>
      <p:sp>
        <p:nvSpPr>
          <p:cNvPr id="5" name="TextBox 4">
            <a:extLst>
              <a:ext uri="{FF2B5EF4-FFF2-40B4-BE49-F238E27FC236}">
                <a16:creationId xmlns:a16="http://schemas.microsoft.com/office/drawing/2014/main" id="{8C556CF6-30F4-248D-9DD8-0D89EBF40DB4}"/>
              </a:ext>
            </a:extLst>
          </p:cNvPr>
          <p:cNvSpPr txBox="1"/>
          <p:nvPr/>
        </p:nvSpPr>
        <p:spPr>
          <a:xfrm>
            <a:off x="184484" y="5570989"/>
            <a:ext cx="2209873" cy="523220"/>
          </a:xfrm>
          <a:prstGeom prst="rect">
            <a:avLst/>
          </a:prstGeom>
          <a:solidFill>
            <a:srgbClr val="E7EFFF"/>
          </a:solidFill>
          <a:ln>
            <a:noFill/>
          </a:ln>
        </p:spPr>
        <p:txBody>
          <a:bodyPr wrap="square" rtlCol="0">
            <a:spAutoFit/>
          </a:bodyPr>
          <a:lstStyle/>
          <a:p>
            <a:r>
              <a:rPr lang="en-US" b="1" dirty="0">
                <a:solidFill>
                  <a:srgbClr val="002060"/>
                </a:solidFill>
                <a:latin typeface="Calibri" panose="020F0502020204030204" pitchFamily="34" charset="0"/>
                <a:cs typeface="Calibri" panose="020F0502020204030204" pitchFamily="34" charset="0"/>
              </a:rPr>
              <a:t>Modified image courtesy of Seddon Savage, MD, MS</a:t>
            </a:r>
          </a:p>
        </p:txBody>
      </p:sp>
      <p:grpSp>
        <p:nvGrpSpPr>
          <p:cNvPr id="6" name="Group 5">
            <a:extLst>
              <a:ext uri="{FF2B5EF4-FFF2-40B4-BE49-F238E27FC236}">
                <a16:creationId xmlns:a16="http://schemas.microsoft.com/office/drawing/2014/main" id="{DA1CA3D2-956E-5012-FDC2-089A8F16A0BF}"/>
              </a:ext>
            </a:extLst>
          </p:cNvPr>
          <p:cNvGrpSpPr/>
          <p:nvPr/>
        </p:nvGrpSpPr>
        <p:grpSpPr>
          <a:xfrm>
            <a:off x="1355167" y="2001328"/>
            <a:ext cx="3087011" cy="1627247"/>
            <a:chOff x="371840" y="1619634"/>
            <a:chExt cx="4116015" cy="2169662"/>
          </a:xfrm>
        </p:grpSpPr>
        <p:sp>
          <p:nvSpPr>
            <p:cNvPr id="7" name="Freeform 17">
              <a:extLst>
                <a:ext uri="{FF2B5EF4-FFF2-40B4-BE49-F238E27FC236}">
                  <a16:creationId xmlns:a16="http://schemas.microsoft.com/office/drawing/2014/main" id="{054C9084-C3B1-58CA-32C4-CC7FDE40CEB1}"/>
                </a:ext>
              </a:extLst>
            </p:cNvPr>
            <p:cNvSpPr/>
            <p:nvPr/>
          </p:nvSpPr>
          <p:spPr>
            <a:xfrm>
              <a:off x="2742698"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solidFill>
              <a:srgbClr val="0070C0"/>
            </a:solidFill>
            <a:ln>
              <a:solidFill>
                <a:srgbClr val="0070C0"/>
              </a:solidFill>
            </a:ln>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7176" tIns="537176" rIns="106680" bIns="106680" numCol="1" spcCol="1270" anchor="ctr" anchorCtr="0">
              <a:noAutofit/>
            </a:bodyPr>
            <a:lstStyle/>
            <a:p>
              <a:pPr algn="ctr" defTabSz="666750">
                <a:lnSpc>
                  <a:spcPct val="90000"/>
                </a:lnSpc>
                <a:spcBef>
                  <a:spcPct val="0"/>
                </a:spcBef>
                <a:spcAft>
                  <a:spcPct val="35000"/>
                </a:spcAft>
              </a:pPr>
              <a:endParaRPr lang="en-US" sz="1050" dirty="0">
                <a:solidFill>
                  <a:prstClr val="white"/>
                </a:solidFill>
                <a:latin typeface="Calibri" panose="020F0502020204030204" pitchFamily="34" charset="0"/>
              </a:endParaRPr>
            </a:p>
          </p:txBody>
        </p:sp>
        <p:grpSp>
          <p:nvGrpSpPr>
            <p:cNvPr id="8" name="Group 7">
              <a:extLst>
                <a:ext uri="{FF2B5EF4-FFF2-40B4-BE49-F238E27FC236}">
                  <a16:creationId xmlns:a16="http://schemas.microsoft.com/office/drawing/2014/main" id="{42B102D8-CE4E-419A-EEFB-D3DB623F4867}"/>
                </a:ext>
              </a:extLst>
            </p:cNvPr>
            <p:cNvGrpSpPr/>
            <p:nvPr/>
          </p:nvGrpSpPr>
          <p:grpSpPr>
            <a:xfrm>
              <a:off x="371840" y="1619634"/>
              <a:ext cx="4053622" cy="1962417"/>
              <a:chOff x="710310" y="1645762"/>
              <a:chExt cx="3821240" cy="1965131"/>
            </a:xfrm>
          </p:grpSpPr>
          <p:sp>
            <p:nvSpPr>
              <p:cNvPr id="9" name="TextBox 8">
                <a:extLst>
                  <a:ext uri="{FF2B5EF4-FFF2-40B4-BE49-F238E27FC236}">
                    <a16:creationId xmlns:a16="http://schemas.microsoft.com/office/drawing/2014/main" id="{0DABBA5A-6BF1-D5A5-8D5A-05DD389D65C4}"/>
                  </a:ext>
                </a:extLst>
              </p:cNvPr>
              <p:cNvSpPr txBox="1"/>
              <p:nvPr/>
            </p:nvSpPr>
            <p:spPr>
              <a:xfrm>
                <a:off x="3192916" y="2571332"/>
                <a:ext cx="1338634" cy="698591"/>
              </a:xfrm>
              <a:prstGeom prst="rect">
                <a:avLst/>
              </a:prstGeom>
              <a:noFill/>
            </p:spPr>
            <p:txBody>
              <a:bodyPr wrap="square" rtlCol="0">
                <a:spAutoFit/>
              </a:bodyPr>
              <a:lstStyle/>
              <a:p>
                <a:pPr algn="ctr"/>
                <a:r>
                  <a:rPr lang="en-US"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Restorative</a:t>
                </a:r>
              </a:p>
            </p:txBody>
          </p:sp>
          <p:sp>
            <p:nvSpPr>
              <p:cNvPr id="10" name="Rectangle 9">
                <a:extLst>
                  <a:ext uri="{FF2B5EF4-FFF2-40B4-BE49-F238E27FC236}">
                    <a16:creationId xmlns:a16="http://schemas.microsoft.com/office/drawing/2014/main" id="{7947B6B7-D65D-891B-A9EF-E8B38545D2C7}"/>
                  </a:ext>
                </a:extLst>
              </p:cNvPr>
              <p:cNvSpPr/>
              <p:nvPr/>
            </p:nvSpPr>
            <p:spPr>
              <a:xfrm>
                <a:off x="710310" y="1645762"/>
                <a:ext cx="2250599" cy="1965131"/>
              </a:xfrm>
              <a:prstGeom prst="rect">
                <a:avLst/>
              </a:prstGeom>
            </p:spPr>
            <p:txBody>
              <a:bodyPr wrap="square">
                <a:spAutoFit/>
              </a:bodyPr>
              <a:lstStyle/>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Therapeutic Exercise</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Massage</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Traction/Stretching</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Cold and Heat</a:t>
                </a:r>
              </a:p>
              <a:p>
                <a:pPr lvl="1" algn="r" defTabSz="300038">
                  <a:lnSpc>
                    <a:spcPct val="80000"/>
                  </a:lnSpc>
                  <a:spcBef>
                    <a:spcPct val="0"/>
                  </a:spcBef>
                  <a:spcAft>
                    <a:spcPct val="15000"/>
                  </a:spcAft>
                  <a:buClr>
                    <a:srgbClr val="E51837"/>
                  </a:buClr>
                </a:pPr>
                <a:r>
                  <a:rPr lang="en-US" sz="1200" b="1" dirty="0">
                    <a:latin typeface="Calibri" panose="020F0502020204030204" pitchFamily="34" charset="0"/>
                    <a:cs typeface="Calibri" panose="020F0502020204030204" pitchFamily="34" charset="0"/>
                  </a:rPr>
                  <a:t>Chiropractic</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Therapeutic ultrasound</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Bracing, Orthotics</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TENS</a:t>
                </a:r>
                <a:endParaRPr lang="en-US" sz="1050" b="1" dirty="0">
                  <a:solidFill>
                    <a:prstClr val="black"/>
                  </a:solidFill>
                  <a:latin typeface="Calibri" panose="020F0502020204030204" pitchFamily="34" charset="0"/>
                  <a:cs typeface="Calibri" panose="020F0502020204030204" pitchFamily="34" charset="0"/>
                </a:endParaRPr>
              </a:p>
            </p:txBody>
          </p:sp>
        </p:grpSp>
      </p:grpSp>
      <p:grpSp>
        <p:nvGrpSpPr>
          <p:cNvPr id="11" name="Group 10">
            <a:extLst>
              <a:ext uri="{FF2B5EF4-FFF2-40B4-BE49-F238E27FC236}">
                <a16:creationId xmlns:a16="http://schemas.microsoft.com/office/drawing/2014/main" id="{CD1FA382-85A7-0A17-4D32-655FD73770F1}"/>
              </a:ext>
            </a:extLst>
          </p:cNvPr>
          <p:cNvGrpSpPr/>
          <p:nvPr/>
        </p:nvGrpSpPr>
        <p:grpSpPr>
          <a:xfrm>
            <a:off x="1681376" y="3696372"/>
            <a:ext cx="2818724" cy="1837358"/>
            <a:chOff x="806787" y="3879692"/>
            <a:chExt cx="3758298" cy="2449812"/>
          </a:xfrm>
        </p:grpSpPr>
        <p:sp>
          <p:nvSpPr>
            <p:cNvPr id="12" name="Freeform 14">
              <a:extLst>
                <a:ext uri="{FF2B5EF4-FFF2-40B4-BE49-F238E27FC236}">
                  <a16:creationId xmlns:a16="http://schemas.microsoft.com/office/drawing/2014/main" id="{564CCA82-2B0E-87A8-7EF5-546ACC3A4996}"/>
                </a:ext>
              </a:extLst>
            </p:cNvPr>
            <p:cNvSpPr/>
            <p:nvPr/>
          </p:nvSpPr>
          <p:spPr>
            <a:xfrm>
              <a:off x="2755708" y="3879692"/>
              <a:ext cx="1723477" cy="1768553"/>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solidFill>
              <a:srgbClr val="0070C0"/>
            </a:solidFill>
            <a:ln>
              <a:solidFill>
                <a:srgbClr val="0070C0"/>
              </a:solidFill>
            </a:ln>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9838" tIns="69342" rIns="69343" bIns="499838" numCol="1" spcCol="1270" anchor="ctr" anchorCtr="0">
              <a:noAutofit/>
            </a:bodyPr>
            <a:lstStyle/>
            <a:p>
              <a:pPr algn="ctr" defTabSz="433388">
                <a:lnSpc>
                  <a:spcPct val="90000"/>
                </a:lnSpc>
                <a:spcBef>
                  <a:spcPct val="0"/>
                </a:spcBef>
                <a:spcAft>
                  <a:spcPct val="35000"/>
                </a:spcAft>
              </a:pPr>
              <a:endParaRPr lang="en-US" sz="1050" dirty="0">
                <a:solidFill>
                  <a:prstClr val="white"/>
                </a:solidFill>
                <a:latin typeface="Calibri" panose="020F0502020204030204" pitchFamily="34" charset="0"/>
              </a:endParaRPr>
            </a:p>
          </p:txBody>
        </p:sp>
        <p:grpSp>
          <p:nvGrpSpPr>
            <p:cNvPr id="13" name="Group 12">
              <a:extLst>
                <a:ext uri="{FF2B5EF4-FFF2-40B4-BE49-F238E27FC236}">
                  <a16:creationId xmlns:a16="http://schemas.microsoft.com/office/drawing/2014/main" id="{4C7FDD9A-E151-043E-AB86-513BAEBD6717}"/>
                </a:ext>
              </a:extLst>
            </p:cNvPr>
            <p:cNvGrpSpPr/>
            <p:nvPr/>
          </p:nvGrpSpPr>
          <p:grpSpPr>
            <a:xfrm>
              <a:off x="806787" y="4318538"/>
              <a:ext cx="3758298" cy="2010966"/>
              <a:chOff x="822120" y="4344670"/>
              <a:chExt cx="3828036" cy="2013748"/>
            </a:xfrm>
          </p:grpSpPr>
          <p:sp>
            <p:nvSpPr>
              <p:cNvPr id="14" name="TextBox 13">
                <a:extLst>
                  <a:ext uri="{FF2B5EF4-FFF2-40B4-BE49-F238E27FC236}">
                    <a16:creationId xmlns:a16="http://schemas.microsoft.com/office/drawing/2014/main" id="{018D3479-B131-D801-E27F-53D35DF51DEF}"/>
                  </a:ext>
                </a:extLst>
              </p:cNvPr>
              <p:cNvSpPr txBox="1"/>
              <p:nvPr/>
            </p:nvSpPr>
            <p:spPr>
              <a:xfrm>
                <a:off x="2786055" y="4344670"/>
                <a:ext cx="1864101" cy="442271"/>
              </a:xfrm>
              <a:prstGeom prst="rect">
                <a:avLst/>
              </a:prstGeom>
              <a:noFill/>
              <a:ln>
                <a:noFill/>
              </a:ln>
            </p:spPr>
            <p:txBody>
              <a:bodyPr wrap="square" rtlCol="0">
                <a:spAutoFit/>
              </a:bodyPr>
              <a:lstStyle/>
              <a:p>
                <a:pPr algn="ctr" defTabSz="433388">
                  <a:lnSpc>
                    <a:spcPct val="90000"/>
                  </a:lnSpc>
                  <a:spcBef>
                    <a:spcPct val="0"/>
                  </a:spcBef>
                  <a:spcAft>
                    <a:spcPct val="35000"/>
                  </a:spcAft>
                </a:pPr>
                <a:r>
                  <a:rPr lang="en-US" sz="1725"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Medication</a:t>
                </a:r>
              </a:p>
            </p:txBody>
          </p:sp>
          <p:sp>
            <p:nvSpPr>
              <p:cNvPr id="15" name="Rectangle 14">
                <a:extLst>
                  <a:ext uri="{FF2B5EF4-FFF2-40B4-BE49-F238E27FC236}">
                    <a16:creationId xmlns:a16="http://schemas.microsoft.com/office/drawing/2014/main" id="{1E506B91-F863-F12F-1C22-3BE680AC34BE}"/>
                  </a:ext>
                </a:extLst>
              </p:cNvPr>
              <p:cNvSpPr/>
              <p:nvPr/>
            </p:nvSpPr>
            <p:spPr>
              <a:xfrm>
                <a:off x="822120" y="4627519"/>
                <a:ext cx="2143387" cy="1730899"/>
              </a:xfrm>
              <a:prstGeom prst="rect">
                <a:avLst/>
              </a:prstGeom>
            </p:spPr>
            <p:txBody>
              <a:bodyPr wrap="square">
                <a:spAutoFit/>
              </a:bodyPr>
              <a:lstStyle/>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Acetaminophen</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NSAIDs</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Anticonvulsants</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Antidepressants</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Topical agents</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Opioids</a:t>
                </a:r>
              </a:p>
              <a:p>
                <a:pPr lvl="1" algn="r"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Others</a:t>
                </a:r>
                <a:endParaRPr lang="en-US" sz="1050" b="1" dirty="0">
                  <a:solidFill>
                    <a:prstClr val="black"/>
                  </a:solidFill>
                  <a:latin typeface="Calibri" panose="020F0502020204030204" pitchFamily="34" charset="0"/>
                  <a:cs typeface="Calibri" panose="020F0502020204030204" pitchFamily="34" charset="0"/>
                </a:endParaRPr>
              </a:p>
            </p:txBody>
          </p:sp>
        </p:grpSp>
      </p:grpSp>
      <p:grpSp>
        <p:nvGrpSpPr>
          <p:cNvPr id="16" name="Group 15">
            <a:extLst>
              <a:ext uri="{FF2B5EF4-FFF2-40B4-BE49-F238E27FC236}">
                <a16:creationId xmlns:a16="http://schemas.microsoft.com/office/drawing/2014/main" id="{7B7FB94C-4410-7E75-A548-A8956D62B985}"/>
              </a:ext>
            </a:extLst>
          </p:cNvPr>
          <p:cNvGrpSpPr/>
          <p:nvPr/>
        </p:nvGrpSpPr>
        <p:grpSpPr>
          <a:xfrm>
            <a:off x="4479445" y="3696371"/>
            <a:ext cx="3656817" cy="2012840"/>
            <a:chOff x="4537546" y="3879691"/>
            <a:chExt cx="4875755" cy="2683787"/>
          </a:xfrm>
        </p:grpSpPr>
        <p:sp>
          <p:nvSpPr>
            <p:cNvPr id="17" name="Freeform 15">
              <a:extLst>
                <a:ext uri="{FF2B5EF4-FFF2-40B4-BE49-F238E27FC236}">
                  <a16:creationId xmlns:a16="http://schemas.microsoft.com/office/drawing/2014/main" id="{3ED17344-61B2-4A13-4D7B-7E6980EE39F6}"/>
                </a:ext>
              </a:extLst>
            </p:cNvPr>
            <p:cNvSpPr/>
            <p:nvPr/>
          </p:nvSpPr>
          <p:spPr>
            <a:xfrm>
              <a:off x="4581066" y="3879691"/>
              <a:ext cx="1745157" cy="1768554"/>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solidFill>
              <a:srgbClr val="0070C0"/>
            </a:solidFill>
            <a:ln>
              <a:solidFill>
                <a:srgbClr val="0070C0"/>
              </a:solidFill>
            </a:ln>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42" tIns="69343" rIns="499839" bIns="499838" numCol="1" spcCol="1270" anchor="ctr" anchorCtr="0">
              <a:noAutofit/>
            </a:bodyPr>
            <a:lstStyle/>
            <a:p>
              <a:pPr algn="ctr" defTabSz="433388">
                <a:lnSpc>
                  <a:spcPct val="90000"/>
                </a:lnSpc>
                <a:spcBef>
                  <a:spcPct val="0"/>
                </a:spcBef>
                <a:spcAft>
                  <a:spcPct val="35000"/>
                </a:spcAft>
              </a:pPr>
              <a:endParaRPr lang="en-US" sz="1050" dirty="0">
                <a:solidFill>
                  <a:prstClr val="white"/>
                </a:solidFill>
                <a:effectLst>
                  <a:outerShdw blurRad="38100" dist="38100" dir="2700000" algn="tl">
                    <a:srgbClr val="000000">
                      <a:alpha val="43137"/>
                    </a:srgbClr>
                  </a:outerShdw>
                </a:effectLst>
                <a:latin typeface="Calibri" panose="020F0502020204030204" pitchFamily="34" charset="0"/>
              </a:endParaRPr>
            </a:p>
          </p:txBody>
        </p:sp>
        <p:grpSp>
          <p:nvGrpSpPr>
            <p:cNvPr id="18" name="Group 17">
              <a:extLst>
                <a:ext uri="{FF2B5EF4-FFF2-40B4-BE49-F238E27FC236}">
                  <a16:creationId xmlns:a16="http://schemas.microsoft.com/office/drawing/2014/main" id="{997DB06F-A7BB-4046-CAA6-DCC75DFEFAF2}"/>
                </a:ext>
              </a:extLst>
            </p:cNvPr>
            <p:cNvGrpSpPr/>
            <p:nvPr/>
          </p:nvGrpSpPr>
          <p:grpSpPr>
            <a:xfrm>
              <a:off x="4537546" y="4360455"/>
              <a:ext cx="4875755" cy="2203023"/>
              <a:chOff x="4478026" y="4386582"/>
              <a:chExt cx="4966228" cy="2206069"/>
            </a:xfrm>
          </p:grpSpPr>
          <p:sp>
            <p:nvSpPr>
              <p:cNvPr id="19" name="TextBox 18">
                <a:extLst>
                  <a:ext uri="{FF2B5EF4-FFF2-40B4-BE49-F238E27FC236}">
                    <a16:creationId xmlns:a16="http://schemas.microsoft.com/office/drawing/2014/main" id="{086FDEBB-C2E6-C029-99C6-B9779BD99A46}"/>
                  </a:ext>
                </a:extLst>
              </p:cNvPr>
              <p:cNvSpPr txBox="1"/>
              <p:nvPr/>
            </p:nvSpPr>
            <p:spPr>
              <a:xfrm>
                <a:off x="4478026" y="4386582"/>
                <a:ext cx="1818587" cy="413933"/>
              </a:xfrm>
              <a:prstGeom prst="rect">
                <a:avLst/>
              </a:prstGeom>
              <a:noFill/>
            </p:spPr>
            <p:txBody>
              <a:bodyPr wrap="square" rtlCol="0">
                <a:spAutoFit/>
              </a:bodyPr>
              <a:lstStyle/>
              <a:p>
                <a:pPr algn="ctr">
                  <a:lnSpc>
                    <a:spcPct val="80000"/>
                  </a:lnSpc>
                </a:pPr>
                <a:r>
                  <a:rPr lang="en-US" sz="1725"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Procedural</a:t>
                </a:r>
              </a:p>
            </p:txBody>
          </p:sp>
          <p:sp>
            <p:nvSpPr>
              <p:cNvPr id="20" name="Rectangle 19">
                <a:extLst>
                  <a:ext uri="{FF2B5EF4-FFF2-40B4-BE49-F238E27FC236}">
                    <a16:creationId xmlns:a16="http://schemas.microsoft.com/office/drawing/2014/main" id="{6F219660-8522-4327-50B7-78EA22946F3C}"/>
                  </a:ext>
                </a:extLst>
              </p:cNvPr>
              <p:cNvSpPr/>
              <p:nvPr/>
            </p:nvSpPr>
            <p:spPr>
              <a:xfrm>
                <a:off x="6132350" y="4627520"/>
                <a:ext cx="3311904" cy="1965131"/>
              </a:xfrm>
              <a:prstGeom prst="rect">
                <a:avLst/>
              </a:prstGeom>
            </p:spPr>
            <p:txBody>
              <a:bodyPr wrap="square">
                <a:spAutoFit/>
              </a:bodyPr>
              <a:lstStyle/>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Nerve blocks</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Steroid injections</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Radiofrequency ablation</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Trigger point injections</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Neuromodulation</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Stimulators</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Intrathecal pumps</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Autologous stem cell Tx</a:t>
                </a:r>
                <a:endParaRPr lang="en-US" sz="1050" b="1" dirty="0">
                  <a:solidFill>
                    <a:prstClr val="black"/>
                  </a:solidFill>
                  <a:latin typeface="Calibri" panose="020F0502020204030204" pitchFamily="34" charset="0"/>
                  <a:cs typeface="Calibri" panose="020F0502020204030204" pitchFamily="34" charset="0"/>
                </a:endParaRPr>
              </a:p>
            </p:txBody>
          </p:sp>
        </p:grpSp>
      </p:grpSp>
      <p:grpSp>
        <p:nvGrpSpPr>
          <p:cNvPr id="21" name="Group 20">
            <a:extLst>
              <a:ext uri="{FF2B5EF4-FFF2-40B4-BE49-F238E27FC236}">
                <a16:creationId xmlns:a16="http://schemas.microsoft.com/office/drawing/2014/main" id="{45663429-1839-0008-280A-CB5704F69854}"/>
              </a:ext>
            </a:extLst>
          </p:cNvPr>
          <p:cNvGrpSpPr/>
          <p:nvPr/>
        </p:nvGrpSpPr>
        <p:grpSpPr>
          <a:xfrm>
            <a:off x="4512086" y="2059079"/>
            <a:ext cx="3890222" cy="1569496"/>
            <a:chOff x="4581066" y="1696634"/>
            <a:chExt cx="5186962" cy="2092662"/>
          </a:xfrm>
        </p:grpSpPr>
        <p:sp>
          <p:nvSpPr>
            <p:cNvPr id="22" name="Freeform 16">
              <a:extLst>
                <a:ext uri="{FF2B5EF4-FFF2-40B4-BE49-F238E27FC236}">
                  <a16:creationId xmlns:a16="http://schemas.microsoft.com/office/drawing/2014/main" id="{E1256F3C-FACB-BFDC-206B-AC266C632194}"/>
                </a:ext>
              </a:extLst>
            </p:cNvPr>
            <p:cNvSpPr/>
            <p:nvPr/>
          </p:nvSpPr>
          <p:spPr>
            <a:xfrm>
              <a:off x="4581066"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solidFill>
              <a:srgbClr val="0070C0"/>
            </a:solidFill>
            <a:ln>
              <a:solidFill>
                <a:srgbClr val="0070C0"/>
              </a:solidFill>
            </a:ln>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42" tIns="499838" rIns="499838" bIns="69342" numCol="1" spcCol="1270" anchor="ctr" anchorCtr="0">
              <a:noAutofit/>
            </a:bodyPr>
            <a:lstStyle/>
            <a:p>
              <a:pPr algn="ctr" defTabSz="433388">
                <a:lnSpc>
                  <a:spcPct val="90000"/>
                </a:lnSpc>
                <a:spcBef>
                  <a:spcPct val="0"/>
                </a:spcBef>
                <a:spcAft>
                  <a:spcPct val="35000"/>
                </a:spcAft>
              </a:pPr>
              <a:endParaRPr lang="en-US" sz="1050" dirty="0">
                <a:solidFill>
                  <a:prstClr val="white"/>
                </a:solidFill>
                <a:latin typeface="Calibri" panose="020F0502020204030204" pitchFamily="34" charset="0"/>
              </a:endParaRPr>
            </a:p>
          </p:txBody>
        </p:sp>
        <p:grpSp>
          <p:nvGrpSpPr>
            <p:cNvPr id="23" name="Group 22">
              <a:extLst>
                <a:ext uri="{FF2B5EF4-FFF2-40B4-BE49-F238E27FC236}">
                  <a16:creationId xmlns:a16="http://schemas.microsoft.com/office/drawing/2014/main" id="{A1B712B9-C8D9-4C45-38B8-F8CF431E2361}"/>
                </a:ext>
              </a:extLst>
            </p:cNvPr>
            <p:cNvGrpSpPr/>
            <p:nvPr/>
          </p:nvGrpSpPr>
          <p:grpSpPr>
            <a:xfrm>
              <a:off x="4612095" y="1696634"/>
              <a:ext cx="5155933" cy="1728508"/>
              <a:chOff x="4627635" y="1722762"/>
              <a:chExt cx="5251603" cy="1730901"/>
            </a:xfrm>
          </p:grpSpPr>
          <p:sp>
            <p:nvSpPr>
              <p:cNvPr id="24" name="TextBox 23">
                <a:extLst>
                  <a:ext uri="{FF2B5EF4-FFF2-40B4-BE49-F238E27FC236}">
                    <a16:creationId xmlns:a16="http://schemas.microsoft.com/office/drawing/2014/main" id="{48A91183-DA4F-CDCC-0B09-9A9965D0BEEA}"/>
                  </a:ext>
                </a:extLst>
              </p:cNvPr>
              <p:cNvSpPr txBox="1"/>
              <p:nvPr/>
            </p:nvSpPr>
            <p:spPr>
              <a:xfrm>
                <a:off x="4627635" y="2491679"/>
                <a:ext cx="1717040" cy="917245"/>
              </a:xfrm>
              <a:prstGeom prst="rect">
                <a:avLst/>
              </a:prstGeom>
              <a:noFill/>
            </p:spPr>
            <p:txBody>
              <a:bodyPr wrap="square" rtlCol="0">
                <a:spAutoFit/>
              </a:bodyPr>
              <a:lstStyle/>
              <a:p>
                <a:pPr>
                  <a:lnSpc>
                    <a:spcPct val="80000"/>
                  </a:lnSpc>
                </a:pPr>
                <a:r>
                  <a:rPr lang="en-US" sz="12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Behavioral </a:t>
                </a:r>
              </a:p>
              <a:p>
                <a:pPr>
                  <a:lnSpc>
                    <a:spcPct val="80000"/>
                  </a:lnSpc>
                </a:pPr>
                <a:endParaRPr lang="en-US" sz="12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80000"/>
                  </a:lnSpc>
                </a:pPr>
                <a:r>
                  <a:rPr lang="en-US" sz="12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Complementary and Integrative</a:t>
                </a:r>
              </a:p>
            </p:txBody>
          </p:sp>
          <p:sp>
            <p:nvSpPr>
              <p:cNvPr id="25" name="Rectangle 24">
                <a:extLst>
                  <a:ext uri="{FF2B5EF4-FFF2-40B4-BE49-F238E27FC236}">
                    <a16:creationId xmlns:a16="http://schemas.microsoft.com/office/drawing/2014/main" id="{42E045DE-71BC-F854-AA2F-308F75C8B40B}"/>
                  </a:ext>
                </a:extLst>
              </p:cNvPr>
              <p:cNvSpPr/>
              <p:nvPr/>
            </p:nvSpPr>
            <p:spPr>
              <a:xfrm>
                <a:off x="6331647" y="1722762"/>
                <a:ext cx="3547591" cy="1730901"/>
              </a:xfrm>
              <a:prstGeom prst="rect">
                <a:avLst/>
              </a:prstGeom>
            </p:spPr>
            <p:txBody>
              <a:bodyPr wrap="square">
                <a:spAutoFit/>
              </a:bodyPr>
              <a:lstStyle/>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Cognitive Behavioral Tx</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Acceptance and Commitment Tx</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Mindfulness stress reduction</a:t>
                </a:r>
                <a:endParaRPr lang="en-US" sz="1200" dirty="0">
                  <a:solidFill>
                    <a:prstClr val="black"/>
                  </a:solidFill>
                  <a:latin typeface="Calibri" panose="020F0502020204030204" pitchFamily="34" charset="0"/>
                  <a:cs typeface="Calibri" panose="020F0502020204030204" pitchFamily="34" charset="0"/>
                </a:endParaRP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Meditation</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Acupuncture</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Yoga</a:t>
                </a:r>
              </a:p>
              <a:p>
                <a:pPr lvl="1" defTabSz="300038">
                  <a:lnSpc>
                    <a:spcPct val="80000"/>
                  </a:lnSpc>
                  <a:spcBef>
                    <a:spcPct val="0"/>
                  </a:spcBef>
                  <a:spcAft>
                    <a:spcPct val="15000"/>
                  </a:spcAft>
                  <a:buClr>
                    <a:srgbClr val="E51837"/>
                  </a:buClr>
                </a:pPr>
                <a:r>
                  <a:rPr lang="en-US" sz="1200" b="1" dirty="0">
                    <a:solidFill>
                      <a:prstClr val="black"/>
                    </a:solidFill>
                    <a:latin typeface="Calibri" panose="020F0502020204030204" pitchFamily="34" charset="0"/>
                    <a:cs typeface="Calibri" panose="020F0502020204030204" pitchFamily="34" charset="0"/>
                  </a:rPr>
                  <a:t>Tai chi</a:t>
                </a:r>
                <a:endParaRPr lang="en-US" sz="1050" b="1" dirty="0">
                  <a:solidFill>
                    <a:prstClr val="black"/>
                  </a:solidFill>
                  <a:latin typeface="Calibri" panose="020F0502020204030204" pitchFamily="34" charset="0"/>
                  <a:cs typeface="Calibri" panose="020F0502020204030204" pitchFamily="34" charset="0"/>
                </a:endParaRPr>
              </a:p>
            </p:txBody>
          </p:sp>
        </p:grpSp>
      </p:grpSp>
      <p:grpSp>
        <p:nvGrpSpPr>
          <p:cNvPr id="26" name="Group 25">
            <a:extLst>
              <a:ext uri="{FF2B5EF4-FFF2-40B4-BE49-F238E27FC236}">
                <a16:creationId xmlns:a16="http://schemas.microsoft.com/office/drawing/2014/main" id="{8FC7E2FE-812C-2B2C-A1A0-5631615D4028}"/>
              </a:ext>
            </a:extLst>
          </p:cNvPr>
          <p:cNvGrpSpPr/>
          <p:nvPr/>
        </p:nvGrpSpPr>
        <p:grpSpPr>
          <a:xfrm>
            <a:off x="774827" y="1632748"/>
            <a:ext cx="7361441" cy="4358191"/>
            <a:chOff x="-401945" y="1128193"/>
            <a:chExt cx="9815254" cy="5810923"/>
          </a:xfrm>
        </p:grpSpPr>
        <p:grpSp>
          <p:nvGrpSpPr>
            <p:cNvPr id="27" name="Group 26">
              <a:extLst>
                <a:ext uri="{FF2B5EF4-FFF2-40B4-BE49-F238E27FC236}">
                  <a16:creationId xmlns:a16="http://schemas.microsoft.com/office/drawing/2014/main" id="{99BC1502-5D24-3FBC-694B-E23A98B7E1EB}"/>
                </a:ext>
              </a:extLst>
            </p:cNvPr>
            <p:cNvGrpSpPr/>
            <p:nvPr/>
          </p:nvGrpSpPr>
          <p:grpSpPr>
            <a:xfrm>
              <a:off x="-401945" y="3518132"/>
              <a:ext cx="9815254" cy="874076"/>
              <a:chOff x="-393787" y="3544259"/>
              <a:chExt cx="9997382" cy="875284"/>
            </a:xfrm>
          </p:grpSpPr>
          <p:sp>
            <p:nvSpPr>
              <p:cNvPr id="35" name="TextBox 34">
                <a:extLst>
                  <a:ext uri="{FF2B5EF4-FFF2-40B4-BE49-F238E27FC236}">
                    <a16:creationId xmlns:a16="http://schemas.microsoft.com/office/drawing/2014/main" id="{C559A2AF-CF2A-BB65-D2BF-00FF84FD2D08}"/>
                  </a:ext>
                </a:extLst>
              </p:cNvPr>
              <p:cNvSpPr txBox="1"/>
              <p:nvPr/>
            </p:nvSpPr>
            <p:spPr>
              <a:xfrm>
                <a:off x="-393787" y="3544259"/>
                <a:ext cx="2243733" cy="835828"/>
              </a:xfrm>
              <a:prstGeom prst="rect">
                <a:avLst/>
              </a:prstGeom>
              <a:noFill/>
            </p:spPr>
            <p:txBody>
              <a:bodyPr wrap="square" rtlCol="0">
                <a:spAutoFit/>
              </a:bodyPr>
              <a:lstStyle/>
              <a:p>
                <a:pPr algn="r">
                  <a:lnSpc>
                    <a:spcPct val="70000"/>
                  </a:lnSpc>
                </a:pPr>
                <a:r>
                  <a:rPr lang="en-US" sz="2400" b="1" dirty="0">
                    <a:solidFill>
                      <a:srgbClr val="0070C0"/>
                    </a:solidFill>
                    <a:latin typeface="Calibri" panose="020F0502020204030204" pitchFamily="34" charset="0"/>
                    <a:cs typeface="Calibri" panose="020F0502020204030204" pitchFamily="34" charset="0"/>
                  </a:rPr>
                  <a:t>Cultivate</a:t>
                </a:r>
              </a:p>
              <a:p>
                <a:pPr algn="r">
                  <a:lnSpc>
                    <a:spcPct val="70000"/>
                  </a:lnSpc>
                </a:pPr>
                <a:r>
                  <a:rPr lang="en-US" sz="2400" b="1" dirty="0">
                    <a:solidFill>
                      <a:srgbClr val="0070C0"/>
                    </a:solidFill>
                    <a:latin typeface="Calibri" panose="020F0502020204030204" pitchFamily="34" charset="0"/>
                    <a:cs typeface="Calibri" panose="020F0502020204030204" pitchFamily="34" charset="0"/>
                  </a:rPr>
                  <a:t>Well-being</a:t>
                </a:r>
              </a:p>
            </p:txBody>
          </p:sp>
          <p:grpSp>
            <p:nvGrpSpPr>
              <p:cNvPr id="36" name="Group 35">
                <a:extLst>
                  <a:ext uri="{FF2B5EF4-FFF2-40B4-BE49-F238E27FC236}">
                    <a16:creationId xmlns:a16="http://schemas.microsoft.com/office/drawing/2014/main" id="{B3AF8060-E073-B408-09F0-A1254725B812}"/>
                  </a:ext>
                </a:extLst>
              </p:cNvPr>
              <p:cNvGrpSpPr/>
              <p:nvPr/>
            </p:nvGrpSpPr>
            <p:grpSpPr>
              <a:xfrm>
                <a:off x="1805654" y="3583716"/>
                <a:ext cx="7797941" cy="835827"/>
                <a:chOff x="1805654" y="3583716"/>
                <a:chExt cx="7797941" cy="835827"/>
              </a:xfrm>
            </p:grpSpPr>
            <p:sp>
              <p:nvSpPr>
                <p:cNvPr id="37" name="TextBox 36">
                  <a:extLst>
                    <a:ext uri="{FF2B5EF4-FFF2-40B4-BE49-F238E27FC236}">
                      <a16:creationId xmlns:a16="http://schemas.microsoft.com/office/drawing/2014/main" id="{38A0A76E-2E7A-B0B1-29A0-09424103C046}"/>
                    </a:ext>
                  </a:extLst>
                </p:cNvPr>
                <p:cNvSpPr txBox="1"/>
                <p:nvPr/>
              </p:nvSpPr>
              <p:spPr>
                <a:xfrm>
                  <a:off x="7298644" y="3583716"/>
                  <a:ext cx="2304951" cy="835827"/>
                </a:xfrm>
                <a:prstGeom prst="rect">
                  <a:avLst/>
                </a:prstGeom>
                <a:noFill/>
              </p:spPr>
              <p:txBody>
                <a:bodyPr wrap="square" rtlCol="0">
                  <a:spAutoFit/>
                </a:bodyPr>
                <a:lstStyle/>
                <a:p>
                  <a:pPr>
                    <a:lnSpc>
                      <a:spcPct val="70000"/>
                    </a:lnSpc>
                  </a:pPr>
                  <a:r>
                    <a:rPr lang="en-US" sz="2400" b="1" dirty="0">
                      <a:solidFill>
                        <a:srgbClr val="0070C0"/>
                      </a:solidFill>
                      <a:latin typeface="Calibri" panose="020F0502020204030204" pitchFamily="34" charset="0"/>
                      <a:cs typeface="Calibri" panose="020F0502020204030204" pitchFamily="34" charset="0"/>
                    </a:rPr>
                    <a:t>Reduce Pain</a:t>
                  </a:r>
                </a:p>
              </p:txBody>
            </p:sp>
            <p:cxnSp>
              <p:nvCxnSpPr>
                <p:cNvPr id="38" name="Straight Arrow Connector 37">
                  <a:extLst>
                    <a:ext uri="{FF2B5EF4-FFF2-40B4-BE49-F238E27FC236}">
                      <a16:creationId xmlns:a16="http://schemas.microsoft.com/office/drawing/2014/main" id="{3B4CC4D1-4613-F261-5533-14D0ABB0A5A9}"/>
                    </a:ext>
                  </a:extLst>
                </p:cNvPr>
                <p:cNvCxnSpPr/>
                <p:nvPr/>
              </p:nvCxnSpPr>
              <p:spPr>
                <a:xfrm>
                  <a:off x="1805654" y="3860446"/>
                  <a:ext cx="5524806" cy="0"/>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FF480791-A6F4-A90F-3F35-17A2C48C995C}"/>
                </a:ext>
              </a:extLst>
            </p:cNvPr>
            <p:cNvGrpSpPr/>
            <p:nvPr/>
          </p:nvGrpSpPr>
          <p:grpSpPr>
            <a:xfrm>
              <a:off x="2737703" y="1128193"/>
              <a:ext cx="3482963" cy="5810923"/>
              <a:chOff x="2738232" y="1154362"/>
              <a:chExt cx="3547591" cy="5818957"/>
            </a:xfrm>
          </p:grpSpPr>
          <p:sp>
            <p:nvSpPr>
              <p:cNvPr id="31" name="TextBox 30">
                <a:extLst>
                  <a:ext uri="{FF2B5EF4-FFF2-40B4-BE49-F238E27FC236}">
                    <a16:creationId xmlns:a16="http://schemas.microsoft.com/office/drawing/2014/main" id="{4B11D04E-A6D4-C005-5D5A-41E3F2783DC0}"/>
                  </a:ext>
                </a:extLst>
              </p:cNvPr>
              <p:cNvSpPr txBox="1"/>
              <p:nvPr/>
            </p:nvSpPr>
            <p:spPr>
              <a:xfrm>
                <a:off x="3208972" y="6137492"/>
                <a:ext cx="2813651" cy="835827"/>
              </a:xfrm>
              <a:prstGeom prst="rect">
                <a:avLst/>
              </a:prstGeom>
              <a:noFill/>
            </p:spPr>
            <p:txBody>
              <a:bodyPr wrap="square" rtlCol="0">
                <a:spAutoFit/>
              </a:bodyPr>
              <a:lstStyle/>
              <a:p>
                <a:pPr algn="ctr">
                  <a:lnSpc>
                    <a:spcPct val="70000"/>
                  </a:lnSpc>
                </a:pPr>
                <a:r>
                  <a:rPr lang="en-US" sz="2400" b="1" dirty="0">
                    <a:solidFill>
                      <a:srgbClr val="0070C0"/>
                    </a:solidFill>
                    <a:latin typeface="Calibri" panose="020F0502020204030204" pitchFamily="34" charset="0"/>
                    <a:cs typeface="Calibri" panose="020F0502020204030204" pitchFamily="34" charset="0"/>
                  </a:rPr>
                  <a:t>Improve </a:t>
                </a:r>
              </a:p>
              <a:p>
                <a:pPr algn="ctr">
                  <a:lnSpc>
                    <a:spcPct val="70000"/>
                  </a:lnSpc>
                </a:pPr>
                <a:r>
                  <a:rPr lang="en-US" sz="2400" b="1" dirty="0">
                    <a:solidFill>
                      <a:srgbClr val="0070C0"/>
                    </a:solidFill>
                    <a:latin typeface="Calibri" panose="020F0502020204030204" pitchFamily="34" charset="0"/>
                    <a:cs typeface="Calibri" panose="020F0502020204030204" pitchFamily="34" charset="0"/>
                  </a:rPr>
                  <a:t>Quality of Life</a:t>
                </a:r>
              </a:p>
            </p:txBody>
          </p:sp>
          <p:grpSp>
            <p:nvGrpSpPr>
              <p:cNvPr id="32" name="Group 31">
                <a:extLst>
                  <a:ext uri="{FF2B5EF4-FFF2-40B4-BE49-F238E27FC236}">
                    <a16:creationId xmlns:a16="http://schemas.microsoft.com/office/drawing/2014/main" id="{6FF682CF-6A36-278A-944A-4A277E547DE1}"/>
                  </a:ext>
                </a:extLst>
              </p:cNvPr>
              <p:cNvGrpSpPr/>
              <p:nvPr/>
            </p:nvGrpSpPr>
            <p:grpSpPr>
              <a:xfrm>
                <a:off x="2738232" y="1154362"/>
                <a:ext cx="3547591" cy="4951001"/>
                <a:chOff x="2738232" y="1154362"/>
                <a:chExt cx="3547591" cy="4951001"/>
              </a:xfrm>
            </p:grpSpPr>
            <p:sp>
              <p:nvSpPr>
                <p:cNvPr id="33" name="TextBox 32">
                  <a:extLst>
                    <a:ext uri="{FF2B5EF4-FFF2-40B4-BE49-F238E27FC236}">
                      <a16:creationId xmlns:a16="http://schemas.microsoft.com/office/drawing/2014/main" id="{B779A92C-308F-363F-0A8C-33EF52479FAE}"/>
                    </a:ext>
                  </a:extLst>
                </p:cNvPr>
                <p:cNvSpPr txBox="1"/>
                <p:nvPr/>
              </p:nvSpPr>
              <p:spPr>
                <a:xfrm>
                  <a:off x="2738232" y="1154362"/>
                  <a:ext cx="3547591" cy="490642"/>
                </a:xfrm>
                <a:prstGeom prst="rect">
                  <a:avLst/>
                </a:prstGeom>
                <a:noFill/>
              </p:spPr>
              <p:txBody>
                <a:bodyPr wrap="square" rtlCol="0">
                  <a:spAutoFit/>
                </a:bodyPr>
                <a:lstStyle/>
                <a:p>
                  <a:pPr algn="ctr">
                    <a:lnSpc>
                      <a:spcPct val="70000"/>
                    </a:lnSpc>
                  </a:pPr>
                  <a:r>
                    <a:rPr lang="en-US" sz="2400" b="1" dirty="0">
                      <a:solidFill>
                        <a:srgbClr val="0070C0"/>
                      </a:solidFill>
                      <a:latin typeface="Calibri" panose="020F0502020204030204" pitchFamily="34" charset="0"/>
                      <a:cs typeface="Calibri" panose="020F0502020204030204" pitchFamily="34" charset="0"/>
                    </a:rPr>
                    <a:t>Restore Function</a:t>
                  </a:r>
                </a:p>
              </p:txBody>
            </p:sp>
            <p:cxnSp>
              <p:nvCxnSpPr>
                <p:cNvPr id="34" name="Straight Arrow Connector 33">
                  <a:extLst>
                    <a:ext uri="{FF2B5EF4-FFF2-40B4-BE49-F238E27FC236}">
                      <a16:creationId xmlns:a16="http://schemas.microsoft.com/office/drawing/2014/main" id="{E7C81B45-2B1B-3714-B6A1-3FA35B219B81}"/>
                    </a:ext>
                  </a:extLst>
                </p:cNvPr>
                <p:cNvCxnSpPr>
                  <a:cxnSpLocks/>
                </p:cNvCxnSpPr>
                <p:nvPr/>
              </p:nvCxnSpPr>
              <p:spPr>
                <a:xfrm>
                  <a:off x="4571472" y="1655869"/>
                  <a:ext cx="0" cy="4449494"/>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29" name="Oval 28">
              <a:extLst>
                <a:ext uri="{FF2B5EF4-FFF2-40B4-BE49-F238E27FC236}">
                  <a16:creationId xmlns:a16="http://schemas.microsoft.com/office/drawing/2014/main" id="{5C5CE685-BD33-C20C-5038-998B6FA3B057}"/>
                </a:ext>
              </a:extLst>
            </p:cNvPr>
            <p:cNvSpPr/>
            <p:nvPr/>
          </p:nvSpPr>
          <p:spPr>
            <a:xfrm>
              <a:off x="4013332" y="3310289"/>
              <a:ext cx="1017708" cy="983914"/>
            </a:xfrm>
            <a:prstGeom prst="ellipse">
              <a:avLst/>
            </a:prstGeom>
            <a:solidFill>
              <a:srgbClr val="438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Calibri" panose="020F0502020204030204" pitchFamily="34" charset="0"/>
              </a:endParaRPr>
            </a:p>
          </p:txBody>
        </p:sp>
        <p:sp>
          <p:nvSpPr>
            <p:cNvPr id="30" name="TextBox 29">
              <a:extLst>
                <a:ext uri="{FF2B5EF4-FFF2-40B4-BE49-F238E27FC236}">
                  <a16:creationId xmlns:a16="http://schemas.microsoft.com/office/drawing/2014/main" id="{67D9C743-5AA1-490F-A99F-747F4A7D2968}"/>
                </a:ext>
              </a:extLst>
            </p:cNvPr>
            <p:cNvSpPr txBox="1"/>
            <p:nvPr/>
          </p:nvSpPr>
          <p:spPr>
            <a:xfrm>
              <a:off x="4002831" y="3549854"/>
              <a:ext cx="1038709" cy="621708"/>
            </a:xfrm>
            <a:prstGeom prst="rect">
              <a:avLst/>
            </a:prstGeom>
            <a:noFill/>
          </p:spPr>
          <p:txBody>
            <a:bodyPr wrap="square" rtlCol="0">
              <a:spAutoFit/>
            </a:bodyPr>
            <a:lstStyle/>
            <a:p>
              <a:pPr algn="ctr">
                <a:lnSpc>
                  <a:spcPct val="80000"/>
                </a:lnSpc>
              </a:pPr>
              <a:r>
                <a:rPr lang="en-US" sz="15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SELF</a:t>
              </a:r>
            </a:p>
            <a:p>
              <a:pPr algn="ctr">
                <a:lnSpc>
                  <a:spcPct val="80000"/>
                </a:lnSpc>
              </a:pPr>
              <a:r>
                <a:rPr lang="en-US" sz="15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CARE</a:t>
              </a:r>
            </a:p>
          </p:txBody>
        </p:sp>
      </p:grpSp>
      <p:sp>
        <p:nvSpPr>
          <p:cNvPr id="39" name="Freeform 20">
            <a:extLst>
              <a:ext uri="{FF2B5EF4-FFF2-40B4-BE49-F238E27FC236}">
                <a16:creationId xmlns:a16="http://schemas.microsoft.com/office/drawing/2014/main" id="{E05AC476-1884-128B-9A16-DA0753E99FC4}"/>
              </a:ext>
            </a:extLst>
          </p:cNvPr>
          <p:cNvSpPr/>
          <p:nvPr/>
        </p:nvSpPr>
        <p:spPr>
          <a:xfrm>
            <a:off x="5020946" y="4218044"/>
            <a:ext cx="2438682" cy="1084731"/>
          </a:xfrm>
          <a:custGeom>
            <a:avLst/>
            <a:gdLst>
              <a:gd name="connsiteX0" fmla="*/ 0 w 2235825"/>
              <a:gd name="connsiteY0" fmla="*/ 144831 h 1448308"/>
              <a:gd name="connsiteX1" fmla="*/ 144831 w 2235825"/>
              <a:gd name="connsiteY1" fmla="*/ 0 h 1448308"/>
              <a:gd name="connsiteX2" fmla="*/ 2090994 w 2235825"/>
              <a:gd name="connsiteY2" fmla="*/ 0 h 1448308"/>
              <a:gd name="connsiteX3" fmla="*/ 2235825 w 2235825"/>
              <a:gd name="connsiteY3" fmla="*/ 144831 h 1448308"/>
              <a:gd name="connsiteX4" fmla="*/ 2235825 w 2235825"/>
              <a:gd name="connsiteY4" fmla="*/ 1303477 h 1448308"/>
              <a:gd name="connsiteX5" fmla="*/ 2090994 w 2235825"/>
              <a:gd name="connsiteY5" fmla="*/ 1448308 h 1448308"/>
              <a:gd name="connsiteX6" fmla="*/ 144831 w 2235825"/>
              <a:gd name="connsiteY6" fmla="*/ 1448308 h 1448308"/>
              <a:gd name="connsiteX7" fmla="*/ 0 w 2235825"/>
              <a:gd name="connsiteY7" fmla="*/ 1303477 h 1448308"/>
              <a:gd name="connsiteX8" fmla="*/ 0 w 2235825"/>
              <a:gd name="connsiteY8"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825" h="1448308">
                <a:moveTo>
                  <a:pt x="0" y="144831"/>
                </a:moveTo>
                <a:cubicBezTo>
                  <a:pt x="0" y="64843"/>
                  <a:pt x="64843" y="0"/>
                  <a:pt x="144831" y="0"/>
                </a:cubicBezTo>
                <a:lnTo>
                  <a:pt x="2090994" y="0"/>
                </a:lnTo>
                <a:cubicBezTo>
                  <a:pt x="2170982" y="0"/>
                  <a:pt x="2235825" y="64843"/>
                  <a:pt x="2235825" y="144831"/>
                </a:cubicBezTo>
                <a:lnTo>
                  <a:pt x="2235825" y="1303477"/>
                </a:lnTo>
                <a:cubicBezTo>
                  <a:pt x="2235825" y="1383465"/>
                  <a:pt x="2170982" y="1448308"/>
                  <a:pt x="2090994" y="1448308"/>
                </a:cubicBezTo>
                <a:lnTo>
                  <a:pt x="144831" y="1448308"/>
                </a:lnTo>
                <a:cubicBezTo>
                  <a:pt x="64843" y="1448308"/>
                  <a:pt x="0" y="1383465"/>
                  <a:pt x="0" y="1303477"/>
                </a:cubicBezTo>
                <a:lnTo>
                  <a:pt x="0" y="144831"/>
                </a:lnTo>
                <a:close/>
              </a:path>
            </a:pathLst>
          </a:custGeom>
          <a:no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1212" tIns="329709" rIns="58151" bIns="58151" numCol="1" spcCol="1270" anchor="t" anchorCtr="0">
            <a:noAutofit/>
          </a:bodyPr>
          <a:lstStyle/>
          <a:p>
            <a:pPr marL="214313" lvl="1" indent="-214313" defTabSz="300038">
              <a:lnSpc>
                <a:spcPct val="90000"/>
              </a:lnSpc>
              <a:spcBef>
                <a:spcPct val="0"/>
              </a:spcBef>
              <a:spcAft>
                <a:spcPct val="15000"/>
              </a:spcAft>
              <a:buClr>
                <a:srgbClr val="E51837"/>
              </a:buClr>
              <a:buFont typeface="Wingdings" pitchFamily="2" charset="2"/>
              <a:buChar char="§"/>
            </a:pPr>
            <a:endParaRPr lang="en-US" sz="1050" dirty="0">
              <a:solidFill>
                <a:prstClr val="black">
                  <a:hueOff val="0"/>
                  <a:satOff val="0"/>
                  <a:lumOff val="0"/>
                  <a:alphaOff val="0"/>
                </a:prstClr>
              </a:solidFill>
              <a:latin typeface="Calibri" panose="020F0502020204030204" pitchFamily="34" charset="0"/>
            </a:endParaRPr>
          </a:p>
        </p:txBody>
      </p:sp>
    </p:spTree>
    <p:extLst>
      <p:ext uri="{BB962C8B-B14F-4D97-AF65-F5344CB8AC3E}">
        <p14:creationId xmlns:p14="http://schemas.microsoft.com/office/powerpoint/2010/main" val="1393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C26C1-A9A1-7602-7C59-02BF64ADEC8D}"/>
              </a:ext>
            </a:extLst>
          </p:cNvPr>
          <p:cNvSpPr>
            <a:spLocks noGrp="1"/>
          </p:cNvSpPr>
          <p:nvPr>
            <p:ph type="title"/>
          </p:nvPr>
        </p:nvSpPr>
        <p:spPr>
          <a:xfrm>
            <a:off x="543073" y="567028"/>
            <a:ext cx="8230306" cy="1935539"/>
          </a:xfrm>
        </p:spPr>
        <p:txBody>
          <a:bodyPr/>
          <a:lstStyle/>
          <a:p>
            <a:r>
              <a:rPr lang="en-US" sz="6600" b="1" dirty="0">
                <a:effectLst>
                  <a:outerShdw blurRad="38100" dist="38100" dir="2700000" algn="tl">
                    <a:srgbClr val="000000">
                      <a:alpha val="43137"/>
                    </a:srgbClr>
                  </a:outerShdw>
                </a:effectLst>
              </a:rPr>
              <a:t>Pain and Addiction</a:t>
            </a:r>
          </a:p>
        </p:txBody>
      </p:sp>
    </p:spTree>
    <p:extLst>
      <p:ext uri="{BB962C8B-B14F-4D97-AF65-F5344CB8AC3E}">
        <p14:creationId xmlns:p14="http://schemas.microsoft.com/office/powerpoint/2010/main" val="386837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0" y="238481"/>
            <a:ext cx="9144000" cy="783773"/>
          </a:xfrm>
          <a:noFill/>
        </p:spPr>
        <p:txBody>
          <a:bodyPr/>
          <a:lstStyle/>
          <a:p>
            <a:r>
              <a:rPr lang="en-US" altLang="en-US" sz="4000" b="1" dirty="0">
                <a:solidFill>
                  <a:schemeClr val="accent1"/>
                </a:solidFill>
                <a:effectLst>
                  <a:outerShdw blurRad="38100" dist="38100" dir="2700000" algn="tl">
                    <a:srgbClr val="000000">
                      <a:alpha val="43137"/>
                    </a:srgbClr>
                  </a:outerShdw>
                </a:effectLst>
              </a:rPr>
              <a:t>Reasons for Prescription Opioid Misuse</a:t>
            </a:r>
          </a:p>
        </p:txBody>
      </p:sp>
      <p:sp>
        <p:nvSpPr>
          <p:cNvPr id="93187" name="TextBox 2"/>
          <p:cNvSpPr txBox="1">
            <a:spLocks noChangeArrowheads="1"/>
          </p:cNvSpPr>
          <p:nvPr/>
        </p:nvSpPr>
        <p:spPr bwMode="auto">
          <a:xfrm>
            <a:off x="175474" y="6250187"/>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0" fontAlgn="base" hangingPunct="0">
              <a:spcBef>
                <a:spcPct val="0"/>
              </a:spcBef>
              <a:spcAft>
                <a:spcPct val="0"/>
              </a:spcAft>
              <a:buFontTx/>
              <a:buNone/>
            </a:pPr>
            <a:r>
              <a:rPr lang="en-US" altLang="en-US" sz="1800" dirty="0">
                <a:solidFill>
                  <a:srgbClr val="000000"/>
                </a:solidFill>
              </a:rPr>
              <a:t>SAMHSA. 2018 NSDUH</a:t>
            </a:r>
          </a:p>
        </p:txBody>
      </p:sp>
      <p:pic>
        <p:nvPicPr>
          <p:cNvPr id="93188" name="Picture 2"/>
          <p:cNvPicPr>
            <a:picLocks noChangeAspect="1" noChangeArrowheads="1"/>
          </p:cNvPicPr>
          <p:nvPr/>
        </p:nvPicPr>
        <p:blipFill>
          <a:blip r:embed="rId2">
            <a:extLst>
              <a:ext uri="{28A0092B-C50C-407E-A947-70E740481C1C}">
                <a14:useLocalDpi xmlns:a14="http://schemas.microsoft.com/office/drawing/2010/main" val="0"/>
              </a:ext>
            </a:extLst>
          </a:blip>
          <a:srcRect l="21535" t="34843" r="21919" b="18359"/>
          <a:stretch>
            <a:fillRect/>
          </a:stretch>
        </p:blipFill>
        <p:spPr bwMode="auto">
          <a:xfrm>
            <a:off x="269223" y="1698730"/>
            <a:ext cx="8789417" cy="417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61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41899DF6-D0E7-B0F6-2D07-32C4E4E01051}"/>
              </a:ext>
            </a:extLst>
          </p:cNvPr>
          <p:cNvSpPr>
            <a:spLocks noGrp="1" noChangeArrowheads="1"/>
          </p:cNvSpPr>
          <p:nvPr>
            <p:ph type="title"/>
          </p:nvPr>
        </p:nvSpPr>
        <p:spPr>
          <a:xfrm>
            <a:off x="0" y="220399"/>
            <a:ext cx="9144000" cy="977900"/>
          </a:xfrm>
          <a:noFill/>
        </p:spPr>
        <p:txBody>
          <a:bodyPr/>
          <a:lstStyle/>
          <a:p>
            <a:pPr>
              <a:defRPr/>
            </a:pPr>
            <a:r>
              <a:rPr lang="en-US" altLang="en-US" sz="3800" b="1" dirty="0">
                <a:solidFill>
                  <a:schemeClr val="accent1"/>
                </a:solidFill>
                <a:effectLst>
                  <a:outerShdw blurRad="38100" dist="38100" dir="2700000" algn="tl">
                    <a:srgbClr val="000000">
                      <a:alpha val="43137"/>
                    </a:srgbClr>
                  </a:outerShdw>
                </a:effectLst>
              </a:rPr>
              <a:t>Interplay Between Substance Use and Pain </a:t>
            </a:r>
          </a:p>
        </p:txBody>
      </p:sp>
      <p:graphicFrame>
        <p:nvGraphicFramePr>
          <p:cNvPr id="6" name="Content Placeholder 5">
            <a:extLst>
              <a:ext uri="{FF2B5EF4-FFF2-40B4-BE49-F238E27FC236}">
                <a16:creationId xmlns:a16="http://schemas.microsoft.com/office/drawing/2014/main" id="{055F75AB-C085-C50A-FFF0-E115D894C30E}"/>
              </a:ext>
            </a:extLst>
          </p:cNvPr>
          <p:cNvGraphicFramePr>
            <a:graphicFrameLocks noGrp="1"/>
          </p:cNvGraphicFramePr>
          <p:nvPr>
            <p:ph idx="1"/>
            <p:extLst>
              <p:ext uri="{D42A27DB-BD31-4B8C-83A1-F6EECF244321}">
                <p14:modId xmlns:p14="http://schemas.microsoft.com/office/powerpoint/2010/main" val="1353390943"/>
              </p:ext>
            </p:extLst>
          </p:nvPr>
        </p:nvGraphicFramePr>
        <p:xfrm>
          <a:off x="133350" y="2755840"/>
          <a:ext cx="8858250" cy="2895480"/>
        </p:xfrm>
        <a:graphic>
          <a:graphicData uri="http://schemas.openxmlformats.org/drawingml/2006/table">
            <a:tbl>
              <a:tblPr firstRow="1" bandRow="1">
                <a:tableStyleId>{ED083AE6-46FA-4A59-8FB0-9F97EB10719F}</a:tableStyleId>
              </a:tblPr>
              <a:tblGrid>
                <a:gridCol w="390525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30206">
                <a:tc>
                  <a:txBody>
                    <a:bodyPr/>
                    <a:lstStyle/>
                    <a:p>
                      <a:pPr algn="ctr"/>
                      <a:r>
                        <a:rPr lang="en-US" sz="3200" dirty="0">
                          <a:solidFill>
                            <a:srgbClr val="000000"/>
                          </a:solidFill>
                          <a:latin typeface="Calibri" panose="020F0502020204030204" pitchFamily="34" charset="0"/>
                        </a:rPr>
                        <a:t>Substance Use</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accent2">
                        <a:alpha val="14118"/>
                      </a:schemeClr>
                    </a:solidFill>
                  </a:tcPr>
                </a:tc>
                <a:tc>
                  <a:txBody>
                    <a:bodyPr/>
                    <a:lstStyle/>
                    <a:p>
                      <a:pPr algn="ctr"/>
                      <a:r>
                        <a:rPr lang="en-US" sz="3000" baseline="0" dirty="0">
                          <a:solidFill>
                            <a:srgbClr val="000000"/>
                          </a:solidFill>
                          <a:latin typeface="Calibri" panose="020F0502020204030204" pitchFamily="34" charset="0"/>
                        </a:rPr>
                        <a:t>Percent </a:t>
                      </a:r>
                      <a:r>
                        <a:rPr lang="en-US" sz="3000" dirty="0">
                          <a:solidFill>
                            <a:srgbClr val="000000"/>
                          </a:solidFill>
                          <a:latin typeface="Calibri" panose="020F0502020204030204" pitchFamily="34" charset="0"/>
                        </a:rPr>
                        <a:t>Used for Chronic Pain</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accent2">
                        <a:alpha val="14118"/>
                      </a:schemeClr>
                    </a:solidFill>
                  </a:tcPr>
                </a:tc>
                <a:extLst>
                  <a:ext uri="{0D108BD9-81ED-4DB2-BD59-A6C34878D82A}">
                    <a16:rowId xmlns:a16="http://schemas.microsoft.com/office/drawing/2014/main" val="10000"/>
                  </a:ext>
                </a:extLst>
              </a:tr>
              <a:tr h="418550">
                <a:tc>
                  <a:txBody>
                    <a:bodyPr/>
                    <a:lstStyle/>
                    <a:p>
                      <a:r>
                        <a:rPr lang="en-US" sz="2400" b="1" dirty="0">
                          <a:solidFill>
                            <a:srgbClr val="002060"/>
                          </a:solidFill>
                          <a:latin typeface="Calibri" panose="020F0502020204030204" pitchFamily="34" charset="0"/>
                        </a:rPr>
                        <a:t>   </a:t>
                      </a:r>
                      <a:r>
                        <a:rPr lang="en-US" sz="2600" b="1" dirty="0">
                          <a:solidFill>
                            <a:srgbClr val="002060"/>
                          </a:solidFill>
                          <a:latin typeface="Calibri" panose="020F0502020204030204" pitchFamily="34" charset="0"/>
                        </a:rPr>
                        <a:t>Any illicit drug</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tc>
                  <a:txBody>
                    <a:bodyPr/>
                    <a:lstStyle/>
                    <a:p>
                      <a:pPr algn="ctr"/>
                      <a:r>
                        <a:rPr lang="en-US" sz="2800" b="1" dirty="0">
                          <a:solidFill>
                            <a:srgbClr val="002060"/>
                          </a:solidFill>
                          <a:latin typeface="Calibri" panose="020F0502020204030204" pitchFamily="34" charset="0"/>
                        </a:rPr>
                        <a:t>51%</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10001"/>
                  </a:ext>
                </a:extLst>
              </a:tr>
              <a:tr h="344686">
                <a:tc>
                  <a:txBody>
                    <a:bodyPr/>
                    <a:lstStyle/>
                    <a:p>
                      <a:pPr marL="628650" indent="0"/>
                      <a:r>
                        <a:rPr lang="en-US" sz="2200" dirty="0">
                          <a:solidFill>
                            <a:srgbClr val="002060"/>
                          </a:solidFill>
                          <a:latin typeface="Calibri" panose="020F0502020204030204" pitchFamily="34" charset="0"/>
                        </a:rPr>
                        <a:t> Marijuan</a:t>
                      </a:r>
                      <a:r>
                        <a:rPr lang="en-US" sz="2200" baseline="0" dirty="0">
                          <a:solidFill>
                            <a:srgbClr val="002060"/>
                          </a:solidFill>
                          <a:latin typeface="Calibri" panose="020F0502020204030204" pitchFamily="34" charset="0"/>
                        </a:rPr>
                        <a:t>a use only</a:t>
                      </a:r>
                      <a:endParaRPr lang="en-US" sz="2200" i="1" dirty="0">
                        <a:solidFill>
                          <a:srgbClr val="002060"/>
                        </a:solidFill>
                        <a:latin typeface="Calibri" panose="020F0502020204030204" pitchFamily="34" charset="0"/>
                      </a:endParaRP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US" sz="2200" dirty="0">
                          <a:solidFill>
                            <a:srgbClr val="002060"/>
                          </a:solidFill>
                          <a:latin typeface="Calibri" panose="020F0502020204030204" pitchFamily="34" charset="0"/>
                        </a:rPr>
                        <a:t>43%</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344686">
                <a:tc>
                  <a:txBody>
                    <a:bodyPr/>
                    <a:lstStyle/>
                    <a:p>
                      <a:pPr marL="682625" indent="0"/>
                      <a:r>
                        <a:rPr lang="en-US" sz="2200" dirty="0">
                          <a:solidFill>
                            <a:srgbClr val="002060"/>
                          </a:solidFill>
                          <a:latin typeface="Calibri" panose="020F0502020204030204" pitchFamily="34" charset="0"/>
                        </a:rPr>
                        <a:t>Cocaine use only</a:t>
                      </a:r>
                      <a:endParaRPr lang="en-US" sz="2200" i="1" dirty="0">
                        <a:solidFill>
                          <a:srgbClr val="002060"/>
                        </a:solidFill>
                        <a:latin typeface="Calibri" panose="020F0502020204030204" pitchFamily="34" charset="0"/>
                      </a:endParaRP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tc>
                  <a:txBody>
                    <a:bodyPr/>
                    <a:lstStyle/>
                    <a:p>
                      <a:pPr algn="ctr"/>
                      <a:r>
                        <a:rPr lang="en-US" sz="2200" dirty="0">
                          <a:solidFill>
                            <a:srgbClr val="002060"/>
                          </a:solidFill>
                          <a:latin typeface="Calibri" panose="020F0502020204030204" pitchFamily="34" charset="0"/>
                        </a:rPr>
                        <a:t>42%</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10003"/>
                  </a:ext>
                </a:extLst>
              </a:tr>
              <a:tr h="344686">
                <a:tc>
                  <a:txBody>
                    <a:bodyPr/>
                    <a:lstStyle/>
                    <a:p>
                      <a:pPr marL="685800" indent="0"/>
                      <a:r>
                        <a:rPr lang="en-US" sz="2200" dirty="0">
                          <a:solidFill>
                            <a:srgbClr val="002060"/>
                          </a:solidFill>
                          <a:latin typeface="Calibri" panose="020F0502020204030204" pitchFamily="34" charset="0"/>
                        </a:rPr>
                        <a:t>Heroin use only</a:t>
                      </a:r>
                      <a:endParaRPr lang="en-US" sz="2200" i="1" dirty="0">
                        <a:solidFill>
                          <a:srgbClr val="002060"/>
                        </a:solidFill>
                        <a:latin typeface="Calibri" panose="020F0502020204030204" pitchFamily="34" charset="0"/>
                      </a:endParaRP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US" sz="2200" dirty="0">
                          <a:solidFill>
                            <a:srgbClr val="002060"/>
                          </a:solidFill>
                          <a:latin typeface="Calibri" panose="020F0502020204030204" pitchFamily="34" charset="0"/>
                        </a:rPr>
                        <a:t>71%</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418550">
                <a:tc>
                  <a:txBody>
                    <a:bodyPr/>
                    <a:lstStyle/>
                    <a:p>
                      <a:r>
                        <a:rPr lang="en-US" sz="2400" b="1" dirty="0">
                          <a:solidFill>
                            <a:srgbClr val="002060"/>
                          </a:solidFill>
                          <a:latin typeface="Calibri" panose="020F0502020204030204" pitchFamily="34" charset="0"/>
                        </a:rPr>
                        <a:t>   </a:t>
                      </a:r>
                      <a:r>
                        <a:rPr lang="en-US" sz="2600" b="1" dirty="0">
                          <a:solidFill>
                            <a:srgbClr val="002060"/>
                          </a:solidFill>
                          <a:latin typeface="Calibri" panose="020F0502020204030204" pitchFamily="34" charset="0"/>
                        </a:rPr>
                        <a:t>Prescription drug misuse</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70C0">
                        <a:alpha val="20000"/>
                      </a:srgbClr>
                    </a:solidFill>
                  </a:tcPr>
                </a:tc>
                <a:tc>
                  <a:txBody>
                    <a:bodyPr/>
                    <a:lstStyle/>
                    <a:p>
                      <a:pPr algn="ctr"/>
                      <a:r>
                        <a:rPr lang="en-US" sz="2800" b="1" dirty="0">
                          <a:solidFill>
                            <a:srgbClr val="002060"/>
                          </a:solidFill>
                          <a:latin typeface="Calibri" panose="020F0502020204030204" pitchFamily="34" charset="0"/>
                        </a:rPr>
                        <a:t>81%</a:t>
                      </a:r>
                    </a:p>
                  </a:txBody>
                  <a:tcPr marL="118982" marR="118982" marT="45710" marB="4571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10005"/>
                  </a:ext>
                </a:extLst>
              </a:tr>
            </a:tbl>
          </a:graphicData>
        </a:graphic>
      </p:graphicFrame>
      <p:sp>
        <p:nvSpPr>
          <p:cNvPr id="13338" name="Text Placeholder 1">
            <a:extLst>
              <a:ext uri="{FF2B5EF4-FFF2-40B4-BE49-F238E27FC236}">
                <a16:creationId xmlns:a16="http://schemas.microsoft.com/office/drawing/2014/main" id="{3E1295E3-5A08-7E0C-474E-46377E429A85}"/>
              </a:ext>
            </a:extLst>
          </p:cNvPr>
          <p:cNvSpPr>
            <a:spLocks noGrp="1" noChangeArrowheads="1"/>
          </p:cNvSpPr>
          <p:nvPr>
            <p:ph type="body" idx="4294967295"/>
          </p:nvPr>
        </p:nvSpPr>
        <p:spPr>
          <a:xfrm>
            <a:off x="529388" y="1549160"/>
            <a:ext cx="8045117" cy="1066800"/>
          </a:xfrm>
        </p:spPr>
        <p:txBody>
          <a:bodyPr/>
          <a:lstStyle/>
          <a:p>
            <a:pPr marL="0" indent="0">
              <a:spcBef>
                <a:spcPts val="600"/>
              </a:spcBef>
              <a:buNone/>
            </a:pPr>
            <a:r>
              <a:rPr lang="en-US" altLang="en-US" sz="2800" dirty="0"/>
              <a:t>589 patients who screened positive for drug use, in an urban, hospital-based primary care practice</a:t>
            </a:r>
          </a:p>
        </p:txBody>
      </p:sp>
      <p:sp>
        <p:nvSpPr>
          <p:cNvPr id="13339" name="TextBox 6">
            <a:extLst>
              <a:ext uri="{FF2B5EF4-FFF2-40B4-BE49-F238E27FC236}">
                <a16:creationId xmlns:a16="http://schemas.microsoft.com/office/drawing/2014/main" id="{D99F8DE4-AA69-7B9C-3CA2-71466AFD35A3}"/>
              </a:ext>
            </a:extLst>
          </p:cNvPr>
          <p:cNvSpPr txBox="1">
            <a:spLocks noChangeArrowheads="1"/>
          </p:cNvSpPr>
          <p:nvPr/>
        </p:nvSpPr>
        <p:spPr bwMode="auto">
          <a:xfrm>
            <a:off x="5151437" y="5731043"/>
            <a:ext cx="384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800" dirty="0">
                <a:solidFill>
                  <a:srgbClr val="002060"/>
                </a:solidFill>
                <a:cs typeface="Calibri" panose="020F0502020204030204" pitchFamily="34" charset="0"/>
              </a:rPr>
              <a:t>Alford DP et al</a:t>
            </a:r>
            <a:r>
              <a:rPr lang="en-US" altLang="en-US" sz="1800" i="1" dirty="0">
                <a:solidFill>
                  <a:srgbClr val="002060"/>
                </a:solidFill>
                <a:cs typeface="Calibri" panose="020F0502020204030204" pitchFamily="34" charset="0"/>
              </a:rPr>
              <a:t>. J Gen Intern Med</a:t>
            </a:r>
            <a:r>
              <a:rPr lang="en-US" altLang="en-US" sz="1800" dirty="0">
                <a:solidFill>
                  <a:srgbClr val="002060"/>
                </a:solidFill>
                <a:cs typeface="Calibri" panose="020F0502020204030204" pitchFamily="34" charset="0"/>
              </a:rPr>
              <a:t>. 2016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05D2-4198-617D-F086-E205D98BD30D}"/>
              </a:ext>
            </a:extLst>
          </p:cNvPr>
          <p:cNvSpPr>
            <a:spLocks noGrp="1"/>
          </p:cNvSpPr>
          <p:nvPr>
            <p:ph type="title"/>
          </p:nvPr>
        </p:nvSpPr>
        <p:spPr>
          <a:xfrm>
            <a:off x="456694" y="128337"/>
            <a:ext cx="8318338" cy="1283367"/>
          </a:xfrm>
        </p:spPr>
        <p:txBody>
          <a:bodyPr/>
          <a:lstStyle/>
          <a:p>
            <a:r>
              <a:rPr lang="en-US" sz="4400" b="1" dirty="0">
                <a:effectLst>
                  <a:outerShdw blurRad="38100" dist="38100" dir="2700000" algn="tl">
                    <a:srgbClr val="000000">
                      <a:alpha val="43137"/>
                    </a:srgbClr>
                  </a:outerShdw>
                </a:effectLst>
              </a:rPr>
              <a:t>Psychiatric Co-Morbidities</a:t>
            </a:r>
            <a:br>
              <a:rPr lang="en-US" sz="4000" b="1"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Bidirectional Relationship</a:t>
            </a:r>
            <a:endParaRPr lang="en-US" sz="4000" dirty="0">
              <a:effectLst>
                <a:outerShdw blurRad="38100" dist="38100" dir="2700000" algn="tl">
                  <a:srgbClr val="000000">
                    <a:alpha val="43137"/>
                  </a:srgbClr>
                </a:outerShdw>
              </a:effectLst>
            </a:endParaRPr>
          </a:p>
        </p:txBody>
      </p:sp>
      <p:graphicFrame>
        <p:nvGraphicFramePr>
          <p:cNvPr id="3" name="Table 2">
            <a:extLst>
              <a:ext uri="{FF2B5EF4-FFF2-40B4-BE49-F238E27FC236}">
                <a16:creationId xmlns:a16="http://schemas.microsoft.com/office/drawing/2014/main" id="{F6BECA0E-9EB1-09D0-81F0-B6A466613D8F}"/>
              </a:ext>
            </a:extLst>
          </p:cNvPr>
          <p:cNvGraphicFramePr>
            <a:graphicFrameLocks noGrp="1"/>
          </p:cNvGraphicFramePr>
          <p:nvPr>
            <p:extLst>
              <p:ext uri="{D42A27DB-BD31-4B8C-83A1-F6EECF244321}">
                <p14:modId xmlns:p14="http://schemas.microsoft.com/office/powerpoint/2010/main" val="2199198243"/>
              </p:ext>
            </p:extLst>
          </p:nvPr>
        </p:nvGraphicFramePr>
        <p:xfrm>
          <a:off x="131192" y="1556084"/>
          <a:ext cx="8924576" cy="4435640"/>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3855271">
                  <a:extLst>
                    <a:ext uri="{9D8B030D-6E8A-4147-A177-3AD203B41FA5}">
                      <a16:colId xmlns:a16="http://schemas.microsoft.com/office/drawing/2014/main" val="20000"/>
                    </a:ext>
                  </a:extLst>
                </a:gridCol>
                <a:gridCol w="2687053">
                  <a:extLst>
                    <a:ext uri="{9D8B030D-6E8A-4147-A177-3AD203B41FA5}">
                      <a16:colId xmlns:a16="http://schemas.microsoft.com/office/drawing/2014/main" val="20001"/>
                    </a:ext>
                  </a:extLst>
                </a:gridCol>
                <a:gridCol w="2382252">
                  <a:extLst>
                    <a:ext uri="{9D8B030D-6E8A-4147-A177-3AD203B41FA5}">
                      <a16:colId xmlns:a16="http://schemas.microsoft.com/office/drawing/2014/main" val="20002"/>
                    </a:ext>
                  </a:extLst>
                </a:gridCol>
              </a:tblGrid>
              <a:tr h="744408">
                <a:tc>
                  <a:txBody>
                    <a:bodyPr/>
                    <a:lstStyle/>
                    <a:p>
                      <a:pPr algn="l">
                        <a:lnSpc>
                          <a:spcPct val="85000"/>
                        </a:lnSpc>
                      </a:pPr>
                      <a:r>
                        <a:rPr lang="en-US" sz="2400" b="1" dirty="0">
                          <a:solidFill>
                            <a:schemeClr val="accent1"/>
                          </a:solidFill>
                          <a:effectLst/>
                          <a:latin typeface="Calibri" panose="020F0502020204030204" pitchFamily="34" charset="0"/>
                          <a:cs typeface="Calibri" panose="020F0502020204030204" pitchFamily="34" charset="0"/>
                        </a:rPr>
                        <a:t>Condition</a:t>
                      </a:r>
                    </a:p>
                  </a:txBody>
                  <a:tcPr marL="68580" marR="68580" marT="34290" marB="3429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l">
                        <a:lnSpc>
                          <a:spcPct val="85000"/>
                        </a:lnSpc>
                      </a:pPr>
                      <a:r>
                        <a:rPr lang="en-US" sz="2000" b="1" dirty="0">
                          <a:solidFill>
                            <a:schemeClr val="accent1"/>
                          </a:solidFill>
                          <a:effectLst/>
                          <a:latin typeface="Calibri" panose="020F0502020204030204" pitchFamily="34" charset="0"/>
                          <a:cs typeface="Calibri" panose="020F0502020204030204" pitchFamily="34" charset="0"/>
                        </a:rPr>
                        <a:t>Prevalence</a:t>
                      </a:r>
                    </a:p>
                    <a:p>
                      <a:pPr algn="l">
                        <a:lnSpc>
                          <a:spcPct val="85000"/>
                        </a:lnSpc>
                      </a:pPr>
                      <a:r>
                        <a:rPr lang="en-US" sz="2000" b="1" baseline="0" dirty="0">
                          <a:solidFill>
                            <a:schemeClr val="accent1"/>
                          </a:solidFill>
                          <a:effectLst/>
                          <a:latin typeface="Calibri" panose="020F0502020204030204" pitchFamily="34" charset="0"/>
                          <a:cs typeface="Calibri" panose="020F0502020204030204" pitchFamily="34" charset="0"/>
                        </a:rPr>
                        <a:t>w/ </a:t>
                      </a:r>
                      <a:r>
                        <a:rPr lang="en-US" sz="2000" b="1" dirty="0">
                          <a:solidFill>
                            <a:schemeClr val="accent1"/>
                          </a:solidFill>
                          <a:effectLst/>
                          <a:latin typeface="Calibri" panose="020F0502020204030204" pitchFamily="34" charset="0"/>
                          <a:cs typeface="Calibri" panose="020F0502020204030204" pitchFamily="34" charset="0"/>
                        </a:rPr>
                        <a:t>Chronic Pain</a:t>
                      </a:r>
                    </a:p>
                  </a:txBody>
                  <a:tcPr marL="68580" marR="68580" marT="34290" marB="3429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1" i="0" u="none" strike="noStrike" cap="none" normalizeH="0" baseline="0" dirty="0">
                          <a:ln>
                            <a:noFill/>
                          </a:ln>
                          <a:solidFill>
                            <a:schemeClr val="accent1"/>
                          </a:solidFill>
                          <a:effectLst/>
                          <a:latin typeface="Calibri" pitchFamily="34" charset="0"/>
                          <a:cs typeface="Arial" pitchFamily="34" charset="0"/>
                        </a:rPr>
                        <a:t>References</a:t>
                      </a:r>
                      <a:endParaRPr kumimoji="0" lang="en-US" sz="1800" b="1" i="0" u="none" strike="noStrike" cap="none" normalizeH="0" baseline="0" dirty="0">
                        <a:ln>
                          <a:noFill/>
                        </a:ln>
                        <a:solidFill>
                          <a:schemeClr val="accent1"/>
                        </a:solidFill>
                        <a:effectLst/>
                        <a:latin typeface="Calibri" pitchFamily="34" charset="0"/>
                        <a:cs typeface="Arial" pitchFamily="34" charset="0"/>
                      </a:endParaRPr>
                    </a:p>
                  </a:txBody>
                  <a:tcPr marL="68580" marR="68580" marT="34290" marB="3429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17485">
                <a:tc rowSpan="2">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2200" b="1" i="0" u="none" strike="noStrike" cap="none" normalizeH="0" baseline="0" dirty="0">
                          <a:ln>
                            <a:noFill/>
                          </a:ln>
                          <a:solidFill>
                            <a:srgbClr val="000000"/>
                          </a:solidFill>
                          <a:effectLst/>
                          <a:latin typeface="Calibri" pitchFamily="34" charset="0"/>
                          <a:cs typeface="Arial" pitchFamily="34" charset="0"/>
                        </a:rPr>
                        <a:t>Sleep Disorders</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tc rowSpan="2">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50 - 78%</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200" b="0" i="0" u="none" strike="noStrike" cap="none" normalizeH="0" baseline="0" dirty="0" err="1">
                          <a:ln>
                            <a:noFill/>
                          </a:ln>
                          <a:solidFill>
                            <a:srgbClr val="000000"/>
                          </a:solidFill>
                          <a:effectLst/>
                          <a:latin typeface="Calibri" pitchFamily="34" charset="0"/>
                          <a:cs typeface="Arial" pitchFamily="34" charset="0"/>
                        </a:rPr>
                        <a:t>Bahouq</a:t>
                      </a:r>
                      <a:r>
                        <a:rPr kumimoji="0" lang="en-US" sz="1200" b="0" i="0" u="none" strike="noStrike" cap="none" normalizeH="0" baseline="0" dirty="0">
                          <a:ln>
                            <a:noFill/>
                          </a:ln>
                          <a:solidFill>
                            <a:srgbClr val="000000"/>
                          </a:solidFill>
                          <a:effectLst/>
                          <a:latin typeface="Calibri" pitchFamily="34" charset="0"/>
                          <a:cs typeface="Arial" pitchFamily="34" charset="0"/>
                        </a:rPr>
                        <a:t> H et al. 2013.</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extLst>
                  <a:ext uri="{0D108BD9-81ED-4DB2-BD59-A6C34878D82A}">
                    <a16:rowId xmlns:a16="http://schemas.microsoft.com/office/drawing/2014/main" val="199654855"/>
                  </a:ext>
                </a:extLst>
              </a:tr>
              <a:tr h="281451">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pitchFamily="34" charset="0"/>
                        </a:rPr>
                        <a:t>Marty M et al. 2008.</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extLst>
                  <a:ext uri="{0D108BD9-81ED-4DB2-BD59-A6C34878D82A}">
                    <a16:rowId xmlns:a16="http://schemas.microsoft.com/office/drawing/2014/main" val="1339233034"/>
                  </a:ext>
                </a:extLst>
              </a:tr>
              <a:tr h="298930">
                <a:tc rowSpan="2">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2200" b="1" i="0" u="none" strike="noStrike" cap="none" normalizeH="0" baseline="0" dirty="0">
                          <a:ln>
                            <a:noFill/>
                          </a:ln>
                          <a:solidFill>
                            <a:srgbClr val="000000"/>
                          </a:solidFill>
                          <a:effectLst/>
                          <a:latin typeface="Calibri" pitchFamily="34" charset="0"/>
                          <a:cs typeface="Arial" pitchFamily="34" charset="0"/>
                        </a:rPr>
                        <a:t>Depressive Disorders</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tc rowSpan="2">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en-US" sz="2200" b="0" i="0" u="none" strike="noStrike" cap="none" normalizeH="0" baseline="0">
                          <a:ln>
                            <a:noFill/>
                          </a:ln>
                          <a:solidFill>
                            <a:srgbClr val="000000"/>
                          </a:solidFill>
                          <a:effectLst/>
                          <a:latin typeface="Calibri" pitchFamily="34" charset="0"/>
                          <a:cs typeface="Arial" pitchFamily="34" charset="0"/>
                        </a:rPr>
                        <a:t>33 - 54%</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da-DK" sz="1200" b="0" i="0" u="none" strike="noStrike" cap="none" normalizeH="0" baseline="0" dirty="0">
                          <a:ln>
                            <a:noFill/>
                          </a:ln>
                          <a:solidFill>
                            <a:srgbClr val="000000"/>
                          </a:solidFill>
                          <a:effectLst/>
                          <a:latin typeface="Calibri" pitchFamily="34" charset="0"/>
                          <a:cs typeface="Arial" pitchFamily="34" charset="0"/>
                        </a:rPr>
                        <a:t>Cheatle M, Gallagher R. 2006.</a:t>
                      </a:r>
                      <a:endParaRPr kumimoji="0" lang="en-US" sz="12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extLst>
                  <a:ext uri="{0D108BD9-81ED-4DB2-BD59-A6C34878D82A}">
                    <a16:rowId xmlns:a16="http://schemas.microsoft.com/office/drawing/2014/main" val="10001"/>
                  </a:ext>
                </a:extLst>
              </a:tr>
              <a:tr h="281451">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da-DK" sz="1200" b="0" i="0" u="none" strike="noStrike" cap="none" normalizeH="0" baseline="0" dirty="0">
                          <a:ln>
                            <a:noFill/>
                          </a:ln>
                          <a:solidFill>
                            <a:srgbClr val="000000"/>
                          </a:solidFill>
                          <a:effectLst/>
                          <a:latin typeface="Calibri" pitchFamily="34" charset="0"/>
                          <a:cs typeface="Arial" pitchFamily="34" charset="0"/>
                        </a:rPr>
                        <a:t>Dersh J, et al. 2002.</a:t>
                      </a:r>
                      <a:endParaRPr kumimoji="0" lang="en-US" sz="12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extLst>
                  <a:ext uri="{0D108BD9-81ED-4DB2-BD59-A6C34878D82A}">
                    <a16:rowId xmlns:a16="http://schemas.microsoft.com/office/drawing/2014/main" val="10002"/>
                  </a:ext>
                </a:extLst>
              </a:tr>
              <a:tr h="298930">
                <a:tc rowSpan="2">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2200" b="1" i="0" u="none" strike="noStrike" cap="none" normalizeH="0" baseline="0" dirty="0">
                          <a:ln>
                            <a:noFill/>
                          </a:ln>
                          <a:solidFill>
                            <a:srgbClr val="000000"/>
                          </a:solidFill>
                          <a:effectLst/>
                          <a:latin typeface="Calibri" pitchFamily="34" charset="0"/>
                          <a:cs typeface="Arial" pitchFamily="34" charset="0"/>
                        </a:rPr>
                        <a:t>Generalized Anxiety Disorders</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tc rowSpan="2">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17 - 50% </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da-DK" sz="1200" b="0" i="0" u="none" strike="noStrike" cap="none" normalizeH="0" baseline="0" dirty="0">
                          <a:ln>
                            <a:noFill/>
                          </a:ln>
                          <a:solidFill>
                            <a:srgbClr val="000000"/>
                          </a:solidFill>
                          <a:effectLst/>
                          <a:latin typeface="Calibri" pitchFamily="34" charset="0"/>
                          <a:cs typeface="Arial" pitchFamily="34" charset="0"/>
                        </a:rPr>
                        <a:t>Knaster P, et al. 2012.  </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281451">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da-DK" sz="1200" b="0" i="0" u="none" strike="noStrike" cap="none" normalizeH="0" baseline="0" dirty="0">
                          <a:ln>
                            <a:noFill/>
                          </a:ln>
                          <a:solidFill>
                            <a:srgbClr val="000000"/>
                          </a:solidFill>
                          <a:effectLst/>
                          <a:latin typeface="Calibri" pitchFamily="34" charset="0"/>
                          <a:cs typeface="Arial" pitchFamily="34" charset="0"/>
                        </a:rPr>
                        <a:t>Cheatle M, Gallagher R. 2006.</a:t>
                      </a:r>
                      <a:endParaRPr kumimoji="0" lang="en-US" sz="12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298930">
                <a:tc rowSpan="2">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2200" b="1" i="0" u="none" strike="noStrike" cap="none" normalizeH="0" baseline="0">
                          <a:ln>
                            <a:noFill/>
                          </a:ln>
                          <a:solidFill>
                            <a:srgbClr val="000000"/>
                          </a:solidFill>
                          <a:effectLst/>
                          <a:latin typeface="Calibri" pitchFamily="34" charset="0"/>
                          <a:cs typeface="Arial" pitchFamily="34" charset="0"/>
                        </a:rPr>
                        <a:t>Personality Disorders</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tc rowSpan="2">
                  <a:txBody>
                    <a:bodyPr/>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US" sz="2200" b="0" i="0" u="none" strike="noStrike" cap="none" normalizeH="0" baseline="0">
                          <a:ln>
                            <a:noFill/>
                          </a:ln>
                          <a:solidFill>
                            <a:srgbClr val="000000"/>
                          </a:solidFill>
                          <a:effectLst/>
                          <a:latin typeface="Calibri" pitchFamily="34" charset="0"/>
                          <a:cs typeface="Arial" pitchFamily="34" charset="0"/>
                        </a:rPr>
                        <a:t>31 - 81%</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da-DK" sz="1200" b="0" i="0" u="none" strike="noStrike" cap="none" normalizeH="0" baseline="0">
                          <a:ln>
                            <a:noFill/>
                          </a:ln>
                          <a:solidFill>
                            <a:srgbClr val="000000"/>
                          </a:solidFill>
                          <a:effectLst/>
                          <a:latin typeface="Calibri" pitchFamily="34" charset="0"/>
                          <a:cs typeface="Arial" pitchFamily="34" charset="0"/>
                        </a:rPr>
                        <a:t>Polatin PB, et al. 1992.</a:t>
                      </a:r>
                      <a:endParaRPr kumimoji="0" lang="en-US" sz="1200" b="0" i="0" u="none" strike="noStrike" cap="none" normalizeH="0" baseline="0">
                        <a:ln>
                          <a:noFill/>
                        </a:ln>
                        <a:solidFill>
                          <a:srgbClr val="000000"/>
                        </a:solidFill>
                        <a:effectLst/>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extLst>
                  <a:ext uri="{0D108BD9-81ED-4DB2-BD59-A6C34878D82A}">
                    <a16:rowId xmlns:a16="http://schemas.microsoft.com/office/drawing/2014/main" val="10005"/>
                  </a:ext>
                </a:extLst>
              </a:tr>
              <a:tr h="281451">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da-DK" sz="1200" b="0" i="0" u="none" strike="noStrike" cap="none" normalizeH="0" baseline="0" dirty="0">
                          <a:ln>
                            <a:noFill/>
                          </a:ln>
                          <a:solidFill>
                            <a:srgbClr val="000000"/>
                          </a:solidFill>
                          <a:effectLst/>
                          <a:latin typeface="Calibri" pitchFamily="34" charset="0"/>
                          <a:cs typeface="Arial" pitchFamily="34" charset="0"/>
                        </a:rPr>
                        <a:t>Fischer-Kern M, et al. 2011.</a:t>
                      </a:r>
                      <a:endParaRPr kumimoji="0" lang="en-US" sz="12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extLst>
                  <a:ext uri="{0D108BD9-81ED-4DB2-BD59-A6C34878D82A}">
                    <a16:rowId xmlns:a16="http://schemas.microsoft.com/office/drawing/2014/main" val="10006"/>
                  </a:ext>
                </a:extLst>
              </a:tr>
              <a:tr h="308131">
                <a:tc rowSpan="2">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2200" b="1" i="0" u="none" strike="noStrike" cap="none" normalizeH="0" baseline="0">
                          <a:ln>
                            <a:noFill/>
                          </a:ln>
                          <a:solidFill>
                            <a:srgbClr val="000000"/>
                          </a:solidFill>
                          <a:effectLst/>
                          <a:latin typeface="Calibri" pitchFamily="34" charset="0"/>
                          <a:cs typeface="Arial" pitchFamily="34" charset="0"/>
                        </a:rPr>
                        <a:t>PTSD</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tc rowSpan="2">
                  <a:txBody>
                    <a:bodyPr/>
                    <a:lstStyle/>
                    <a:p>
                      <a:pPr marL="0" marR="0" lvl="0" indent="0" algn="ctr" defTabSz="914400" rtl="0" eaLnBrk="1" fontAlgn="base" latinLnBrk="0" hangingPunct="1">
                        <a:lnSpc>
                          <a:spcPct val="90000"/>
                        </a:lnSpc>
                        <a:spcBef>
                          <a:spcPts val="0"/>
                        </a:spcBef>
                        <a:spcAft>
                          <a:spcPts val="600"/>
                        </a:spcAft>
                        <a:buClrTx/>
                        <a:buSzTx/>
                        <a:buFontTx/>
                        <a:buNone/>
                        <a:tabLst/>
                        <a:defRPr/>
                      </a:pPr>
                      <a:r>
                        <a:rPr kumimoji="0" lang="fr-FR" sz="2200" b="0" i="0" u="none" strike="noStrike" cap="none" normalizeH="0" baseline="0">
                          <a:ln>
                            <a:noFill/>
                          </a:ln>
                          <a:solidFill>
                            <a:srgbClr val="000000"/>
                          </a:solidFill>
                          <a:effectLst/>
                          <a:latin typeface="Calibri" pitchFamily="34" charset="0"/>
                          <a:cs typeface="Arial" pitchFamily="34" charset="0"/>
                        </a:rPr>
                        <a:t>   49% veterans</a:t>
                      </a:r>
                    </a:p>
                    <a:p>
                      <a:pPr marL="0" marR="0" lvl="0" indent="0" algn="ctr" defTabSz="914400" rtl="0" eaLnBrk="1" fontAlgn="base" latinLnBrk="0" hangingPunct="1">
                        <a:lnSpc>
                          <a:spcPct val="90000"/>
                        </a:lnSpc>
                        <a:spcBef>
                          <a:spcPts val="0"/>
                        </a:spcBef>
                        <a:spcAft>
                          <a:spcPts val="600"/>
                        </a:spcAft>
                        <a:buClrTx/>
                        <a:buSzTx/>
                        <a:buFontTx/>
                        <a:buNone/>
                        <a:tabLst/>
                        <a:defRPr/>
                      </a:pPr>
                      <a:r>
                        <a:rPr kumimoji="0" lang="fr-FR" sz="2200" b="0" i="0" u="none" strike="noStrike" cap="none" normalizeH="0" baseline="0">
                          <a:ln>
                            <a:noFill/>
                          </a:ln>
                          <a:solidFill>
                            <a:srgbClr val="000000"/>
                          </a:solidFill>
                          <a:effectLst/>
                          <a:latin typeface="Calibri" pitchFamily="34" charset="0"/>
                          <a:cs typeface="Arial" pitchFamily="34" charset="0"/>
                        </a:rPr>
                        <a:t>2% civilians</a:t>
                      </a:r>
                      <a:endParaRPr kumimoji="0" lang="en-US" sz="2200" b="0" i="0" u="none" strike="noStrike" cap="none" normalizeH="0" baseline="0">
                        <a:ln>
                          <a:noFill/>
                        </a:ln>
                        <a:solidFill>
                          <a:srgbClr val="000000"/>
                        </a:solidFill>
                        <a:effectLst/>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tc>
                  <a:txBody>
                    <a:bodyPr/>
                    <a:lstStyle/>
                    <a:p>
                      <a:pPr algn="l">
                        <a:lnSpc>
                          <a:spcPct val="90000"/>
                        </a:lnSpc>
                        <a:spcBef>
                          <a:spcPts val="0"/>
                        </a:spcBef>
                        <a:spcAft>
                          <a:spcPts val="0"/>
                        </a:spcAft>
                      </a:pPr>
                      <a:r>
                        <a:rPr lang="da-DK" sz="1200">
                          <a:solidFill>
                            <a:srgbClr val="000000"/>
                          </a:solidFill>
                          <a:latin typeface="Calibri" pitchFamily="34" charset="0"/>
                          <a:cs typeface="Arial" pitchFamily="34" charset="0"/>
                        </a:rPr>
                        <a:t>Otis, J, et al. 2010.</a:t>
                      </a:r>
                      <a:endParaRPr lang="en-US" sz="1200">
                        <a:solidFill>
                          <a:srgbClr val="000000"/>
                        </a:solidFill>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462641">
                <a:tc vMerge="1">
                  <a:txBody>
                    <a:bodyPr/>
                    <a:lstStyle/>
                    <a:p>
                      <a:endParaRPr lang="en-US"/>
                    </a:p>
                  </a:txBody>
                  <a:tcPr/>
                </a:tc>
                <a:tc vMerge="1">
                  <a:txBody>
                    <a:bodyPr/>
                    <a:lstStyle/>
                    <a:p>
                      <a:endParaRPr lang="en-US"/>
                    </a:p>
                  </a:txBody>
                  <a:tcPr/>
                </a:tc>
                <a:tc>
                  <a:txBody>
                    <a:bodyPr/>
                    <a:lstStyle/>
                    <a:p>
                      <a:pPr algn="l">
                        <a:lnSpc>
                          <a:spcPct val="90000"/>
                        </a:lnSpc>
                        <a:spcBef>
                          <a:spcPts val="0"/>
                        </a:spcBef>
                        <a:spcAft>
                          <a:spcPts val="0"/>
                        </a:spcAft>
                      </a:pPr>
                      <a:r>
                        <a:rPr lang="da-DK" sz="1200" dirty="0">
                          <a:solidFill>
                            <a:srgbClr val="000000"/>
                          </a:solidFill>
                          <a:latin typeface="Calibri" pitchFamily="34" charset="0"/>
                          <a:cs typeface="Arial" pitchFamily="34" charset="0"/>
                        </a:rPr>
                        <a:t>Knaster P, et al. 2012. </a:t>
                      </a:r>
                      <a:endParaRPr lang="en-US" sz="1200" dirty="0">
                        <a:solidFill>
                          <a:srgbClr val="000000"/>
                        </a:solidFill>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298930">
                <a:tc rowSpan="2">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2200" b="1" i="0" u="none" strike="noStrike" cap="none" normalizeH="0" baseline="0">
                          <a:ln>
                            <a:noFill/>
                          </a:ln>
                          <a:solidFill>
                            <a:srgbClr val="000000"/>
                          </a:solidFill>
                          <a:effectLst/>
                          <a:latin typeface="Calibri" pitchFamily="34" charset="0"/>
                          <a:cs typeface="Arial" pitchFamily="34" charset="0"/>
                        </a:rPr>
                        <a:t>Substance Use Disorders</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tc rowSpan="2">
                  <a:txBody>
                    <a:bodyPr/>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US" sz="2200" b="0" i="0" u="none" strike="noStrike" cap="none" normalizeH="0" baseline="0" dirty="0">
                          <a:ln>
                            <a:noFill/>
                          </a:ln>
                          <a:solidFill>
                            <a:srgbClr val="000000"/>
                          </a:solidFill>
                          <a:effectLst/>
                          <a:latin typeface="Calibri" pitchFamily="34" charset="0"/>
                          <a:cs typeface="Arial" pitchFamily="34" charset="0"/>
                        </a:rPr>
                        <a:t>15 - 28%</a:t>
                      </a: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pitchFamily="34" charset="0"/>
                        </a:rPr>
                        <a:t>Polatin PB, et al. 1992.</a:t>
                      </a:r>
                      <a:endParaRPr kumimoji="0" lang="en-US" sz="1200" b="0" i="0" u="none" strike="noStrike" cap="none" normalizeH="0" baseline="0">
                        <a:ln>
                          <a:noFill/>
                        </a:ln>
                        <a:solidFill>
                          <a:srgbClr val="000000"/>
                        </a:solidFill>
                        <a:effectLst/>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extLst>
                  <a:ext uri="{0D108BD9-81ED-4DB2-BD59-A6C34878D82A}">
                    <a16:rowId xmlns:a16="http://schemas.microsoft.com/office/drawing/2014/main" val="10009"/>
                  </a:ext>
                </a:extLst>
              </a:tr>
              <a:tr h="281451">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it-IT" sz="1200" b="0" i="0" u="none" strike="noStrike" cap="none" normalizeH="0" baseline="0" dirty="0">
                          <a:ln>
                            <a:noFill/>
                          </a:ln>
                          <a:solidFill>
                            <a:srgbClr val="000000"/>
                          </a:solidFill>
                          <a:effectLst/>
                          <a:latin typeface="Calibri" pitchFamily="34" charset="0"/>
                          <a:cs typeface="Arial" pitchFamily="34" charset="0"/>
                        </a:rPr>
                        <a:t>Cheatle M, Gallagher R. 2006.</a:t>
                      </a:r>
                      <a:endParaRPr kumimoji="0" lang="en-US" sz="12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anchor="ctr" horzOverflow="overflow">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7E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94558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7B32DA4-F0D7-67F1-4D72-83606FBD9553}"/>
              </a:ext>
            </a:extLst>
          </p:cNvPr>
          <p:cNvSpPr>
            <a:spLocks noGrp="1" noChangeArrowheads="1"/>
          </p:cNvSpPr>
          <p:nvPr>
            <p:ph type="title"/>
          </p:nvPr>
        </p:nvSpPr>
        <p:spPr>
          <a:xfrm>
            <a:off x="0" y="0"/>
            <a:ext cx="9144000" cy="1219200"/>
          </a:xfrm>
          <a:noFill/>
        </p:spPr>
        <p:txBody>
          <a:bodyPr/>
          <a:lstStyle/>
          <a:p>
            <a:pPr eaLnBrk="1" hangingPunct="1">
              <a:defRPr/>
            </a:pPr>
            <a:r>
              <a:rPr lang="en-US" altLang="en-US" sz="5400" b="1" dirty="0">
                <a:solidFill>
                  <a:schemeClr val="accent1"/>
                </a:solidFill>
                <a:effectLst>
                  <a:outerShdw blurRad="38100" dist="38100" dir="2700000" algn="tl">
                    <a:srgbClr val="000000">
                      <a:alpha val="43137"/>
                    </a:srgbClr>
                  </a:outerShdw>
                </a:effectLst>
              </a:rPr>
              <a:t>Altered Pain Experience</a:t>
            </a:r>
          </a:p>
        </p:txBody>
      </p:sp>
      <p:sp>
        <p:nvSpPr>
          <p:cNvPr id="23555" name="Rectangle 3">
            <a:extLst>
              <a:ext uri="{FF2B5EF4-FFF2-40B4-BE49-F238E27FC236}">
                <a16:creationId xmlns:a16="http://schemas.microsoft.com/office/drawing/2014/main" id="{F20B8DF9-8D82-8197-FC5C-E8DA249415B5}"/>
              </a:ext>
            </a:extLst>
          </p:cNvPr>
          <p:cNvSpPr>
            <a:spLocks noGrp="1" noChangeArrowheads="1"/>
          </p:cNvSpPr>
          <p:nvPr>
            <p:ph type="body" idx="1"/>
          </p:nvPr>
        </p:nvSpPr>
        <p:spPr>
          <a:xfrm>
            <a:off x="328862" y="1572126"/>
            <a:ext cx="8434137" cy="3745832"/>
          </a:xfrm>
        </p:spPr>
        <p:txBody>
          <a:bodyPr>
            <a:normAutofit/>
          </a:bodyPr>
          <a:lstStyle/>
          <a:p>
            <a:pPr eaLnBrk="1" hangingPunct="1">
              <a:spcBef>
                <a:spcPts val="1800"/>
              </a:spcBef>
            </a:pPr>
            <a:r>
              <a:rPr lang="en-US" altLang="en-US" sz="2800" dirty="0"/>
              <a:t>Patients with active OUD have less pain tolerance than peers in remission or matched controls</a:t>
            </a:r>
          </a:p>
          <a:p>
            <a:pPr eaLnBrk="1" hangingPunct="1">
              <a:spcBef>
                <a:spcPts val="1800"/>
              </a:spcBef>
            </a:pPr>
            <a:r>
              <a:rPr lang="en-US" altLang="en-US" sz="2800" dirty="0"/>
              <a:t>Patients with a history of OUD have less pain tolerance than siblings without an addiction history</a:t>
            </a:r>
          </a:p>
          <a:p>
            <a:pPr eaLnBrk="1" hangingPunct="1">
              <a:spcBef>
                <a:spcPts val="1800"/>
              </a:spcBef>
            </a:pPr>
            <a:r>
              <a:rPr lang="en-US" altLang="en-US" sz="2800" dirty="0"/>
              <a:t>Patients on MOUD (i.e., methadone and buprenorphine) have less pain tolerance then matched controls</a:t>
            </a:r>
          </a:p>
        </p:txBody>
      </p:sp>
      <p:sp>
        <p:nvSpPr>
          <p:cNvPr id="23556" name="Text Box 4">
            <a:extLst>
              <a:ext uri="{FF2B5EF4-FFF2-40B4-BE49-F238E27FC236}">
                <a16:creationId xmlns:a16="http://schemas.microsoft.com/office/drawing/2014/main" id="{A6AD974A-82E9-AFA5-81B3-B72822304919}"/>
              </a:ext>
            </a:extLst>
          </p:cNvPr>
          <p:cNvSpPr txBox="1">
            <a:spLocks noChangeArrowheads="1"/>
          </p:cNvSpPr>
          <p:nvPr/>
        </p:nvSpPr>
        <p:spPr bwMode="auto">
          <a:xfrm>
            <a:off x="155575" y="5606716"/>
            <a:ext cx="8607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90000"/>
              </a:lnSpc>
              <a:buFontTx/>
              <a:buNone/>
            </a:pPr>
            <a:r>
              <a:rPr lang="en-US" altLang="en-US" sz="1600" dirty="0">
                <a:solidFill>
                  <a:srgbClr val="000000"/>
                </a:solidFill>
                <a:cs typeface="Calibri" panose="020F0502020204030204" pitchFamily="34" charset="0"/>
              </a:rPr>
              <a:t>Martin J (1965), Ho and Dole V (1979), Compton P (1994, 2001)</a:t>
            </a:r>
          </a:p>
        </p:txBody>
      </p:sp>
    </p:spTree>
    <p:extLst>
      <p:ext uri="{BB962C8B-B14F-4D97-AF65-F5344CB8AC3E}">
        <p14:creationId xmlns:p14="http://schemas.microsoft.com/office/powerpoint/2010/main" val="392968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lide-10">
            <a:extLst>
              <a:ext uri="{FF2B5EF4-FFF2-40B4-BE49-F238E27FC236}">
                <a16:creationId xmlns:a16="http://schemas.microsoft.com/office/drawing/2014/main" id="{BA9FC3D2-311C-C1D8-3CA7-51015C357815}"/>
              </a:ext>
            </a:extLst>
          </p:cNvPr>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5807" t="11111" r="5766" b="5556"/>
          <a:stretch>
            <a:fillRect/>
          </a:stretch>
        </p:blipFill>
        <p:spPr>
          <a:xfrm>
            <a:off x="381000" y="304800"/>
            <a:ext cx="8382000" cy="6553200"/>
          </a:xfrm>
        </p:spPr>
      </p:pic>
      <p:sp>
        <p:nvSpPr>
          <p:cNvPr id="75779" name="Text Box 3">
            <a:extLst>
              <a:ext uri="{FF2B5EF4-FFF2-40B4-BE49-F238E27FC236}">
                <a16:creationId xmlns:a16="http://schemas.microsoft.com/office/drawing/2014/main" id="{6A225404-1421-C62B-5D49-7F7EAEEC17C2}"/>
              </a:ext>
            </a:extLst>
          </p:cNvPr>
          <p:cNvSpPr txBox="1">
            <a:spLocks noChangeArrowheads="1"/>
          </p:cNvSpPr>
          <p:nvPr/>
        </p:nvSpPr>
        <p:spPr bwMode="auto">
          <a:xfrm>
            <a:off x="3429000" y="419100"/>
            <a:ext cx="2743200" cy="1015663"/>
          </a:xfrm>
          <a:prstGeom prst="rect">
            <a:avLst/>
          </a:prstGeom>
          <a:solidFill>
            <a:srgbClr val="0070C0"/>
          </a:solidFill>
          <a:ln w="38100">
            <a:solidFill>
              <a:srgbClr val="003366"/>
            </a:solidFill>
            <a:miter lim="800000"/>
            <a:headEnd/>
            <a:tailEnd/>
          </a:ln>
        </p:spPr>
        <p:txBody>
          <a:bodyPr>
            <a:spAutoFit/>
          </a:bodyPr>
          <a:lstStyle>
            <a:lvl1pPr eaLnBrk="0" hangingPunct="0">
              <a:spcBef>
                <a:spcPct val="20000"/>
              </a:spcBef>
              <a:buChar char="•"/>
              <a:defRPr sz="3200">
                <a:solidFill>
                  <a:schemeClr val="tx1"/>
                </a:solidFill>
                <a:latin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dirty="0">
                <a:solidFill>
                  <a:schemeClr val="accent1"/>
                </a:solidFill>
                <a:cs typeface="Calibri" panose="020F0502020204030204" pitchFamily="34" charset="0"/>
              </a:rPr>
              <a:t>Born with </a:t>
            </a:r>
            <a:r>
              <a:rPr lang="en-US" altLang="en-US" sz="2000" dirty="0">
                <a:solidFill>
                  <a:schemeClr val="accent1"/>
                </a:solidFill>
                <a:cs typeface="Calibri" panose="020F0502020204030204" pitchFamily="34" charset="0"/>
                <a:sym typeface="Symbol" panose="05050102010706020507" pitchFamily="18" charset="2"/>
              </a:rPr>
              <a:t>decreased</a:t>
            </a:r>
            <a:r>
              <a:rPr lang="en-US" altLang="en-US" sz="2000" dirty="0">
                <a:solidFill>
                  <a:schemeClr val="accent1"/>
                </a:solidFill>
                <a:cs typeface="Calibri" panose="020F0502020204030204" pitchFamily="34" charset="0"/>
              </a:rPr>
              <a:t> pain tolerance with higher risk of OUD</a:t>
            </a:r>
          </a:p>
        </p:txBody>
      </p:sp>
      <p:sp>
        <p:nvSpPr>
          <p:cNvPr id="75780" name="Rectangle 4">
            <a:extLst>
              <a:ext uri="{FF2B5EF4-FFF2-40B4-BE49-F238E27FC236}">
                <a16:creationId xmlns:a16="http://schemas.microsoft.com/office/drawing/2014/main" id="{10878C55-75FF-0385-184F-151BE4A2987C}"/>
              </a:ext>
            </a:extLst>
          </p:cNvPr>
          <p:cNvSpPr>
            <a:spLocks noChangeArrowheads="1"/>
          </p:cNvSpPr>
          <p:nvPr/>
        </p:nvSpPr>
        <p:spPr bwMode="auto">
          <a:xfrm>
            <a:off x="6172200" y="1549063"/>
            <a:ext cx="2646947" cy="1015663"/>
          </a:xfrm>
          <a:prstGeom prst="rect">
            <a:avLst/>
          </a:prstGeom>
          <a:solidFill>
            <a:srgbClr val="0070C0"/>
          </a:solidFill>
          <a:ln w="38100">
            <a:solidFill>
              <a:srgbClr val="003366"/>
            </a:solidFill>
            <a:miter lim="800000"/>
            <a:headEnd/>
            <a:tailEnd/>
          </a:ln>
        </p:spPr>
        <p:txBody>
          <a:bodyPr wrap="square">
            <a:spAutoFit/>
          </a:bodyPr>
          <a:lstStyle>
            <a:lvl1pPr eaLnBrk="0" hangingPunct="0">
              <a:spcBef>
                <a:spcPct val="20000"/>
              </a:spcBef>
              <a:buChar char="•"/>
              <a:defRPr sz="3200">
                <a:solidFill>
                  <a:schemeClr val="tx1"/>
                </a:solidFill>
                <a:latin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a:solidFill>
                  <a:schemeClr val="accent1"/>
                </a:solidFill>
                <a:cs typeface="Calibri" panose="020F0502020204030204" pitchFamily="34" charset="0"/>
              </a:rPr>
              <a:t>OUD altered nervous system resulting </a:t>
            </a:r>
          </a:p>
          <a:p>
            <a:pPr algn="ctr">
              <a:spcBef>
                <a:spcPct val="0"/>
              </a:spcBef>
              <a:buFontTx/>
              <a:buNone/>
            </a:pPr>
            <a:r>
              <a:rPr lang="en-US" altLang="en-US" sz="2000" dirty="0">
                <a:solidFill>
                  <a:schemeClr val="accent1"/>
                </a:solidFill>
                <a:cs typeface="Calibri" panose="020F0502020204030204" pitchFamily="34" charset="0"/>
              </a:rPr>
              <a:t>in lower pain tolerance</a:t>
            </a:r>
          </a:p>
        </p:txBody>
      </p:sp>
    </p:spTree>
    <p:extLst>
      <p:ext uri="{BB962C8B-B14F-4D97-AF65-F5344CB8AC3E}">
        <p14:creationId xmlns:p14="http://schemas.microsoft.com/office/powerpoint/2010/main" val="683907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dissolve">
                                      <p:cBhvr>
                                        <p:cTn id="12"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4493F02B-1CAC-5A91-CB21-318F267083DB}"/>
              </a:ext>
            </a:extLst>
          </p:cNvPr>
          <p:cNvSpPr>
            <a:spLocks noGrp="1" noChangeArrowheads="1"/>
          </p:cNvSpPr>
          <p:nvPr>
            <p:ph type="title"/>
          </p:nvPr>
        </p:nvSpPr>
        <p:spPr>
          <a:xfrm>
            <a:off x="304800" y="457200"/>
            <a:ext cx="8610600" cy="609600"/>
          </a:xfrm>
        </p:spPr>
        <p:txBody>
          <a:bodyPr/>
          <a:lstStyle/>
          <a:p>
            <a:r>
              <a:rPr lang="en-US" altLang="en-US" sz="4400" b="1" dirty="0">
                <a:effectLst>
                  <a:outerShdw blurRad="38100" dist="38100" dir="2700000" algn="tl">
                    <a:srgbClr val="000000">
                      <a:alpha val="43137"/>
                    </a:srgbClr>
                  </a:outerShdw>
                </a:effectLst>
              </a:rPr>
              <a:t>Opioid Withdrawal-Mediated Pain</a:t>
            </a:r>
          </a:p>
        </p:txBody>
      </p:sp>
      <p:sp>
        <p:nvSpPr>
          <p:cNvPr id="256003" name="Line 3">
            <a:extLst>
              <a:ext uri="{FF2B5EF4-FFF2-40B4-BE49-F238E27FC236}">
                <a16:creationId xmlns:a16="http://schemas.microsoft.com/office/drawing/2014/main" id="{D594EED0-AF09-F02D-27AD-92F50A69BDEB}"/>
              </a:ext>
            </a:extLst>
          </p:cNvPr>
          <p:cNvSpPr>
            <a:spLocks noChangeShapeType="1"/>
          </p:cNvSpPr>
          <p:nvPr/>
        </p:nvSpPr>
        <p:spPr bwMode="auto">
          <a:xfrm>
            <a:off x="1600200" y="1295400"/>
            <a:ext cx="0" cy="457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Calibri" panose="020F0502020204030204" pitchFamily="34" charset="0"/>
              <a:cs typeface="Calibri" panose="020F0502020204030204" pitchFamily="34" charset="0"/>
            </a:endParaRPr>
          </a:p>
        </p:txBody>
      </p:sp>
      <p:sp>
        <p:nvSpPr>
          <p:cNvPr id="256004" name="Line 4">
            <a:extLst>
              <a:ext uri="{FF2B5EF4-FFF2-40B4-BE49-F238E27FC236}">
                <a16:creationId xmlns:a16="http://schemas.microsoft.com/office/drawing/2014/main" id="{0E2CF7F6-8260-FBF6-5BAA-DFE399FC21F5}"/>
              </a:ext>
            </a:extLst>
          </p:cNvPr>
          <p:cNvSpPr>
            <a:spLocks noChangeShapeType="1"/>
          </p:cNvSpPr>
          <p:nvPr/>
        </p:nvSpPr>
        <p:spPr bwMode="auto">
          <a:xfrm>
            <a:off x="1600200" y="5867400"/>
            <a:ext cx="678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Calibri" panose="020F0502020204030204" pitchFamily="34" charset="0"/>
              <a:cs typeface="Calibri" panose="020F0502020204030204" pitchFamily="34" charset="0"/>
            </a:endParaRPr>
          </a:p>
        </p:txBody>
      </p:sp>
      <p:sp>
        <p:nvSpPr>
          <p:cNvPr id="256005" name="Line 5">
            <a:extLst>
              <a:ext uri="{FF2B5EF4-FFF2-40B4-BE49-F238E27FC236}">
                <a16:creationId xmlns:a16="http://schemas.microsoft.com/office/drawing/2014/main" id="{873202B7-CB60-9B90-6D43-B8C4B3756025}"/>
              </a:ext>
            </a:extLst>
          </p:cNvPr>
          <p:cNvSpPr>
            <a:spLocks noChangeShapeType="1"/>
          </p:cNvSpPr>
          <p:nvPr/>
        </p:nvSpPr>
        <p:spPr bwMode="auto">
          <a:xfrm>
            <a:off x="1219200" y="41910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Calibri" panose="020F0502020204030204" pitchFamily="34" charset="0"/>
              <a:cs typeface="Calibri" panose="020F0502020204030204" pitchFamily="34" charset="0"/>
            </a:endParaRPr>
          </a:p>
        </p:txBody>
      </p:sp>
      <p:sp>
        <p:nvSpPr>
          <p:cNvPr id="256006" name="Freeform 6">
            <a:extLst>
              <a:ext uri="{FF2B5EF4-FFF2-40B4-BE49-F238E27FC236}">
                <a16:creationId xmlns:a16="http://schemas.microsoft.com/office/drawing/2014/main" id="{95AB80A4-BC1B-5139-AEB0-29119570DB83}"/>
              </a:ext>
            </a:extLst>
          </p:cNvPr>
          <p:cNvSpPr>
            <a:spLocks/>
          </p:cNvSpPr>
          <p:nvPr/>
        </p:nvSpPr>
        <p:spPr bwMode="auto">
          <a:xfrm>
            <a:off x="1676400" y="2133600"/>
            <a:ext cx="6019800" cy="2616200"/>
          </a:xfrm>
          <a:custGeom>
            <a:avLst/>
            <a:gdLst>
              <a:gd name="T0" fmla="*/ 0 w 3792"/>
              <a:gd name="T1" fmla="*/ 872 h 1648"/>
              <a:gd name="T2" fmla="*/ 240 w 3792"/>
              <a:gd name="T3" fmla="*/ 296 h 1648"/>
              <a:gd name="T4" fmla="*/ 720 w 3792"/>
              <a:gd name="T5" fmla="*/ 1448 h 1648"/>
              <a:gd name="T6" fmla="*/ 1056 w 3792"/>
              <a:gd name="T7" fmla="*/ 344 h 1648"/>
              <a:gd name="T8" fmla="*/ 1584 w 3792"/>
              <a:gd name="T9" fmla="*/ 1592 h 1648"/>
              <a:gd name="T10" fmla="*/ 2016 w 3792"/>
              <a:gd name="T11" fmla="*/ 8 h 1648"/>
              <a:gd name="T12" fmla="*/ 2400 w 3792"/>
              <a:gd name="T13" fmla="*/ 1544 h 1648"/>
              <a:gd name="T14" fmla="*/ 2688 w 3792"/>
              <a:gd name="T15" fmla="*/ 8 h 1648"/>
              <a:gd name="T16" fmla="*/ 3360 w 3792"/>
              <a:gd name="T17" fmla="*/ 1496 h 1648"/>
              <a:gd name="T18" fmla="*/ 3792 w 3792"/>
              <a:gd name="T19" fmla="*/ 5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2" h="1648">
                <a:moveTo>
                  <a:pt x="0" y="872"/>
                </a:moveTo>
                <a:cubicBezTo>
                  <a:pt x="60" y="536"/>
                  <a:pt x="120" y="200"/>
                  <a:pt x="240" y="296"/>
                </a:cubicBezTo>
                <a:cubicBezTo>
                  <a:pt x="360" y="392"/>
                  <a:pt x="584" y="1440"/>
                  <a:pt x="720" y="1448"/>
                </a:cubicBezTo>
                <a:cubicBezTo>
                  <a:pt x="856" y="1456"/>
                  <a:pt x="912" y="320"/>
                  <a:pt x="1056" y="344"/>
                </a:cubicBezTo>
                <a:cubicBezTo>
                  <a:pt x="1200" y="368"/>
                  <a:pt x="1424" y="1648"/>
                  <a:pt x="1584" y="1592"/>
                </a:cubicBezTo>
                <a:cubicBezTo>
                  <a:pt x="1744" y="1536"/>
                  <a:pt x="1880" y="16"/>
                  <a:pt x="2016" y="8"/>
                </a:cubicBezTo>
                <a:cubicBezTo>
                  <a:pt x="2152" y="0"/>
                  <a:pt x="2288" y="1544"/>
                  <a:pt x="2400" y="1544"/>
                </a:cubicBezTo>
                <a:cubicBezTo>
                  <a:pt x="2512" y="1544"/>
                  <a:pt x="2528" y="16"/>
                  <a:pt x="2688" y="8"/>
                </a:cubicBezTo>
                <a:cubicBezTo>
                  <a:pt x="2848" y="0"/>
                  <a:pt x="3176" y="1488"/>
                  <a:pt x="3360" y="1496"/>
                </a:cubicBezTo>
                <a:cubicBezTo>
                  <a:pt x="3544" y="1504"/>
                  <a:pt x="3720" y="296"/>
                  <a:pt x="3792" y="56"/>
                </a:cubicBezTo>
              </a:path>
            </a:pathLst>
          </a:custGeom>
          <a:noFill/>
          <a:ln w="762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Calibri" panose="020F0502020204030204" pitchFamily="34" charset="0"/>
              <a:cs typeface="Calibri" panose="020F0502020204030204" pitchFamily="34" charset="0"/>
            </a:endParaRPr>
          </a:p>
        </p:txBody>
      </p:sp>
      <p:sp>
        <p:nvSpPr>
          <p:cNvPr id="256007" name="Text Box 7">
            <a:extLst>
              <a:ext uri="{FF2B5EF4-FFF2-40B4-BE49-F238E27FC236}">
                <a16:creationId xmlns:a16="http://schemas.microsoft.com/office/drawing/2014/main" id="{9B4DC858-A734-33FA-3D1E-52DDE77378A8}"/>
              </a:ext>
            </a:extLst>
          </p:cNvPr>
          <p:cNvSpPr txBox="1">
            <a:spLocks noChangeArrowheads="1"/>
          </p:cNvSpPr>
          <p:nvPr/>
        </p:nvSpPr>
        <p:spPr bwMode="auto">
          <a:xfrm rot="16200000">
            <a:off x="560294" y="4914870"/>
            <a:ext cx="14638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000">
                <a:latin typeface="Calibri" panose="020F0502020204030204" pitchFamily="34" charset="0"/>
                <a:cs typeface="Calibri" panose="020F0502020204030204" pitchFamily="34" charset="0"/>
              </a:rPr>
              <a:t> Withdrawal</a:t>
            </a:r>
          </a:p>
        </p:txBody>
      </p:sp>
      <p:sp>
        <p:nvSpPr>
          <p:cNvPr id="256008" name="Text Box 8">
            <a:extLst>
              <a:ext uri="{FF2B5EF4-FFF2-40B4-BE49-F238E27FC236}">
                <a16:creationId xmlns:a16="http://schemas.microsoft.com/office/drawing/2014/main" id="{2375E631-4A50-9894-5878-9CF0D80B6CF4}"/>
              </a:ext>
            </a:extLst>
          </p:cNvPr>
          <p:cNvSpPr txBox="1">
            <a:spLocks noChangeArrowheads="1"/>
          </p:cNvSpPr>
          <p:nvPr/>
        </p:nvSpPr>
        <p:spPr bwMode="auto">
          <a:xfrm>
            <a:off x="2362200" y="4418013"/>
            <a:ext cx="723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7C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Calibri" panose="020F0502020204030204" pitchFamily="34" charset="0"/>
                <a:cs typeface="Calibri" panose="020F0502020204030204" pitchFamily="34" charset="0"/>
              </a:rPr>
              <a:t>Pain</a:t>
            </a:r>
          </a:p>
        </p:txBody>
      </p:sp>
      <p:sp>
        <p:nvSpPr>
          <p:cNvPr id="256009" name="Text Box 9">
            <a:extLst>
              <a:ext uri="{FF2B5EF4-FFF2-40B4-BE49-F238E27FC236}">
                <a16:creationId xmlns:a16="http://schemas.microsoft.com/office/drawing/2014/main" id="{FF034CE0-1F5B-CDC2-701D-56E9B84262D7}"/>
              </a:ext>
            </a:extLst>
          </p:cNvPr>
          <p:cNvSpPr txBox="1">
            <a:spLocks noChangeArrowheads="1"/>
          </p:cNvSpPr>
          <p:nvPr/>
        </p:nvSpPr>
        <p:spPr bwMode="auto">
          <a:xfrm>
            <a:off x="3733800" y="4572000"/>
            <a:ext cx="91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Calibri" panose="020F0502020204030204" pitchFamily="34" charset="0"/>
                <a:cs typeface="Calibri" panose="020F0502020204030204" pitchFamily="34" charset="0"/>
              </a:rPr>
              <a:t>Pain</a:t>
            </a:r>
            <a:endParaRPr lang="en-US" altLang="en-US" sz="2000">
              <a:latin typeface="Calibri" panose="020F0502020204030204" pitchFamily="34" charset="0"/>
              <a:cs typeface="Calibri" panose="020F0502020204030204" pitchFamily="34" charset="0"/>
            </a:endParaRPr>
          </a:p>
        </p:txBody>
      </p:sp>
      <p:sp>
        <p:nvSpPr>
          <p:cNvPr id="256010" name="Text Box 10">
            <a:extLst>
              <a:ext uri="{FF2B5EF4-FFF2-40B4-BE49-F238E27FC236}">
                <a16:creationId xmlns:a16="http://schemas.microsoft.com/office/drawing/2014/main" id="{2FA517B2-9B66-B0CF-2399-8407B4CCD136}"/>
              </a:ext>
            </a:extLst>
          </p:cNvPr>
          <p:cNvSpPr txBox="1">
            <a:spLocks noChangeArrowheads="1"/>
          </p:cNvSpPr>
          <p:nvPr/>
        </p:nvSpPr>
        <p:spPr bwMode="auto">
          <a:xfrm>
            <a:off x="5029200" y="4570413"/>
            <a:ext cx="723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Calibri" panose="020F0502020204030204" pitchFamily="34" charset="0"/>
                <a:cs typeface="Calibri" panose="020F0502020204030204" pitchFamily="34" charset="0"/>
              </a:rPr>
              <a:t>Pain</a:t>
            </a:r>
          </a:p>
        </p:txBody>
      </p:sp>
      <p:sp>
        <p:nvSpPr>
          <p:cNvPr id="256011" name="Text Box 11">
            <a:extLst>
              <a:ext uri="{FF2B5EF4-FFF2-40B4-BE49-F238E27FC236}">
                <a16:creationId xmlns:a16="http://schemas.microsoft.com/office/drawing/2014/main" id="{102E159D-48A5-FFCD-38E3-BE76A8C55D7B}"/>
              </a:ext>
            </a:extLst>
          </p:cNvPr>
          <p:cNvSpPr txBox="1">
            <a:spLocks noChangeArrowheads="1"/>
          </p:cNvSpPr>
          <p:nvPr/>
        </p:nvSpPr>
        <p:spPr bwMode="auto">
          <a:xfrm>
            <a:off x="6553200" y="4418013"/>
            <a:ext cx="723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Calibri" panose="020F0502020204030204" pitchFamily="34" charset="0"/>
                <a:cs typeface="Calibri" panose="020F0502020204030204" pitchFamily="34" charset="0"/>
              </a:rPr>
              <a:t>Pain</a:t>
            </a:r>
          </a:p>
        </p:txBody>
      </p:sp>
      <p:sp>
        <p:nvSpPr>
          <p:cNvPr id="256012" name="Text Box 12">
            <a:extLst>
              <a:ext uri="{FF2B5EF4-FFF2-40B4-BE49-F238E27FC236}">
                <a16:creationId xmlns:a16="http://schemas.microsoft.com/office/drawing/2014/main" id="{0747EB29-4FE0-D61B-D8DC-78F1928406BD}"/>
              </a:ext>
            </a:extLst>
          </p:cNvPr>
          <p:cNvSpPr txBox="1">
            <a:spLocks noChangeArrowheads="1"/>
          </p:cNvSpPr>
          <p:nvPr/>
        </p:nvSpPr>
        <p:spPr bwMode="auto">
          <a:xfrm rot="16233719">
            <a:off x="262731" y="2428052"/>
            <a:ext cx="20589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a:latin typeface="Calibri" panose="020F0502020204030204" pitchFamily="34" charset="0"/>
                <a:cs typeface="Calibri" panose="020F0502020204030204" pitchFamily="34" charset="0"/>
              </a:rPr>
              <a:t>Comfort</a:t>
            </a:r>
          </a:p>
        </p:txBody>
      </p:sp>
      <p:sp>
        <p:nvSpPr>
          <p:cNvPr id="256013" name="Line 13">
            <a:extLst>
              <a:ext uri="{FF2B5EF4-FFF2-40B4-BE49-F238E27FC236}">
                <a16:creationId xmlns:a16="http://schemas.microsoft.com/office/drawing/2014/main" id="{80616C94-4069-02D3-ADA0-670B512F3092}"/>
              </a:ext>
            </a:extLst>
          </p:cNvPr>
          <p:cNvSpPr>
            <a:spLocks noChangeShapeType="1"/>
          </p:cNvSpPr>
          <p:nvPr/>
        </p:nvSpPr>
        <p:spPr bwMode="auto">
          <a:xfrm flipV="1">
            <a:off x="3048000" y="5029200"/>
            <a:ext cx="0" cy="838200"/>
          </a:xfrm>
          <a:prstGeom prst="line">
            <a:avLst/>
          </a:prstGeom>
          <a:noFill/>
          <a:ln w="101600">
            <a:solidFill>
              <a:srgbClr val="D0005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Calibri" panose="020F0502020204030204" pitchFamily="34" charset="0"/>
              <a:cs typeface="Calibri" panose="020F0502020204030204" pitchFamily="34" charset="0"/>
            </a:endParaRPr>
          </a:p>
        </p:txBody>
      </p:sp>
      <p:sp>
        <p:nvSpPr>
          <p:cNvPr id="256014" name="Line 14">
            <a:extLst>
              <a:ext uri="{FF2B5EF4-FFF2-40B4-BE49-F238E27FC236}">
                <a16:creationId xmlns:a16="http://schemas.microsoft.com/office/drawing/2014/main" id="{BEFEA763-2E60-5047-3C7B-E1C56ACD4DD2}"/>
              </a:ext>
            </a:extLst>
          </p:cNvPr>
          <p:cNvSpPr>
            <a:spLocks noChangeShapeType="1"/>
          </p:cNvSpPr>
          <p:nvPr/>
        </p:nvSpPr>
        <p:spPr bwMode="auto">
          <a:xfrm flipV="1">
            <a:off x="4419600" y="5105400"/>
            <a:ext cx="0" cy="762000"/>
          </a:xfrm>
          <a:prstGeom prst="line">
            <a:avLst/>
          </a:prstGeom>
          <a:noFill/>
          <a:ln w="101600">
            <a:solidFill>
              <a:srgbClr val="D0005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Calibri" panose="020F0502020204030204" pitchFamily="34" charset="0"/>
              <a:cs typeface="Calibri" panose="020F0502020204030204" pitchFamily="34" charset="0"/>
            </a:endParaRPr>
          </a:p>
        </p:txBody>
      </p:sp>
      <p:sp>
        <p:nvSpPr>
          <p:cNvPr id="256015" name="Line 15">
            <a:extLst>
              <a:ext uri="{FF2B5EF4-FFF2-40B4-BE49-F238E27FC236}">
                <a16:creationId xmlns:a16="http://schemas.microsoft.com/office/drawing/2014/main" id="{D8B513A7-67FE-3788-4BE7-25C1838FAD84}"/>
              </a:ext>
            </a:extLst>
          </p:cNvPr>
          <p:cNvSpPr>
            <a:spLocks noChangeShapeType="1"/>
          </p:cNvSpPr>
          <p:nvPr/>
        </p:nvSpPr>
        <p:spPr bwMode="auto">
          <a:xfrm flipV="1">
            <a:off x="5715000" y="5105400"/>
            <a:ext cx="0" cy="762000"/>
          </a:xfrm>
          <a:prstGeom prst="line">
            <a:avLst/>
          </a:prstGeom>
          <a:noFill/>
          <a:ln w="101600">
            <a:solidFill>
              <a:srgbClr val="D0005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Calibri" panose="020F0502020204030204" pitchFamily="34" charset="0"/>
              <a:cs typeface="Calibri" panose="020F0502020204030204" pitchFamily="34" charset="0"/>
            </a:endParaRPr>
          </a:p>
        </p:txBody>
      </p:sp>
      <p:sp>
        <p:nvSpPr>
          <p:cNvPr id="256016" name="Line 16">
            <a:extLst>
              <a:ext uri="{FF2B5EF4-FFF2-40B4-BE49-F238E27FC236}">
                <a16:creationId xmlns:a16="http://schemas.microsoft.com/office/drawing/2014/main" id="{EF6D6F17-BA9A-8F02-0C29-FAF2A1520A49}"/>
              </a:ext>
            </a:extLst>
          </p:cNvPr>
          <p:cNvSpPr>
            <a:spLocks noChangeShapeType="1"/>
          </p:cNvSpPr>
          <p:nvPr/>
        </p:nvSpPr>
        <p:spPr bwMode="auto">
          <a:xfrm flipV="1">
            <a:off x="7239000" y="5029200"/>
            <a:ext cx="0" cy="838200"/>
          </a:xfrm>
          <a:prstGeom prst="line">
            <a:avLst/>
          </a:prstGeom>
          <a:noFill/>
          <a:ln w="101600">
            <a:solidFill>
              <a:srgbClr val="D0005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Calibri" panose="020F0502020204030204" pitchFamily="34" charset="0"/>
              <a:cs typeface="Calibri" panose="020F0502020204030204" pitchFamily="34" charset="0"/>
            </a:endParaRPr>
          </a:p>
        </p:txBody>
      </p:sp>
      <p:sp>
        <p:nvSpPr>
          <p:cNvPr id="256017" name="Text Box 17">
            <a:extLst>
              <a:ext uri="{FF2B5EF4-FFF2-40B4-BE49-F238E27FC236}">
                <a16:creationId xmlns:a16="http://schemas.microsoft.com/office/drawing/2014/main" id="{5CCB309E-6E7F-93A8-9DF1-A000F3C2BF46}"/>
              </a:ext>
            </a:extLst>
          </p:cNvPr>
          <p:cNvSpPr txBox="1">
            <a:spLocks noChangeArrowheads="1"/>
          </p:cNvSpPr>
          <p:nvPr/>
        </p:nvSpPr>
        <p:spPr bwMode="auto">
          <a:xfrm>
            <a:off x="2514600" y="5865813"/>
            <a:ext cx="8418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Calibri" panose="020F0502020204030204" pitchFamily="34" charset="0"/>
                <a:cs typeface="Calibri" panose="020F0502020204030204" pitchFamily="34" charset="0"/>
              </a:rPr>
              <a:t>opioid</a:t>
            </a:r>
          </a:p>
        </p:txBody>
      </p:sp>
      <p:sp>
        <p:nvSpPr>
          <p:cNvPr id="256018" name="Text Box 18">
            <a:extLst>
              <a:ext uri="{FF2B5EF4-FFF2-40B4-BE49-F238E27FC236}">
                <a16:creationId xmlns:a16="http://schemas.microsoft.com/office/drawing/2014/main" id="{E9BD6A7A-3CEF-4AA5-380B-152DEECAB5B5}"/>
              </a:ext>
            </a:extLst>
          </p:cNvPr>
          <p:cNvSpPr txBox="1">
            <a:spLocks noChangeArrowheads="1"/>
          </p:cNvSpPr>
          <p:nvPr/>
        </p:nvSpPr>
        <p:spPr bwMode="auto">
          <a:xfrm>
            <a:off x="3886200" y="5865813"/>
            <a:ext cx="8418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Calibri" panose="020F0502020204030204" pitchFamily="34" charset="0"/>
                <a:cs typeface="Calibri" panose="020F0502020204030204" pitchFamily="34" charset="0"/>
              </a:rPr>
              <a:t>opioid</a:t>
            </a:r>
          </a:p>
        </p:txBody>
      </p:sp>
      <p:sp>
        <p:nvSpPr>
          <p:cNvPr id="256019" name="Text Box 19">
            <a:extLst>
              <a:ext uri="{FF2B5EF4-FFF2-40B4-BE49-F238E27FC236}">
                <a16:creationId xmlns:a16="http://schemas.microsoft.com/office/drawing/2014/main" id="{0532644F-41F3-E36D-57A3-3C2CCBF51AA9}"/>
              </a:ext>
            </a:extLst>
          </p:cNvPr>
          <p:cNvSpPr txBox="1">
            <a:spLocks noChangeArrowheads="1"/>
          </p:cNvSpPr>
          <p:nvPr/>
        </p:nvSpPr>
        <p:spPr bwMode="auto">
          <a:xfrm>
            <a:off x="5181600" y="5865813"/>
            <a:ext cx="8418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Calibri" panose="020F0502020204030204" pitchFamily="34" charset="0"/>
                <a:cs typeface="Calibri" panose="020F0502020204030204" pitchFamily="34" charset="0"/>
              </a:rPr>
              <a:t>opioid</a:t>
            </a:r>
          </a:p>
        </p:txBody>
      </p:sp>
      <p:sp>
        <p:nvSpPr>
          <p:cNvPr id="256020" name="Text Box 20">
            <a:extLst>
              <a:ext uri="{FF2B5EF4-FFF2-40B4-BE49-F238E27FC236}">
                <a16:creationId xmlns:a16="http://schemas.microsoft.com/office/drawing/2014/main" id="{A8BBE97C-917A-272A-D5ED-FC4F6908CD1B}"/>
              </a:ext>
            </a:extLst>
          </p:cNvPr>
          <p:cNvSpPr txBox="1">
            <a:spLocks noChangeArrowheads="1"/>
          </p:cNvSpPr>
          <p:nvPr/>
        </p:nvSpPr>
        <p:spPr bwMode="auto">
          <a:xfrm>
            <a:off x="6781800" y="5865813"/>
            <a:ext cx="8418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Calibri" panose="020F0502020204030204" pitchFamily="34" charset="0"/>
                <a:cs typeface="Calibri" panose="020F0502020204030204" pitchFamily="34" charset="0"/>
              </a:rPr>
              <a:t>opioid</a:t>
            </a:r>
          </a:p>
        </p:txBody>
      </p:sp>
      <p:sp>
        <p:nvSpPr>
          <p:cNvPr id="256021" name="Text Box 21">
            <a:extLst>
              <a:ext uri="{FF2B5EF4-FFF2-40B4-BE49-F238E27FC236}">
                <a16:creationId xmlns:a16="http://schemas.microsoft.com/office/drawing/2014/main" id="{5C654C6F-995C-ED97-6632-8D03E7025BCF}"/>
              </a:ext>
            </a:extLst>
          </p:cNvPr>
          <p:cNvSpPr txBox="1">
            <a:spLocks noChangeArrowheads="1"/>
          </p:cNvSpPr>
          <p:nvPr/>
        </p:nvSpPr>
        <p:spPr bwMode="auto">
          <a:xfrm rot="16200000">
            <a:off x="-1202494" y="3658012"/>
            <a:ext cx="357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800" b="1" dirty="0">
                <a:latin typeface="Calibri" panose="020F0502020204030204" pitchFamily="34" charset="0"/>
                <a:cs typeface="Calibri" panose="020F0502020204030204" pitchFamily="34" charset="0"/>
              </a:rPr>
              <a:t>Opioid Concentration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C26C1-A9A1-7602-7C59-02BF64ADEC8D}"/>
              </a:ext>
            </a:extLst>
          </p:cNvPr>
          <p:cNvSpPr>
            <a:spLocks noGrp="1"/>
          </p:cNvSpPr>
          <p:nvPr>
            <p:ph type="title"/>
          </p:nvPr>
        </p:nvSpPr>
        <p:spPr>
          <a:xfrm>
            <a:off x="543073" y="567028"/>
            <a:ext cx="8230306" cy="2861972"/>
          </a:xfrm>
        </p:spPr>
        <p:txBody>
          <a:bodyPr/>
          <a:lstStyle/>
          <a:p>
            <a:r>
              <a:rPr lang="en-US" sz="5400" b="1" dirty="0">
                <a:effectLst>
                  <a:outerShdw blurRad="38100" dist="38100" dir="2700000" algn="tl">
                    <a:srgbClr val="000000">
                      <a:alpha val="43137"/>
                    </a:srgbClr>
                  </a:outerShdw>
                </a:effectLst>
              </a:rPr>
              <a:t>Diagnosing OUD in Patients with Chronic Pian Treated with Opioid Analgesics </a:t>
            </a:r>
          </a:p>
        </p:txBody>
      </p:sp>
    </p:spTree>
    <p:extLst>
      <p:ext uri="{BB962C8B-B14F-4D97-AF65-F5344CB8AC3E}">
        <p14:creationId xmlns:p14="http://schemas.microsoft.com/office/powerpoint/2010/main" val="292447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1"/>
                </a:solidFill>
              </a:rPr>
              <a:t>Daniel P. Alford, MD, MPH</a:t>
            </a:r>
            <a:br>
              <a:rPr lang="en-US" sz="3600" dirty="0">
                <a:solidFill>
                  <a:schemeClr val="accent1"/>
                </a:solidFill>
              </a:rPr>
            </a:br>
            <a:r>
              <a:rPr lang="en-US" sz="3600" dirty="0">
                <a:solidFill>
                  <a:schemeClr val="accent1"/>
                </a:solidFill>
              </a:rPr>
              <a:t>Disclosures</a:t>
            </a:r>
          </a:p>
        </p:txBody>
      </p:sp>
      <p:sp>
        <p:nvSpPr>
          <p:cNvPr id="3" name="Content Placeholder 2"/>
          <p:cNvSpPr>
            <a:spLocks noGrp="1"/>
          </p:cNvSpPr>
          <p:nvPr>
            <p:ph idx="1"/>
          </p:nvPr>
        </p:nvSpPr>
        <p:spPr>
          <a:xfrm>
            <a:off x="381000" y="1752600"/>
            <a:ext cx="8305800" cy="4419259"/>
          </a:xfrm>
        </p:spPr>
        <p:txBody>
          <a:bodyPr>
            <a:noAutofit/>
          </a:bodyPr>
          <a:lstStyle/>
          <a:p>
            <a:pPr>
              <a:spcBef>
                <a:spcPts val="0"/>
              </a:spcBef>
              <a:spcAft>
                <a:spcPts val="0"/>
              </a:spcAft>
            </a:pPr>
            <a:r>
              <a:rPr lang="en-US" sz="2400" dirty="0">
                <a:ea typeface="Times New Roman"/>
                <a:cs typeface="Times New Roman"/>
              </a:rPr>
              <a:t>I serve as course director and faculty for safer opioid prescribing and management of substance use disorder CME funded by unrestricted educational grants awarded to Boston University</a:t>
            </a:r>
          </a:p>
          <a:p>
            <a:pPr>
              <a:spcBef>
                <a:spcPts val="0"/>
              </a:spcBef>
              <a:spcAft>
                <a:spcPts val="0"/>
              </a:spcAft>
            </a:pPr>
            <a:endParaRPr lang="en-US" sz="2400" dirty="0">
              <a:ea typeface="Times New Roman"/>
              <a:cs typeface="Times New Roman"/>
            </a:endParaRPr>
          </a:p>
          <a:p>
            <a:pPr>
              <a:spcBef>
                <a:spcPts val="0"/>
              </a:spcBef>
              <a:spcAft>
                <a:spcPts val="0"/>
              </a:spcAft>
            </a:pPr>
            <a:r>
              <a:rPr lang="en-US" sz="2400" dirty="0">
                <a:ea typeface="Times New Roman"/>
                <a:cs typeface="Times New Roman"/>
              </a:rPr>
              <a:t>I do not receive any direct payment from industry for these activities</a:t>
            </a:r>
          </a:p>
          <a:p>
            <a:pPr marL="0" indent="0">
              <a:spcBef>
                <a:spcPts val="0"/>
              </a:spcBef>
              <a:spcAft>
                <a:spcPts val="0"/>
              </a:spcAft>
              <a:buNone/>
            </a:pPr>
            <a:endParaRPr lang="en-US" dirty="0">
              <a:ea typeface="Times New Roman"/>
              <a:cs typeface="Times New Roman"/>
            </a:endParaRPr>
          </a:p>
        </p:txBody>
      </p:sp>
      <p:sp>
        <p:nvSpPr>
          <p:cNvPr id="5" name="Rectangle 4"/>
          <p:cNvSpPr/>
          <p:nvPr/>
        </p:nvSpPr>
        <p:spPr>
          <a:xfrm>
            <a:off x="0" y="5181600"/>
            <a:ext cx="9144000" cy="523220"/>
          </a:xfrm>
          <a:prstGeom prst="rect">
            <a:avLst/>
          </a:prstGeom>
        </p:spPr>
        <p:txBody>
          <a:bodyPr wrap="square">
            <a:spAutoFit/>
          </a:bodyPr>
          <a:lstStyle/>
          <a:p>
            <a:pPr algn="ctr"/>
            <a:r>
              <a:rPr lang="en-US" i="1" dirty="0">
                <a:latin typeface="Calibri" panose="020F0502020204030204" pitchFamily="34" charset="0"/>
                <a:cs typeface="Calibri" panose="020F0502020204030204" pitchFamily="34" charset="0"/>
              </a:rPr>
              <a:t>The content of this activity may include discussion of off label or investigative drug uses. </a:t>
            </a:r>
            <a:br>
              <a:rPr lang="en-US" i="1"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The faculty is aware that is their responsibility to disclose this information.</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635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BD04-7903-0CDE-BDFC-22606CA791A0}"/>
              </a:ext>
            </a:extLst>
          </p:cNvPr>
          <p:cNvSpPr>
            <a:spLocks noGrp="1"/>
          </p:cNvSpPr>
          <p:nvPr>
            <p:ph type="title"/>
          </p:nvPr>
        </p:nvSpPr>
        <p:spPr>
          <a:xfrm>
            <a:off x="0" y="222124"/>
            <a:ext cx="9144000" cy="1143000"/>
          </a:xfrm>
        </p:spPr>
        <p:txBody>
          <a:bodyPr/>
          <a:lstStyle/>
          <a:p>
            <a:r>
              <a:rPr lang="en-US" sz="4200" b="1" dirty="0">
                <a:effectLst>
                  <a:outerShdw blurRad="38100" dist="38100" dir="2700000" algn="tl">
                    <a:srgbClr val="000000">
                      <a:alpha val="43137"/>
                    </a:srgbClr>
                  </a:outerShdw>
                </a:effectLst>
                <a:cs typeface="Calibri" panose="020F0502020204030204" pitchFamily="34" charset="0"/>
              </a:rPr>
              <a:t>Problematic Opioid Use in Chronic Pain</a:t>
            </a:r>
          </a:p>
        </p:txBody>
      </p:sp>
      <p:sp>
        <p:nvSpPr>
          <p:cNvPr id="4" name="Freeform 7">
            <a:extLst>
              <a:ext uri="{FF2B5EF4-FFF2-40B4-BE49-F238E27FC236}">
                <a16:creationId xmlns:a16="http://schemas.microsoft.com/office/drawing/2014/main" id="{A6CDC194-2FF3-8E9A-3845-84B18F6BC565}"/>
              </a:ext>
            </a:extLst>
          </p:cNvPr>
          <p:cNvSpPr/>
          <p:nvPr/>
        </p:nvSpPr>
        <p:spPr>
          <a:xfrm>
            <a:off x="411778" y="1567134"/>
            <a:ext cx="7986596" cy="823139"/>
          </a:xfrm>
          <a:custGeom>
            <a:avLst/>
            <a:gdLst>
              <a:gd name="connsiteX0" fmla="*/ 0 w 8560144"/>
              <a:gd name="connsiteY0" fmla="*/ 0 h 1497003"/>
              <a:gd name="connsiteX1" fmla="*/ 8560144 w 8560144"/>
              <a:gd name="connsiteY1" fmla="*/ 0 h 1497003"/>
              <a:gd name="connsiteX2" fmla="*/ 8560144 w 8560144"/>
              <a:gd name="connsiteY2" fmla="*/ 1497003 h 1497003"/>
              <a:gd name="connsiteX3" fmla="*/ 0 w 8560144"/>
              <a:gd name="connsiteY3" fmla="*/ 1497003 h 1497003"/>
              <a:gd name="connsiteX4" fmla="*/ 0 w 8560144"/>
              <a:gd name="connsiteY4" fmla="*/ 0 h 1497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144" h="1497003">
                <a:moveTo>
                  <a:pt x="0" y="0"/>
                </a:moveTo>
                <a:lnTo>
                  <a:pt x="8560144" y="0"/>
                </a:lnTo>
                <a:lnTo>
                  <a:pt x="8560144" y="1497003"/>
                </a:lnTo>
                <a:lnTo>
                  <a:pt x="0" y="1497003"/>
                </a:lnTo>
                <a:lnTo>
                  <a:pt x="0" y="0"/>
                </a:lnTo>
                <a:close/>
              </a:path>
            </a:pathLst>
          </a:custGeom>
          <a:noFill/>
          <a:ln w="28575">
            <a:noFill/>
          </a:ln>
          <a:effectLst/>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120015" tIns="120015" rIns="120015" bIns="120015" numCol="1" spcCol="1270" anchor="ctr" anchorCtr="0">
            <a:noAutofit/>
          </a:bodyPr>
          <a:lstStyle/>
          <a:p>
            <a:pPr defTabSz="1400175">
              <a:lnSpc>
                <a:spcPct val="90000"/>
              </a:lnSpc>
              <a:spcBef>
                <a:spcPct val="0"/>
              </a:spcBef>
            </a:pPr>
            <a:r>
              <a:rPr lang="en-US" sz="3200" b="1" kern="1200" dirty="0">
                <a:solidFill>
                  <a:srgbClr val="002060"/>
                </a:solidFill>
                <a:latin typeface="Calibri" panose="020F0502020204030204" pitchFamily="34" charset="0"/>
                <a:cs typeface="Calibri" panose="020F0502020204030204" pitchFamily="34" charset="0"/>
              </a:rPr>
              <a:t>Systematic review of 38 studies </a:t>
            </a:r>
          </a:p>
          <a:p>
            <a:pPr defTabSz="1400175">
              <a:lnSpc>
                <a:spcPct val="90000"/>
              </a:lnSpc>
              <a:spcBef>
                <a:spcPct val="0"/>
              </a:spcBef>
            </a:pPr>
            <a:r>
              <a:rPr lang="en-US" sz="2000" kern="1200" dirty="0">
                <a:solidFill>
                  <a:srgbClr val="002060"/>
                </a:solidFill>
                <a:latin typeface="Calibri" panose="020F0502020204030204" pitchFamily="34" charset="0"/>
                <a:cs typeface="Calibri" panose="020F0502020204030204" pitchFamily="34" charset="0"/>
              </a:rPr>
              <a:t>(26% primary care, 53% pain clinics)</a:t>
            </a:r>
            <a:endParaRPr lang="en-US" kern="1200" dirty="0">
              <a:solidFill>
                <a:srgbClr val="002060"/>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5950978A-0270-D447-DC0E-EFF2E3D4309E}"/>
              </a:ext>
            </a:extLst>
          </p:cNvPr>
          <p:cNvSpPr>
            <a:spLocks noChangeArrowheads="1"/>
          </p:cNvSpPr>
          <p:nvPr/>
        </p:nvSpPr>
        <p:spPr bwMode="auto">
          <a:xfrm>
            <a:off x="468728" y="5646730"/>
            <a:ext cx="3220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Aft>
                <a:spcPts val="400"/>
              </a:spcAft>
              <a:buClr>
                <a:srgbClr val="E51837"/>
              </a:buClr>
              <a:buSzPct val="80000"/>
              <a:buFont typeface="Wingdings" pitchFamily="2" charset="2"/>
              <a:buChar char="§"/>
              <a:defRPr sz="2800">
                <a:solidFill>
                  <a:schemeClr val="tx1"/>
                </a:solidFill>
                <a:latin typeface="Calibri" pitchFamily="34" charset="0"/>
              </a:defRPr>
            </a:lvl1pPr>
            <a:lvl2pPr marL="742950" indent="-285750" eaLnBrk="0" hangingPunct="0">
              <a:lnSpc>
                <a:spcPct val="90000"/>
              </a:lnSpc>
              <a:spcAft>
                <a:spcPts val="400"/>
              </a:spcAft>
              <a:buFont typeface="Arial" charset="0"/>
              <a:buChar char="–"/>
              <a:defRPr sz="2400">
                <a:solidFill>
                  <a:schemeClr val="tx1"/>
                </a:solidFill>
                <a:latin typeface="Calibri" pitchFamily="34" charset="0"/>
              </a:defRPr>
            </a:lvl2pPr>
            <a:lvl3pPr marL="1143000" indent="-228600" eaLnBrk="0" hangingPunct="0">
              <a:lnSpc>
                <a:spcPct val="90000"/>
              </a:lnSpc>
              <a:spcAft>
                <a:spcPts val="400"/>
              </a:spcAft>
              <a:buClr>
                <a:srgbClr val="E51837"/>
              </a:buClr>
              <a:buFont typeface="Arial" charset="0"/>
              <a:buChar char="•"/>
              <a:defRPr sz="2000">
                <a:solidFill>
                  <a:schemeClr val="tx1"/>
                </a:solidFill>
                <a:latin typeface="Calibri" pitchFamily="34" charset="0"/>
              </a:defRPr>
            </a:lvl3pPr>
            <a:lvl4pPr marL="1600200" indent="-228600" eaLnBrk="0" hangingPunct="0">
              <a:lnSpc>
                <a:spcPct val="90000"/>
              </a:lnSpc>
              <a:spcAft>
                <a:spcPts val="400"/>
              </a:spcAft>
              <a:buFont typeface="Arial" charset="0"/>
              <a:buChar char="–"/>
              <a:defRPr>
                <a:solidFill>
                  <a:schemeClr val="tx1"/>
                </a:solidFill>
                <a:latin typeface="Whitney Medium" pitchFamily="50" charset="0"/>
              </a:defRPr>
            </a:lvl4pPr>
            <a:lvl5pPr marL="2057400" indent="-228600" eaLnBrk="0" hangingPunct="0">
              <a:lnSpc>
                <a:spcPct val="90000"/>
              </a:lnSpc>
              <a:spcAft>
                <a:spcPts val="400"/>
              </a:spcAft>
              <a:buFont typeface="Arial" charset="0"/>
              <a:buChar char="»"/>
              <a:defRPr>
                <a:solidFill>
                  <a:schemeClr val="tx1"/>
                </a:solidFill>
                <a:latin typeface="Whitney Medium" pitchFamily="50" charset="0"/>
              </a:defRPr>
            </a:lvl5pPr>
            <a:lvl6pPr marL="2514600" indent="-228600" eaLnBrk="0" fontAlgn="base" hangingPunct="0">
              <a:lnSpc>
                <a:spcPct val="90000"/>
              </a:lnSpc>
              <a:spcBef>
                <a:spcPct val="0"/>
              </a:spcBef>
              <a:spcAft>
                <a:spcPts val="400"/>
              </a:spcAft>
              <a:buFont typeface="Arial" charset="0"/>
              <a:buChar char="»"/>
              <a:defRPr>
                <a:solidFill>
                  <a:schemeClr val="tx1"/>
                </a:solidFill>
                <a:latin typeface="Whitney Medium" pitchFamily="50" charset="0"/>
              </a:defRPr>
            </a:lvl6pPr>
            <a:lvl7pPr marL="2971800" indent="-228600" eaLnBrk="0" fontAlgn="base" hangingPunct="0">
              <a:lnSpc>
                <a:spcPct val="90000"/>
              </a:lnSpc>
              <a:spcBef>
                <a:spcPct val="0"/>
              </a:spcBef>
              <a:spcAft>
                <a:spcPts val="400"/>
              </a:spcAft>
              <a:buFont typeface="Arial" charset="0"/>
              <a:buChar char="»"/>
              <a:defRPr>
                <a:solidFill>
                  <a:schemeClr val="tx1"/>
                </a:solidFill>
                <a:latin typeface="Whitney Medium" pitchFamily="50" charset="0"/>
              </a:defRPr>
            </a:lvl7pPr>
            <a:lvl8pPr marL="3429000" indent="-228600" eaLnBrk="0" fontAlgn="base" hangingPunct="0">
              <a:lnSpc>
                <a:spcPct val="90000"/>
              </a:lnSpc>
              <a:spcBef>
                <a:spcPct val="0"/>
              </a:spcBef>
              <a:spcAft>
                <a:spcPts val="400"/>
              </a:spcAft>
              <a:buFont typeface="Arial" charset="0"/>
              <a:buChar char="»"/>
              <a:defRPr>
                <a:solidFill>
                  <a:schemeClr val="tx1"/>
                </a:solidFill>
                <a:latin typeface="Whitney Medium" pitchFamily="50" charset="0"/>
              </a:defRPr>
            </a:lvl8pPr>
            <a:lvl9pPr marL="3886200" indent="-228600" eaLnBrk="0" fontAlgn="base" hangingPunct="0">
              <a:lnSpc>
                <a:spcPct val="90000"/>
              </a:lnSpc>
              <a:spcBef>
                <a:spcPct val="0"/>
              </a:spcBef>
              <a:spcAft>
                <a:spcPts val="400"/>
              </a:spcAft>
              <a:buFont typeface="Arial" charset="0"/>
              <a:buChar char="»"/>
              <a:defRPr>
                <a:solidFill>
                  <a:schemeClr val="tx1"/>
                </a:solidFill>
                <a:latin typeface="Whitney Medium" pitchFamily="50" charset="0"/>
              </a:defRPr>
            </a:lvl9pPr>
          </a:lstStyle>
          <a:p>
            <a:pPr eaLnBrk="1" fontAlgn="base" hangingPunct="1">
              <a:lnSpc>
                <a:spcPct val="100000"/>
              </a:lnSpc>
              <a:spcBef>
                <a:spcPct val="0"/>
              </a:spcBef>
              <a:spcAft>
                <a:spcPct val="0"/>
              </a:spcAft>
              <a:buClrTx/>
              <a:buSzTx/>
              <a:buFontTx/>
              <a:buNone/>
            </a:pPr>
            <a:r>
              <a:rPr lang="en-US" altLang="en-US" sz="1600" dirty="0" err="1">
                <a:solidFill>
                  <a:prstClr val="black"/>
                </a:solidFill>
                <a:cs typeface="Calibri" panose="020F0502020204030204" pitchFamily="34" charset="0"/>
              </a:rPr>
              <a:t>Vowles</a:t>
            </a:r>
            <a:r>
              <a:rPr lang="en-US" altLang="en-US" sz="1600" dirty="0">
                <a:solidFill>
                  <a:prstClr val="black"/>
                </a:solidFill>
                <a:cs typeface="Calibri" panose="020F0502020204030204" pitchFamily="34" charset="0"/>
              </a:rPr>
              <a:t> KE, et al. </a:t>
            </a:r>
            <a:r>
              <a:rPr lang="en-US" altLang="en-US" sz="1600" i="1" dirty="0">
                <a:solidFill>
                  <a:prstClr val="black"/>
                </a:solidFill>
                <a:cs typeface="Calibri" panose="020F0502020204030204" pitchFamily="34" charset="0"/>
              </a:rPr>
              <a:t>Pain.</a:t>
            </a:r>
            <a:r>
              <a:rPr lang="en-US" altLang="en-US" sz="1600" dirty="0">
                <a:solidFill>
                  <a:prstClr val="black"/>
                </a:solidFill>
                <a:cs typeface="Calibri" panose="020F0502020204030204" pitchFamily="34" charset="0"/>
              </a:rPr>
              <a:t> 2015</a:t>
            </a:r>
          </a:p>
        </p:txBody>
      </p:sp>
      <p:sp>
        <p:nvSpPr>
          <p:cNvPr id="9" name="Freeform 5">
            <a:extLst>
              <a:ext uri="{FF2B5EF4-FFF2-40B4-BE49-F238E27FC236}">
                <a16:creationId xmlns:a16="http://schemas.microsoft.com/office/drawing/2014/main" id="{1B651870-91B9-466D-92C7-32B50E461A9B}"/>
              </a:ext>
            </a:extLst>
          </p:cNvPr>
          <p:cNvSpPr/>
          <p:nvPr/>
        </p:nvSpPr>
        <p:spPr>
          <a:xfrm>
            <a:off x="4572000" y="2625380"/>
            <a:ext cx="4435642" cy="2665484"/>
          </a:xfrm>
          <a:custGeom>
            <a:avLst/>
            <a:gdLst>
              <a:gd name="connsiteX0" fmla="*/ 0 w 4280072"/>
              <a:gd name="connsiteY0" fmla="*/ 0 h 3143706"/>
              <a:gd name="connsiteX1" fmla="*/ 4280072 w 4280072"/>
              <a:gd name="connsiteY1" fmla="*/ 0 h 3143706"/>
              <a:gd name="connsiteX2" fmla="*/ 4280072 w 4280072"/>
              <a:gd name="connsiteY2" fmla="*/ 3143706 h 3143706"/>
              <a:gd name="connsiteX3" fmla="*/ 0 w 4280072"/>
              <a:gd name="connsiteY3" fmla="*/ 3143706 h 3143706"/>
              <a:gd name="connsiteX4" fmla="*/ 0 w 4280072"/>
              <a:gd name="connsiteY4" fmla="*/ 0 h 314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072" h="3143706">
                <a:moveTo>
                  <a:pt x="0" y="0"/>
                </a:moveTo>
                <a:lnTo>
                  <a:pt x="4280072" y="0"/>
                </a:lnTo>
                <a:lnTo>
                  <a:pt x="4280072" y="3143706"/>
                </a:lnTo>
                <a:lnTo>
                  <a:pt x="0" y="3143706"/>
                </a:lnTo>
                <a:lnTo>
                  <a:pt x="0" y="0"/>
                </a:lnTo>
                <a:close/>
              </a:path>
            </a:pathLst>
          </a:custGeom>
          <a:solidFill>
            <a:srgbClr val="0088B8"/>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defTabSz="933450">
              <a:spcBef>
                <a:spcPts val="450"/>
              </a:spcBef>
            </a:pPr>
            <a:r>
              <a:rPr lang="en-US" sz="3200" b="1" kern="12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Addiction</a:t>
            </a:r>
            <a:r>
              <a:rPr lang="en-US" sz="3200" kern="12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rates: </a:t>
            </a:r>
            <a:r>
              <a:rPr lang="en-US" sz="3200" b="1" kern="12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- 12%   </a:t>
            </a:r>
          </a:p>
          <a:p>
            <a:pPr defTabSz="933450">
              <a:spcBef>
                <a:spcPts val="450"/>
              </a:spcBef>
            </a:pPr>
            <a:endParaRPr lang="en-US" sz="1800" kern="1200" dirty="0">
              <a:solidFill>
                <a:schemeClr val="accent1"/>
              </a:solidFill>
              <a:latin typeface="Calibri" panose="020F0502020204030204" pitchFamily="34" charset="0"/>
              <a:cs typeface="Calibri" panose="020F0502020204030204" pitchFamily="34" charset="0"/>
            </a:endParaRPr>
          </a:p>
          <a:p>
            <a:pPr marL="171450" lvl="1" indent="-171450" defTabSz="733425">
              <a:spcBef>
                <a:spcPts val="450"/>
              </a:spcBef>
              <a:buChar char="••"/>
            </a:pPr>
            <a:endParaRPr lang="en-US" sz="700" b="1" kern="1200" dirty="0">
              <a:solidFill>
                <a:schemeClr val="accent1"/>
              </a:solidFill>
              <a:latin typeface="Calibri" panose="020F0502020204030204" pitchFamily="34" charset="0"/>
              <a:cs typeface="Calibri" panose="020F0502020204030204" pitchFamily="34" charset="0"/>
            </a:endParaRPr>
          </a:p>
          <a:p>
            <a:pPr lvl="1" defTabSz="733425">
              <a:spcBef>
                <a:spcPts val="450"/>
              </a:spcBef>
            </a:pPr>
            <a:r>
              <a:rPr lang="en-US" sz="2400" b="1" kern="1200" dirty="0">
                <a:solidFill>
                  <a:schemeClr val="accent1"/>
                </a:solidFill>
                <a:latin typeface="Calibri" panose="020F0502020204030204" pitchFamily="34" charset="0"/>
                <a:cs typeface="Calibri" panose="020F0502020204030204" pitchFamily="34" charset="0"/>
              </a:rPr>
              <a:t>Addiction:</a:t>
            </a:r>
            <a:r>
              <a:rPr lang="en-US" sz="2400" kern="1200" dirty="0">
                <a:solidFill>
                  <a:schemeClr val="accent1"/>
                </a:solidFill>
                <a:latin typeface="Calibri" panose="020F0502020204030204" pitchFamily="34" charset="0"/>
                <a:cs typeface="Calibri" panose="020F0502020204030204" pitchFamily="34" charset="0"/>
              </a:rPr>
              <a:t> Pattern of continued use with experience of, or potential for, harm</a:t>
            </a:r>
          </a:p>
        </p:txBody>
      </p:sp>
      <p:sp>
        <p:nvSpPr>
          <p:cNvPr id="11" name="Freeform 4">
            <a:extLst>
              <a:ext uri="{FF2B5EF4-FFF2-40B4-BE49-F238E27FC236}">
                <a16:creationId xmlns:a16="http://schemas.microsoft.com/office/drawing/2014/main" id="{7826EC96-1FF8-48EB-A5C0-525A658D9495}"/>
              </a:ext>
            </a:extLst>
          </p:cNvPr>
          <p:cNvSpPr/>
          <p:nvPr/>
        </p:nvSpPr>
        <p:spPr>
          <a:xfrm>
            <a:off x="136358" y="2625380"/>
            <a:ext cx="4316696" cy="2665484"/>
          </a:xfrm>
          <a:custGeom>
            <a:avLst/>
            <a:gdLst>
              <a:gd name="connsiteX0" fmla="*/ 0 w 4280072"/>
              <a:gd name="connsiteY0" fmla="*/ 0 h 3143706"/>
              <a:gd name="connsiteX1" fmla="*/ 4280072 w 4280072"/>
              <a:gd name="connsiteY1" fmla="*/ 0 h 3143706"/>
              <a:gd name="connsiteX2" fmla="*/ 4280072 w 4280072"/>
              <a:gd name="connsiteY2" fmla="*/ 3143706 h 3143706"/>
              <a:gd name="connsiteX3" fmla="*/ 0 w 4280072"/>
              <a:gd name="connsiteY3" fmla="*/ 3143706 h 3143706"/>
              <a:gd name="connsiteX4" fmla="*/ 0 w 4280072"/>
              <a:gd name="connsiteY4" fmla="*/ 0 h 314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072" h="3143706">
                <a:moveTo>
                  <a:pt x="0" y="0"/>
                </a:moveTo>
                <a:lnTo>
                  <a:pt x="4280072" y="0"/>
                </a:lnTo>
                <a:lnTo>
                  <a:pt x="4280072" y="3143706"/>
                </a:lnTo>
                <a:lnTo>
                  <a:pt x="0" y="3143706"/>
                </a:lnTo>
                <a:lnTo>
                  <a:pt x="0" y="0"/>
                </a:lnTo>
                <a:close/>
              </a:path>
            </a:pathLst>
          </a:custGeom>
          <a:solidFill>
            <a:srgbClr val="0088B8"/>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defTabSz="933450">
              <a:spcBef>
                <a:spcPts val="450"/>
              </a:spcBef>
            </a:pPr>
            <a:r>
              <a:rPr lang="en-US" sz="3200" b="1" kern="12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Misuse</a:t>
            </a:r>
            <a:r>
              <a:rPr lang="en-US" sz="3200" kern="12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rates: </a:t>
            </a:r>
            <a:r>
              <a:rPr lang="en-US" sz="3200" b="1" kern="12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- 29%        </a:t>
            </a:r>
          </a:p>
          <a:p>
            <a:pPr defTabSz="933450">
              <a:spcBef>
                <a:spcPts val="450"/>
              </a:spcBef>
            </a:pPr>
            <a:endParaRPr lang="en-US" sz="1800" kern="1200" dirty="0">
              <a:solidFill>
                <a:schemeClr val="accent1"/>
              </a:solidFill>
              <a:latin typeface="Calibri" panose="020F0502020204030204" pitchFamily="34" charset="0"/>
              <a:cs typeface="Calibri" panose="020F0502020204030204" pitchFamily="34" charset="0"/>
            </a:endParaRPr>
          </a:p>
          <a:p>
            <a:pPr marL="171450" lvl="1" indent="-171450" defTabSz="733425">
              <a:spcBef>
                <a:spcPts val="450"/>
              </a:spcBef>
              <a:buChar char="••"/>
            </a:pPr>
            <a:endParaRPr lang="en-US" sz="700" b="1" kern="1200" dirty="0">
              <a:solidFill>
                <a:schemeClr val="accent1"/>
              </a:solidFill>
              <a:latin typeface="Calibri" panose="020F0502020204030204" pitchFamily="34" charset="0"/>
              <a:cs typeface="Calibri" panose="020F0502020204030204" pitchFamily="34" charset="0"/>
            </a:endParaRPr>
          </a:p>
          <a:p>
            <a:pPr lvl="1" defTabSz="733425">
              <a:spcBef>
                <a:spcPts val="450"/>
              </a:spcBef>
            </a:pPr>
            <a:r>
              <a:rPr lang="en-US" sz="2400" b="1" kern="1200" dirty="0">
                <a:solidFill>
                  <a:schemeClr val="accent1"/>
                </a:solidFill>
                <a:latin typeface="Calibri" panose="020F0502020204030204" pitchFamily="34" charset="0"/>
                <a:cs typeface="Calibri" panose="020F0502020204030204" pitchFamily="34" charset="0"/>
              </a:rPr>
              <a:t>Misuse: </a:t>
            </a:r>
            <a:r>
              <a:rPr lang="en-US" sz="2400" kern="1200" dirty="0">
                <a:solidFill>
                  <a:schemeClr val="accent1"/>
                </a:solidFill>
                <a:latin typeface="Calibri" panose="020F0502020204030204" pitchFamily="34" charset="0"/>
                <a:cs typeface="Calibri" panose="020F0502020204030204" pitchFamily="34" charset="0"/>
              </a:rPr>
              <a:t>Use contrary to the prescribed use, regardless of the presence or absence of harm or adverse effects</a:t>
            </a:r>
          </a:p>
        </p:txBody>
      </p:sp>
    </p:spTree>
    <p:extLst>
      <p:ext uri="{BB962C8B-B14F-4D97-AF65-F5344CB8AC3E}">
        <p14:creationId xmlns:p14="http://schemas.microsoft.com/office/powerpoint/2010/main" val="4077675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5" y="148121"/>
            <a:ext cx="8230306" cy="1143000"/>
          </a:xfrm>
        </p:spPr>
        <p:txBody>
          <a:bodyPr/>
          <a:lstStyle/>
          <a:p>
            <a:r>
              <a:rPr lang="en-US" sz="4000" b="1" dirty="0">
                <a:effectLst>
                  <a:outerShdw blurRad="38100" dist="38100" dir="2700000" algn="tl">
                    <a:srgbClr val="000000">
                      <a:alpha val="43137"/>
                    </a:srgbClr>
                  </a:outerShdw>
                </a:effectLst>
              </a:rPr>
              <a:t>Diagnosing OUD in Patient Prescribed Chronic Opioids for Pain</a:t>
            </a:r>
            <a:endParaRPr lang="en-US" sz="4000" b="1" baseline="30000" dirty="0">
              <a:effectLst>
                <a:outerShdw blurRad="38100" dist="38100" dir="2700000" algn="tl">
                  <a:srgbClr val="000000">
                    <a:alpha val="43137"/>
                  </a:srgbClr>
                </a:outerShdw>
              </a:effectLst>
            </a:endParaRPr>
          </a:p>
        </p:txBody>
      </p:sp>
      <p:sp>
        <p:nvSpPr>
          <p:cNvPr id="4" name="Text Box 6"/>
          <p:cNvSpPr txBox="1">
            <a:spLocks noChangeArrowheads="1"/>
          </p:cNvSpPr>
          <p:nvPr/>
        </p:nvSpPr>
        <p:spPr bwMode="auto">
          <a:xfrm>
            <a:off x="393434" y="5832559"/>
            <a:ext cx="5700204" cy="276999"/>
          </a:xfrm>
          <a:prstGeom prst="rect">
            <a:avLst/>
          </a:prstGeom>
          <a:noFill/>
          <a:ln>
            <a:noFill/>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None/>
              <a:defRPr/>
            </a:pPr>
            <a:r>
              <a:rPr lang="en-US" altLang="en-US" sz="1200" dirty="0">
                <a:solidFill>
                  <a:srgbClr val="000000"/>
                </a:solidFill>
              </a:rPr>
              <a:t>APA. (2013). </a:t>
            </a:r>
            <a:r>
              <a:rPr lang="en-US" altLang="en-US" sz="1200" i="1" dirty="0">
                <a:solidFill>
                  <a:srgbClr val="000000"/>
                </a:solidFill>
              </a:rPr>
              <a:t>Diagnostic and Statistical Manual of Mental Disorders</a:t>
            </a:r>
            <a:r>
              <a:rPr lang="en-US" altLang="en-US" sz="1200" dirty="0">
                <a:solidFill>
                  <a:srgbClr val="000000"/>
                </a:solidFill>
              </a:rPr>
              <a:t> (5th ed.) </a:t>
            </a:r>
          </a:p>
        </p:txBody>
      </p:sp>
      <p:sp>
        <p:nvSpPr>
          <p:cNvPr id="5" name="Freeform 4"/>
          <p:cNvSpPr/>
          <p:nvPr/>
        </p:nvSpPr>
        <p:spPr>
          <a:xfrm>
            <a:off x="3227201" y="2320049"/>
            <a:ext cx="5784924" cy="828454"/>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5E3FF"/>
          </a:solidFill>
          <a:ln w="38100">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b" anchorCtr="0">
            <a:noAutofit/>
          </a:bodyPr>
          <a:lstStyle/>
          <a:p>
            <a:pPr algn="ctr" defTabSz="366713">
              <a:lnSpc>
                <a:spcPct val="85000"/>
              </a:lnSpc>
              <a:spcBef>
                <a:spcPct val="0"/>
              </a:spcBef>
              <a:spcAft>
                <a:spcPts val="450"/>
              </a:spcAft>
            </a:pPr>
            <a:r>
              <a:rPr lang="en-US" sz="2800" b="1" i="1" kern="1200" dirty="0">
                <a:solidFill>
                  <a:srgbClr val="000000"/>
                </a:solidFill>
                <a:latin typeface="Calibri" panose="020F0502020204030204" pitchFamily="34" charset="0"/>
                <a:cs typeface="Calibri" panose="020F0502020204030204" pitchFamily="34" charset="0"/>
              </a:rPr>
              <a:t>Loss of Control/Compulsive Use</a:t>
            </a:r>
          </a:p>
        </p:txBody>
      </p:sp>
      <p:sp>
        <p:nvSpPr>
          <p:cNvPr id="6" name="Freeform 5"/>
          <p:cNvSpPr/>
          <p:nvPr/>
        </p:nvSpPr>
        <p:spPr>
          <a:xfrm>
            <a:off x="100415" y="1577352"/>
            <a:ext cx="1655595" cy="114300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70C0"/>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2000" b="1" kern="1200" dirty="0">
                <a:solidFill>
                  <a:schemeClr val="accent1"/>
                </a:solidFill>
                <a:latin typeface="Calibri" panose="020F0502020204030204" pitchFamily="34" charset="0"/>
                <a:cs typeface="Calibri" panose="020F0502020204030204" pitchFamily="34" charset="0"/>
              </a:rPr>
              <a:t>1.</a:t>
            </a:r>
          </a:p>
          <a:p>
            <a:pPr algn="ctr" defTabSz="366713">
              <a:lnSpc>
                <a:spcPct val="85000"/>
              </a:lnSpc>
              <a:spcBef>
                <a:spcPct val="0"/>
              </a:spcBef>
              <a:spcAft>
                <a:spcPts val="450"/>
              </a:spcAft>
            </a:pPr>
            <a:r>
              <a:rPr lang="en-US" sz="2000" b="1" kern="1200" dirty="0">
                <a:solidFill>
                  <a:schemeClr val="accent1"/>
                </a:solidFill>
                <a:latin typeface="Calibri" panose="020F0502020204030204" pitchFamily="34" charset="0"/>
                <a:cs typeface="Calibri" panose="020F0502020204030204" pitchFamily="34" charset="0"/>
              </a:rPr>
              <a:t> Tolerance</a:t>
            </a:r>
            <a:r>
              <a:rPr lang="en-US" sz="2000" b="1" kern="1200" baseline="30000" dirty="0">
                <a:solidFill>
                  <a:schemeClr val="accent1"/>
                </a:solidFill>
                <a:latin typeface="Calibri" panose="020F0502020204030204" pitchFamily="34" charset="0"/>
                <a:cs typeface="Calibri" panose="020F0502020204030204" pitchFamily="34" charset="0"/>
              </a:rPr>
              <a:t>*</a:t>
            </a:r>
            <a:endParaRPr lang="en-US" sz="2000" b="1" kern="1200" dirty="0">
              <a:solidFill>
                <a:schemeClr val="accent1"/>
              </a:solidFill>
              <a:latin typeface="Calibri" panose="020F0502020204030204" pitchFamily="34" charset="0"/>
              <a:cs typeface="Calibri" panose="020F0502020204030204" pitchFamily="34" charset="0"/>
            </a:endParaRPr>
          </a:p>
        </p:txBody>
      </p:sp>
      <p:sp>
        <p:nvSpPr>
          <p:cNvPr id="7" name="Freeform 6"/>
          <p:cNvSpPr/>
          <p:nvPr/>
        </p:nvSpPr>
        <p:spPr>
          <a:xfrm>
            <a:off x="1751930" y="1577352"/>
            <a:ext cx="1475272" cy="114300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70C0"/>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2000" b="1" kern="1200" dirty="0">
                <a:solidFill>
                  <a:schemeClr val="accent1"/>
                </a:solidFill>
                <a:latin typeface="Calibri" panose="020F0502020204030204" pitchFamily="34" charset="0"/>
                <a:cs typeface="Calibri" panose="020F0502020204030204" pitchFamily="34" charset="0"/>
              </a:rPr>
              <a:t>2. </a:t>
            </a:r>
          </a:p>
          <a:p>
            <a:pPr algn="ctr" defTabSz="366713">
              <a:lnSpc>
                <a:spcPct val="85000"/>
              </a:lnSpc>
              <a:spcBef>
                <a:spcPct val="0"/>
              </a:spcBef>
              <a:spcAft>
                <a:spcPts val="450"/>
              </a:spcAft>
            </a:pPr>
            <a:r>
              <a:rPr lang="en-US" sz="2000" b="1" kern="1200" dirty="0">
                <a:solidFill>
                  <a:schemeClr val="accent1"/>
                </a:solidFill>
                <a:latin typeface="Calibri" panose="020F0502020204030204" pitchFamily="34" charset="0"/>
                <a:cs typeface="Calibri" panose="020F0502020204030204" pitchFamily="34" charset="0"/>
              </a:rPr>
              <a:t>Withdrawal</a:t>
            </a:r>
            <a:r>
              <a:rPr lang="en-US" sz="2000" b="1" kern="1200" baseline="30000" dirty="0">
                <a:solidFill>
                  <a:schemeClr val="accent1"/>
                </a:solidFill>
                <a:latin typeface="Calibri" panose="020F0502020204030204" pitchFamily="34" charset="0"/>
                <a:cs typeface="Calibri" panose="020F0502020204030204" pitchFamily="34" charset="0"/>
              </a:rPr>
              <a:t>*</a:t>
            </a:r>
            <a:endParaRPr lang="en-US" sz="2000" b="1" kern="1200" dirty="0">
              <a:solidFill>
                <a:schemeClr val="accent1"/>
              </a:solidFill>
              <a:latin typeface="Calibri" panose="020F0502020204030204" pitchFamily="34" charset="0"/>
              <a:cs typeface="Calibri" panose="020F0502020204030204" pitchFamily="34" charset="0"/>
            </a:endParaRPr>
          </a:p>
        </p:txBody>
      </p:sp>
      <p:sp>
        <p:nvSpPr>
          <p:cNvPr id="10" name="Freeform 9"/>
          <p:cNvSpPr/>
          <p:nvPr/>
        </p:nvSpPr>
        <p:spPr>
          <a:xfrm>
            <a:off x="5013158" y="1577352"/>
            <a:ext cx="1911675" cy="114300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382FF"/>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800" b="1" kern="1200" dirty="0">
                <a:solidFill>
                  <a:schemeClr val="accent1"/>
                </a:solidFill>
                <a:latin typeface="Calibri" panose="020F0502020204030204" pitchFamily="34" charset="0"/>
                <a:cs typeface="Calibri" panose="020F0502020204030204" pitchFamily="34" charset="0"/>
              </a:rPr>
              <a:t>4. </a:t>
            </a:r>
          </a:p>
          <a:p>
            <a:pPr algn="ctr" defTabSz="366713">
              <a:lnSpc>
                <a:spcPct val="85000"/>
              </a:lnSpc>
              <a:spcBef>
                <a:spcPct val="0"/>
              </a:spcBef>
              <a:spcAft>
                <a:spcPts val="450"/>
              </a:spcAft>
            </a:pPr>
            <a:r>
              <a:rPr lang="en-US" sz="1800" b="1" kern="1200" dirty="0">
                <a:solidFill>
                  <a:schemeClr val="accent1"/>
                </a:solidFill>
                <a:latin typeface="Calibri" panose="020F0502020204030204" pitchFamily="34" charset="0"/>
                <a:cs typeface="Calibri" panose="020F0502020204030204" pitchFamily="34" charset="0"/>
              </a:rPr>
              <a:t>Inability to cut down on or control use</a:t>
            </a:r>
          </a:p>
        </p:txBody>
      </p:sp>
      <p:sp>
        <p:nvSpPr>
          <p:cNvPr id="11" name="Freeform 10"/>
          <p:cNvSpPr/>
          <p:nvPr/>
        </p:nvSpPr>
        <p:spPr>
          <a:xfrm>
            <a:off x="6924833" y="1577352"/>
            <a:ext cx="2087291" cy="114300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382FF"/>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800" b="1" kern="1200">
                <a:solidFill>
                  <a:schemeClr val="accent1"/>
                </a:solidFill>
                <a:latin typeface="Calibri" panose="020F0502020204030204" pitchFamily="34" charset="0"/>
                <a:cs typeface="Calibri" panose="020F0502020204030204" pitchFamily="34" charset="0"/>
              </a:rPr>
              <a:t>5. </a:t>
            </a:r>
          </a:p>
          <a:p>
            <a:pPr algn="ctr" defTabSz="366713">
              <a:lnSpc>
                <a:spcPct val="85000"/>
              </a:lnSpc>
              <a:spcBef>
                <a:spcPct val="0"/>
              </a:spcBef>
              <a:spcAft>
                <a:spcPts val="450"/>
              </a:spcAft>
            </a:pPr>
            <a:r>
              <a:rPr lang="en-US" sz="1800" b="1" kern="1200">
                <a:solidFill>
                  <a:schemeClr val="accent1"/>
                </a:solidFill>
                <a:latin typeface="Calibri" panose="020F0502020204030204" pitchFamily="34" charset="0"/>
                <a:cs typeface="Calibri" panose="020F0502020204030204" pitchFamily="34" charset="0"/>
              </a:rPr>
              <a:t>Increased time spent obtaining, using or recovering</a:t>
            </a:r>
          </a:p>
        </p:txBody>
      </p:sp>
      <p:sp>
        <p:nvSpPr>
          <p:cNvPr id="12" name="Rectangle 11"/>
          <p:cNvSpPr/>
          <p:nvPr/>
        </p:nvSpPr>
        <p:spPr>
          <a:xfrm>
            <a:off x="127137" y="2232453"/>
            <a:ext cx="3143354" cy="397032"/>
          </a:xfrm>
          <a:prstGeom prst="rect">
            <a:avLst/>
          </a:prstGeom>
          <a:solidFill>
            <a:srgbClr val="0070C0"/>
          </a:solidFill>
        </p:spPr>
        <p:txBody>
          <a:bodyPr wrap="square">
            <a:spAutoFit/>
          </a:bodyPr>
          <a:lstStyle/>
          <a:p>
            <a:pPr marL="88106" indent="-88106">
              <a:lnSpc>
                <a:spcPct val="90000"/>
              </a:lnSpc>
            </a:pPr>
            <a:r>
              <a:rPr lang="en-US" sz="1100" dirty="0">
                <a:solidFill>
                  <a:schemeClr val="accent1"/>
                </a:solidFill>
                <a:latin typeface="Calibri" panose="020F0502020204030204" pitchFamily="34" charset="0"/>
                <a:cs typeface="Calibri" panose="020F0502020204030204" pitchFamily="34" charset="0"/>
              </a:rPr>
              <a:t>* This criterion is not considered to be met if taking opioids under appropriate medical supervision</a:t>
            </a:r>
          </a:p>
        </p:txBody>
      </p:sp>
      <p:sp>
        <p:nvSpPr>
          <p:cNvPr id="9" name="Freeform 8"/>
          <p:cNvSpPr/>
          <p:nvPr/>
        </p:nvSpPr>
        <p:spPr>
          <a:xfrm>
            <a:off x="3227202" y="1577352"/>
            <a:ext cx="1785956" cy="114300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382FF"/>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800" b="1" kern="1200" dirty="0">
                <a:solidFill>
                  <a:schemeClr val="accent1"/>
                </a:solidFill>
                <a:latin typeface="Calibri" panose="020F0502020204030204" pitchFamily="34" charset="0"/>
                <a:cs typeface="Calibri" panose="020F0502020204030204" pitchFamily="34" charset="0"/>
              </a:rPr>
              <a:t>3.</a:t>
            </a:r>
          </a:p>
          <a:p>
            <a:pPr algn="ctr" defTabSz="366713">
              <a:lnSpc>
                <a:spcPct val="85000"/>
              </a:lnSpc>
              <a:spcBef>
                <a:spcPct val="0"/>
              </a:spcBef>
              <a:spcAft>
                <a:spcPts val="450"/>
              </a:spcAft>
            </a:pPr>
            <a:r>
              <a:rPr lang="en-US" sz="1800" b="1" kern="1200" dirty="0">
                <a:solidFill>
                  <a:schemeClr val="accent1"/>
                </a:solidFill>
                <a:latin typeface="Calibri" panose="020F0502020204030204" pitchFamily="34" charset="0"/>
                <a:cs typeface="Calibri" panose="020F0502020204030204" pitchFamily="34" charset="0"/>
              </a:rPr>
              <a:t> Larger amounts and/or longer periods</a:t>
            </a:r>
          </a:p>
        </p:txBody>
      </p:sp>
      <p:grpSp>
        <p:nvGrpSpPr>
          <p:cNvPr id="3" name="Group 2"/>
          <p:cNvGrpSpPr/>
          <p:nvPr/>
        </p:nvGrpSpPr>
        <p:grpSpPr>
          <a:xfrm>
            <a:off x="102626" y="3336779"/>
            <a:ext cx="8909498" cy="1422444"/>
            <a:chOff x="728663" y="3624706"/>
            <a:chExt cx="11055417" cy="1634654"/>
          </a:xfrm>
          <a:solidFill>
            <a:srgbClr val="6699FF"/>
          </a:solidFill>
        </p:grpSpPr>
        <p:sp>
          <p:nvSpPr>
            <p:cNvPr id="14" name="Freeform 13"/>
            <p:cNvSpPr/>
            <p:nvPr/>
          </p:nvSpPr>
          <p:spPr>
            <a:xfrm>
              <a:off x="2388091" y="4454347"/>
              <a:ext cx="9395989"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5E3FF"/>
            </a:solidFill>
            <a:ln w="38100">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b" anchorCtr="0">
              <a:noAutofit/>
            </a:bodyPr>
            <a:lstStyle/>
            <a:p>
              <a:pPr algn="ctr" defTabSz="366713">
                <a:lnSpc>
                  <a:spcPct val="85000"/>
                </a:lnSpc>
                <a:spcBef>
                  <a:spcPct val="0"/>
                </a:spcBef>
                <a:spcAft>
                  <a:spcPts val="450"/>
                </a:spcAft>
              </a:pPr>
              <a:r>
                <a:rPr lang="en-US" sz="2800" b="1" i="1" dirty="0">
                  <a:solidFill>
                    <a:srgbClr val="000000"/>
                  </a:solidFill>
                  <a:latin typeface="Calibri" panose="020F0502020204030204" pitchFamily="34" charset="0"/>
                  <a:cs typeface="Calibri" panose="020F0502020204030204" pitchFamily="34" charset="0"/>
                </a:rPr>
                <a:t>Continued Use Despite Negative Consequences</a:t>
              </a:r>
            </a:p>
          </p:txBody>
        </p:sp>
        <p:sp>
          <p:nvSpPr>
            <p:cNvPr id="15" name="Freeform 14"/>
            <p:cNvSpPr/>
            <p:nvPr/>
          </p:nvSpPr>
          <p:spPr>
            <a:xfrm>
              <a:off x="728663" y="3624707"/>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grp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600" b="1" dirty="0">
                  <a:solidFill>
                    <a:schemeClr val="accent1"/>
                  </a:solidFill>
                  <a:latin typeface="Calibri" panose="020F0502020204030204" pitchFamily="34" charset="0"/>
                  <a:cs typeface="Calibri" panose="020F0502020204030204" pitchFamily="34" charset="0"/>
                </a:rPr>
                <a:t>6</a:t>
              </a:r>
              <a:r>
                <a:rPr lang="en-US" sz="1600" b="1" kern="1200" dirty="0">
                  <a:solidFill>
                    <a:schemeClr val="accent1"/>
                  </a:solidFill>
                  <a:latin typeface="Calibri" panose="020F0502020204030204" pitchFamily="34" charset="0"/>
                  <a:cs typeface="Calibri" panose="020F0502020204030204" pitchFamily="34" charset="0"/>
                </a:rPr>
                <a:t>.</a:t>
              </a:r>
            </a:p>
            <a:p>
              <a:pPr algn="ctr" defTabSz="366713">
                <a:lnSpc>
                  <a:spcPct val="85000"/>
                </a:lnSpc>
                <a:spcBef>
                  <a:spcPct val="0"/>
                </a:spcBef>
                <a:spcAft>
                  <a:spcPts val="450"/>
                </a:spcAft>
              </a:pPr>
              <a:r>
                <a:rPr lang="en-US" sz="1600" b="1" dirty="0">
                  <a:solidFill>
                    <a:schemeClr val="accent1"/>
                  </a:solidFill>
                  <a:latin typeface="Calibri" panose="020F0502020204030204" pitchFamily="34" charset="0"/>
                  <a:cs typeface="Calibri" panose="020F0502020204030204" pitchFamily="34" charset="0"/>
                </a:rPr>
                <a:t> Craving/</a:t>
              </a:r>
            </a:p>
            <a:p>
              <a:pPr algn="ctr" defTabSz="366713">
                <a:lnSpc>
                  <a:spcPct val="85000"/>
                </a:lnSpc>
                <a:spcBef>
                  <a:spcPct val="0"/>
                </a:spcBef>
                <a:spcAft>
                  <a:spcPts val="450"/>
                </a:spcAft>
              </a:pPr>
              <a:r>
                <a:rPr lang="en-US" sz="1600" b="1" dirty="0">
                  <a:solidFill>
                    <a:schemeClr val="accent1"/>
                  </a:solidFill>
                  <a:latin typeface="Calibri" panose="020F0502020204030204" pitchFamily="34" charset="0"/>
                  <a:cs typeface="Calibri" panose="020F0502020204030204" pitchFamily="34" charset="0"/>
                </a:rPr>
                <a:t>Compulsion</a:t>
              </a:r>
            </a:p>
          </p:txBody>
        </p:sp>
        <p:sp>
          <p:nvSpPr>
            <p:cNvPr id="16" name="Freeform 15"/>
            <p:cNvSpPr/>
            <p:nvPr/>
          </p:nvSpPr>
          <p:spPr>
            <a:xfrm>
              <a:off x="2388093" y="3624707"/>
              <a:ext cx="1830603"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382FF"/>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600" b="1" kern="1200" dirty="0">
                  <a:solidFill>
                    <a:schemeClr val="accent1"/>
                  </a:solidFill>
                  <a:latin typeface="Calibri" panose="020F0502020204030204" pitchFamily="34" charset="0"/>
                  <a:cs typeface="Calibri" panose="020F0502020204030204" pitchFamily="34" charset="0"/>
                </a:rPr>
                <a:t>7. </a:t>
              </a:r>
            </a:p>
            <a:p>
              <a:pPr algn="ctr" defTabSz="366713">
                <a:lnSpc>
                  <a:spcPct val="85000"/>
                </a:lnSpc>
                <a:spcBef>
                  <a:spcPct val="0"/>
                </a:spcBef>
                <a:spcAft>
                  <a:spcPts val="450"/>
                </a:spcAft>
              </a:pPr>
              <a:r>
                <a:rPr lang="en-US" sz="1600" b="1" dirty="0">
                  <a:solidFill>
                    <a:schemeClr val="accent1"/>
                  </a:solidFill>
                  <a:latin typeface="Calibri" panose="020F0502020204030204" pitchFamily="34" charset="0"/>
                  <a:cs typeface="Calibri" panose="020F0502020204030204" pitchFamily="34" charset="0"/>
                </a:rPr>
                <a:t>Role failure: work, home, school</a:t>
              </a:r>
            </a:p>
          </p:txBody>
        </p:sp>
        <p:sp>
          <p:nvSpPr>
            <p:cNvPr id="18" name="Freeform 17"/>
            <p:cNvSpPr/>
            <p:nvPr/>
          </p:nvSpPr>
          <p:spPr>
            <a:xfrm>
              <a:off x="4218697" y="3624707"/>
              <a:ext cx="1877306"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382FF"/>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600" b="1" kern="1200" dirty="0">
                  <a:solidFill>
                    <a:schemeClr val="accent1"/>
                  </a:solidFill>
                  <a:latin typeface="Calibri" panose="020F0502020204030204" pitchFamily="34" charset="0"/>
                  <a:cs typeface="Calibri" panose="020F0502020204030204" pitchFamily="34" charset="0"/>
                </a:rPr>
                <a:t>8.</a:t>
              </a:r>
            </a:p>
            <a:p>
              <a:pPr algn="ctr" defTabSz="366713">
                <a:lnSpc>
                  <a:spcPct val="85000"/>
                </a:lnSpc>
                <a:spcBef>
                  <a:spcPct val="0"/>
                </a:spcBef>
                <a:spcAft>
                  <a:spcPts val="450"/>
                </a:spcAft>
              </a:pPr>
              <a:r>
                <a:rPr lang="en-US" sz="1600" b="1" dirty="0">
                  <a:solidFill>
                    <a:schemeClr val="accent1"/>
                  </a:solidFill>
                  <a:latin typeface="Calibri" panose="020F0502020204030204" pitchFamily="34" charset="0"/>
                  <a:cs typeface="Calibri" panose="020F0502020204030204" pitchFamily="34" charset="0"/>
                </a:rPr>
                <a:t> Social, interpersonal problems</a:t>
              </a:r>
              <a:endParaRPr lang="en-US" sz="1600" b="1" kern="1200" dirty="0">
                <a:solidFill>
                  <a:schemeClr val="accent1"/>
                </a:solidFill>
                <a:latin typeface="Calibri" panose="020F0502020204030204" pitchFamily="34" charset="0"/>
                <a:cs typeface="Calibri" panose="020F0502020204030204" pitchFamily="34" charset="0"/>
              </a:endParaRPr>
            </a:p>
          </p:txBody>
        </p:sp>
        <p:sp>
          <p:nvSpPr>
            <p:cNvPr id="19" name="Freeform 18"/>
            <p:cNvSpPr/>
            <p:nvPr/>
          </p:nvSpPr>
          <p:spPr>
            <a:xfrm>
              <a:off x="6096003" y="3624707"/>
              <a:ext cx="2371518"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382FF"/>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600" b="1" kern="1200" dirty="0">
                  <a:solidFill>
                    <a:schemeClr val="accent1"/>
                  </a:solidFill>
                  <a:latin typeface="Calibri" panose="020F0502020204030204" pitchFamily="34" charset="0"/>
                  <a:cs typeface="Calibri" panose="020F0502020204030204" pitchFamily="34" charset="0"/>
                </a:rPr>
                <a:t>9. </a:t>
              </a:r>
            </a:p>
            <a:p>
              <a:pPr algn="ctr" defTabSz="366713">
                <a:lnSpc>
                  <a:spcPct val="85000"/>
                </a:lnSpc>
                <a:spcBef>
                  <a:spcPct val="0"/>
                </a:spcBef>
                <a:spcAft>
                  <a:spcPts val="450"/>
                </a:spcAft>
              </a:pPr>
              <a:r>
                <a:rPr lang="en-US" sz="1600" b="1" dirty="0">
                  <a:solidFill>
                    <a:schemeClr val="accent1"/>
                  </a:solidFill>
                  <a:latin typeface="Calibri" panose="020F0502020204030204" pitchFamily="34" charset="0"/>
                  <a:cs typeface="Calibri" panose="020F0502020204030204" pitchFamily="34" charset="0"/>
                </a:rPr>
                <a:t>Reducing social, work, recreational activity</a:t>
              </a:r>
              <a:endParaRPr lang="en-US" sz="1600" b="1" kern="1200" dirty="0">
                <a:solidFill>
                  <a:schemeClr val="accent1"/>
                </a:solidFill>
                <a:latin typeface="Calibri" panose="020F0502020204030204" pitchFamily="34" charset="0"/>
                <a:cs typeface="Calibri" panose="020F0502020204030204" pitchFamily="34" charset="0"/>
              </a:endParaRPr>
            </a:p>
          </p:txBody>
        </p:sp>
        <p:sp>
          <p:nvSpPr>
            <p:cNvPr id="20" name="Freeform 19"/>
            <p:cNvSpPr/>
            <p:nvPr/>
          </p:nvSpPr>
          <p:spPr>
            <a:xfrm>
              <a:off x="8467522" y="3624707"/>
              <a:ext cx="131567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382FF"/>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600" b="1" kern="1200">
                  <a:solidFill>
                    <a:schemeClr val="accent1"/>
                  </a:solidFill>
                  <a:latin typeface="Calibri" panose="020F0502020204030204" pitchFamily="34" charset="0"/>
                  <a:cs typeface="Calibri" panose="020F0502020204030204" pitchFamily="34" charset="0"/>
                </a:rPr>
                <a:t>10. </a:t>
              </a:r>
            </a:p>
            <a:p>
              <a:pPr algn="ctr" defTabSz="366713">
                <a:lnSpc>
                  <a:spcPct val="85000"/>
                </a:lnSpc>
                <a:spcBef>
                  <a:spcPct val="0"/>
                </a:spcBef>
                <a:spcAft>
                  <a:spcPts val="450"/>
                </a:spcAft>
              </a:pPr>
              <a:r>
                <a:rPr lang="en-US" sz="1600" b="1">
                  <a:solidFill>
                    <a:schemeClr val="accent1"/>
                  </a:solidFill>
                  <a:latin typeface="Calibri" panose="020F0502020204030204" pitchFamily="34" charset="0"/>
                  <a:cs typeface="Calibri" panose="020F0502020204030204" pitchFamily="34" charset="0"/>
                </a:rPr>
                <a:t>Physical hazards</a:t>
              </a:r>
              <a:endParaRPr lang="en-US" sz="1600" b="1" kern="1200">
                <a:solidFill>
                  <a:schemeClr val="accent1"/>
                </a:solidFill>
                <a:latin typeface="Calibri" panose="020F0502020204030204" pitchFamily="34" charset="0"/>
                <a:cs typeface="Calibri" panose="020F0502020204030204" pitchFamily="34" charset="0"/>
              </a:endParaRPr>
            </a:p>
          </p:txBody>
        </p:sp>
        <p:sp>
          <p:nvSpPr>
            <p:cNvPr id="21" name="Freeform 20"/>
            <p:cNvSpPr/>
            <p:nvPr/>
          </p:nvSpPr>
          <p:spPr>
            <a:xfrm>
              <a:off x="9783192" y="3624706"/>
              <a:ext cx="1884096"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382FF"/>
            </a:solidFill>
            <a:ln>
              <a:solidFill>
                <a:srgbClr val="0070C0"/>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63" tIns="22224" rIns="27463" bIns="22224" numCol="1" spcCol="1270" anchor="t" anchorCtr="0">
              <a:noAutofit/>
            </a:bodyPr>
            <a:lstStyle/>
            <a:p>
              <a:pPr algn="ctr" defTabSz="366713">
                <a:lnSpc>
                  <a:spcPct val="85000"/>
                </a:lnSpc>
                <a:spcBef>
                  <a:spcPct val="0"/>
                </a:spcBef>
                <a:spcAft>
                  <a:spcPts val="450"/>
                </a:spcAft>
              </a:pPr>
              <a:r>
                <a:rPr lang="en-US" sz="1600" b="1" kern="1200" dirty="0">
                  <a:solidFill>
                    <a:schemeClr val="accent1"/>
                  </a:solidFill>
                  <a:latin typeface="Calibri" panose="020F0502020204030204" pitchFamily="34" charset="0"/>
                  <a:cs typeface="Calibri" panose="020F0502020204030204" pitchFamily="34" charset="0"/>
                </a:rPr>
                <a:t>11. </a:t>
              </a:r>
            </a:p>
            <a:p>
              <a:pPr algn="ctr" defTabSz="366713">
                <a:lnSpc>
                  <a:spcPct val="85000"/>
                </a:lnSpc>
                <a:spcBef>
                  <a:spcPct val="0"/>
                </a:spcBef>
                <a:spcAft>
                  <a:spcPts val="450"/>
                </a:spcAft>
              </a:pPr>
              <a:r>
                <a:rPr lang="en-US" sz="1600" b="1" dirty="0">
                  <a:solidFill>
                    <a:schemeClr val="accent1"/>
                  </a:solidFill>
                  <a:latin typeface="Calibri" panose="020F0502020204030204" pitchFamily="34" charset="0"/>
                  <a:cs typeface="Calibri" panose="020F0502020204030204" pitchFamily="34" charset="0"/>
                </a:rPr>
                <a:t>Physical or psychological harm</a:t>
              </a:r>
              <a:endParaRPr lang="en-US" sz="1600" b="1" kern="1200" dirty="0">
                <a:solidFill>
                  <a:schemeClr val="accent1"/>
                </a:solidFill>
                <a:latin typeface="Calibri" panose="020F0502020204030204" pitchFamily="34" charset="0"/>
                <a:cs typeface="Calibri" panose="020F0502020204030204" pitchFamily="34" charset="0"/>
              </a:endParaRPr>
            </a:p>
          </p:txBody>
        </p:sp>
      </p:grpSp>
      <p:sp>
        <p:nvSpPr>
          <p:cNvPr id="8" name="Rectangle: Rounded Corners 7">
            <a:extLst>
              <a:ext uri="{FF2B5EF4-FFF2-40B4-BE49-F238E27FC236}">
                <a16:creationId xmlns:a16="http://schemas.microsoft.com/office/drawing/2014/main" id="{C8A9E237-ABD1-C55B-BE2E-0E569CC2FFC2}"/>
              </a:ext>
            </a:extLst>
          </p:cNvPr>
          <p:cNvSpPr/>
          <p:nvPr/>
        </p:nvSpPr>
        <p:spPr>
          <a:xfrm>
            <a:off x="5949141" y="4976497"/>
            <a:ext cx="2577238" cy="914400"/>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Calibri" panose="020F0502020204030204" pitchFamily="34" charset="0"/>
                <a:cs typeface="Calibri" panose="020F0502020204030204" pitchFamily="34" charset="0"/>
              </a:rPr>
              <a:t>Mild OUD: 2-3 Criteria</a:t>
            </a:r>
          </a:p>
          <a:p>
            <a:r>
              <a:rPr lang="en-US" sz="1600" dirty="0">
                <a:solidFill>
                  <a:prstClr val="black"/>
                </a:solidFill>
                <a:latin typeface="Calibri" panose="020F0502020204030204" pitchFamily="34" charset="0"/>
                <a:cs typeface="Calibri" panose="020F0502020204030204" pitchFamily="34" charset="0"/>
              </a:rPr>
              <a:t>Moderate OUD: 4-5 Criteria</a:t>
            </a:r>
          </a:p>
          <a:p>
            <a:r>
              <a:rPr lang="en-US" sz="1600" dirty="0">
                <a:solidFill>
                  <a:prstClr val="black"/>
                </a:solidFill>
                <a:latin typeface="Calibri" panose="020F0502020204030204" pitchFamily="34" charset="0"/>
                <a:cs typeface="Calibri" panose="020F0502020204030204" pitchFamily="34" charset="0"/>
              </a:rPr>
              <a:t>Severe OUD: </a:t>
            </a:r>
            <a:r>
              <a:rPr lang="en-US" sz="1600" u="sng" dirty="0">
                <a:solidFill>
                  <a:prstClr val="black"/>
                </a:solidFill>
                <a:latin typeface="Calibri" panose="020F0502020204030204" pitchFamily="34" charset="0"/>
                <a:cs typeface="Calibri" panose="020F0502020204030204" pitchFamily="34" charset="0"/>
              </a:rPr>
              <a:t>&gt;</a:t>
            </a:r>
            <a:r>
              <a:rPr lang="en-US" sz="1600" dirty="0">
                <a:solidFill>
                  <a:prstClr val="black"/>
                </a:solidFill>
                <a:latin typeface="Calibri" panose="020F0502020204030204" pitchFamily="34" charset="0"/>
                <a:cs typeface="Calibri" panose="020F0502020204030204" pitchFamily="34" charset="0"/>
              </a:rPr>
              <a:t>6 Criteria</a:t>
            </a:r>
            <a:endParaRPr lang="en-US" sz="105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7429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C26C1-A9A1-7602-7C59-02BF64ADEC8D}"/>
              </a:ext>
            </a:extLst>
          </p:cNvPr>
          <p:cNvSpPr>
            <a:spLocks noGrp="1"/>
          </p:cNvSpPr>
          <p:nvPr>
            <p:ph type="title"/>
          </p:nvPr>
        </p:nvSpPr>
        <p:spPr>
          <a:xfrm>
            <a:off x="176462" y="567028"/>
            <a:ext cx="8726905" cy="3074530"/>
          </a:xfrm>
        </p:spPr>
        <p:txBody>
          <a:bodyPr/>
          <a:lstStyle/>
          <a:p>
            <a:r>
              <a:rPr lang="en-US" sz="5400" b="1" dirty="0">
                <a:effectLst>
                  <a:outerShdw blurRad="38100" dist="38100" dir="2700000" algn="tl">
                    <a:srgbClr val="000000">
                      <a:alpha val="43137"/>
                    </a:srgbClr>
                  </a:outerShdw>
                </a:effectLst>
              </a:rPr>
              <a:t>Managing Pain in Patient taking Medications for Opioid Use Disorder (MOUD)</a:t>
            </a:r>
          </a:p>
        </p:txBody>
      </p:sp>
    </p:spTree>
    <p:extLst>
      <p:ext uri="{BB962C8B-B14F-4D97-AF65-F5344CB8AC3E}">
        <p14:creationId xmlns:p14="http://schemas.microsoft.com/office/powerpoint/2010/main" val="74146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E9976EE-2F7C-5B63-8E7E-C495ABC23C16}"/>
              </a:ext>
            </a:extLst>
          </p:cNvPr>
          <p:cNvSpPr txBox="1"/>
          <p:nvPr/>
        </p:nvSpPr>
        <p:spPr>
          <a:xfrm>
            <a:off x="208546" y="5592590"/>
            <a:ext cx="2703095" cy="430887"/>
          </a:xfrm>
          <a:prstGeom prst="rect">
            <a:avLst/>
          </a:prstGeom>
          <a:noFill/>
        </p:spPr>
        <p:txBody>
          <a:bodyPr wrap="square" rtlCol="0">
            <a:spAutoFit/>
          </a:bodyPr>
          <a:lstStyle/>
          <a:p>
            <a:pPr defTabSz="685800">
              <a:defRPr/>
            </a:pPr>
            <a:r>
              <a:rPr lang="en-US" sz="1100" kern="1200" dirty="0" err="1">
                <a:latin typeface="Calibri" panose="020F0502020204030204" pitchFamily="34" charset="0"/>
                <a:ea typeface="+mn-ea"/>
                <a:cs typeface="Calibri" panose="020F0502020204030204" pitchFamily="34" charset="0"/>
              </a:rPr>
              <a:t>Veazie</a:t>
            </a:r>
            <a:r>
              <a:rPr lang="en-US" sz="1100" kern="1200" dirty="0">
                <a:latin typeface="Calibri" panose="020F0502020204030204" pitchFamily="34" charset="0"/>
                <a:ea typeface="+mn-ea"/>
                <a:cs typeface="Calibri" panose="020F0502020204030204" pitchFamily="34" charset="0"/>
              </a:rPr>
              <a:t> S et al. </a:t>
            </a:r>
            <a:r>
              <a:rPr lang="en-US" sz="1100" i="1" kern="1200" dirty="0">
                <a:latin typeface="Calibri" panose="020F0502020204030204" pitchFamily="34" charset="0"/>
                <a:ea typeface="+mn-ea"/>
                <a:cs typeface="Calibri" panose="020F0502020204030204" pitchFamily="34" charset="0"/>
              </a:rPr>
              <a:t>J Gen Intern Med. </a:t>
            </a:r>
            <a:r>
              <a:rPr lang="en-US" sz="1100" kern="1200" dirty="0">
                <a:latin typeface="Calibri" panose="020F0502020204030204" pitchFamily="34" charset="0"/>
                <a:ea typeface="+mn-ea"/>
                <a:cs typeface="Calibri" panose="020F0502020204030204" pitchFamily="34" charset="0"/>
              </a:rPr>
              <a:t>2020</a:t>
            </a:r>
          </a:p>
          <a:p>
            <a:pPr defTabSz="685800">
              <a:defRPr/>
            </a:pPr>
            <a:r>
              <a:rPr lang="da-DK" sz="1100" kern="1200" dirty="0">
                <a:latin typeface="Calibri" panose="020F0502020204030204" pitchFamily="34" charset="0"/>
                <a:ea typeface="+mn-ea"/>
                <a:cs typeface="Calibri" panose="020F0502020204030204" pitchFamily="34" charset="0"/>
              </a:rPr>
              <a:t>Kohan L, et al. </a:t>
            </a:r>
            <a:r>
              <a:rPr lang="da-DK" sz="1100" i="1" kern="1200" dirty="0">
                <a:latin typeface="Calibri" panose="020F0502020204030204" pitchFamily="34" charset="0"/>
                <a:ea typeface="+mn-ea"/>
                <a:cs typeface="Calibri" panose="020F0502020204030204" pitchFamily="34" charset="0"/>
              </a:rPr>
              <a:t>Reg Anesth Pain Med. </a:t>
            </a:r>
            <a:r>
              <a:rPr lang="da-DK" sz="1100" kern="1200" dirty="0">
                <a:latin typeface="Calibri" panose="020F0502020204030204" pitchFamily="34" charset="0"/>
                <a:ea typeface="+mn-ea"/>
                <a:cs typeface="Calibri" panose="020F0502020204030204" pitchFamily="34" charset="0"/>
              </a:rPr>
              <a:t>2021</a:t>
            </a:r>
            <a:endParaRPr lang="en-US" sz="1100" kern="1200" dirty="0">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CF796B13-EFBF-DF93-17EA-C78E1227AB22}"/>
              </a:ext>
            </a:extLst>
          </p:cNvPr>
          <p:cNvSpPr>
            <a:spLocks noGrp="1"/>
          </p:cNvSpPr>
          <p:nvPr>
            <p:ph type="title"/>
          </p:nvPr>
        </p:nvSpPr>
        <p:spPr>
          <a:xfrm>
            <a:off x="88232" y="168443"/>
            <a:ext cx="8847221" cy="1203158"/>
          </a:xfrm>
        </p:spPr>
        <p:txBody>
          <a:bodyPr/>
          <a:lstStyle/>
          <a:p>
            <a:pPr>
              <a:lnSpc>
                <a:spcPct val="90000"/>
              </a:lnSpc>
            </a:pPr>
            <a:r>
              <a:rPr lang="en-US" sz="3900" b="1" dirty="0">
                <a:effectLst>
                  <a:outerShdw blurRad="38100" dist="38100" dir="2700000" algn="tl">
                    <a:srgbClr val="000000">
                      <a:alpha val="43137"/>
                    </a:srgbClr>
                  </a:outerShdw>
                </a:effectLst>
                <a:cs typeface="Calibri" panose="020F0502020204030204" pitchFamily="34" charset="0"/>
              </a:rPr>
              <a:t>Acute Pain Management in Patients on Methadone or Buprenorphine</a:t>
            </a:r>
          </a:p>
        </p:txBody>
      </p:sp>
      <p:sp>
        <p:nvSpPr>
          <p:cNvPr id="4" name="Content Placeholder 2">
            <a:extLst>
              <a:ext uri="{FF2B5EF4-FFF2-40B4-BE49-F238E27FC236}">
                <a16:creationId xmlns:a16="http://schemas.microsoft.com/office/drawing/2014/main" id="{1A92948B-75B1-1157-C7FC-1E119AC3A39E}"/>
              </a:ext>
            </a:extLst>
          </p:cNvPr>
          <p:cNvSpPr txBox="1">
            <a:spLocks/>
          </p:cNvSpPr>
          <p:nvPr/>
        </p:nvSpPr>
        <p:spPr bwMode="auto">
          <a:xfrm>
            <a:off x="233761" y="2033376"/>
            <a:ext cx="2327257" cy="3360768"/>
          </a:xfrm>
          <a:prstGeom prst="rect">
            <a:avLst/>
          </a:prstGeom>
          <a:solidFill>
            <a:srgbClr val="E7EFFF"/>
          </a:solidFill>
          <a:ln w="9525">
            <a:solidFill>
              <a:srgbClr val="0070C0"/>
            </a:solidFill>
            <a:miter lim="800000"/>
            <a:headEnd/>
            <a:tailEnd/>
          </a:ln>
        </p:spPr>
        <p:txBody>
          <a:bodyPr vert="horz" wrap="square" lIns="68580" tIns="34290" rIns="68580" bIns="34290" numCol="1" anchor="ctr" anchorCtr="0" compatLnSpc="1">
            <a:prstTxWarp prst="textNoShape">
              <a:avLst/>
            </a:prstTxWarp>
            <a:normAutofit/>
          </a:bodyPr>
          <a:lstStyle>
            <a:lvl1pPr marL="342900" indent="-342900" algn="l" rtl="0" eaLnBrk="0" fontAlgn="base" hangingPunct="0">
              <a:lnSpc>
                <a:spcPct val="90000"/>
              </a:lnSpc>
              <a:spcBef>
                <a:spcPct val="0"/>
              </a:spcBef>
              <a:spcAft>
                <a:spcPts val="400"/>
              </a:spcAft>
              <a:buClr>
                <a:srgbClr val="E51837"/>
              </a:buClr>
              <a:buSzPct val="100000"/>
              <a:buFont typeface="Arial" panose="020B0604020202020204" pitchFamily="34" charset="0"/>
              <a:buChar char="•"/>
              <a:defRPr sz="2800" kern="1200">
                <a:solidFill>
                  <a:schemeClr val="tx1"/>
                </a:solidFill>
                <a:latin typeface="Calibri" pitchFamily="34" charset="0"/>
                <a:ea typeface="+mn-ea"/>
                <a:cs typeface="+mn-cs"/>
              </a:defRPr>
            </a:lvl1pPr>
            <a:lvl2pPr marL="742950" indent="-285750" algn="l" rtl="0" eaLnBrk="0" fontAlgn="base" hangingPunct="0">
              <a:lnSpc>
                <a:spcPct val="90000"/>
              </a:lnSpc>
              <a:spcBef>
                <a:spcPct val="0"/>
              </a:spcBef>
              <a:spcAft>
                <a:spcPts val="400"/>
              </a:spcAft>
              <a:buClr>
                <a:srgbClr val="7D9C91"/>
              </a:buClr>
              <a:buFont typeface="Arial" charset="0"/>
              <a:buChar char="–"/>
              <a:defRPr sz="24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0"/>
              </a:spcBef>
              <a:spcAft>
                <a:spcPts val="400"/>
              </a:spcAft>
              <a:buClr>
                <a:srgbClr val="7D9C91"/>
              </a:buClr>
              <a:buFont typeface="Arial" charset="0"/>
              <a:buChar char="•"/>
              <a:defRPr sz="20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0"/>
              </a:spcBef>
              <a:spcAft>
                <a:spcPts val="40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ct val="0"/>
              </a:spcBef>
              <a:spcAft>
                <a:spcPts val="40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350"/>
              </a:spcBef>
              <a:buNone/>
            </a:pPr>
            <a:r>
              <a:rPr lang="en-US" dirty="0">
                <a:solidFill>
                  <a:srgbClr val="000000"/>
                </a:solidFill>
                <a:cs typeface="Calibri" panose="020F0502020204030204" pitchFamily="34" charset="0"/>
              </a:rPr>
              <a:t>There is a growing consensus on perioperative management of patients on Methadone or Buprenorphine</a:t>
            </a:r>
          </a:p>
        </p:txBody>
      </p:sp>
      <p:sp>
        <p:nvSpPr>
          <p:cNvPr id="5" name="Rectangle 4">
            <a:extLst>
              <a:ext uri="{FF2B5EF4-FFF2-40B4-BE49-F238E27FC236}">
                <a16:creationId xmlns:a16="http://schemas.microsoft.com/office/drawing/2014/main" id="{5924CD8C-EE9F-9720-726B-A6572731F526}"/>
              </a:ext>
            </a:extLst>
          </p:cNvPr>
          <p:cNvSpPr/>
          <p:nvPr/>
        </p:nvSpPr>
        <p:spPr>
          <a:xfrm>
            <a:off x="3842802" y="1805443"/>
            <a:ext cx="53413" cy="4002591"/>
          </a:xfrm>
          <a:prstGeom prst="rect">
            <a:avLst/>
          </a:prstGeom>
          <a:solidFill>
            <a:srgbClr val="0070C0"/>
          </a:solidFill>
          <a:ln>
            <a:solidFill>
              <a:srgbClr val="D5E3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accent1"/>
              </a:solidFill>
              <a:latin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8A5AEDE0-7012-EBAF-6E96-91F8727EDF86}"/>
              </a:ext>
            </a:extLst>
          </p:cNvPr>
          <p:cNvSpPr/>
          <p:nvPr/>
        </p:nvSpPr>
        <p:spPr>
          <a:xfrm>
            <a:off x="2767264" y="1805443"/>
            <a:ext cx="6168190" cy="774222"/>
          </a:xfrm>
          <a:custGeom>
            <a:avLst/>
            <a:gdLst>
              <a:gd name="connsiteX0" fmla="*/ 0 w 3276239"/>
              <a:gd name="connsiteY0" fmla="*/ 198862 h 1193149"/>
              <a:gd name="connsiteX1" fmla="*/ 198862 w 3276239"/>
              <a:gd name="connsiteY1" fmla="*/ 0 h 1193149"/>
              <a:gd name="connsiteX2" fmla="*/ 3077377 w 3276239"/>
              <a:gd name="connsiteY2" fmla="*/ 0 h 1193149"/>
              <a:gd name="connsiteX3" fmla="*/ 3276239 w 3276239"/>
              <a:gd name="connsiteY3" fmla="*/ 198862 h 1193149"/>
              <a:gd name="connsiteX4" fmla="*/ 3276239 w 3276239"/>
              <a:gd name="connsiteY4" fmla="*/ 994287 h 1193149"/>
              <a:gd name="connsiteX5" fmla="*/ 3077377 w 3276239"/>
              <a:gd name="connsiteY5" fmla="*/ 1193149 h 1193149"/>
              <a:gd name="connsiteX6" fmla="*/ 198862 w 3276239"/>
              <a:gd name="connsiteY6" fmla="*/ 1193149 h 1193149"/>
              <a:gd name="connsiteX7" fmla="*/ 0 w 3276239"/>
              <a:gd name="connsiteY7" fmla="*/ 994287 h 1193149"/>
              <a:gd name="connsiteX8" fmla="*/ 0 w 3276239"/>
              <a:gd name="connsiteY8" fmla="*/ 198862 h 1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239" h="1193149">
                <a:moveTo>
                  <a:pt x="0" y="198862"/>
                </a:moveTo>
                <a:cubicBezTo>
                  <a:pt x="0" y="89034"/>
                  <a:pt x="89034" y="0"/>
                  <a:pt x="198862" y="0"/>
                </a:cubicBezTo>
                <a:lnTo>
                  <a:pt x="3077377" y="0"/>
                </a:lnTo>
                <a:cubicBezTo>
                  <a:pt x="3187205" y="0"/>
                  <a:pt x="3276239" y="89034"/>
                  <a:pt x="3276239" y="198862"/>
                </a:cubicBezTo>
                <a:lnTo>
                  <a:pt x="3276239" y="994287"/>
                </a:lnTo>
                <a:cubicBezTo>
                  <a:pt x="3276239" y="1104115"/>
                  <a:pt x="3187205" y="1193149"/>
                  <a:pt x="3077377" y="1193149"/>
                </a:cubicBezTo>
                <a:lnTo>
                  <a:pt x="198862" y="1193149"/>
                </a:lnTo>
                <a:cubicBezTo>
                  <a:pt x="89034" y="1193149"/>
                  <a:pt x="0" y="1104115"/>
                  <a:pt x="0" y="994287"/>
                </a:cubicBezTo>
                <a:lnTo>
                  <a:pt x="0" y="198862"/>
                </a:lnTo>
                <a:close/>
              </a:path>
            </a:pathLst>
          </a:custGeom>
          <a:solidFill>
            <a:srgbClr val="0070C0"/>
          </a:solidFill>
          <a:ln>
            <a:solidFill>
              <a:srgbClr val="D5E3FF"/>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834" tIns="100834" rIns="100834" bIns="100834" numCol="1" spcCol="1270" anchor="ctr" anchorCtr="0">
            <a:noAutofit/>
          </a:bodyPr>
          <a:lstStyle/>
          <a:p>
            <a:pPr defTabSz="666750">
              <a:lnSpc>
                <a:spcPct val="90000"/>
              </a:lnSpc>
              <a:spcBef>
                <a:spcPct val="0"/>
              </a:spcBef>
            </a:pPr>
            <a:r>
              <a:rPr lang="en-US" sz="2200" kern="1200">
                <a:solidFill>
                  <a:schemeClr val="accent1"/>
                </a:solidFill>
                <a:latin typeface="Calibri" panose="020F0502020204030204" pitchFamily="34" charset="0"/>
                <a:cs typeface="Calibri" panose="020F0502020204030204" pitchFamily="34" charset="0"/>
              </a:rPr>
              <a:t>Patients with OUD history are often more sensitive to painful stimuli</a:t>
            </a:r>
          </a:p>
        </p:txBody>
      </p:sp>
      <p:sp>
        <p:nvSpPr>
          <p:cNvPr id="13" name="Freeform: Shape 12">
            <a:extLst>
              <a:ext uri="{FF2B5EF4-FFF2-40B4-BE49-F238E27FC236}">
                <a16:creationId xmlns:a16="http://schemas.microsoft.com/office/drawing/2014/main" id="{E2525B3D-1134-C5BD-8030-24A81A728CC9}"/>
              </a:ext>
            </a:extLst>
          </p:cNvPr>
          <p:cNvSpPr/>
          <p:nvPr/>
        </p:nvSpPr>
        <p:spPr>
          <a:xfrm>
            <a:off x="2767264" y="2662989"/>
            <a:ext cx="6168190" cy="677642"/>
          </a:xfrm>
          <a:custGeom>
            <a:avLst/>
            <a:gdLst>
              <a:gd name="connsiteX0" fmla="*/ 0 w 3276239"/>
              <a:gd name="connsiteY0" fmla="*/ 198862 h 1193149"/>
              <a:gd name="connsiteX1" fmla="*/ 198862 w 3276239"/>
              <a:gd name="connsiteY1" fmla="*/ 0 h 1193149"/>
              <a:gd name="connsiteX2" fmla="*/ 3077377 w 3276239"/>
              <a:gd name="connsiteY2" fmla="*/ 0 h 1193149"/>
              <a:gd name="connsiteX3" fmla="*/ 3276239 w 3276239"/>
              <a:gd name="connsiteY3" fmla="*/ 198862 h 1193149"/>
              <a:gd name="connsiteX4" fmla="*/ 3276239 w 3276239"/>
              <a:gd name="connsiteY4" fmla="*/ 994287 h 1193149"/>
              <a:gd name="connsiteX5" fmla="*/ 3077377 w 3276239"/>
              <a:gd name="connsiteY5" fmla="*/ 1193149 h 1193149"/>
              <a:gd name="connsiteX6" fmla="*/ 198862 w 3276239"/>
              <a:gd name="connsiteY6" fmla="*/ 1193149 h 1193149"/>
              <a:gd name="connsiteX7" fmla="*/ 0 w 3276239"/>
              <a:gd name="connsiteY7" fmla="*/ 994287 h 1193149"/>
              <a:gd name="connsiteX8" fmla="*/ 0 w 3276239"/>
              <a:gd name="connsiteY8" fmla="*/ 198862 h 1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239" h="1193149">
                <a:moveTo>
                  <a:pt x="0" y="198862"/>
                </a:moveTo>
                <a:cubicBezTo>
                  <a:pt x="0" y="89034"/>
                  <a:pt x="89034" y="0"/>
                  <a:pt x="198862" y="0"/>
                </a:cubicBezTo>
                <a:lnTo>
                  <a:pt x="3077377" y="0"/>
                </a:lnTo>
                <a:cubicBezTo>
                  <a:pt x="3187205" y="0"/>
                  <a:pt x="3276239" y="89034"/>
                  <a:pt x="3276239" y="198862"/>
                </a:cubicBezTo>
                <a:lnTo>
                  <a:pt x="3276239" y="994287"/>
                </a:lnTo>
                <a:cubicBezTo>
                  <a:pt x="3276239" y="1104115"/>
                  <a:pt x="3187205" y="1193149"/>
                  <a:pt x="3077377" y="1193149"/>
                </a:cubicBezTo>
                <a:lnTo>
                  <a:pt x="198862" y="1193149"/>
                </a:lnTo>
                <a:cubicBezTo>
                  <a:pt x="89034" y="1193149"/>
                  <a:pt x="0" y="1104115"/>
                  <a:pt x="0" y="994287"/>
                </a:cubicBezTo>
                <a:lnTo>
                  <a:pt x="0" y="198862"/>
                </a:lnTo>
                <a:close/>
              </a:path>
            </a:pathLst>
          </a:custGeom>
          <a:solidFill>
            <a:srgbClr val="0070C0"/>
          </a:solidFill>
          <a:ln>
            <a:solidFill>
              <a:srgbClr val="D5E3FF"/>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834" tIns="100834" rIns="100834" bIns="100834" numCol="1" spcCol="1270" anchor="ctr" anchorCtr="0">
            <a:noAutofit/>
          </a:bodyPr>
          <a:lstStyle/>
          <a:p>
            <a:pPr defTabSz="666750">
              <a:lnSpc>
                <a:spcPct val="90000"/>
              </a:lnSpc>
              <a:spcBef>
                <a:spcPct val="0"/>
              </a:spcBef>
            </a:pPr>
            <a:r>
              <a:rPr lang="en-US" sz="2200" kern="1200" dirty="0">
                <a:solidFill>
                  <a:schemeClr val="accent1"/>
                </a:solidFill>
                <a:latin typeface="Calibri" panose="020F0502020204030204" pitchFamily="34" charset="0"/>
                <a:cs typeface="Calibri" panose="020F0502020204030204" pitchFamily="34" charset="0"/>
              </a:rPr>
              <a:t>Continue methadone or buprenorphine throughout the perioperative period</a:t>
            </a:r>
          </a:p>
        </p:txBody>
      </p:sp>
      <p:sp>
        <p:nvSpPr>
          <p:cNvPr id="14" name="Freeform: Shape 13">
            <a:extLst>
              <a:ext uri="{FF2B5EF4-FFF2-40B4-BE49-F238E27FC236}">
                <a16:creationId xmlns:a16="http://schemas.microsoft.com/office/drawing/2014/main" id="{137F98BD-242F-7CE8-B8CF-0415D92CBAFA}"/>
              </a:ext>
            </a:extLst>
          </p:cNvPr>
          <p:cNvSpPr/>
          <p:nvPr/>
        </p:nvSpPr>
        <p:spPr>
          <a:xfrm>
            <a:off x="2767264" y="3423955"/>
            <a:ext cx="6168190" cy="677643"/>
          </a:xfrm>
          <a:custGeom>
            <a:avLst/>
            <a:gdLst>
              <a:gd name="connsiteX0" fmla="*/ 0 w 3276239"/>
              <a:gd name="connsiteY0" fmla="*/ 198862 h 1193149"/>
              <a:gd name="connsiteX1" fmla="*/ 198862 w 3276239"/>
              <a:gd name="connsiteY1" fmla="*/ 0 h 1193149"/>
              <a:gd name="connsiteX2" fmla="*/ 3077377 w 3276239"/>
              <a:gd name="connsiteY2" fmla="*/ 0 h 1193149"/>
              <a:gd name="connsiteX3" fmla="*/ 3276239 w 3276239"/>
              <a:gd name="connsiteY3" fmla="*/ 198862 h 1193149"/>
              <a:gd name="connsiteX4" fmla="*/ 3276239 w 3276239"/>
              <a:gd name="connsiteY4" fmla="*/ 994287 h 1193149"/>
              <a:gd name="connsiteX5" fmla="*/ 3077377 w 3276239"/>
              <a:gd name="connsiteY5" fmla="*/ 1193149 h 1193149"/>
              <a:gd name="connsiteX6" fmla="*/ 198862 w 3276239"/>
              <a:gd name="connsiteY6" fmla="*/ 1193149 h 1193149"/>
              <a:gd name="connsiteX7" fmla="*/ 0 w 3276239"/>
              <a:gd name="connsiteY7" fmla="*/ 994287 h 1193149"/>
              <a:gd name="connsiteX8" fmla="*/ 0 w 3276239"/>
              <a:gd name="connsiteY8" fmla="*/ 198862 h 1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239" h="1193149">
                <a:moveTo>
                  <a:pt x="0" y="198862"/>
                </a:moveTo>
                <a:cubicBezTo>
                  <a:pt x="0" y="89034"/>
                  <a:pt x="89034" y="0"/>
                  <a:pt x="198862" y="0"/>
                </a:cubicBezTo>
                <a:lnTo>
                  <a:pt x="3077377" y="0"/>
                </a:lnTo>
                <a:cubicBezTo>
                  <a:pt x="3187205" y="0"/>
                  <a:pt x="3276239" y="89034"/>
                  <a:pt x="3276239" y="198862"/>
                </a:cubicBezTo>
                <a:lnTo>
                  <a:pt x="3276239" y="994287"/>
                </a:lnTo>
                <a:cubicBezTo>
                  <a:pt x="3276239" y="1104115"/>
                  <a:pt x="3187205" y="1193149"/>
                  <a:pt x="3077377" y="1193149"/>
                </a:cubicBezTo>
                <a:lnTo>
                  <a:pt x="198862" y="1193149"/>
                </a:lnTo>
                <a:cubicBezTo>
                  <a:pt x="89034" y="1193149"/>
                  <a:pt x="0" y="1104115"/>
                  <a:pt x="0" y="994287"/>
                </a:cubicBezTo>
                <a:lnTo>
                  <a:pt x="0" y="198862"/>
                </a:lnTo>
                <a:close/>
              </a:path>
            </a:pathLst>
          </a:custGeom>
          <a:solidFill>
            <a:srgbClr val="0070C0"/>
          </a:solidFill>
          <a:ln>
            <a:solidFill>
              <a:srgbClr val="D5E3FF"/>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834" tIns="100834" rIns="100834" bIns="100834" numCol="1" spcCol="1270" anchor="ctr" anchorCtr="0">
            <a:noAutofit/>
          </a:bodyPr>
          <a:lstStyle/>
          <a:p>
            <a:pPr defTabSz="666750">
              <a:lnSpc>
                <a:spcPct val="90000"/>
              </a:lnSpc>
              <a:spcBef>
                <a:spcPct val="0"/>
              </a:spcBef>
            </a:pPr>
            <a:r>
              <a:rPr lang="en-US" sz="2200" kern="1200" dirty="0">
                <a:solidFill>
                  <a:schemeClr val="accent1"/>
                </a:solidFill>
                <a:latin typeface="Calibri" panose="020F0502020204030204" pitchFamily="34" charset="0"/>
                <a:cs typeface="Calibri" panose="020F0502020204030204" pitchFamily="34" charset="0"/>
              </a:rPr>
              <a:t>Treat pain with analgesics on top of the patients daily MOUD</a:t>
            </a:r>
          </a:p>
        </p:txBody>
      </p:sp>
      <p:sp>
        <p:nvSpPr>
          <p:cNvPr id="15" name="Freeform: Shape 14">
            <a:extLst>
              <a:ext uri="{FF2B5EF4-FFF2-40B4-BE49-F238E27FC236}">
                <a16:creationId xmlns:a16="http://schemas.microsoft.com/office/drawing/2014/main" id="{087ACC7C-3B3D-EA1E-6114-3216A1AE6890}"/>
              </a:ext>
            </a:extLst>
          </p:cNvPr>
          <p:cNvSpPr/>
          <p:nvPr/>
        </p:nvSpPr>
        <p:spPr>
          <a:xfrm>
            <a:off x="2767264" y="4184921"/>
            <a:ext cx="6168190" cy="745894"/>
          </a:xfrm>
          <a:custGeom>
            <a:avLst/>
            <a:gdLst>
              <a:gd name="connsiteX0" fmla="*/ 0 w 3276239"/>
              <a:gd name="connsiteY0" fmla="*/ 198862 h 1193149"/>
              <a:gd name="connsiteX1" fmla="*/ 198862 w 3276239"/>
              <a:gd name="connsiteY1" fmla="*/ 0 h 1193149"/>
              <a:gd name="connsiteX2" fmla="*/ 3077377 w 3276239"/>
              <a:gd name="connsiteY2" fmla="*/ 0 h 1193149"/>
              <a:gd name="connsiteX3" fmla="*/ 3276239 w 3276239"/>
              <a:gd name="connsiteY3" fmla="*/ 198862 h 1193149"/>
              <a:gd name="connsiteX4" fmla="*/ 3276239 w 3276239"/>
              <a:gd name="connsiteY4" fmla="*/ 994287 h 1193149"/>
              <a:gd name="connsiteX5" fmla="*/ 3077377 w 3276239"/>
              <a:gd name="connsiteY5" fmla="*/ 1193149 h 1193149"/>
              <a:gd name="connsiteX6" fmla="*/ 198862 w 3276239"/>
              <a:gd name="connsiteY6" fmla="*/ 1193149 h 1193149"/>
              <a:gd name="connsiteX7" fmla="*/ 0 w 3276239"/>
              <a:gd name="connsiteY7" fmla="*/ 994287 h 1193149"/>
              <a:gd name="connsiteX8" fmla="*/ 0 w 3276239"/>
              <a:gd name="connsiteY8" fmla="*/ 198862 h 1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239" h="1193149">
                <a:moveTo>
                  <a:pt x="0" y="198862"/>
                </a:moveTo>
                <a:cubicBezTo>
                  <a:pt x="0" y="89034"/>
                  <a:pt x="89034" y="0"/>
                  <a:pt x="198862" y="0"/>
                </a:cubicBezTo>
                <a:lnTo>
                  <a:pt x="3077377" y="0"/>
                </a:lnTo>
                <a:cubicBezTo>
                  <a:pt x="3187205" y="0"/>
                  <a:pt x="3276239" y="89034"/>
                  <a:pt x="3276239" y="198862"/>
                </a:cubicBezTo>
                <a:lnTo>
                  <a:pt x="3276239" y="994287"/>
                </a:lnTo>
                <a:cubicBezTo>
                  <a:pt x="3276239" y="1104115"/>
                  <a:pt x="3187205" y="1193149"/>
                  <a:pt x="3077377" y="1193149"/>
                </a:cubicBezTo>
                <a:lnTo>
                  <a:pt x="198862" y="1193149"/>
                </a:lnTo>
                <a:cubicBezTo>
                  <a:pt x="89034" y="1193149"/>
                  <a:pt x="0" y="1104115"/>
                  <a:pt x="0" y="994287"/>
                </a:cubicBezTo>
                <a:lnTo>
                  <a:pt x="0" y="198862"/>
                </a:lnTo>
                <a:close/>
              </a:path>
            </a:pathLst>
          </a:custGeom>
          <a:solidFill>
            <a:srgbClr val="0070C0"/>
          </a:solidFill>
          <a:ln>
            <a:solidFill>
              <a:srgbClr val="D5E3FF"/>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834" tIns="100834" rIns="100834" bIns="100834" numCol="1" spcCol="1270" anchor="ctr" anchorCtr="0">
            <a:noAutofit/>
          </a:bodyPr>
          <a:lstStyle/>
          <a:p>
            <a:pPr defTabSz="666750">
              <a:lnSpc>
                <a:spcPct val="90000"/>
              </a:lnSpc>
              <a:spcBef>
                <a:spcPct val="0"/>
              </a:spcBef>
            </a:pPr>
            <a:r>
              <a:rPr lang="en-US" sz="2200" kern="1200" dirty="0">
                <a:solidFill>
                  <a:schemeClr val="accent1"/>
                </a:solidFill>
                <a:latin typeface="Calibri" panose="020F0502020204030204" pitchFamily="34" charset="0"/>
                <a:cs typeface="Calibri" panose="020F0502020204030204" pitchFamily="34" charset="0"/>
              </a:rPr>
              <a:t>Patients taking MOUD may need higher doses of opioid analgesics</a:t>
            </a:r>
          </a:p>
        </p:txBody>
      </p:sp>
      <p:sp>
        <p:nvSpPr>
          <p:cNvPr id="17" name="Freeform: Shape 16">
            <a:extLst>
              <a:ext uri="{FF2B5EF4-FFF2-40B4-BE49-F238E27FC236}">
                <a16:creationId xmlns:a16="http://schemas.microsoft.com/office/drawing/2014/main" id="{6A6393DF-72DF-7C6C-4D84-C3F268CF7643}"/>
              </a:ext>
            </a:extLst>
          </p:cNvPr>
          <p:cNvSpPr/>
          <p:nvPr/>
        </p:nvSpPr>
        <p:spPr>
          <a:xfrm>
            <a:off x="2767264" y="5055127"/>
            <a:ext cx="6168190" cy="836229"/>
          </a:xfrm>
          <a:custGeom>
            <a:avLst/>
            <a:gdLst>
              <a:gd name="connsiteX0" fmla="*/ 0 w 3276239"/>
              <a:gd name="connsiteY0" fmla="*/ 198862 h 1193149"/>
              <a:gd name="connsiteX1" fmla="*/ 198862 w 3276239"/>
              <a:gd name="connsiteY1" fmla="*/ 0 h 1193149"/>
              <a:gd name="connsiteX2" fmla="*/ 3077377 w 3276239"/>
              <a:gd name="connsiteY2" fmla="*/ 0 h 1193149"/>
              <a:gd name="connsiteX3" fmla="*/ 3276239 w 3276239"/>
              <a:gd name="connsiteY3" fmla="*/ 198862 h 1193149"/>
              <a:gd name="connsiteX4" fmla="*/ 3276239 w 3276239"/>
              <a:gd name="connsiteY4" fmla="*/ 994287 h 1193149"/>
              <a:gd name="connsiteX5" fmla="*/ 3077377 w 3276239"/>
              <a:gd name="connsiteY5" fmla="*/ 1193149 h 1193149"/>
              <a:gd name="connsiteX6" fmla="*/ 198862 w 3276239"/>
              <a:gd name="connsiteY6" fmla="*/ 1193149 h 1193149"/>
              <a:gd name="connsiteX7" fmla="*/ 0 w 3276239"/>
              <a:gd name="connsiteY7" fmla="*/ 994287 h 1193149"/>
              <a:gd name="connsiteX8" fmla="*/ 0 w 3276239"/>
              <a:gd name="connsiteY8" fmla="*/ 198862 h 1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239" h="1193149">
                <a:moveTo>
                  <a:pt x="0" y="198862"/>
                </a:moveTo>
                <a:cubicBezTo>
                  <a:pt x="0" y="89034"/>
                  <a:pt x="89034" y="0"/>
                  <a:pt x="198862" y="0"/>
                </a:cubicBezTo>
                <a:lnTo>
                  <a:pt x="3077377" y="0"/>
                </a:lnTo>
                <a:cubicBezTo>
                  <a:pt x="3187205" y="0"/>
                  <a:pt x="3276239" y="89034"/>
                  <a:pt x="3276239" y="198862"/>
                </a:cubicBezTo>
                <a:lnTo>
                  <a:pt x="3276239" y="994287"/>
                </a:lnTo>
                <a:cubicBezTo>
                  <a:pt x="3276239" y="1104115"/>
                  <a:pt x="3187205" y="1193149"/>
                  <a:pt x="3077377" y="1193149"/>
                </a:cubicBezTo>
                <a:lnTo>
                  <a:pt x="198862" y="1193149"/>
                </a:lnTo>
                <a:cubicBezTo>
                  <a:pt x="89034" y="1193149"/>
                  <a:pt x="0" y="1104115"/>
                  <a:pt x="0" y="994287"/>
                </a:cubicBezTo>
                <a:lnTo>
                  <a:pt x="0" y="198862"/>
                </a:lnTo>
                <a:close/>
              </a:path>
            </a:pathLst>
          </a:custGeom>
          <a:solidFill>
            <a:srgbClr val="0070C0"/>
          </a:solidFill>
          <a:ln>
            <a:solidFill>
              <a:srgbClr val="D5E3FF"/>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834" tIns="100834" rIns="100834" bIns="100834" numCol="1" spcCol="1270" anchor="ctr" anchorCtr="0">
            <a:noAutofit/>
          </a:bodyPr>
          <a:lstStyle/>
          <a:p>
            <a:pPr defTabSz="666750">
              <a:lnSpc>
                <a:spcPct val="90000"/>
              </a:lnSpc>
              <a:spcBef>
                <a:spcPct val="0"/>
              </a:spcBef>
            </a:pPr>
            <a:r>
              <a:rPr lang="en-US" sz="2200" kern="1200" dirty="0">
                <a:solidFill>
                  <a:schemeClr val="accent1"/>
                </a:solidFill>
                <a:latin typeface="Calibri" panose="020F0502020204030204" pitchFamily="34" charset="0"/>
                <a:cs typeface="Calibri" panose="020F0502020204030204" pitchFamily="34" charset="0"/>
              </a:rPr>
              <a:t>Ineffective pain management can result in disengagement in care</a:t>
            </a:r>
          </a:p>
        </p:txBody>
      </p:sp>
    </p:spTree>
    <p:extLst>
      <p:ext uri="{BB962C8B-B14F-4D97-AF65-F5344CB8AC3E}">
        <p14:creationId xmlns:p14="http://schemas.microsoft.com/office/powerpoint/2010/main" val="243498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3">
            <a:extLst>
              <a:ext uri="{FF2B5EF4-FFF2-40B4-BE49-F238E27FC236}">
                <a16:creationId xmlns:a16="http://schemas.microsoft.com/office/drawing/2014/main" id="{D3FBC547-ACB0-CFE3-B3A6-D93C5BD89890}"/>
              </a:ext>
            </a:extLst>
          </p:cNvPr>
          <p:cNvSpPr txBox="1">
            <a:spLocks noChangeArrowheads="1"/>
          </p:cNvSpPr>
          <p:nvPr/>
        </p:nvSpPr>
        <p:spPr bwMode="auto">
          <a:xfrm>
            <a:off x="342900" y="1668463"/>
            <a:ext cx="845820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0188" indent="-230188">
              <a:spcBef>
                <a:spcPct val="20000"/>
              </a:spcBef>
              <a:buChar char="•"/>
              <a:defRPr sz="3200">
                <a:solidFill>
                  <a:schemeClr val="tx1"/>
                </a:solidFill>
                <a:latin typeface="Calibri" panose="020F0502020204030204" pitchFamily="34" charset="0"/>
              </a:defRPr>
            </a:lvl1pPr>
            <a:lvl2pPr marL="230188" indent="-230188">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ts val="600"/>
              </a:spcBef>
              <a:buClr>
                <a:srgbClr val="000000"/>
              </a:buClr>
            </a:pPr>
            <a:r>
              <a:rPr lang="en-US" altLang="en-US" sz="2200" dirty="0">
                <a:solidFill>
                  <a:srgbClr val="000000"/>
                </a:solidFill>
                <a:cs typeface="Calibri" panose="020F0502020204030204" pitchFamily="34" charset="0"/>
              </a:rPr>
              <a:t>Discontinue naltrexone (no need for taper)</a:t>
            </a:r>
          </a:p>
          <a:p>
            <a:pPr>
              <a:spcBef>
                <a:spcPts val="600"/>
              </a:spcBef>
              <a:buClr>
                <a:srgbClr val="000000"/>
              </a:buClr>
            </a:pPr>
            <a:r>
              <a:rPr lang="en-US" altLang="en-US" sz="2200" dirty="0">
                <a:solidFill>
                  <a:srgbClr val="000000"/>
                </a:solidFill>
                <a:cs typeface="Calibri" panose="020F0502020204030204" pitchFamily="34" charset="0"/>
              </a:rPr>
              <a:t>If taking extended-release Naltrexone and pain is severe</a:t>
            </a:r>
          </a:p>
          <a:p>
            <a:pPr marL="625475" lvl="2">
              <a:spcBef>
                <a:spcPts val="600"/>
              </a:spcBef>
              <a:buClr>
                <a:srgbClr val="000000"/>
              </a:buClr>
            </a:pPr>
            <a:r>
              <a:rPr lang="en-US" altLang="en-US" sz="2000" dirty="0">
                <a:solidFill>
                  <a:srgbClr val="000000"/>
                </a:solidFill>
                <a:cs typeface="Calibri" panose="020F0502020204030204" pitchFamily="34" charset="0"/>
              </a:rPr>
              <a:t>Consult Anesthesia</a:t>
            </a:r>
          </a:p>
          <a:p>
            <a:pPr marL="625475" lvl="2">
              <a:spcBef>
                <a:spcPts val="600"/>
              </a:spcBef>
              <a:buClr>
                <a:srgbClr val="000000"/>
              </a:buClr>
            </a:pPr>
            <a:r>
              <a:rPr lang="en-US" altLang="en-US" sz="2000" dirty="0">
                <a:solidFill>
                  <a:srgbClr val="000000"/>
                </a:solidFill>
                <a:cs typeface="Calibri" panose="020F0502020204030204" pitchFamily="34" charset="0"/>
              </a:rPr>
              <a:t>Need to have healthcare providers specifically trained in the use of anesthetic drugs and management of  respiratory effects of potent opioids</a:t>
            </a:r>
          </a:p>
          <a:p>
            <a:pPr marL="625475" lvl="2">
              <a:spcBef>
                <a:spcPts val="600"/>
              </a:spcBef>
              <a:buClr>
                <a:srgbClr val="000000"/>
              </a:buClr>
            </a:pPr>
            <a:r>
              <a:rPr lang="en-US" altLang="en-US" sz="2000" dirty="0">
                <a:solidFill>
                  <a:srgbClr val="000000"/>
                </a:solidFill>
                <a:cs typeface="Calibri" panose="020F0502020204030204" pitchFamily="34" charset="0"/>
              </a:rPr>
              <a:t>Opioid analgesics (high dose) administered under close observation</a:t>
            </a:r>
          </a:p>
          <a:p>
            <a:pPr marL="625475" lvl="2">
              <a:spcBef>
                <a:spcPts val="600"/>
              </a:spcBef>
              <a:buClr>
                <a:srgbClr val="000000"/>
              </a:buClr>
            </a:pPr>
            <a:r>
              <a:rPr lang="en-US" altLang="en-US" sz="2000" dirty="0">
                <a:solidFill>
                  <a:srgbClr val="000000"/>
                </a:solidFill>
                <a:cs typeface="Calibri" panose="020F0502020204030204" pitchFamily="34" charset="0"/>
              </a:rPr>
              <a:t>Need setting that is equipped and staffed for cardiopulmonary resuscitation.</a:t>
            </a:r>
          </a:p>
          <a:p>
            <a:pPr marL="625475" lvl="2">
              <a:spcBef>
                <a:spcPts val="600"/>
              </a:spcBef>
              <a:buClr>
                <a:srgbClr val="000000"/>
              </a:buClr>
            </a:pPr>
            <a:r>
              <a:rPr lang="en-US" altLang="en-US" sz="2000" dirty="0">
                <a:solidFill>
                  <a:srgbClr val="000000"/>
                </a:solidFill>
                <a:cs typeface="Calibri" panose="020F0502020204030204" pitchFamily="34" charset="0"/>
              </a:rPr>
              <a:t>Need to prepared to establish and maintain a patient  airway with assisted ventilation if needed</a:t>
            </a:r>
          </a:p>
          <a:p>
            <a:pPr marL="625475" lvl="2">
              <a:spcBef>
                <a:spcPts val="600"/>
              </a:spcBef>
              <a:buClr>
                <a:srgbClr val="000000"/>
              </a:buClr>
            </a:pPr>
            <a:r>
              <a:rPr lang="en-US" altLang="en-US" sz="2000" dirty="0">
                <a:solidFill>
                  <a:srgbClr val="000000"/>
                </a:solidFill>
                <a:cs typeface="Calibri" panose="020F0502020204030204" pitchFamily="34" charset="0"/>
              </a:rPr>
              <a:t>Consider nonopioids and regional anesthesia</a:t>
            </a:r>
          </a:p>
        </p:txBody>
      </p:sp>
      <p:sp>
        <p:nvSpPr>
          <p:cNvPr id="4" name="Rectangle 5">
            <a:extLst>
              <a:ext uri="{FF2B5EF4-FFF2-40B4-BE49-F238E27FC236}">
                <a16:creationId xmlns:a16="http://schemas.microsoft.com/office/drawing/2014/main" id="{7FF62952-9B6C-45C8-F334-DA10C2364329}"/>
              </a:ext>
            </a:extLst>
          </p:cNvPr>
          <p:cNvSpPr txBox="1">
            <a:spLocks noChangeArrowheads="1"/>
          </p:cNvSpPr>
          <p:nvPr/>
        </p:nvSpPr>
        <p:spPr bwMode="auto">
          <a:xfrm>
            <a:off x="0" y="0"/>
            <a:ext cx="9144000" cy="12954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lstStyle>
          <a:p>
            <a:pPr eaLnBrk="1" hangingPunct="1">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Severe Acute Pain Management in Patients on Naltrexone</a:t>
            </a:r>
            <a:endParaRPr lang="en-US" altLang="en-US" sz="4000" kern="0" dirty="0">
              <a:solidFill>
                <a:schemeClr val="accent1"/>
              </a:solidFill>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6367FFB1-4009-04CE-7B21-773D5CDC67EF}"/>
              </a:ext>
            </a:extLst>
          </p:cNvPr>
          <p:cNvSpPr>
            <a:spLocks noGrp="1" noChangeArrowheads="1"/>
          </p:cNvSpPr>
          <p:nvPr>
            <p:ph type="body" idx="1"/>
          </p:nvPr>
        </p:nvSpPr>
        <p:spPr>
          <a:xfrm>
            <a:off x="288758" y="1540043"/>
            <a:ext cx="8606589" cy="4547936"/>
          </a:xfrm>
        </p:spPr>
        <p:txBody>
          <a:bodyPr>
            <a:normAutofit/>
          </a:bodyPr>
          <a:lstStyle/>
          <a:p>
            <a:pPr eaLnBrk="1" hangingPunct="1">
              <a:spcBef>
                <a:spcPts val="1200"/>
              </a:spcBef>
              <a:defRPr/>
            </a:pPr>
            <a:r>
              <a:rPr lang="en-US" altLang="en-US" sz="2200" dirty="0"/>
              <a:t>Analgesia from methadone lasts 6-8 hours while treatment of OUD lasts over 24 hours</a:t>
            </a:r>
          </a:p>
          <a:p>
            <a:pPr eaLnBrk="1" hangingPunct="1">
              <a:spcBef>
                <a:spcPts val="1200"/>
              </a:spcBef>
              <a:defRPr/>
            </a:pPr>
            <a:r>
              <a:rPr lang="en-US" altLang="en-US" sz="2200" dirty="0"/>
              <a:t>Opioid Treatment Programs (OTP) dose methadone once per day which will not treat pain beyond 6-8 hours</a:t>
            </a:r>
          </a:p>
          <a:p>
            <a:pPr eaLnBrk="1" hangingPunct="1">
              <a:spcBef>
                <a:spcPts val="1200"/>
              </a:spcBef>
              <a:defRPr/>
            </a:pPr>
            <a:r>
              <a:rPr lang="en-US" altLang="en-US" sz="2200" dirty="0"/>
              <a:t>Daily methadone dosing can be a good test for pain opioid responsiveness based on the patient’s response to: </a:t>
            </a:r>
            <a:r>
              <a:rPr lang="en-US" altLang="en-US" sz="2200" b="1" dirty="0"/>
              <a:t>“Do you get any pain relief from your once-a-day methadone dose?”</a:t>
            </a:r>
          </a:p>
          <a:p>
            <a:pPr marL="457200" lvl="1" indent="0" eaLnBrk="1" hangingPunct="1">
              <a:spcBef>
                <a:spcPts val="1200"/>
              </a:spcBef>
              <a:buFontTx/>
              <a:buNone/>
              <a:defRPr/>
            </a:pPr>
            <a:endParaRPr lang="en-US" altLang="en-US" sz="300" dirty="0"/>
          </a:p>
          <a:p>
            <a:pPr lvl="1" eaLnBrk="1" hangingPunct="1">
              <a:spcBef>
                <a:spcPts val="1200"/>
              </a:spcBef>
              <a:buFont typeface="Arial" panose="020B0604020202020204" pitchFamily="34" charset="0"/>
              <a:buChar char="•"/>
              <a:defRPr/>
            </a:pPr>
            <a:r>
              <a:rPr lang="en-US" altLang="en-US" sz="2000" b="1" dirty="0"/>
              <a:t>“yes, all day but not enough”</a:t>
            </a:r>
            <a:r>
              <a:rPr lang="en-US" altLang="en-US" sz="2000" dirty="0"/>
              <a:t> (pain likely opioid withdrawal-mediated pain)</a:t>
            </a:r>
          </a:p>
          <a:p>
            <a:pPr lvl="1" eaLnBrk="1" hangingPunct="1">
              <a:spcBef>
                <a:spcPts val="1200"/>
              </a:spcBef>
              <a:buFont typeface="Arial" panose="020B0604020202020204" pitchFamily="34" charset="0"/>
              <a:buChar char="•"/>
              <a:defRPr/>
            </a:pPr>
            <a:r>
              <a:rPr lang="en-US" altLang="en-US" sz="2000" b="1" dirty="0"/>
              <a:t>“yes, but it only lasts 8 hours” </a:t>
            </a:r>
            <a:r>
              <a:rPr lang="en-US" altLang="en-US" sz="2000" dirty="0"/>
              <a:t>(pain may be opioid responsive)</a:t>
            </a:r>
          </a:p>
          <a:p>
            <a:pPr lvl="1" eaLnBrk="1" hangingPunct="1">
              <a:spcBef>
                <a:spcPts val="1200"/>
              </a:spcBef>
              <a:buFont typeface="Arial" panose="020B0604020202020204" pitchFamily="34" charset="0"/>
              <a:buChar char="•"/>
              <a:defRPr/>
            </a:pPr>
            <a:r>
              <a:rPr lang="en-US" altLang="en-US" sz="2000" b="1" dirty="0"/>
              <a:t>“no, not at all” </a:t>
            </a:r>
            <a:r>
              <a:rPr lang="en-US" altLang="en-US" sz="2000" dirty="0"/>
              <a:t>(pain may be opioid resistant)</a:t>
            </a:r>
          </a:p>
        </p:txBody>
      </p:sp>
      <p:sp>
        <p:nvSpPr>
          <p:cNvPr id="5" name="Title 7">
            <a:extLst>
              <a:ext uri="{FF2B5EF4-FFF2-40B4-BE49-F238E27FC236}">
                <a16:creationId xmlns:a16="http://schemas.microsoft.com/office/drawing/2014/main" id="{BC3BE48B-7A20-43B1-65AA-14ECAE7E651B}"/>
              </a:ext>
            </a:extLst>
          </p:cNvPr>
          <p:cNvSpPr>
            <a:spLocks noGrp="1"/>
          </p:cNvSpPr>
          <p:nvPr>
            <p:ph type="title"/>
          </p:nvPr>
        </p:nvSpPr>
        <p:spPr>
          <a:xfrm>
            <a:off x="0" y="0"/>
            <a:ext cx="9144000" cy="1181100"/>
          </a:xfrm>
          <a:noFill/>
        </p:spPr>
        <p:txBody>
          <a:bodyPr/>
          <a:lstStyle/>
          <a:p>
            <a:pPr>
              <a:defRPr/>
            </a:pPr>
            <a:r>
              <a:rPr lang="en-US" sz="4200" b="1" dirty="0">
                <a:solidFill>
                  <a:schemeClr val="accent1"/>
                </a:solidFill>
                <a:effectLst>
                  <a:outerShdw blurRad="38100" dist="38100" dir="2700000" algn="tl">
                    <a:srgbClr val="000000">
                      <a:alpha val="43137"/>
                    </a:srgbClr>
                  </a:outerShdw>
                </a:effectLst>
              </a:rPr>
              <a:t>MOUD (Methadone) and Chronic</a:t>
            </a:r>
            <a:r>
              <a:rPr lang="en-US" sz="4200" b="1" spc="-95" dirty="0">
                <a:solidFill>
                  <a:schemeClr val="accent1"/>
                </a:solidFill>
                <a:effectLst>
                  <a:outerShdw blurRad="38100" dist="38100" dir="2700000" algn="tl">
                    <a:srgbClr val="000000">
                      <a:alpha val="43137"/>
                    </a:srgbClr>
                  </a:outerShdw>
                </a:effectLst>
              </a:rPr>
              <a:t> </a:t>
            </a:r>
            <a:r>
              <a:rPr lang="en-US" sz="4200" b="1" spc="-5" dirty="0">
                <a:solidFill>
                  <a:schemeClr val="accent1"/>
                </a:solidFill>
                <a:effectLst>
                  <a:outerShdw blurRad="38100" dist="38100" dir="2700000" algn="tl">
                    <a:srgbClr val="000000">
                      <a:alpha val="43137"/>
                    </a:srgbClr>
                  </a:outerShdw>
                </a:effectLst>
              </a:rPr>
              <a:t>Pain</a:t>
            </a:r>
            <a:endParaRPr lang="en-US" sz="4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627B2C0-4BAC-4F1D-FE4D-414A86021088}"/>
              </a:ext>
            </a:extLst>
          </p:cNvPr>
          <p:cNvSpPr>
            <a:spLocks noGrp="1" noChangeArrowheads="1"/>
          </p:cNvSpPr>
          <p:nvPr>
            <p:ph type="body" idx="1"/>
          </p:nvPr>
        </p:nvSpPr>
        <p:spPr>
          <a:xfrm>
            <a:off x="114300" y="1828800"/>
            <a:ext cx="8805111" cy="5029200"/>
          </a:xfrm>
        </p:spPr>
        <p:txBody>
          <a:bodyPr>
            <a:normAutofit/>
          </a:bodyPr>
          <a:lstStyle/>
          <a:p>
            <a:pPr eaLnBrk="1" hangingPunct="1">
              <a:spcBef>
                <a:spcPts val="1800"/>
              </a:spcBef>
            </a:pPr>
            <a:r>
              <a:rPr lang="en-US" altLang="en-US" sz="2400" dirty="0"/>
              <a:t>While most OTPs are only able to administer methadone dose once daily some clinics will administer split doses (a 2</a:t>
            </a:r>
            <a:r>
              <a:rPr lang="en-US" altLang="en-US" sz="2400" baseline="30000" dirty="0"/>
              <a:t>nd</a:t>
            </a:r>
            <a:r>
              <a:rPr lang="en-US" altLang="en-US" sz="2400" dirty="0"/>
              <a:t> or 3</a:t>
            </a:r>
            <a:r>
              <a:rPr lang="en-US" altLang="en-US" sz="2400" baseline="30000" dirty="0"/>
              <a:t>rd</a:t>
            </a:r>
            <a:r>
              <a:rPr lang="en-US" altLang="en-US" sz="2400" dirty="0"/>
              <a:t> dose for unsupervised self-administration later in the day) which would allow for simultaneous treatment of OUD and pain</a:t>
            </a:r>
          </a:p>
          <a:p>
            <a:pPr eaLnBrk="1" hangingPunct="1">
              <a:spcBef>
                <a:spcPts val="1800"/>
              </a:spcBef>
            </a:pPr>
            <a:r>
              <a:rPr lang="en-US" altLang="en-US" sz="2400" dirty="0"/>
              <a:t>Note that it is illegal for a clinician outside of an OTP to prescribe methadone for the treatment of OUD, whether or not, the patient has concurrent pain</a:t>
            </a:r>
          </a:p>
          <a:p>
            <a:pPr eaLnBrk="1" hangingPunct="1">
              <a:spcBef>
                <a:spcPts val="1800"/>
              </a:spcBef>
            </a:pPr>
            <a:r>
              <a:rPr lang="en-US" altLang="en-US" sz="2400" dirty="0"/>
              <a:t>It is possible to prescribe chronic opioid analgesics for a patient’s chronic pain while he/she is taking methadone for OUD</a:t>
            </a:r>
          </a:p>
        </p:txBody>
      </p:sp>
      <p:sp>
        <p:nvSpPr>
          <p:cNvPr id="3" name="Title 7">
            <a:extLst>
              <a:ext uri="{FF2B5EF4-FFF2-40B4-BE49-F238E27FC236}">
                <a16:creationId xmlns:a16="http://schemas.microsoft.com/office/drawing/2014/main" id="{C58F708E-8162-FDCD-EFFB-D716174CC9A1}"/>
              </a:ext>
            </a:extLst>
          </p:cNvPr>
          <p:cNvSpPr>
            <a:spLocks noGrp="1"/>
          </p:cNvSpPr>
          <p:nvPr>
            <p:ph type="title"/>
          </p:nvPr>
        </p:nvSpPr>
        <p:spPr>
          <a:xfrm>
            <a:off x="0" y="0"/>
            <a:ext cx="9144000" cy="1181100"/>
          </a:xfrm>
          <a:noFill/>
        </p:spPr>
        <p:txBody>
          <a:bodyPr/>
          <a:lstStyle/>
          <a:p>
            <a:pPr>
              <a:defRPr/>
            </a:pPr>
            <a:r>
              <a:rPr lang="en-US" sz="4200" b="1" dirty="0">
                <a:solidFill>
                  <a:schemeClr val="accent1"/>
                </a:solidFill>
                <a:effectLst>
                  <a:outerShdw blurRad="38100" dist="38100" dir="2700000" algn="tl">
                    <a:srgbClr val="000000">
                      <a:alpha val="43137"/>
                    </a:srgbClr>
                  </a:outerShdw>
                </a:effectLst>
              </a:rPr>
              <a:t>MOUD (Methadone) and Chronic</a:t>
            </a:r>
            <a:r>
              <a:rPr lang="en-US" sz="4200" b="1" spc="-95" dirty="0">
                <a:solidFill>
                  <a:schemeClr val="accent1"/>
                </a:solidFill>
                <a:effectLst>
                  <a:outerShdw blurRad="38100" dist="38100" dir="2700000" algn="tl">
                    <a:srgbClr val="000000">
                      <a:alpha val="43137"/>
                    </a:srgbClr>
                  </a:outerShdw>
                </a:effectLst>
              </a:rPr>
              <a:t> </a:t>
            </a:r>
            <a:r>
              <a:rPr lang="en-US" sz="4200" b="1" spc="-5" dirty="0">
                <a:solidFill>
                  <a:schemeClr val="accent1"/>
                </a:solidFill>
                <a:effectLst>
                  <a:outerShdw blurRad="38100" dist="38100" dir="2700000" algn="tl">
                    <a:srgbClr val="000000">
                      <a:alpha val="43137"/>
                    </a:srgbClr>
                  </a:outerShdw>
                </a:effectLst>
              </a:rPr>
              <a:t>Pain</a:t>
            </a:r>
            <a:endParaRPr lang="en-US" sz="4200" dirty="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FE7B5EED-8653-55A7-D611-3AB5882138A1}"/>
              </a:ext>
            </a:extLst>
          </p:cNvPr>
          <p:cNvSpPr>
            <a:spLocks noGrp="1" noChangeArrowheads="1"/>
          </p:cNvSpPr>
          <p:nvPr>
            <p:ph type="body" idx="1"/>
          </p:nvPr>
        </p:nvSpPr>
        <p:spPr>
          <a:xfrm>
            <a:off x="228600" y="1652337"/>
            <a:ext cx="8763000" cy="4596063"/>
          </a:xfrm>
        </p:spPr>
        <p:txBody>
          <a:bodyPr>
            <a:normAutofit/>
          </a:bodyPr>
          <a:lstStyle/>
          <a:p>
            <a:pPr marL="0" indent="0" eaLnBrk="1" hangingPunct="1">
              <a:spcBef>
                <a:spcPts val="1200"/>
              </a:spcBef>
              <a:buFontTx/>
              <a:buNone/>
            </a:pPr>
            <a:r>
              <a:rPr lang="en-US" altLang="en-US" sz="2400" dirty="0"/>
              <a:t>Some considerations regarding prescribing opioid analgesics</a:t>
            </a:r>
          </a:p>
          <a:p>
            <a:pPr marL="457200" lvl="1" eaLnBrk="1" hangingPunct="1">
              <a:spcBef>
                <a:spcPts val="1200"/>
              </a:spcBef>
              <a:buFont typeface="Arial" panose="020B0604020202020204" pitchFamily="34" charset="0"/>
              <a:buChar char="•"/>
            </a:pPr>
            <a:r>
              <a:rPr lang="en-US" altLang="en-US" sz="2200" dirty="0"/>
              <a:t>OTPs can closely monitor patient for opioid analgesic misuse e.g., drug testing, pill counts</a:t>
            </a:r>
          </a:p>
          <a:p>
            <a:pPr marL="457200" lvl="1" eaLnBrk="1" hangingPunct="1">
              <a:spcBef>
                <a:spcPts val="1200"/>
              </a:spcBef>
              <a:buFont typeface="Arial" panose="020B0604020202020204" pitchFamily="34" charset="0"/>
              <a:buChar char="•"/>
            </a:pPr>
            <a:r>
              <a:rPr lang="en-US" altLang="en-US" sz="2200" dirty="0"/>
              <a:t>Methadone maintenance doses (&gt;80 mg per day) will block euphoric effects of co-administered opioid analgesics</a:t>
            </a:r>
          </a:p>
          <a:p>
            <a:pPr marL="457200" lvl="1" eaLnBrk="1" hangingPunct="1">
              <a:spcBef>
                <a:spcPts val="1200"/>
              </a:spcBef>
              <a:buFont typeface="Arial" panose="020B0604020202020204" pitchFamily="34" charset="0"/>
              <a:buChar char="•"/>
            </a:pPr>
            <a:r>
              <a:rPr lang="en-US" altLang="en-US" sz="2200" dirty="0"/>
              <a:t>Opioid analgesic may interfere with the OTPs ability to monitor patients for illicit opioid use as prescribed opioid analgesics may interference with drug testing </a:t>
            </a:r>
          </a:p>
          <a:p>
            <a:pPr marL="457200" lvl="1" eaLnBrk="1" hangingPunct="1">
              <a:spcBef>
                <a:spcPts val="1200"/>
              </a:spcBef>
              <a:buFont typeface="Arial" panose="020B0604020202020204" pitchFamily="34" charset="0"/>
              <a:buChar char="•"/>
            </a:pPr>
            <a:r>
              <a:rPr lang="en-US" altLang="en-US" sz="2200" dirty="0"/>
              <a:t>Patients may be tempted at the OTP to divert (e.g., sell) prescribed opioid analgesics to other patients</a:t>
            </a:r>
          </a:p>
        </p:txBody>
      </p:sp>
      <p:sp>
        <p:nvSpPr>
          <p:cNvPr id="3" name="Title 7">
            <a:extLst>
              <a:ext uri="{FF2B5EF4-FFF2-40B4-BE49-F238E27FC236}">
                <a16:creationId xmlns:a16="http://schemas.microsoft.com/office/drawing/2014/main" id="{8F610A1F-A318-E6EE-738D-E6E2C54A7C50}"/>
              </a:ext>
            </a:extLst>
          </p:cNvPr>
          <p:cNvSpPr>
            <a:spLocks noGrp="1"/>
          </p:cNvSpPr>
          <p:nvPr>
            <p:ph type="title"/>
          </p:nvPr>
        </p:nvSpPr>
        <p:spPr>
          <a:xfrm>
            <a:off x="0" y="0"/>
            <a:ext cx="9144000" cy="1181100"/>
          </a:xfrm>
          <a:noFill/>
        </p:spPr>
        <p:txBody>
          <a:bodyPr/>
          <a:lstStyle/>
          <a:p>
            <a:pPr>
              <a:defRPr/>
            </a:pPr>
            <a:r>
              <a:rPr lang="en-US" sz="4200" b="1" dirty="0">
                <a:solidFill>
                  <a:schemeClr val="accent1"/>
                </a:solidFill>
                <a:effectLst>
                  <a:outerShdw blurRad="38100" dist="38100" dir="2700000" algn="tl">
                    <a:srgbClr val="000000">
                      <a:alpha val="43137"/>
                    </a:srgbClr>
                  </a:outerShdw>
                </a:effectLst>
              </a:rPr>
              <a:t>MOUD (Methadone) and Chronic</a:t>
            </a:r>
            <a:r>
              <a:rPr lang="en-US" sz="4200" b="1" spc="-95" dirty="0">
                <a:solidFill>
                  <a:schemeClr val="accent1"/>
                </a:solidFill>
                <a:effectLst>
                  <a:outerShdw blurRad="38100" dist="38100" dir="2700000" algn="tl">
                    <a:srgbClr val="000000">
                      <a:alpha val="43137"/>
                    </a:srgbClr>
                  </a:outerShdw>
                </a:effectLst>
              </a:rPr>
              <a:t> </a:t>
            </a:r>
            <a:r>
              <a:rPr lang="en-US" sz="4200" b="1" spc="-5" dirty="0">
                <a:solidFill>
                  <a:schemeClr val="accent1"/>
                </a:solidFill>
                <a:effectLst>
                  <a:outerShdw blurRad="38100" dist="38100" dir="2700000" algn="tl">
                    <a:srgbClr val="000000">
                      <a:alpha val="43137"/>
                    </a:srgbClr>
                  </a:outerShdw>
                </a:effectLst>
              </a:rPr>
              <a:t>Pain</a:t>
            </a:r>
            <a:endParaRPr lang="en-US" sz="4200" dirty="0">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3383BCCE-DBB9-8B67-594E-4E5676A994F9}"/>
              </a:ext>
            </a:extLst>
          </p:cNvPr>
          <p:cNvSpPr>
            <a:spLocks noGrp="1" noChangeArrowheads="1"/>
          </p:cNvSpPr>
          <p:nvPr>
            <p:ph type="body" idx="1"/>
          </p:nvPr>
        </p:nvSpPr>
        <p:spPr>
          <a:xfrm>
            <a:off x="228600" y="1752600"/>
            <a:ext cx="8763000" cy="3140242"/>
          </a:xfrm>
        </p:spPr>
        <p:txBody>
          <a:bodyPr/>
          <a:lstStyle/>
          <a:p>
            <a:pPr>
              <a:spcBef>
                <a:spcPts val="1800"/>
              </a:spcBef>
            </a:pPr>
            <a:r>
              <a:rPr lang="en-US" altLang="en-US" sz="2800" dirty="0"/>
              <a:t>Analgesia from buprenorphine lasts 6-8 hours while treatment of OUD lasts over 24 hours</a:t>
            </a:r>
          </a:p>
          <a:p>
            <a:pPr eaLnBrk="1" hangingPunct="1">
              <a:spcBef>
                <a:spcPts val="1800"/>
              </a:spcBef>
            </a:pPr>
            <a:r>
              <a:rPr lang="en-US" altLang="en-US" sz="2800" dirty="0"/>
              <a:t>For pain and/or OUD, buprenorphine will need to be dosed every 8 hours</a:t>
            </a:r>
          </a:p>
          <a:p>
            <a:pPr marL="0" indent="0" eaLnBrk="1" hangingPunct="1">
              <a:spcBef>
                <a:spcPts val="1800"/>
              </a:spcBef>
              <a:buNone/>
            </a:pPr>
            <a:endParaRPr lang="en-US" altLang="en-US" sz="2800" dirty="0"/>
          </a:p>
        </p:txBody>
      </p:sp>
      <p:sp>
        <p:nvSpPr>
          <p:cNvPr id="3" name="Title 7">
            <a:extLst>
              <a:ext uri="{FF2B5EF4-FFF2-40B4-BE49-F238E27FC236}">
                <a16:creationId xmlns:a16="http://schemas.microsoft.com/office/drawing/2014/main" id="{53CA1218-883F-1C0E-9B76-3595DDDEC317}"/>
              </a:ext>
            </a:extLst>
          </p:cNvPr>
          <p:cNvSpPr>
            <a:spLocks noGrp="1"/>
          </p:cNvSpPr>
          <p:nvPr>
            <p:ph type="title"/>
          </p:nvPr>
        </p:nvSpPr>
        <p:spPr>
          <a:xfrm>
            <a:off x="0" y="0"/>
            <a:ext cx="9144000" cy="1181100"/>
          </a:xfrm>
          <a:noFill/>
        </p:spPr>
        <p:txBody>
          <a:bodyPr/>
          <a:lstStyle/>
          <a:p>
            <a:pPr>
              <a:defRPr/>
            </a:pPr>
            <a:r>
              <a:rPr lang="en-US" sz="4000" b="1" dirty="0">
                <a:solidFill>
                  <a:schemeClr val="accent1"/>
                </a:solidFill>
                <a:effectLst>
                  <a:outerShdw blurRad="38100" dist="38100" dir="2700000" algn="tl">
                    <a:srgbClr val="000000">
                      <a:alpha val="43137"/>
                    </a:srgbClr>
                  </a:outerShdw>
                </a:effectLst>
              </a:rPr>
              <a:t>MOUD (Buprenorphine) and Chronic</a:t>
            </a:r>
            <a:r>
              <a:rPr lang="en-US" sz="4000" b="1" spc="-95" dirty="0">
                <a:solidFill>
                  <a:schemeClr val="accent1"/>
                </a:solidFill>
                <a:effectLst>
                  <a:outerShdw blurRad="38100" dist="38100" dir="2700000" algn="tl">
                    <a:srgbClr val="000000">
                      <a:alpha val="43137"/>
                    </a:srgbClr>
                  </a:outerShdw>
                </a:effectLst>
              </a:rPr>
              <a:t> </a:t>
            </a:r>
            <a:r>
              <a:rPr lang="en-US" sz="4000" b="1" spc="-5" dirty="0">
                <a:solidFill>
                  <a:schemeClr val="accent1"/>
                </a:solidFill>
                <a:effectLst>
                  <a:outerShdw blurRad="38100" dist="38100" dir="2700000" algn="tl">
                    <a:srgbClr val="000000">
                      <a:alpha val="43137"/>
                    </a:srgbClr>
                  </a:outerShdw>
                </a:effectLst>
              </a:rPr>
              <a:t>Pain</a:t>
            </a:r>
            <a:endParaRPr lang="en-US" sz="4000" dirty="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E746D-8A3E-C7D3-C78A-623F1EBD45F3}"/>
              </a:ext>
            </a:extLst>
          </p:cNvPr>
          <p:cNvSpPr>
            <a:spLocks noGrp="1"/>
          </p:cNvSpPr>
          <p:nvPr>
            <p:ph type="title"/>
          </p:nvPr>
        </p:nvSpPr>
        <p:spPr>
          <a:xfrm>
            <a:off x="494947" y="222123"/>
            <a:ext cx="8230306" cy="3515687"/>
          </a:xfrm>
        </p:spPr>
        <p:txBody>
          <a:bodyPr/>
          <a:lstStyle/>
          <a:p>
            <a:r>
              <a:rPr lang="en-US" sz="5400" b="1" dirty="0">
                <a:effectLst>
                  <a:outerShdw blurRad="38100" dist="38100" dir="2700000" algn="tl">
                    <a:srgbClr val="000000">
                      <a:alpha val="43137"/>
                    </a:srgbClr>
                  </a:outerShdw>
                </a:effectLst>
              </a:rPr>
              <a:t>Thanks!</a:t>
            </a:r>
            <a:br>
              <a:rPr lang="en-US" sz="5400" b="1" dirty="0">
                <a:effectLst>
                  <a:outerShdw blurRad="38100" dist="38100" dir="2700000" algn="tl">
                    <a:srgbClr val="000000">
                      <a:alpha val="43137"/>
                    </a:srgbClr>
                  </a:outerShdw>
                </a:effectLst>
              </a:rPr>
            </a:b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Questions?</a:t>
            </a:r>
            <a:br>
              <a:rPr lang="en-US" sz="5400" b="1"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dalford@bu.edu</a:t>
            </a:r>
          </a:p>
        </p:txBody>
      </p:sp>
    </p:spTree>
    <p:extLst>
      <p:ext uri="{BB962C8B-B14F-4D97-AF65-F5344CB8AC3E}">
        <p14:creationId xmlns:p14="http://schemas.microsoft.com/office/powerpoint/2010/main" val="28068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1"/>
                </a:solidFill>
                <a:effectLst>
                  <a:outerShdw blurRad="38100" dist="38100" dir="2700000" algn="tl">
                    <a:srgbClr val="000000">
                      <a:alpha val="43137"/>
                    </a:srgbClr>
                  </a:outerShdw>
                </a:effectLst>
              </a:rPr>
              <a:t>Target Audience</a:t>
            </a:r>
          </a:p>
        </p:txBody>
      </p:sp>
      <p:sp>
        <p:nvSpPr>
          <p:cNvPr id="3" name="Content Placeholder 2"/>
          <p:cNvSpPr>
            <a:spLocks noGrp="1"/>
          </p:cNvSpPr>
          <p:nvPr>
            <p:ph idx="1"/>
          </p:nvPr>
        </p:nvSpPr>
        <p:spPr>
          <a:xfrm>
            <a:off x="136357" y="1600541"/>
            <a:ext cx="8831179" cy="4495459"/>
          </a:xfrm>
        </p:spPr>
        <p:txBody>
          <a:bodyPr>
            <a:normAutofit/>
          </a:bodyPr>
          <a:lstStyle/>
          <a:p>
            <a:pPr>
              <a:buFont typeface="Arial" panose="020B0604020202020204" pitchFamily="34" charset="0"/>
              <a:buChar char="•"/>
            </a:pPr>
            <a:r>
              <a:rPr lang="en-US" sz="2400" dirty="0"/>
              <a:t>The overarching goal of PCSS is to train healthcare professionals in evidence-based practices for the prevention and treatment of opioid use disorders, particularly in prescribing medications, as well for the prevention and treatment of substance use disorders. </a:t>
            </a:r>
            <a:br>
              <a:rPr lang="en-US" sz="2400" dirty="0"/>
            </a:br>
            <a:endParaRPr lang="en-US" sz="2400" dirty="0"/>
          </a:p>
          <a:p>
            <a:pPr>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The Fundamentals of Addiction Medicine ECHO (FAME) series is for physicians, physician assistants, nurse practitioners, nurses, and behavioral health specialists. It is designed for those new to treating patients with addiction and for individuals who have had little or no addiction training. </a:t>
            </a:r>
            <a:endParaRPr lang="en-US" sz="2400" dirty="0"/>
          </a:p>
        </p:txBody>
      </p:sp>
    </p:spTree>
    <p:extLst>
      <p:ext uri="{BB962C8B-B14F-4D97-AF65-F5344CB8AC3E}">
        <p14:creationId xmlns:p14="http://schemas.microsoft.com/office/powerpoint/2010/main" val="428868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accent6"/>
                </a:solidFill>
                <a:effectLst>
                  <a:outerShdw blurRad="38100" dist="38100" dir="2700000" algn="tl">
                    <a:srgbClr val="000000">
                      <a:alpha val="43137"/>
                    </a:srgbClr>
                  </a:outerShdw>
                </a:effectLst>
              </a:rPr>
              <a:t>Educational Objectives</a:t>
            </a:r>
          </a:p>
        </p:txBody>
      </p:sp>
      <p:sp>
        <p:nvSpPr>
          <p:cNvPr id="3" name="Content Placeholder 2"/>
          <p:cNvSpPr>
            <a:spLocks noGrp="1"/>
          </p:cNvSpPr>
          <p:nvPr>
            <p:ph idx="1"/>
          </p:nvPr>
        </p:nvSpPr>
        <p:spPr>
          <a:xfrm>
            <a:off x="336883" y="1600541"/>
            <a:ext cx="8582528" cy="4495459"/>
          </a:xfrm>
          <a:prstGeom prst="rect">
            <a:avLst/>
          </a:prstGeom>
        </p:spPr>
        <p:txBody>
          <a:bodyPr/>
          <a:lstStyle/>
          <a:p>
            <a:pPr>
              <a:spcBef>
                <a:spcPts val="1800"/>
              </a:spcBef>
            </a:pPr>
            <a:r>
              <a:rPr lang="en-US" sz="2800" dirty="0"/>
              <a:t>At the conclusion of this activity participants should be able to:</a:t>
            </a:r>
          </a:p>
          <a:p>
            <a:pPr lvl="1">
              <a:spcBef>
                <a:spcPts val="1800"/>
              </a:spcBef>
              <a:buFont typeface="Arial" panose="020B0604020202020204" pitchFamily="34" charset="0"/>
              <a:buChar char="•"/>
            </a:pPr>
            <a:r>
              <a:rPr lang="en-US" sz="2400" dirty="0"/>
              <a:t>Discuss the interplay between pain and substance use disorders</a:t>
            </a:r>
          </a:p>
          <a:p>
            <a:pPr lvl="1">
              <a:spcBef>
                <a:spcPts val="1800"/>
              </a:spcBef>
              <a:buFont typeface="Arial" panose="020B0604020202020204" pitchFamily="34" charset="0"/>
              <a:buChar char="•"/>
            </a:pPr>
            <a:r>
              <a:rPr lang="en-US" sz="2400" dirty="0"/>
              <a:t>Summarize the challenges of diagnosing opioid use disorder in patients prescribed opioids for chronic pain</a:t>
            </a:r>
          </a:p>
          <a:p>
            <a:pPr lvl="1">
              <a:spcBef>
                <a:spcPts val="1800"/>
              </a:spcBef>
              <a:buFont typeface="Arial" panose="020B0604020202020204" pitchFamily="34" charset="0"/>
              <a:buChar char="•"/>
            </a:pPr>
            <a:r>
              <a:rPr lang="en-US" sz="2400" dirty="0"/>
              <a:t>Describe strategies for treating pain in patient taking medications for opioid use disorder</a:t>
            </a:r>
          </a:p>
        </p:txBody>
      </p:sp>
    </p:spTree>
    <p:extLst>
      <p:ext uri="{BB962C8B-B14F-4D97-AF65-F5344CB8AC3E}">
        <p14:creationId xmlns:p14="http://schemas.microsoft.com/office/powerpoint/2010/main" val="336981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316273"/>
            <a:ext cx="9144000" cy="896216"/>
          </a:xfrm>
          <a:noFill/>
        </p:spPr>
        <p:txBody>
          <a:bodyPr/>
          <a:lstStyle/>
          <a:p>
            <a:pPr>
              <a:lnSpc>
                <a:spcPct val="70000"/>
              </a:lnSpc>
              <a:defRPr/>
            </a:pPr>
            <a:r>
              <a:rPr lang="en-US" b="1" dirty="0">
                <a:solidFill>
                  <a:schemeClr val="bg1"/>
                </a:solidFill>
                <a:effectLst>
                  <a:outerShdw blurRad="38100" dist="38100" dir="2700000" algn="tl">
                    <a:srgbClr val="000000">
                      <a:alpha val="43137"/>
                    </a:srgbClr>
                  </a:outerShdw>
                </a:effectLst>
              </a:rPr>
              <a:t>  </a:t>
            </a:r>
            <a:r>
              <a:rPr lang="en-US" sz="5400" b="1" dirty="0">
                <a:solidFill>
                  <a:schemeClr val="accent1"/>
                </a:solidFill>
                <a:effectLst>
                  <a:outerShdw blurRad="38100" dist="38100" dir="2700000" algn="tl">
                    <a:srgbClr val="000000">
                      <a:alpha val="43137"/>
                    </a:srgbClr>
                  </a:outerShdw>
                </a:effectLst>
              </a:rPr>
              <a:t>State of Pain</a:t>
            </a:r>
            <a:endParaRPr lang="en-US" sz="24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8968" y="1540921"/>
            <a:ext cx="8398043" cy="3862511"/>
          </a:xfrm>
        </p:spPr>
        <p:txBody>
          <a:bodyPr>
            <a:normAutofit/>
          </a:bodyPr>
          <a:lstStyle/>
          <a:p>
            <a:pPr>
              <a:lnSpc>
                <a:spcPct val="120000"/>
              </a:lnSpc>
              <a:spcBef>
                <a:spcPts val="600"/>
              </a:spcBef>
              <a:spcAft>
                <a:spcPts val="0"/>
              </a:spcAft>
              <a:defRPr/>
            </a:pPr>
            <a:r>
              <a:rPr lang="en-US" altLang="en-US" sz="2200" b="1" dirty="0"/>
              <a:t>Acute pain </a:t>
            </a:r>
            <a:r>
              <a:rPr lang="en-US" altLang="en-US" sz="2200" dirty="0"/>
              <a:t>is an adaptive symptom that is life preserving </a:t>
            </a:r>
          </a:p>
          <a:p>
            <a:pPr>
              <a:lnSpc>
                <a:spcPct val="120000"/>
              </a:lnSpc>
              <a:spcBef>
                <a:spcPts val="600"/>
              </a:spcBef>
              <a:spcAft>
                <a:spcPts val="0"/>
              </a:spcAft>
              <a:defRPr/>
            </a:pPr>
            <a:r>
              <a:rPr lang="en-US" altLang="en-US" sz="2200" b="1" dirty="0"/>
              <a:t>Chronic pain </a:t>
            </a:r>
            <a:r>
              <a:rPr lang="en-US" altLang="en-US" sz="2200" dirty="0"/>
              <a:t>is… </a:t>
            </a:r>
          </a:p>
          <a:p>
            <a:pPr marL="801688" lvl="1">
              <a:lnSpc>
                <a:spcPct val="120000"/>
              </a:lnSpc>
              <a:spcBef>
                <a:spcPts val="600"/>
              </a:spcBef>
              <a:spcAft>
                <a:spcPts val="0"/>
              </a:spcAft>
              <a:defRPr/>
            </a:pPr>
            <a:r>
              <a:rPr lang="en-US" altLang="en-US" sz="2200" dirty="0"/>
              <a:t>maladaptive and may present as a  disease in and of itself</a:t>
            </a:r>
          </a:p>
          <a:p>
            <a:pPr marL="801688" lvl="1">
              <a:lnSpc>
                <a:spcPct val="110000"/>
              </a:lnSpc>
              <a:spcBef>
                <a:spcPts val="0"/>
              </a:spcBef>
              <a:spcAft>
                <a:spcPts val="0"/>
              </a:spcAft>
              <a:defRPr/>
            </a:pPr>
            <a:r>
              <a:rPr lang="en-US" altLang="en-US" sz="2200" dirty="0"/>
              <a:t>common (21% of US adults  [~50 million] reported pain on most days or everyday)</a:t>
            </a:r>
          </a:p>
          <a:p>
            <a:pPr marL="801688" lvl="1">
              <a:lnSpc>
                <a:spcPct val="110000"/>
              </a:lnSpc>
              <a:spcBef>
                <a:spcPts val="0"/>
              </a:spcBef>
              <a:spcAft>
                <a:spcPts val="0"/>
              </a:spcAft>
              <a:defRPr/>
            </a:pPr>
            <a:r>
              <a:rPr lang="en-US" altLang="en-US" sz="2200" dirty="0"/>
              <a:t>subjective to the patient and the clinician </a:t>
            </a:r>
          </a:p>
          <a:p>
            <a:pPr marL="801688" lvl="1">
              <a:lnSpc>
                <a:spcPct val="110000"/>
              </a:lnSpc>
              <a:spcBef>
                <a:spcPts val="0"/>
              </a:spcBef>
              <a:spcAft>
                <a:spcPts val="0"/>
              </a:spcAft>
              <a:defRPr/>
            </a:pPr>
            <a:r>
              <a:rPr lang="en-US" altLang="en-US" sz="2200" dirty="0"/>
              <a:t>associated higher fatal and nonfatal suicide attempts</a:t>
            </a:r>
          </a:p>
          <a:p>
            <a:pPr>
              <a:lnSpc>
                <a:spcPct val="120000"/>
              </a:lnSpc>
              <a:spcBef>
                <a:spcPts val="600"/>
              </a:spcBef>
              <a:spcAft>
                <a:spcPts val="0"/>
              </a:spcAft>
              <a:defRPr/>
            </a:pPr>
            <a:r>
              <a:rPr lang="en-US" altLang="en-US" sz="2200" b="1" dirty="0"/>
              <a:t>Pain</a:t>
            </a:r>
            <a:r>
              <a:rPr lang="en-US" altLang="en-US" sz="2200" dirty="0"/>
              <a:t> contributes to disparities by disproportionally impacting females, elderly, and those with lower socioeconomic backgrounds</a:t>
            </a:r>
          </a:p>
          <a:p>
            <a:pPr lvl="1">
              <a:spcBef>
                <a:spcPts val="1350"/>
              </a:spcBef>
              <a:spcAft>
                <a:spcPts val="0"/>
              </a:spcAft>
              <a:defRPr/>
            </a:pPr>
            <a:endParaRPr lang="en-US" altLang="en-US" sz="2000" dirty="0"/>
          </a:p>
        </p:txBody>
      </p:sp>
      <p:sp>
        <p:nvSpPr>
          <p:cNvPr id="16388" name="Rectangle 1"/>
          <p:cNvSpPr>
            <a:spLocks noChangeArrowheads="1"/>
          </p:cNvSpPr>
          <p:nvPr/>
        </p:nvSpPr>
        <p:spPr bwMode="auto">
          <a:xfrm>
            <a:off x="448498" y="5314322"/>
            <a:ext cx="45223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ja-JP" sz="1200" dirty="0">
                <a:solidFill>
                  <a:srgbClr val="000000"/>
                </a:solidFill>
                <a:ea typeface="MS Mincho" pitchFamily="49" charset="-128"/>
                <a:cs typeface="Calibri" panose="020F0502020204030204" pitchFamily="34" charset="0"/>
              </a:rPr>
              <a:t>Yong R et al. Pain 2022</a:t>
            </a:r>
          </a:p>
          <a:p>
            <a:pPr fontAlgn="base">
              <a:spcBef>
                <a:spcPct val="0"/>
              </a:spcBef>
              <a:spcAft>
                <a:spcPct val="0"/>
              </a:spcAft>
              <a:buFontTx/>
              <a:buNone/>
            </a:pPr>
            <a:r>
              <a:rPr lang="en-US" altLang="ja-JP" sz="1200" dirty="0" err="1">
                <a:solidFill>
                  <a:srgbClr val="000000"/>
                </a:solidFill>
                <a:ea typeface="MS Mincho" pitchFamily="49" charset="-128"/>
                <a:cs typeface="Calibri" panose="020F0502020204030204" pitchFamily="34" charset="0"/>
              </a:rPr>
              <a:t>Dahlammer</a:t>
            </a:r>
            <a:r>
              <a:rPr lang="en-US" altLang="ja-JP" sz="1200" dirty="0">
                <a:solidFill>
                  <a:srgbClr val="000000"/>
                </a:solidFill>
                <a:ea typeface="MS Mincho" pitchFamily="49" charset="-128"/>
                <a:cs typeface="Calibri" panose="020F0502020204030204" pitchFamily="34" charset="0"/>
              </a:rPr>
              <a:t> J et al. MMWR </a:t>
            </a:r>
            <a:r>
              <a:rPr lang="en-US" altLang="ja-JP" sz="1200" dirty="0" err="1">
                <a:solidFill>
                  <a:srgbClr val="000000"/>
                </a:solidFill>
                <a:ea typeface="MS Mincho" pitchFamily="49" charset="-128"/>
                <a:cs typeface="Calibri" panose="020F0502020204030204" pitchFamily="34" charset="0"/>
              </a:rPr>
              <a:t>Morb</a:t>
            </a:r>
            <a:r>
              <a:rPr lang="en-US" altLang="ja-JP" sz="1200" dirty="0">
                <a:solidFill>
                  <a:srgbClr val="000000"/>
                </a:solidFill>
                <a:ea typeface="MS Mincho" pitchFamily="49" charset="-128"/>
                <a:cs typeface="Calibri" panose="020F0502020204030204" pitchFamily="34" charset="0"/>
              </a:rPr>
              <a:t> Mortal </a:t>
            </a:r>
            <a:r>
              <a:rPr lang="en-US" altLang="ja-JP" sz="1200" dirty="0" err="1">
                <a:solidFill>
                  <a:srgbClr val="000000"/>
                </a:solidFill>
                <a:ea typeface="MS Mincho" pitchFamily="49" charset="-128"/>
                <a:cs typeface="Calibri" panose="020F0502020204030204" pitchFamily="34" charset="0"/>
              </a:rPr>
              <a:t>Wkly</a:t>
            </a:r>
            <a:r>
              <a:rPr lang="en-US" altLang="ja-JP" sz="1200" dirty="0">
                <a:solidFill>
                  <a:srgbClr val="000000"/>
                </a:solidFill>
                <a:ea typeface="MS Mincho" pitchFamily="49" charset="-128"/>
                <a:cs typeface="Calibri" panose="020F0502020204030204" pitchFamily="34" charset="0"/>
              </a:rPr>
              <a:t> Rep 2018</a:t>
            </a:r>
          </a:p>
          <a:p>
            <a:pPr fontAlgn="base">
              <a:spcBef>
                <a:spcPct val="0"/>
              </a:spcBef>
              <a:spcAft>
                <a:spcPct val="0"/>
              </a:spcAft>
              <a:buFontTx/>
              <a:buNone/>
            </a:pPr>
            <a:r>
              <a:rPr lang="en-US" altLang="ja-JP" sz="1200" dirty="0">
                <a:solidFill>
                  <a:srgbClr val="000000"/>
                </a:solidFill>
                <a:ea typeface="MS Mincho" pitchFamily="49" charset="-128"/>
                <a:cs typeface="Calibri" panose="020F0502020204030204" pitchFamily="34" charset="0"/>
              </a:rPr>
              <a:t>Institute of Medicine. </a:t>
            </a:r>
            <a:r>
              <a:rPr lang="en-US" altLang="ja-JP" sz="1200" i="1" dirty="0">
                <a:solidFill>
                  <a:srgbClr val="000000"/>
                </a:solidFill>
                <a:ea typeface="MS Mincho" pitchFamily="49" charset="-128"/>
                <a:cs typeface="Calibri" panose="020F0502020204030204" pitchFamily="34" charset="0"/>
              </a:rPr>
              <a:t>2011 Relieving Pain in America</a:t>
            </a:r>
            <a:r>
              <a:rPr lang="en-US" altLang="ja-JP" sz="1200" dirty="0">
                <a:solidFill>
                  <a:srgbClr val="000000"/>
                </a:solidFill>
                <a:ea typeface="MS Mincho" pitchFamily="49" charset="-128"/>
                <a:cs typeface="Calibri" panose="020F0502020204030204" pitchFamily="34" charset="0"/>
              </a:rPr>
              <a:t>. Washington DC</a:t>
            </a:r>
          </a:p>
        </p:txBody>
      </p:sp>
      <p:pic>
        <p:nvPicPr>
          <p:cNvPr id="1026" name="Picture 2" descr="See the source image">
            <a:extLst>
              <a:ext uri="{FF2B5EF4-FFF2-40B4-BE49-F238E27FC236}">
                <a16:creationId xmlns:a16="http://schemas.microsoft.com/office/drawing/2014/main" id="{76E5526D-B39A-46A3-A7B0-DFA11C59E2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3221" y="46657"/>
            <a:ext cx="1782144" cy="178214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F8698C-7720-4A71-80FC-CEC19160F583}"/>
              </a:ext>
            </a:extLst>
          </p:cNvPr>
          <p:cNvSpPr txBox="1"/>
          <p:nvPr/>
        </p:nvSpPr>
        <p:spPr>
          <a:xfrm>
            <a:off x="7462428" y="1844501"/>
            <a:ext cx="2006890" cy="253916"/>
          </a:xfrm>
          <a:prstGeom prst="rect">
            <a:avLst/>
          </a:prstGeom>
          <a:noFill/>
        </p:spPr>
        <p:txBody>
          <a:bodyPr wrap="square" rtlCol="0">
            <a:spAutoFit/>
          </a:bodyPr>
          <a:lstStyle/>
          <a:p>
            <a:pPr algn="ctr"/>
            <a:r>
              <a:rPr lang="en-US" sz="1050" i="1" dirty="0">
                <a:latin typeface="Calibri" panose="020F0502020204030204" pitchFamily="34" charset="0"/>
                <a:cs typeface="Calibri" panose="020F0502020204030204" pitchFamily="34" charset="0"/>
              </a:rPr>
              <a:t>Painting by Gull G</a:t>
            </a:r>
          </a:p>
        </p:txBody>
      </p:sp>
    </p:spTree>
    <p:extLst>
      <p:ext uri="{BB962C8B-B14F-4D97-AF65-F5344CB8AC3E}">
        <p14:creationId xmlns:p14="http://schemas.microsoft.com/office/powerpoint/2010/main" val="204488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274" y="222124"/>
            <a:ext cx="8959515" cy="1143000"/>
          </a:xfrm>
          <a:noFill/>
        </p:spPr>
        <p:txBody>
          <a:bodyPr/>
          <a:lstStyle/>
          <a:p>
            <a:pPr>
              <a:tabLst>
                <a:tab pos="5228035" algn="l"/>
              </a:tabLst>
            </a:pPr>
            <a:r>
              <a:rPr lang="en-US" sz="4400" b="1" dirty="0">
                <a:effectLst>
                  <a:outerShdw blurRad="38100" dist="38100" dir="2700000" algn="tl">
                    <a:srgbClr val="000000">
                      <a:alpha val="43137"/>
                    </a:srgbClr>
                  </a:outerShdw>
                </a:effectLst>
              </a:rPr>
              <a:t>Trends in Opioid Prescribing for Pain</a:t>
            </a:r>
          </a:p>
        </p:txBody>
      </p:sp>
      <p:pic>
        <p:nvPicPr>
          <p:cNvPr id="6" name="Picture 5">
            <a:extLst>
              <a:ext uri="{FF2B5EF4-FFF2-40B4-BE49-F238E27FC236}">
                <a16:creationId xmlns:a16="http://schemas.microsoft.com/office/drawing/2014/main" id="{5FD40E52-9A09-4250-8566-9A6A38EF48AF}"/>
              </a:ext>
            </a:extLst>
          </p:cNvPr>
          <p:cNvPicPr>
            <a:picLocks noChangeAspect="1"/>
          </p:cNvPicPr>
          <p:nvPr/>
        </p:nvPicPr>
        <p:blipFill rotWithShape="1">
          <a:blip r:embed="rId3"/>
          <a:srcRect l="21540" t="29136" r="24605" b="31141"/>
          <a:stretch/>
        </p:blipFill>
        <p:spPr>
          <a:xfrm>
            <a:off x="281140" y="2001898"/>
            <a:ext cx="6624985" cy="3503933"/>
          </a:xfrm>
          <a:prstGeom prst="rect">
            <a:avLst/>
          </a:prstGeom>
          <a:effectLst>
            <a:outerShdw blurRad="50800" dist="38100" dir="8100000" algn="tr" rotWithShape="0">
              <a:prstClr val="black">
                <a:alpha val="40000"/>
              </a:prstClr>
            </a:outerShdw>
          </a:effectLst>
        </p:spPr>
      </p:pic>
      <p:sp>
        <p:nvSpPr>
          <p:cNvPr id="3" name="TextBox 2"/>
          <p:cNvSpPr txBox="1"/>
          <p:nvPr/>
        </p:nvSpPr>
        <p:spPr>
          <a:xfrm>
            <a:off x="2025961" y="5619385"/>
            <a:ext cx="3317612" cy="523220"/>
          </a:xfrm>
          <a:prstGeom prst="rect">
            <a:avLst/>
          </a:prstGeom>
          <a:noFill/>
        </p:spPr>
        <p:txBody>
          <a:bodyPr wrap="square" rtlCol="0">
            <a:spAutoFit/>
          </a:bodyPr>
          <a:lstStyle/>
          <a:p>
            <a:pPr marL="171450" indent="-171450" defTabSz="685800">
              <a:buFont typeface="+mj-lt"/>
              <a:buAutoNum type="arabicPeriod"/>
              <a:defRPr/>
            </a:pPr>
            <a:r>
              <a:rPr lang="en-US" kern="1200" dirty="0">
                <a:latin typeface="Calibri"/>
                <a:ea typeface="+mn-ea"/>
                <a:cs typeface="Calibri" panose="020F0502020204030204" pitchFamily="34" charset="0"/>
              </a:rPr>
              <a:t>www.fda.gov</a:t>
            </a:r>
          </a:p>
          <a:p>
            <a:pPr marL="171450" indent="-171450" defTabSz="685800">
              <a:buFont typeface="+mj-lt"/>
              <a:buAutoNum type="arabicPeriod"/>
              <a:defRPr/>
            </a:pPr>
            <a:r>
              <a:rPr lang="en-US" kern="1200" dirty="0" err="1">
                <a:latin typeface="Calibri"/>
                <a:ea typeface="+mn-ea"/>
                <a:cs typeface="Calibri" panose="020F0502020204030204" pitchFamily="34" charset="0"/>
              </a:rPr>
              <a:t>Morden</a:t>
            </a:r>
            <a:r>
              <a:rPr lang="en-US" kern="1200" dirty="0">
                <a:latin typeface="Calibri"/>
                <a:ea typeface="+mn-ea"/>
                <a:cs typeface="Calibri" panose="020F0502020204030204" pitchFamily="34" charset="0"/>
              </a:rPr>
              <a:t> NE, et al. </a:t>
            </a:r>
            <a:r>
              <a:rPr lang="en-US" i="1" kern="1200" dirty="0">
                <a:latin typeface="Calibri"/>
                <a:ea typeface="+mn-ea"/>
                <a:cs typeface="Calibri" panose="020F0502020204030204" pitchFamily="34" charset="0"/>
              </a:rPr>
              <a:t>NEJM</a:t>
            </a:r>
            <a:r>
              <a:rPr lang="en-US" kern="1200" dirty="0">
                <a:latin typeface="Calibri"/>
                <a:ea typeface="+mn-ea"/>
                <a:cs typeface="Calibri" panose="020F0502020204030204" pitchFamily="34" charset="0"/>
              </a:rPr>
              <a:t> 2021</a:t>
            </a:r>
          </a:p>
        </p:txBody>
      </p:sp>
      <p:sp>
        <p:nvSpPr>
          <p:cNvPr id="2" name="TextBox 1">
            <a:extLst>
              <a:ext uri="{FF2B5EF4-FFF2-40B4-BE49-F238E27FC236}">
                <a16:creationId xmlns:a16="http://schemas.microsoft.com/office/drawing/2014/main" id="{CC7E7DC3-9FC4-4894-AFAB-752C939C09B5}"/>
              </a:ext>
            </a:extLst>
          </p:cNvPr>
          <p:cNvSpPr txBox="1"/>
          <p:nvPr/>
        </p:nvSpPr>
        <p:spPr>
          <a:xfrm>
            <a:off x="7098632" y="1952510"/>
            <a:ext cx="1876925" cy="3665106"/>
          </a:xfrm>
          <a:prstGeom prst="rect">
            <a:avLst/>
          </a:prstGeom>
          <a:solidFill>
            <a:srgbClr val="0070C0"/>
          </a:solidFill>
          <a:ln w="28575">
            <a:solidFill>
              <a:srgbClr val="D5E3FF"/>
            </a:solidFill>
          </a:ln>
          <a:effectLst>
            <a:outerShdw blurRad="50800" dist="38100" dir="8100000" algn="tr" rotWithShape="0">
              <a:prstClr val="black">
                <a:alpha val="40000"/>
              </a:prstClr>
            </a:outerShdw>
          </a:effectLst>
        </p:spPr>
        <p:txBody>
          <a:bodyPr wrap="square" rtlCol="0">
            <a:spAutoFit/>
          </a:bodyPr>
          <a:lstStyle/>
          <a:p>
            <a:pPr>
              <a:spcAft>
                <a:spcPts val="450"/>
              </a:spcAft>
              <a:defRPr/>
            </a:pPr>
            <a:r>
              <a:rPr lang="en-US" sz="2400" b="1" dirty="0">
                <a:solidFill>
                  <a:schemeClr val="accent1"/>
                </a:solidFill>
                <a:latin typeface="Calibri" panose="020F0502020204030204" pitchFamily="34" charset="0"/>
                <a:cs typeface="Calibri" panose="020F0502020204030204" pitchFamily="34" charset="0"/>
              </a:rPr>
              <a:t>Racial Differences</a:t>
            </a:r>
          </a:p>
          <a:p>
            <a:pPr defTabSz="685800">
              <a:defRPr/>
            </a:pPr>
            <a:r>
              <a:rPr lang="en-US" sz="1800" kern="1200" dirty="0">
                <a:solidFill>
                  <a:schemeClr val="accent1"/>
                </a:solidFill>
                <a:latin typeface="Calibri" panose="020F0502020204030204" pitchFamily="34" charset="0"/>
                <a:ea typeface="+mn-ea"/>
                <a:cs typeface="Calibri" panose="020F0502020204030204" pitchFamily="34" charset="0"/>
              </a:rPr>
              <a:t>Compared to White patients, Black and Hispanic patients are less likely to receive opioid analgesics for pain and when they do it</a:t>
            </a:r>
            <a:r>
              <a:rPr lang="en-US" sz="1800" dirty="0">
                <a:solidFill>
                  <a:schemeClr val="accent1"/>
                </a:solidFill>
                <a:latin typeface="Calibri" panose="020F0502020204030204" pitchFamily="34" charset="0"/>
                <a:cs typeface="Calibri" panose="020F0502020204030204" pitchFamily="34" charset="0"/>
              </a:rPr>
              <a:t> is</a:t>
            </a:r>
            <a:r>
              <a:rPr lang="en-US" sz="1800" kern="1200" dirty="0">
                <a:solidFill>
                  <a:schemeClr val="accent1"/>
                </a:solidFill>
                <a:latin typeface="Calibri" panose="020F0502020204030204" pitchFamily="34" charset="0"/>
                <a:ea typeface="+mn-ea"/>
                <a:cs typeface="Calibri" panose="020F0502020204030204" pitchFamily="34" charset="0"/>
              </a:rPr>
              <a:t> at a lower dose</a:t>
            </a:r>
            <a:r>
              <a:rPr lang="en-US" sz="1800" kern="1200" baseline="30000" dirty="0">
                <a:solidFill>
                  <a:schemeClr val="accent1"/>
                </a:solidFill>
                <a:latin typeface="Calibri" panose="020F0502020204030204" pitchFamily="34" charset="0"/>
                <a:ea typeface="+mn-ea"/>
                <a:cs typeface="Calibri" panose="020F0502020204030204" pitchFamily="34" charset="0"/>
              </a:rPr>
              <a:t>2</a:t>
            </a:r>
          </a:p>
        </p:txBody>
      </p:sp>
    </p:spTree>
    <p:extLst>
      <p:ext uri="{BB962C8B-B14F-4D97-AF65-F5344CB8AC3E}">
        <p14:creationId xmlns:p14="http://schemas.microsoft.com/office/powerpoint/2010/main" val="3707826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6051413-903B-66A2-F60B-E530BFE01509}"/>
              </a:ext>
            </a:extLst>
          </p:cNvPr>
          <p:cNvSpPr>
            <a:spLocks noGrp="1"/>
          </p:cNvSpPr>
          <p:nvPr>
            <p:ph type="title"/>
          </p:nvPr>
        </p:nvSpPr>
        <p:spPr>
          <a:xfrm>
            <a:off x="0" y="0"/>
            <a:ext cx="9144000" cy="835025"/>
          </a:xfrm>
          <a:noFill/>
        </p:spPr>
        <p:txBody>
          <a:bodyPr/>
          <a:lstStyle/>
          <a:p>
            <a:pPr>
              <a:defRPr/>
            </a:pPr>
            <a:r>
              <a:rPr lang="en-US" altLang="en-US" sz="4400" b="1" dirty="0">
                <a:solidFill>
                  <a:schemeClr val="accent1"/>
                </a:solidFill>
                <a:effectLst>
                  <a:outerShdw blurRad="38100" dist="38100" dir="2700000" algn="tl">
                    <a:srgbClr val="000000">
                      <a:alpha val="43137"/>
                    </a:srgbClr>
                  </a:outerShdw>
                </a:effectLst>
              </a:rPr>
              <a:t>“The pain medication conundrum”</a:t>
            </a:r>
          </a:p>
        </p:txBody>
      </p:sp>
      <p:sp>
        <p:nvSpPr>
          <p:cNvPr id="14339" name="Content Placeholder 2">
            <a:extLst>
              <a:ext uri="{FF2B5EF4-FFF2-40B4-BE49-F238E27FC236}">
                <a16:creationId xmlns:a16="http://schemas.microsoft.com/office/drawing/2014/main" id="{7EE80204-1873-AD60-E5A5-767CC4998934}"/>
              </a:ext>
            </a:extLst>
          </p:cNvPr>
          <p:cNvSpPr>
            <a:spLocks noGrp="1"/>
          </p:cNvSpPr>
          <p:nvPr>
            <p:ph idx="1"/>
          </p:nvPr>
        </p:nvSpPr>
        <p:spPr>
          <a:xfrm>
            <a:off x="160171" y="1443831"/>
            <a:ext cx="8294018" cy="3127375"/>
          </a:xfrm>
        </p:spPr>
        <p:txBody>
          <a:bodyPr>
            <a:normAutofit/>
          </a:bodyPr>
          <a:lstStyle/>
          <a:p>
            <a:pPr>
              <a:spcAft>
                <a:spcPts val="1200"/>
              </a:spcAft>
              <a:buSzPct val="90000"/>
            </a:pPr>
            <a:r>
              <a:rPr lang="en-US" altLang="en-US" sz="2000" dirty="0"/>
              <a:t>Undertreating pain, we are admonished…it violates the basic ethical principles of medicine. On the other hand, we are lambasted for overprescribing pain medications… creating an epidemic of overdose deaths.</a:t>
            </a:r>
          </a:p>
          <a:p>
            <a:pPr>
              <a:spcAft>
                <a:spcPts val="1200"/>
              </a:spcAft>
              <a:buSzPct val="90000"/>
            </a:pPr>
            <a:r>
              <a:rPr lang="en-US" altLang="en-US" sz="2000" dirty="0"/>
              <a:t>For patients with chronic pain, especially those with syndromes that don’t fit into neat clinical boxes, being judged by doctors to see if they “merit” medication is humiliating and dispiriting. This type of judgment, with its moral overtones and suspicions, is at odds with the doctor-patient relationship we work to develop.</a:t>
            </a:r>
          </a:p>
        </p:txBody>
      </p:sp>
      <p:pic>
        <p:nvPicPr>
          <p:cNvPr id="14340" name="Picture 4">
            <a:extLst>
              <a:ext uri="{FF2B5EF4-FFF2-40B4-BE49-F238E27FC236}">
                <a16:creationId xmlns:a16="http://schemas.microsoft.com/office/drawing/2014/main" id="{D3720190-E458-53BD-E853-D0A3C055F9B9}"/>
              </a:ext>
            </a:extLst>
          </p:cNvPr>
          <p:cNvPicPr>
            <a:picLocks noChangeAspect="1"/>
          </p:cNvPicPr>
          <p:nvPr/>
        </p:nvPicPr>
        <p:blipFill>
          <a:blip r:embed="rId2">
            <a:extLst>
              <a:ext uri="{28A0092B-C50C-407E-A947-70E740481C1C}">
                <a14:useLocalDpi xmlns:a14="http://schemas.microsoft.com/office/drawing/2010/main" val="0"/>
              </a:ext>
            </a:extLst>
          </a:blip>
          <a:srcRect l="39291" t="20332" r="39371" b="73825"/>
          <a:stretch>
            <a:fillRect/>
          </a:stretch>
        </p:blipFill>
        <p:spPr bwMode="auto">
          <a:xfrm>
            <a:off x="1905000" y="939800"/>
            <a:ext cx="2501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Placeholder 15">
            <a:extLst>
              <a:ext uri="{FF2B5EF4-FFF2-40B4-BE49-F238E27FC236}">
                <a16:creationId xmlns:a16="http://schemas.microsoft.com/office/drawing/2014/main" id="{0BA63C22-5022-EB06-127B-5641822B8262}"/>
              </a:ext>
            </a:extLst>
          </p:cNvPr>
          <p:cNvSpPr txBox="1">
            <a:spLocks/>
          </p:cNvSpPr>
          <p:nvPr/>
        </p:nvSpPr>
        <p:spPr bwMode="auto">
          <a:xfrm>
            <a:off x="533400" y="946150"/>
            <a:ext cx="22399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chemeClr val="accent1"/>
                </a:solidFill>
              </a:rPr>
              <a:t>Opinion</a:t>
            </a:r>
          </a:p>
        </p:txBody>
      </p:sp>
      <p:sp>
        <p:nvSpPr>
          <p:cNvPr id="14342" name="TextBox 7">
            <a:extLst>
              <a:ext uri="{FF2B5EF4-FFF2-40B4-BE49-F238E27FC236}">
                <a16:creationId xmlns:a16="http://schemas.microsoft.com/office/drawing/2014/main" id="{E06A7DA6-549B-F7D1-49C8-D9B3F8D1BC06}"/>
              </a:ext>
            </a:extLst>
          </p:cNvPr>
          <p:cNvSpPr txBox="1">
            <a:spLocks noChangeArrowheads="1"/>
          </p:cNvSpPr>
          <p:nvPr/>
        </p:nvSpPr>
        <p:spPr bwMode="auto">
          <a:xfrm>
            <a:off x="219828" y="5579646"/>
            <a:ext cx="85446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000000"/>
                </a:solidFill>
              </a:rPr>
              <a:t>Danielle </a:t>
            </a:r>
            <a:r>
              <a:rPr lang="en-US" altLang="en-US" sz="1600" dirty="0" err="1">
                <a:solidFill>
                  <a:srgbClr val="000000"/>
                </a:solidFill>
              </a:rPr>
              <a:t>Ofri</a:t>
            </a:r>
            <a:r>
              <a:rPr lang="en-US" altLang="en-US" sz="1600" dirty="0">
                <a:solidFill>
                  <a:srgbClr val="000000"/>
                </a:solidFill>
              </a:rPr>
              <a:t>, MD - physician at Bellevue Hospital, </a:t>
            </a:r>
            <a:r>
              <a:rPr lang="en-US" altLang="en-US" sz="1600" i="1" dirty="0">
                <a:solidFill>
                  <a:srgbClr val="000000"/>
                </a:solidFill>
              </a:rPr>
              <a:t>August 2015</a:t>
            </a:r>
          </a:p>
        </p:txBody>
      </p:sp>
      <p:sp>
        <p:nvSpPr>
          <p:cNvPr id="4" name="TextBox 3">
            <a:extLst>
              <a:ext uri="{FF2B5EF4-FFF2-40B4-BE49-F238E27FC236}">
                <a16:creationId xmlns:a16="http://schemas.microsoft.com/office/drawing/2014/main" id="{59E56596-0C86-0B60-5CEF-78F881CFA479}"/>
              </a:ext>
            </a:extLst>
          </p:cNvPr>
          <p:cNvSpPr txBox="1">
            <a:spLocks noChangeArrowheads="1"/>
          </p:cNvSpPr>
          <p:nvPr/>
        </p:nvSpPr>
        <p:spPr bwMode="auto">
          <a:xfrm>
            <a:off x="219828" y="4432926"/>
            <a:ext cx="8691561" cy="1016000"/>
          </a:xfrm>
          <a:prstGeom prst="rect">
            <a:avLst/>
          </a:prstGeom>
          <a:solidFill>
            <a:srgbClr val="E7EFFF"/>
          </a:solidFill>
          <a:ln w="19050">
            <a:solidFill>
              <a:srgbClr val="0070C0">
                <a:alpha val="49019"/>
              </a:srgbClr>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spcAft>
                <a:spcPts val="1200"/>
              </a:spcAft>
              <a:buSzPct val="90000"/>
              <a:buFontTx/>
              <a:buNone/>
            </a:pPr>
            <a:r>
              <a:rPr lang="en-US" altLang="en-US" sz="2000" dirty="0">
                <a:solidFill>
                  <a:srgbClr val="000000"/>
                </a:solidFill>
              </a:rPr>
              <a:t>“As Mr. W. and I sat there sizing each other up, I could feel our reserves of trust beginning to ebb. I was debating whether his pain was real or if he was trying to snooker me. He was most likely wondering whether I would believe 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4BD03951-E473-0070-4512-612E4B9A8C4F}"/>
              </a:ext>
            </a:extLst>
          </p:cNvPr>
          <p:cNvPicPr>
            <a:picLocks noChangeAspect="1"/>
          </p:cNvPicPr>
          <p:nvPr/>
        </p:nvPicPr>
        <p:blipFill>
          <a:blip r:embed="rId2">
            <a:extLst>
              <a:ext uri="{28A0092B-C50C-407E-A947-70E740481C1C}">
                <a14:useLocalDpi xmlns:a14="http://schemas.microsoft.com/office/drawing/2010/main" val="0"/>
              </a:ext>
            </a:extLst>
          </a:blip>
          <a:srcRect l="17206" t="18607" r="74323" b="78008"/>
          <a:stretch>
            <a:fillRect/>
          </a:stretch>
        </p:blipFill>
        <p:spPr bwMode="auto">
          <a:xfrm>
            <a:off x="1856874" y="907128"/>
            <a:ext cx="20367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a:extLst>
              <a:ext uri="{FF2B5EF4-FFF2-40B4-BE49-F238E27FC236}">
                <a16:creationId xmlns:a16="http://schemas.microsoft.com/office/drawing/2014/main" id="{0287CC93-7FB8-272E-4AE6-2471CCDA533A}"/>
              </a:ext>
            </a:extLst>
          </p:cNvPr>
          <p:cNvSpPr>
            <a:spLocks noGrp="1"/>
          </p:cNvSpPr>
          <p:nvPr>
            <p:ph idx="1"/>
          </p:nvPr>
        </p:nvSpPr>
        <p:spPr>
          <a:xfrm>
            <a:off x="363537" y="1572457"/>
            <a:ext cx="8416925" cy="3299741"/>
          </a:xfrm>
        </p:spPr>
        <p:txBody>
          <a:bodyPr>
            <a:normAutofit/>
          </a:bodyPr>
          <a:lstStyle/>
          <a:p>
            <a:pPr>
              <a:spcBef>
                <a:spcPts val="1200"/>
              </a:spcBef>
              <a:spcAft>
                <a:spcPts val="0"/>
              </a:spcAft>
            </a:pPr>
            <a:r>
              <a:rPr lang="en-US" altLang="en-US" sz="2200" dirty="0">
                <a:cs typeface="Times New Roman" panose="02020603050405020304" pitchFamily="18" charset="0"/>
              </a:rPr>
              <a:t>I will be in chronic pain until I die…I accept it.</a:t>
            </a:r>
          </a:p>
          <a:p>
            <a:pPr>
              <a:spcBef>
                <a:spcPts val="1200"/>
              </a:spcBef>
              <a:spcAft>
                <a:spcPts val="0"/>
              </a:spcAft>
            </a:pPr>
            <a:r>
              <a:rPr lang="en-US" altLang="en-US" sz="2200" dirty="0">
                <a:cs typeface="Times New Roman" panose="02020603050405020304" pitchFamily="18" charset="0"/>
              </a:rPr>
              <a:t>Pain medication is inadequate. But with it I am more consistently functional (homeowner, spouse, parent, teacher, writer, editor).</a:t>
            </a:r>
          </a:p>
          <a:p>
            <a:pPr>
              <a:spcBef>
                <a:spcPts val="1200"/>
              </a:spcBef>
              <a:spcAft>
                <a:spcPts val="0"/>
              </a:spcAft>
            </a:pPr>
            <a:r>
              <a:rPr lang="en-US" altLang="en-US" sz="2200" dirty="0">
                <a:cs typeface="Times New Roman" panose="02020603050405020304" pitchFamily="18" charset="0"/>
              </a:rPr>
              <a:t>Abuse of prescription pain medications is a serious problem; people are dying.</a:t>
            </a:r>
          </a:p>
          <a:p>
            <a:pPr>
              <a:spcBef>
                <a:spcPts val="1200"/>
              </a:spcBef>
              <a:spcAft>
                <a:spcPts val="0"/>
              </a:spcAft>
            </a:pPr>
            <a:r>
              <a:rPr lang="en-US" altLang="en-US" sz="2200" dirty="0">
                <a:cs typeface="Times New Roman" panose="02020603050405020304" pitchFamily="18" charset="0"/>
              </a:rPr>
              <a:t>Ever-tighter regulations…are of dubious value in reducing [abuse] – while causing grave harm to those of us in chronic pain, to the overwhelming majority who take medications for appropriate reasons.</a:t>
            </a:r>
          </a:p>
        </p:txBody>
      </p:sp>
      <p:sp>
        <p:nvSpPr>
          <p:cNvPr id="15364" name="TextBox 5">
            <a:extLst>
              <a:ext uri="{FF2B5EF4-FFF2-40B4-BE49-F238E27FC236}">
                <a16:creationId xmlns:a16="http://schemas.microsoft.com/office/drawing/2014/main" id="{59913D93-2E29-1B67-2C64-46050C7E69F1}"/>
              </a:ext>
            </a:extLst>
          </p:cNvPr>
          <p:cNvSpPr txBox="1">
            <a:spLocks noChangeArrowheads="1"/>
          </p:cNvSpPr>
          <p:nvPr/>
        </p:nvSpPr>
        <p:spPr bwMode="auto">
          <a:xfrm>
            <a:off x="292769" y="5622758"/>
            <a:ext cx="8143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Donald N.S. Unger, MFA, PhD -Visiting Lecturer English Department, College of the Holy Cross, </a:t>
            </a:r>
            <a:r>
              <a:rPr lang="en-US" altLang="en-US" sz="1400" i="1" dirty="0">
                <a:solidFill>
                  <a:srgbClr val="000000"/>
                </a:solidFill>
              </a:rPr>
              <a:t>February 2015</a:t>
            </a:r>
          </a:p>
        </p:txBody>
      </p:sp>
      <p:sp>
        <p:nvSpPr>
          <p:cNvPr id="8" name="Rectangle 2">
            <a:extLst>
              <a:ext uri="{FF2B5EF4-FFF2-40B4-BE49-F238E27FC236}">
                <a16:creationId xmlns:a16="http://schemas.microsoft.com/office/drawing/2014/main" id="{A45D532B-1C6C-A5AD-EC75-AAE8DD2328B5}"/>
              </a:ext>
            </a:extLst>
          </p:cNvPr>
          <p:cNvSpPr>
            <a:spLocks noGrp="1" noChangeArrowheads="1"/>
          </p:cNvSpPr>
          <p:nvPr>
            <p:ph type="title"/>
          </p:nvPr>
        </p:nvSpPr>
        <p:spPr>
          <a:xfrm>
            <a:off x="0" y="0"/>
            <a:ext cx="9144000" cy="787400"/>
          </a:xfrm>
          <a:noFill/>
        </p:spPr>
        <p:txBody>
          <a:bodyPr>
            <a:noAutofit/>
          </a:bodyPr>
          <a:lstStyle/>
          <a:p>
            <a:pPr eaLnBrk="1" hangingPunct="1">
              <a:defRPr/>
            </a:pPr>
            <a:r>
              <a:rPr lang="en-US" sz="4400" b="1" dirty="0">
                <a:solidFill>
                  <a:schemeClr val="accent1"/>
                </a:solidFill>
                <a:effectLst>
                  <a:outerShdw blurRad="38100" dist="38100" dir="2700000" algn="tl">
                    <a:srgbClr val="000000">
                      <a:alpha val="43137"/>
                    </a:srgbClr>
                  </a:outerShdw>
                </a:effectLst>
                <a:cs typeface="Arial" pitchFamily="34" charset="0"/>
              </a:rPr>
              <a:t>“My chronic pain isn’t a crime”</a:t>
            </a:r>
          </a:p>
        </p:txBody>
      </p:sp>
      <p:sp>
        <p:nvSpPr>
          <p:cNvPr id="15366" name="Text Placeholder 15">
            <a:extLst>
              <a:ext uri="{FF2B5EF4-FFF2-40B4-BE49-F238E27FC236}">
                <a16:creationId xmlns:a16="http://schemas.microsoft.com/office/drawing/2014/main" id="{9EAC2525-ECEB-BB1B-FAB6-22E0AB3DAC78}"/>
              </a:ext>
            </a:extLst>
          </p:cNvPr>
          <p:cNvSpPr txBox="1">
            <a:spLocks/>
          </p:cNvSpPr>
          <p:nvPr/>
        </p:nvSpPr>
        <p:spPr bwMode="auto">
          <a:xfrm>
            <a:off x="441325" y="941554"/>
            <a:ext cx="22399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buFontTx/>
              <a:buNone/>
            </a:pPr>
            <a:r>
              <a:rPr lang="en-US" altLang="en-US" sz="2800" b="1" dirty="0">
                <a:solidFill>
                  <a:schemeClr val="accent1"/>
                </a:solidFill>
              </a:rPr>
              <a:t>Opinion</a:t>
            </a:r>
          </a:p>
        </p:txBody>
      </p:sp>
      <p:sp>
        <p:nvSpPr>
          <p:cNvPr id="7" name="TextBox 6">
            <a:extLst>
              <a:ext uri="{FF2B5EF4-FFF2-40B4-BE49-F238E27FC236}">
                <a16:creationId xmlns:a16="http://schemas.microsoft.com/office/drawing/2014/main" id="{7FDD36B8-E76A-940C-D208-36C3F41F55F0}"/>
              </a:ext>
            </a:extLst>
          </p:cNvPr>
          <p:cNvSpPr txBox="1">
            <a:spLocks noChangeArrowheads="1"/>
          </p:cNvSpPr>
          <p:nvPr/>
        </p:nvSpPr>
        <p:spPr bwMode="auto">
          <a:xfrm>
            <a:off x="163511" y="5039516"/>
            <a:ext cx="8816975" cy="415925"/>
          </a:xfrm>
          <a:prstGeom prst="rect">
            <a:avLst/>
          </a:prstGeom>
          <a:solidFill>
            <a:srgbClr val="E7EFFF"/>
          </a:solidFill>
          <a:ln w="19050">
            <a:solidFill>
              <a:srgbClr val="0070C0">
                <a:alpha val="49019"/>
              </a:srgbClr>
            </a:solidFill>
            <a:miter lim="800000"/>
            <a:headEnd/>
            <a:tailEnd/>
          </a:ln>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SzPct val="90000"/>
              <a:buFontTx/>
              <a:buNone/>
            </a:pPr>
            <a:r>
              <a:rPr lang="en-US" altLang="en-US" sz="2100">
                <a:solidFill>
                  <a:srgbClr val="000000"/>
                </a:solidFill>
              </a:rPr>
              <a:t>“</a:t>
            </a:r>
            <a:r>
              <a:rPr lang="en-US" altLang="en-US" sz="2100">
                <a:solidFill>
                  <a:srgbClr val="000000"/>
                </a:solidFill>
                <a:cs typeface="Times New Roman" panose="02020603050405020304" pitchFamily="18" charset="0"/>
              </a:rPr>
              <a:t>Increasingly I am a suspect, treated less as a patient and more as a criminal.”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1117-1DD2-7F5D-BD84-23E5FEC83E6F}"/>
              </a:ext>
            </a:extLst>
          </p:cNvPr>
          <p:cNvSpPr>
            <a:spLocks noGrp="1"/>
          </p:cNvSpPr>
          <p:nvPr>
            <p:ph type="title"/>
          </p:nvPr>
        </p:nvSpPr>
        <p:spPr>
          <a:xfrm>
            <a:off x="494947" y="222124"/>
            <a:ext cx="8230306" cy="938577"/>
          </a:xfrm>
        </p:spPr>
        <p:txBody>
          <a:bodyPr/>
          <a:lstStyle/>
          <a:p>
            <a:r>
              <a:rPr lang="en-US" sz="4800" b="1" dirty="0">
                <a:effectLst>
                  <a:outerShdw blurRad="38100" dist="38100" dir="2700000" algn="tl">
                    <a:srgbClr val="000000">
                      <a:alpha val="43137"/>
                    </a:srgbClr>
                  </a:outerShdw>
                </a:effectLst>
              </a:rPr>
              <a:t>Building Trust: Clinician Issues</a:t>
            </a:r>
          </a:p>
        </p:txBody>
      </p:sp>
      <p:sp>
        <p:nvSpPr>
          <p:cNvPr id="3" name="Rectangle 4">
            <a:extLst>
              <a:ext uri="{FF2B5EF4-FFF2-40B4-BE49-F238E27FC236}">
                <a16:creationId xmlns:a16="http://schemas.microsoft.com/office/drawing/2014/main" id="{9E810511-7DC3-F260-4466-23CCCE6D3751}"/>
              </a:ext>
            </a:extLst>
          </p:cNvPr>
          <p:cNvSpPr>
            <a:spLocks noChangeArrowheads="1"/>
          </p:cNvSpPr>
          <p:nvPr/>
        </p:nvSpPr>
        <p:spPr bwMode="auto">
          <a:xfrm>
            <a:off x="296780" y="1490851"/>
            <a:ext cx="8678778" cy="943661"/>
          </a:xfrm>
          <a:prstGeom prst="rect">
            <a:avLst/>
          </a:prstGeom>
          <a:noFill/>
          <a:ln>
            <a:noFill/>
          </a:ln>
          <a:effectLst/>
        </p:spPr>
        <p:txBody>
          <a:bodyPr anchor="t"/>
          <a:lstStyle/>
          <a:p>
            <a:pPr fontAlgn="base">
              <a:lnSpc>
                <a:spcPct val="90000"/>
              </a:lnSpc>
              <a:spcBef>
                <a:spcPct val="0"/>
              </a:spcBef>
              <a:spcAft>
                <a:spcPts val="450"/>
              </a:spcAft>
              <a:buClr>
                <a:srgbClr val="E51837"/>
              </a:buClr>
              <a:buSzPct val="120000"/>
            </a:pPr>
            <a:r>
              <a:rPr lang="en-US" sz="2800" dirty="0">
                <a:solidFill>
                  <a:prstClr val="black"/>
                </a:solidFill>
                <a:latin typeface="Calibri" panose="020F0502020204030204" pitchFamily="34" charset="0"/>
                <a:cs typeface="Calibri" panose="020F0502020204030204" pitchFamily="34" charset="0"/>
              </a:rPr>
              <a:t>After completing a thorough pain history, focused physical exam, and appropriate diagnostic testing… </a:t>
            </a:r>
          </a:p>
          <a:p>
            <a:pPr lvl="1" fontAlgn="base">
              <a:lnSpc>
                <a:spcPct val="90000"/>
              </a:lnSpc>
              <a:spcBef>
                <a:spcPct val="0"/>
              </a:spcBef>
              <a:spcAft>
                <a:spcPts val="450"/>
              </a:spcAft>
              <a:buClr>
                <a:srgbClr val="6D9185"/>
              </a:buClr>
              <a:buSzPct val="100000"/>
            </a:pPr>
            <a:endParaRPr lang="en-US" sz="18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600075" lvl="1" indent="-257175" fontAlgn="base">
              <a:lnSpc>
                <a:spcPct val="90000"/>
              </a:lnSpc>
              <a:spcBef>
                <a:spcPct val="0"/>
              </a:spcBef>
              <a:spcAft>
                <a:spcPts val="450"/>
              </a:spcAft>
              <a:buClr>
                <a:srgbClr val="6D9185"/>
              </a:buClr>
              <a:buSzPct val="100000"/>
              <a:buFont typeface="Arial" panose="020B0604020202020204" pitchFamily="34" charset="0"/>
              <a:buChar char="‒"/>
            </a:pPr>
            <a:endParaRPr lang="en-US" sz="18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600075" lvl="1" indent="-257175" fontAlgn="base">
              <a:lnSpc>
                <a:spcPct val="90000"/>
              </a:lnSpc>
              <a:spcBef>
                <a:spcPct val="0"/>
              </a:spcBef>
              <a:spcAft>
                <a:spcPts val="450"/>
              </a:spcAft>
              <a:buClr>
                <a:srgbClr val="6D9185"/>
              </a:buClr>
              <a:buSzPct val="100000"/>
              <a:buFont typeface="Arial" panose="020B0604020202020204" pitchFamily="34" charset="0"/>
              <a:buChar char="‒"/>
            </a:pPr>
            <a:endParaRPr lang="en-US" sz="2100" dirty="0">
              <a:solidFill>
                <a:prstClr val="black"/>
              </a:solidFill>
              <a:latin typeface="Calibri" panose="020F0502020204030204" pitchFamily="34" charset="0"/>
              <a:cs typeface="Calibri" panose="020F0502020204030204" pitchFamily="34" charset="0"/>
            </a:endParaRPr>
          </a:p>
        </p:txBody>
      </p:sp>
      <p:sp>
        <p:nvSpPr>
          <p:cNvPr id="14" name="Rectangle 1">
            <a:extLst>
              <a:ext uri="{FF2B5EF4-FFF2-40B4-BE49-F238E27FC236}">
                <a16:creationId xmlns:a16="http://schemas.microsoft.com/office/drawing/2014/main" id="{E904EEA2-4A23-A3ED-9322-CB6D2558E562}"/>
              </a:ext>
            </a:extLst>
          </p:cNvPr>
          <p:cNvSpPr>
            <a:spLocks noChangeArrowheads="1"/>
          </p:cNvSpPr>
          <p:nvPr/>
        </p:nvSpPr>
        <p:spPr bwMode="auto">
          <a:xfrm>
            <a:off x="401051" y="4423489"/>
            <a:ext cx="8574506" cy="1141338"/>
          </a:xfrm>
          <a:prstGeom prst="rect">
            <a:avLst/>
          </a:prstGeom>
          <a:noFill/>
          <a:ln w="38100">
            <a:noFill/>
            <a:miter lim="800000"/>
            <a:headEnd/>
            <a:tailEnd/>
          </a:ln>
          <a:effectLst/>
        </p:spPr>
        <p:txBody>
          <a:bodyPr wrap="square">
            <a:spAutoFit/>
          </a:bodyPr>
          <a:lstStyle/>
          <a:p>
            <a:pPr algn="ctr" fontAlgn="base">
              <a:spcBef>
                <a:spcPts val="450"/>
              </a:spcBef>
              <a:buClr>
                <a:srgbClr val="E51837"/>
              </a:buClr>
            </a:pPr>
            <a:r>
              <a:rPr lang="en-US" sz="3200" dirty="0">
                <a:latin typeface="Calibri" panose="020F0502020204030204" pitchFamily="34" charset="0"/>
                <a:cs typeface="Calibri" panose="020F0502020204030204" pitchFamily="34" charset="0"/>
              </a:rPr>
              <a:t>Believing the severity of a patient’s pain complaint     </a:t>
            </a:r>
          </a:p>
          <a:p>
            <a:pPr algn="ctr" fontAlgn="base">
              <a:spcBef>
                <a:spcPts val="450"/>
              </a:spcBef>
              <a:buClr>
                <a:srgbClr val="E51837"/>
              </a:buClr>
            </a:pPr>
            <a:r>
              <a:rPr lang="en-US" sz="3200" b="1" dirty="0">
                <a:solidFill>
                  <a:srgbClr val="0070C0"/>
                </a:solidFill>
                <a:latin typeface="Calibri" panose="020F0502020204030204" pitchFamily="34" charset="0"/>
                <a:cs typeface="Calibri" panose="020F0502020204030204" pitchFamily="34" charset="0"/>
              </a:rPr>
              <a:t>does not mean opioids are indicated</a:t>
            </a:r>
          </a:p>
        </p:txBody>
      </p:sp>
      <p:sp>
        <p:nvSpPr>
          <p:cNvPr id="15" name="Left Brace 14">
            <a:extLst>
              <a:ext uri="{FF2B5EF4-FFF2-40B4-BE49-F238E27FC236}">
                <a16:creationId xmlns:a16="http://schemas.microsoft.com/office/drawing/2014/main" id="{762FE6E7-B1FD-7975-26F2-154C232B7F45}"/>
              </a:ext>
            </a:extLst>
          </p:cNvPr>
          <p:cNvSpPr/>
          <p:nvPr/>
        </p:nvSpPr>
        <p:spPr>
          <a:xfrm rot="16200000">
            <a:off x="4434197" y="-279579"/>
            <a:ext cx="275605" cy="8470230"/>
          </a:xfrm>
          <a:prstGeom prst="leftBrace">
            <a:avLst>
              <a:gd name="adj1" fmla="val 34602"/>
              <a:gd name="adj2" fmla="val 49855"/>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C915762-F352-ED85-8578-A3D317A181ED}"/>
              </a:ext>
            </a:extLst>
          </p:cNvPr>
          <p:cNvSpPr txBox="1"/>
          <p:nvPr/>
        </p:nvSpPr>
        <p:spPr>
          <a:xfrm>
            <a:off x="401051" y="2786682"/>
            <a:ext cx="8189495" cy="1031051"/>
          </a:xfrm>
          <a:prstGeom prst="rect">
            <a:avLst/>
          </a:prstGeom>
          <a:noFill/>
        </p:spPr>
        <p:txBody>
          <a:bodyPr wrap="square">
            <a:spAutoFit/>
          </a:bodyPr>
          <a:lstStyle/>
          <a:p>
            <a:pPr marL="288925" lvl="1" indent="-288925" fontAlgn="base">
              <a:spcBef>
                <a:spcPts val="600"/>
              </a:spcBef>
              <a:buClr>
                <a:srgbClr val="0070C0"/>
              </a:buClr>
              <a:buSzPct val="100000"/>
              <a:buFont typeface="Arial" panose="020B0604020202020204" pitchFamily="34" charset="0"/>
              <a:buChar char="•"/>
            </a:pPr>
            <a:r>
              <a:rPr lang="en-US" sz="2800" dirty="0">
                <a:solidFill>
                  <a:prstClr val="black">
                    <a:hueOff val="0"/>
                    <a:satOff val="0"/>
                    <a:lumOff val="0"/>
                    <a:alphaOff val="0"/>
                  </a:prstClr>
                </a:solidFill>
                <a:latin typeface="Calibri" panose="020F0502020204030204" pitchFamily="34" charset="0"/>
                <a:cs typeface="Calibri" panose="020F0502020204030204" pitchFamily="34" charset="0"/>
              </a:rPr>
              <a:t>Show </a:t>
            </a:r>
            <a:r>
              <a:rPr lang="en-US" sz="2800" b="1" dirty="0">
                <a:solidFill>
                  <a:prstClr val="black">
                    <a:hueOff val="0"/>
                    <a:satOff val="0"/>
                    <a:lumOff val="0"/>
                    <a:alphaOff val="0"/>
                  </a:prstClr>
                </a:solidFill>
                <a:latin typeface="Calibri" panose="020F0502020204030204" pitchFamily="34" charset="0"/>
                <a:cs typeface="Calibri" panose="020F0502020204030204" pitchFamily="34" charset="0"/>
              </a:rPr>
              <a:t>empathy</a:t>
            </a:r>
            <a:r>
              <a:rPr lang="en-US" sz="2800" dirty="0">
                <a:solidFill>
                  <a:prstClr val="black">
                    <a:hueOff val="0"/>
                    <a:satOff val="0"/>
                    <a:lumOff val="0"/>
                    <a:alphaOff val="0"/>
                  </a:prstClr>
                </a:solidFill>
                <a:latin typeface="Calibri" panose="020F0502020204030204" pitchFamily="34" charset="0"/>
                <a:cs typeface="Calibri" panose="020F0502020204030204" pitchFamily="34" charset="0"/>
              </a:rPr>
              <a:t> for patient experience…</a:t>
            </a:r>
          </a:p>
          <a:p>
            <a:pPr marL="288925" lvl="1" indent="-288925" fontAlgn="base">
              <a:spcBef>
                <a:spcPts val="600"/>
              </a:spcBef>
              <a:buClr>
                <a:srgbClr val="0070C0"/>
              </a:buClr>
              <a:buSzPct val="100000"/>
              <a:buFont typeface="Arial" panose="020B0604020202020204" pitchFamily="34" charset="0"/>
              <a:buChar char="•"/>
            </a:pPr>
            <a:r>
              <a:rPr lang="en-US" sz="2800" dirty="0">
                <a:solidFill>
                  <a:prstClr val="black">
                    <a:hueOff val="0"/>
                    <a:satOff val="0"/>
                    <a:lumOff val="0"/>
                    <a:alphaOff val="0"/>
                  </a:prstClr>
                </a:solidFill>
                <a:latin typeface="Calibri" panose="020F0502020204030204" pitchFamily="34" charset="0"/>
                <a:cs typeface="Calibri" panose="020F0502020204030204" pitchFamily="34" charset="0"/>
              </a:rPr>
              <a:t>Validate that you believe pain and suffering is real…</a:t>
            </a:r>
            <a:endParaRPr lang="en-US" sz="2400" dirty="0">
              <a:solidFill>
                <a:prstClr val="black">
                  <a:hueOff val="0"/>
                  <a:satOff val="0"/>
                  <a:lumOff val="0"/>
                  <a:alphaOff val="0"/>
                </a:prstClr>
              </a:solidFill>
              <a:latin typeface="Calibri" panose="020F0502020204030204" pitchFamily="34" charset="0"/>
              <a:cs typeface="Calibri" panose="020F0502020204030204" pitchFamily="34" charset="0"/>
            </a:endParaRPr>
          </a:p>
        </p:txBody>
      </p:sp>
      <p:sp>
        <p:nvSpPr>
          <p:cNvPr id="4" name="Left Brace 3">
            <a:extLst>
              <a:ext uri="{FF2B5EF4-FFF2-40B4-BE49-F238E27FC236}">
                <a16:creationId xmlns:a16="http://schemas.microsoft.com/office/drawing/2014/main" id="{E375BE37-909B-FBC3-4BAC-CC69F4A57810}"/>
              </a:ext>
            </a:extLst>
          </p:cNvPr>
          <p:cNvSpPr/>
          <p:nvPr/>
        </p:nvSpPr>
        <p:spPr>
          <a:xfrm rot="16200000">
            <a:off x="4466280" y="-1844763"/>
            <a:ext cx="275605" cy="8534398"/>
          </a:xfrm>
          <a:prstGeom prst="leftBrace">
            <a:avLst>
              <a:gd name="adj1" fmla="val 34602"/>
              <a:gd name="adj2" fmla="val 49855"/>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06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Custom Design">
  <a:themeElements>
    <a:clrScheme name="Custom 7">
      <a:dk1>
        <a:srgbClr val="7030A0"/>
      </a:dk1>
      <a:lt1>
        <a:srgbClr val="7030A0"/>
      </a:lt1>
      <a:dk2>
        <a:srgbClr val="7030A0"/>
      </a:dk2>
      <a:lt2>
        <a:srgbClr val="7030A0"/>
      </a:lt2>
      <a:accent1>
        <a:srgbClr val="FFFFFF"/>
      </a:accent1>
      <a:accent2>
        <a:srgbClr val="FFFFFF"/>
      </a:accent2>
      <a:accent3>
        <a:srgbClr val="FFFFFF"/>
      </a:accent3>
      <a:accent4>
        <a:srgbClr val="FFFFFF"/>
      </a:accent4>
      <a:accent5>
        <a:srgbClr val="FFFFFF"/>
      </a:accent5>
      <a:accent6>
        <a:srgbClr val="FFFFFF"/>
      </a:accent6>
      <a:hlink>
        <a:srgbClr val="0000FF"/>
      </a:hlink>
      <a:folHlink>
        <a:srgbClr val="0000B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CSS ppt 31822" id="{DD505865-A412-4BA8-A1BB-8A3A3F90A9F8}" vid="{123EEB2A-FF0F-4408-B974-BF882511FD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PCSS ppt 31822</Template>
  <TotalTime>451</TotalTime>
  <Words>2139</Words>
  <Application>Microsoft Office PowerPoint</Application>
  <PresentationFormat>On-screen Show (4:3)</PresentationFormat>
  <Paragraphs>268</Paragraphs>
  <Slides>29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Custom Design</vt:lpstr>
      <vt:lpstr>Co-Occurring Pain in the Outpatient Setting</vt:lpstr>
      <vt:lpstr>Daniel P. Alford, MD, MPH Disclosures</vt:lpstr>
      <vt:lpstr>Target Audience</vt:lpstr>
      <vt:lpstr>Educational Objectives</vt:lpstr>
      <vt:lpstr>  State of Pain</vt:lpstr>
      <vt:lpstr>Trends in Opioid Prescribing for Pain</vt:lpstr>
      <vt:lpstr>“The pain medication conundrum”</vt:lpstr>
      <vt:lpstr>“My chronic pain isn’t a crime”</vt:lpstr>
      <vt:lpstr>Building Trust: Clinician Issues</vt:lpstr>
      <vt:lpstr>Barriers to Adequate Pain Care</vt:lpstr>
      <vt:lpstr>Multidimensional Care for Pain</vt:lpstr>
      <vt:lpstr>Pain and Addiction</vt:lpstr>
      <vt:lpstr>Reasons for Prescription Opioid Misuse</vt:lpstr>
      <vt:lpstr>Interplay Between Substance Use and Pain </vt:lpstr>
      <vt:lpstr>Psychiatric Co-Morbidities Bidirectional Relationship</vt:lpstr>
      <vt:lpstr>Altered Pain Experience</vt:lpstr>
      <vt:lpstr>PowerPoint Presentation</vt:lpstr>
      <vt:lpstr>Opioid Withdrawal-Mediated Pain</vt:lpstr>
      <vt:lpstr>Diagnosing OUD in Patients with Chronic Pian Treated with Opioid Analgesics </vt:lpstr>
      <vt:lpstr>Problematic Opioid Use in Chronic Pain</vt:lpstr>
      <vt:lpstr>Diagnosing OUD in Patient Prescribed Chronic Opioids for Pain</vt:lpstr>
      <vt:lpstr>Managing Pain in Patient taking Medications for Opioid Use Disorder (MOUD)</vt:lpstr>
      <vt:lpstr>Acute Pain Management in Patients on Methadone or Buprenorphine</vt:lpstr>
      <vt:lpstr>PowerPoint Presentation</vt:lpstr>
      <vt:lpstr>MOUD (Methadone) and Chronic Pain</vt:lpstr>
      <vt:lpstr>MOUD (Methadone) and Chronic Pain</vt:lpstr>
      <vt:lpstr>MOUD (Methadone) and Chronic Pain</vt:lpstr>
      <vt:lpstr>MOUD (Buprenorphine) and Chronic Pain</vt:lpstr>
      <vt:lpstr>Thanks!  Questions?  dalford@bu.edu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Jennifer Lundstrom</dc:creator>
  <cp:lastModifiedBy>Alford, Daniel P</cp:lastModifiedBy>
  <cp:revision>30</cp:revision>
  <cp:lastPrinted>2023-03-17T20:36:53Z</cp:lastPrinted>
  <dcterms:created xsi:type="dcterms:W3CDTF">2022-03-18T14:44:08Z</dcterms:created>
  <dcterms:modified xsi:type="dcterms:W3CDTF">2023-03-17T20:42:33Z</dcterms:modified>
</cp:coreProperties>
</file>