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ABF65-36B2-4F1B-881C-F9CE1BAA82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2288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2FFB7-F684-4907-B700-2BF13B8A61A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95400"/>
            <a:ext cx="5386917" cy="502920"/>
          </a:xfrm>
        </p:spPr>
        <p:txBody>
          <a:bodyPr anchor="b">
            <a:noAutofit/>
          </a:bodyPr>
          <a:lstStyle>
            <a:lvl1pPr marL="320024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lang="en-US" sz="2800" b="1" kern="1200" dirty="0">
                <a:solidFill>
                  <a:schemeClr val="tx1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Lato" panose="020F0502020204030203" pitchFamily="34" charset="0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marL="320024" lvl="0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lang="en-US" dirty="0"/>
              <a:t>[Insert Heading]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BFE5F-C2DA-4CB6-A1B1-3D809CA8F9B5}"/>
              </a:ext>
            </a:extLst>
          </p:cNvPr>
          <p:cNvSpPr>
            <a:spLocks noGrp="1"/>
          </p:cNvSpPr>
          <p:nvPr>
            <p:ph type="body" sz="half" idx="3" hasCustomPrompt="1"/>
          </p:nvPr>
        </p:nvSpPr>
        <p:spPr>
          <a:xfrm>
            <a:off x="6193377" y="1295400"/>
            <a:ext cx="5389033" cy="502920"/>
          </a:xfrm>
        </p:spPr>
        <p:txBody>
          <a:bodyPr anchor="b">
            <a:noAutofit/>
          </a:bodyPr>
          <a:lstStyle>
            <a:lvl1pPr marL="320024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marL="320024" lvl="0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lang="en-US" dirty="0"/>
              <a:t>[Insert Heading]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A44C07-434C-4581-8A43-8FFFF2ABB0D8}"/>
              </a:ext>
            </a:extLst>
          </p:cNvPr>
          <p:cNvSpPr>
            <a:spLocks noGrp="1"/>
          </p:cNvSpPr>
          <p:nvPr>
            <p:ph sz="quarter" idx="2" hasCustomPrompt="1"/>
          </p:nvPr>
        </p:nvSpPr>
        <p:spPr>
          <a:xfrm>
            <a:off x="609600" y="1942238"/>
            <a:ext cx="5386917" cy="4077562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>
              <a:defRPr sz="2200"/>
            </a:lvl4pPr>
            <a:lvl5pPr marL="1197803" indent="0">
              <a:buNone/>
              <a:defRPr sz="24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78093A-43B0-48F9-A10F-7D6F274B8A47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93377" y="1942238"/>
            <a:ext cx="5389033" cy="4077562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8939AF1-74B9-4BAE-89DB-6B148E2572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63718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9217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2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524000"/>
          </a:xfrm>
          <a:prstGeom prst="rect">
            <a:avLst/>
          </a:prstGeom>
        </p:spPr>
        <p:txBody>
          <a:bodyPr vert="horz" lIns="0" tIns="9144" rIns="0" bIns="9144" anchor="ctr">
            <a:normAutofit/>
          </a:bodyPr>
          <a:lstStyle/>
          <a:p>
            <a:r>
              <a:rPr lang="en-US" dirty="0"/>
              <a:t>Click to insert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828801"/>
            <a:ext cx="10972800" cy="4147256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3"/>
    </p:custData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</p:sldLayoutIdLst>
  <p:txStyles>
    <p:titleStyle>
      <a:lvl1pPr algn="ctr" rtl="0" eaLnBrk="1" latinLnBrk="0" hangingPunct="1">
        <a:spcBef>
          <a:spcPct val="0"/>
        </a:spcBef>
        <a:buNone/>
        <a:defRPr lang="en-US" sz="5000" b="1" kern="1200" dirty="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/>
          <a:latin typeface="Lato" panose="020F0502020204030203" pitchFamily="34" charset="0"/>
          <a:ea typeface="+mj-ea"/>
          <a:cs typeface="+mj-cs"/>
        </a:defRPr>
      </a:lvl1pPr>
    </p:titleStyle>
    <p:bodyStyle>
      <a:lvl1pPr marL="320024" indent="-320024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 2" panose="05020102010507070707" pitchFamily="18" charset="2"/>
        <a:buChar char="®"/>
        <a:defRPr sz="3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630904" indent="-274306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 2" panose="05020102010507070707" pitchFamily="18" charset="2"/>
        <a:buChar char="®"/>
        <a:defRPr sz="26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923498" indent="-274306" algn="l" rtl="0" eaLnBrk="1" latinLnBrk="0" hangingPunct="1">
        <a:spcBef>
          <a:spcPct val="20000"/>
        </a:spcBef>
        <a:buClr>
          <a:schemeClr val="accent2"/>
        </a:buClr>
        <a:buSzPct val="80000"/>
        <a:buFont typeface="Wingdings 2" panose="05020102010507070707" pitchFamily="18" charset="2"/>
        <a:buChar char="®"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1188661" indent="-22858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 pitchFamily="18" charset="2"/>
        <a:buChar char="®"/>
        <a:defRPr sz="22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1426392" indent="-228589" algn="l" rtl="0" eaLnBrk="1" latinLnBrk="0" hangingPunct="1">
        <a:spcBef>
          <a:spcPct val="20000"/>
        </a:spcBef>
        <a:buClr>
          <a:schemeClr val="accent2"/>
        </a:buClr>
        <a:buSzPct val="60000"/>
        <a:buFont typeface="Wingdings 2" panose="05020102010507070707" pitchFamily="18" charset="2"/>
        <a:buChar char="®"/>
        <a:defRPr sz="2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1673269" indent="-228589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00" indent="-228589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302" indent="-18287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461" indent="-18287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48555-BF47-5BCC-43AC-B16B1CF14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Patient Case: Jenny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0833B7-D730-A8C6-B4EA-ED362BA71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875438"/>
            <a:ext cx="5386917" cy="571622"/>
          </a:xfrm>
        </p:spPr>
        <p:txBody>
          <a:bodyPr/>
          <a:lstStyle/>
          <a:p>
            <a:r>
              <a:rPr lang="en-US" dirty="0"/>
              <a:t>Transition to Outpatient Care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2A93396-82CB-D01A-3BC3-C18A5D2E1402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6193377" y="838200"/>
            <a:ext cx="5389033" cy="608860"/>
          </a:xfrm>
        </p:spPr>
        <p:txBody>
          <a:bodyPr/>
          <a:lstStyle/>
          <a:p>
            <a:r>
              <a:rPr lang="en-US" dirty="0"/>
              <a:t>“Warm Handoff”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3FEF8-494F-381A-AF56-3095DBFA0957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09600" y="1518082"/>
            <a:ext cx="5386917" cy="450171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npatient pain control is adequate and patient able to consult with th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following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discharge plan.</a:t>
            </a:r>
          </a:p>
          <a:p>
            <a:pPr lvl="1">
              <a:spcBef>
                <a:spcPts val="0"/>
              </a:spcBef>
            </a:pPr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Psychiatry</a:t>
            </a:r>
          </a:p>
          <a:p>
            <a:pPr lvl="1">
              <a:spcBef>
                <a:spcPts val="0"/>
              </a:spcBef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ocial work</a:t>
            </a:r>
            <a:endParaRPr lang="en-US" sz="2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ddiction medicine</a:t>
            </a:r>
          </a:p>
          <a:p>
            <a:pPr lvl="1">
              <a:spcBef>
                <a:spcPts val="0"/>
              </a:spcBef>
            </a:pPr>
            <a:r>
              <a:rPr lang="en-US" sz="2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 medicine</a:t>
            </a:r>
          </a:p>
          <a:p>
            <a:pPr>
              <a:spcBef>
                <a:spcPts val="0"/>
              </a:spcBef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A29011D-3E30-B619-4FA9-E905338E28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77" y="1642369"/>
            <a:ext cx="5389033" cy="4377431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The following need to collaborate to see who is </a:t>
            </a:r>
            <a:r>
              <a:rPr lang="en-US"/>
              <a:t>prescribing and </a:t>
            </a:r>
            <a:r>
              <a:rPr lang="en-US" dirty="0"/>
              <a:t>to facilitate a warm handoff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Pain medicine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Addiction medicine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Surgical team </a:t>
            </a:r>
          </a:p>
          <a:p>
            <a:pPr marL="356598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Other Challenges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Housing  (shelter, SNF?)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Psychiatry clears the patient as: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Stable, 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active SI </a:t>
            </a:r>
          </a:p>
          <a:p>
            <a:pPr lvl="1">
              <a:spcBef>
                <a:spcPts val="0"/>
              </a:spcBef>
            </a:pPr>
            <a:r>
              <a:rPr lang="en-US" dirty="0"/>
              <a:t>Overdose event was unintentional </a:t>
            </a:r>
          </a:p>
          <a:p>
            <a:pPr marL="356598" lvl="1" indent="0">
              <a:spcBef>
                <a:spcPts val="0"/>
              </a:spcBef>
              <a:buNone/>
            </a:pPr>
            <a:endParaRPr lang="en-US" dirty="0"/>
          </a:p>
          <a:p>
            <a:pPr marL="356598" lvl="1" indent="0">
              <a:spcBef>
                <a:spcPts val="0"/>
              </a:spcBef>
              <a:buNone/>
            </a:pPr>
            <a:r>
              <a:rPr lang="en-US" dirty="0"/>
              <a:t>MH follow-up?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769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undamentals">
  <a:themeElements>
    <a:clrScheme name="ASAM Colors">
      <a:dk1>
        <a:srgbClr val="06204C"/>
      </a:dk1>
      <a:lt1>
        <a:sysClr val="window" lastClr="FFFFFF"/>
      </a:lt1>
      <a:dk2>
        <a:srgbClr val="06204C"/>
      </a:dk2>
      <a:lt2>
        <a:srgbClr val="5493B2"/>
      </a:lt2>
      <a:accent1>
        <a:srgbClr val="5493B2"/>
      </a:accent1>
      <a:accent2>
        <a:srgbClr val="F6DE55"/>
      </a:accent2>
      <a:accent3>
        <a:srgbClr val="387CEF"/>
      </a:accent3>
      <a:accent4>
        <a:srgbClr val="FFFFFF"/>
      </a:accent4>
      <a:accent5>
        <a:srgbClr val="9D8608"/>
      </a:accent5>
      <a:accent6>
        <a:srgbClr val="C00000"/>
      </a:accent6>
      <a:hlink>
        <a:srgbClr val="00C8C3"/>
      </a:hlink>
      <a:folHlink>
        <a:srgbClr val="009692"/>
      </a:folHlink>
    </a:clrScheme>
    <a:fontScheme name="Lato Font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87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Lato</vt:lpstr>
      <vt:lpstr>Wingdings 2</vt:lpstr>
      <vt:lpstr>Fundamentals</vt:lpstr>
      <vt:lpstr>Patient Case: Jenny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Case: Jenny </dc:title>
  <dc:creator>Kristin Krancer</dc:creator>
  <cp:lastModifiedBy>Kristin Krancer</cp:lastModifiedBy>
  <cp:revision>4</cp:revision>
  <cp:lastPrinted>2023-04-03T20:44:34Z</cp:lastPrinted>
  <dcterms:created xsi:type="dcterms:W3CDTF">2023-04-03T18:49:40Z</dcterms:created>
  <dcterms:modified xsi:type="dcterms:W3CDTF">2023-04-04T12:47:58Z</dcterms:modified>
</cp:coreProperties>
</file>