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31"/>
  </p:notesMasterIdLst>
  <p:handoutMasterIdLst>
    <p:handoutMasterId r:id="rId32"/>
  </p:handoutMasterIdLst>
  <p:sldIdLst>
    <p:sldId id="310" r:id="rId2"/>
    <p:sldId id="311" r:id="rId3"/>
    <p:sldId id="315" r:id="rId4"/>
    <p:sldId id="312" r:id="rId5"/>
    <p:sldId id="473" r:id="rId6"/>
    <p:sldId id="532" r:id="rId7"/>
    <p:sldId id="268" r:id="rId8"/>
    <p:sldId id="503" r:id="rId9"/>
    <p:sldId id="475" r:id="rId10"/>
    <p:sldId id="505" r:id="rId11"/>
    <p:sldId id="314" r:id="rId12"/>
    <p:sldId id="508" r:id="rId13"/>
    <p:sldId id="526" r:id="rId14"/>
    <p:sldId id="531" r:id="rId15"/>
    <p:sldId id="514" r:id="rId16"/>
    <p:sldId id="520" r:id="rId17"/>
    <p:sldId id="517" r:id="rId18"/>
    <p:sldId id="523" r:id="rId19"/>
    <p:sldId id="528" r:id="rId20"/>
    <p:sldId id="534" r:id="rId21"/>
    <p:sldId id="530" r:id="rId22"/>
    <p:sldId id="309" r:id="rId23"/>
    <p:sldId id="527" r:id="rId24"/>
    <p:sldId id="305" r:id="rId25"/>
    <p:sldId id="529" r:id="rId26"/>
    <p:sldId id="525" r:id="rId27"/>
    <p:sldId id="480" r:id="rId28"/>
    <p:sldId id="518" r:id="rId29"/>
    <p:sldId id="522"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54"/>
    <a:srgbClr val="5493B2"/>
    <a:srgbClr val="AF1C45"/>
    <a:srgbClr val="06204C"/>
    <a:srgbClr val="FFF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87" autoAdjust="0"/>
    <p:restoredTop sz="81486" autoAdjust="0"/>
  </p:normalViewPr>
  <p:slideViewPr>
    <p:cSldViewPr>
      <p:cViewPr varScale="1">
        <p:scale>
          <a:sx n="70" d="100"/>
          <a:sy n="70" d="100"/>
        </p:scale>
        <p:origin x="1042" y="48"/>
      </p:cViewPr>
      <p:guideLst>
        <p:guide orient="horz" pos="2160"/>
        <p:guide pos="3840"/>
      </p:guideLst>
    </p:cSldViewPr>
  </p:slideViewPr>
  <p:notesTextViewPr>
    <p:cViewPr>
      <p:scale>
        <a:sx n="100" d="100"/>
        <a:sy n="100" d="100"/>
      </p:scale>
      <p:origin x="0" y="0"/>
    </p:cViewPr>
  </p:notesTextViewPr>
  <p:sorterViewPr>
    <p:cViewPr>
      <p:scale>
        <a:sx n="1" d="1"/>
        <a:sy n="1" d="1"/>
      </p:scale>
      <p:origin x="0" y="0"/>
    </p:cViewPr>
  </p:sorterViewPr>
  <p:notesViewPr>
    <p:cSldViewPr>
      <p:cViewPr varScale="1">
        <p:scale>
          <a:sx n="65" d="100"/>
          <a:sy n="65" d="100"/>
        </p:scale>
        <p:origin x="315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BA6C04-CD80-40BF-983F-2074A173FFF4}" type="datetimeFigureOut">
              <a:rPr lang="en-US" smtClean="0"/>
              <a:t>4/3/2023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28A66-05DF-42F1-9E7A-78FD68DB1FE1}" type="slidenum">
              <a:rPr lang="en-US" smtClean="0"/>
              <a:t>‹#›</a:t>
            </a:fld>
            <a:endParaRPr lang="en-US"/>
          </a:p>
        </p:txBody>
      </p:sp>
    </p:spTree>
    <p:extLst>
      <p:ext uri="{BB962C8B-B14F-4D97-AF65-F5344CB8AC3E}">
        <p14:creationId xmlns:p14="http://schemas.microsoft.com/office/powerpoint/2010/main" val="1668770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5E9D37-16B0-49F1-BE9D-29C9BE8D3201}" type="datetimeFigureOut">
              <a:rPr lang="en-US" smtClean="0"/>
              <a:pPr/>
              <a:t>4/3/2023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75C3D-524C-463D-9D71-772A55D9AFAC}" type="slidenum">
              <a:rPr lang="en-US" smtClean="0"/>
              <a:pPr/>
              <a:t>‹#›</a:t>
            </a:fld>
            <a:endParaRPr lang="en-US"/>
          </a:p>
        </p:txBody>
      </p:sp>
    </p:spTree>
    <p:extLst>
      <p:ext uri="{BB962C8B-B14F-4D97-AF65-F5344CB8AC3E}">
        <p14:creationId xmlns:p14="http://schemas.microsoft.com/office/powerpoint/2010/main" val="341429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1</a:t>
            </a:fld>
            <a:endParaRPr lang="en-US"/>
          </a:p>
        </p:txBody>
      </p:sp>
    </p:spTree>
    <p:extLst>
      <p:ext uri="{BB962C8B-B14F-4D97-AF65-F5344CB8AC3E}">
        <p14:creationId xmlns:p14="http://schemas.microsoft.com/office/powerpoint/2010/main" val="3749633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12</a:t>
            </a:fld>
            <a:endParaRPr lang="en-US"/>
          </a:p>
        </p:txBody>
      </p:sp>
    </p:spTree>
    <p:extLst>
      <p:ext uri="{BB962C8B-B14F-4D97-AF65-F5344CB8AC3E}">
        <p14:creationId xmlns:p14="http://schemas.microsoft.com/office/powerpoint/2010/main" val="4094002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13</a:t>
            </a:fld>
            <a:endParaRPr lang="en-US"/>
          </a:p>
        </p:txBody>
      </p:sp>
    </p:spTree>
    <p:extLst>
      <p:ext uri="{BB962C8B-B14F-4D97-AF65-F5344CB8AC3E}">
        <p14:creationId xmlns:p14="http://schemas.microsoft.com/office/powerpoint/2010/main" val="266995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14</a:t>
            </a:fld>
            <a:endParaRPr lang="en-US"/>
          </a:p>
        </p:txBody>
      </p:sp>
    </p:spTree>
    <p:extLst>
      <p:ext uri="{BB962C8B-B14F-4D97-AF65-F5344CB8AC3E}">
        <p14:creationId xmlns:p14="http://schemas.microsoft.com/office/powerpoint/2010/main" val="1163282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15</a:t>
            </a:fld>
            <a:endParaRPr lang="en-US"/>
          </a:p>
        </p:txBody>
      </p:sp>
    </p:spTree>
    <p:extLst>
      <p:ext uri="{BB962C8B-B14F-4D97-AF65-F5344CB8AC3E}">
        <p14:creationId xmlns:p14="http://schemas.microsoft.com/office/powerpoint/2010/main" val="411873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16</a:t>
            </a:fld>
            <a:endParaRPr lang="en-US"/>
          </a:p>
        </p:txBody>
      </p:sp>
    </p:spTree>
    <p:extLst>
      <p:ext uri="{BB962C8B-B14F-4D97-AF65-F5344CB8AC3E}">
        <p14:creationId xmlns:p14="http://schemas.microsoft.com/office/powerpoint/2010/main" val="3137976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17</a:t>
            </a:fld>
            <a:endParaRPr lang="en-US"/>
          </a:p>
        </p:txBody>
      </p:sp>
    </p:spTree>
    <p:extLst>
      <p:ext uri="{BB962C8B-B14F-4D97-AF65-F5344CB8AC3E}">
        <p14:creationId xmlns:p14="http://schemas.microsoft.com/office/powerpoint/2010/main" val="1019725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18</a:t>
            </a:fld>
            <a:endParaRPr lang="en-US"/>
          </a:p>
        </p:txBody>
      </p:sp>
    </p:spTree>
    <p:extLst>
      <p:ext uri="{BB962C8B-B14F-4D97-AF65-F5344CB8AC3E}">
        <p14:creationId xmlns:p14="http://schemas.microsoft.com/office/powerpoint/2010/main" val="1082739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19</a:t>
            </a:fld>
            <a:endParaRPr lang="en-US"/>
          </a:p>
        </p:txBody>
      </p:sp>
    </p:spTree>
    <p:extLst>
      <p:ext uri="{BB962C8B-B14F-4D97-AF65-F5344CB8AC3E}">
        <p14:creationId xmlns:p14="http://schemas.microsoft.com/office/powerpoint/2010/main" val="2792802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20</a:t>
            </a:fld>
            <a:endParaRPr lang="en-US"/>
          </a:p>
        </p:txBody>
      </p:sp>
    </p:spTree>
    <p:extLst>
      <p:ext uri="{BB962C8B-B14F-4D97-AF65-F5344CB8AC3E}">
        <p14:creationId xmlns:p14="http://schemas.microsoft.com/office/powerpoint/2010/main" val="250433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21</a:t>
            </a:fld>
            <a:endParaRPr lang="en-US"/>
          </a:p>
        </p:txBody>
      </p:sp>
    </p:spTree>
    <p:extLst>
      <p:ext uri="{BB962C8B-B14F-4D97-AF65-F5344CB8AC3E}">
        <p14:creationId xmlns:p14="http://schemas.microsoft.com/office/powerpoint/2010/main" val="269613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Disclosure slide option #2 for multiple presenters. Select either option 1 or option 2, you don’t need to have both. </a:t>
            </a:r>
          </a:p>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2</a:t>
            </a:fld>
            <a:endParaRPr lang="en-US"/>
          </a:p>
        </p:txBody>
      </p:sp>
    </p:spTree>
    <p:extLst>
      <p:ext uri="{BB962C8B-B14F-4D97-AF65-F5344CB8AC3E}">
        <p14:creationId xmlns:p14="http://schemas.microsoft.com/office/powerpoint/2010/main" val="275653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this time at the end of your presentation to review key takeaways and information that audiences should remember in the future.  If practical, apply this to clinical practice.</a:t>
            </a:r>
          </a:p>
        </p:txBody>
      </p:sp>
      <p:sp>
        <p:nvSpPr>
          <p:cNvPr id="4" name="Slide Number Placeholder 3"/>
          <p:cNvSpPr>
            <a:spLocks noGrp="1"/>
          </p:cNvSpPr>
          <p:nvPr>
            <p:ph type="sldNum" sz="quarter" idx="5"/>
          </p:nvPr>
        </p:nvSpPr>
        <p:spPr/>
        <p:txBody>
          <a:bodyPr/>
          <a:lstStyle/>
          <a:p>
            <a:fld id="{58075C3D-524C-463D-9D71-772A55D9AFAC}" type="slidenum">
              <a:rPr lang="en-US" smtClean="0"/>
              <a:pPr/>
              <a:t>22</a:t>
            </a:fld>
            <a:endParaRPr lang="en-US"/>
          </a:p>
        </p:txBody>
      </p:sp>
    </p:spTree>
    <p:extLst>
      <p:ext uri="{BB962C8B-B14F-4D97-AF65-F5344CB8AC3E}">
        <p14:creationId xmlns:p14="http://schemas.microsoft.com/office/powerpoint/2010/main" val="1142580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effectLst/>
              </a:rPr>
              <a:t>ASAM requests the APA citation format</a:t>
            </a:r>
          </a:p>
          <a:p>
            <a:pPr marL="0" indent="0">
              <a:buFont typeface="Arial" panose="020B0604020202020204" pitchFamily="34" charset="0"/>
              <a:buNone/>
            </a:pPr>
            <a:r>
              <a:rPr lang="en-US" dirty="0">
                <a:effectLst/>
              </a:rPr>
              <a:t>Link: https://owl.purdue.edu/owl/research_and_citation/apa_style/apa_formatting_and_style_guide/general_format.html </a:t>
            </a:r>
          </a:p>
        </p:txBody>
      </p:sp>
      <p:sp>
        <p:nvSpPr>
          <p:cNvPr id="4" name="Slide Number Placeholder 3"/>
          <p:cNvSpPr>
            <a:spLocks noGrp="1"/>
          </p:cNvSpPr>
          <p:nvPr>
            <p:ph type="sldNum" sz="quarter" idx="5"/>
          </p:nvPr>
        </p:nvSpPr>
        <p:spPr/>
        <p:txBody>
          <a:bodyPr/>
          <a:lstStyle/>
          <a:p>
            <a:fld id="{58075C3D-524C-463D-9D71-772A55D9AFAC}" type="slidenum">
              <a:rPr lang="en-US" smtClean="0"/>
              <a:pPr/>
              <a:t>24</a:t>
            </a:fld>
            <a:endParaRPr lang="en-US"/>
          </a:p>
        </p:txBody>
      </p:sp>
    </p:spTree>
    <p:extLst>
      <p:ext uri="{BB962C8B-B14F-4D97-AF65-F5344CB8AC3E}">
        <p14:creationId xmlns:p14="http://schemas.microsoft.com/office/powerpoint/2010/main" val="4180568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effectLst/>
              </a:rPr>
              <a:t>ASAM requests the APA citation format</a:t>
            </a:r>
          </a:p>
          <a:p>
            <a:pPr marL="0" indent="0">
              <a:buFont typeface="Arial" panose="020B0604020202020204" pitchFamily="34" charset="0"/>
              <a:buNone/>
            </a:pPr>
            <a:r>
              <a:rPr lang="en-US" dirty="0">
                <a:effectLst/>
              </a:rPr>
              <a:t>Link: https://owl.purdue.edu/owl/research_and_citation/apa_style/apa_formatting_and_style_guide/general_format.html </a:t>
            </a:r>
          </a:p>
        </p:txBody>
      </p:sp>
      <p:sp>
        <p:nvSpPr>
          <p:cNvPr id="4" name="Slide Number Placeholder 3"/>
          <p:cNvSpPr>
            <a:spLocks noGrp="1"/>
          </p:cNvSpPr>
          <p:nvPr>
            <p:ph type="sldNum" sz="quarter" idx="5"/>
          </p:nvPr>
        </p:nvSpPr>
        <p:spPr/>
        <p:txBody>
          <a:bodyPr/>
          <a:lstStyle/>
          <a:p>
            <a:fld id="{58075C3D-524C-463D-9D71-772A55D9AFAC}" type="slidenum">
              <a:rPr lang="en-US" smtClean="0"/>
              <a:pPr/>
              <a:t>25</a:t>
            </a:fld>
            <a:endParaRPr lang="en-US"/>
          </a:p>
        </p:txBody>
      </p:sp>
    </p:spTree>
    <p:extLst>
      <p:ext uri="{BB962C8B-B14F-4D97-AF65-F5344CB8AC3E}">
        <p14:creationId xmlns:p14="http://schemas.microsoft.com/office/powerpoint/2010/main" val="4105081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26</a:t>
            </a:fld>
            <a:endParaRPr lang="en-US"/>
          </a:p>
        </p:txBody>
      </p:sp>
    </p:spTree>
    <p:extLst>
      <p:ext uri="{BB962C8B-B14F-4D97-AF65-F5344CB8AC3E}">
        <p14:creationId xmlns:p14="http://schemas.microsoft.com/office/powerpoint/2010/main" val="3689257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29</a:t>
            </a:fld>
            <a:endParaRPr lang="en-US"/>
          </a:p>
        </p:txBody>
      </p:sp>
    </p:spTree>
    <p:extLst>
      <p:ext uri="{BB962C8B-B14F-4D97-AF65-F5344CB8AC3E}">
        <p14:creationId xmlns:p14="http://schemas.microsoft.com/office/powerpoint/2010/main" val="292587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Disclosure slide option #2 for multiple presenters. Select either option 1 or option 2, you don’t need to have both. </a:t>
            </a:r>
          </a:p>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3</a:t>
            </a:fld>
            <a:endParaRPr lang="en-US"/>
          </a:p>
        </p:txBody>
      </p:sp>
    </p:spTree>
    <p:extLst>
      <p:ext uri="{BB962C8B-B14F-4D97-AF65-F5344CB8AC3E}">
        <p14:creationId xmlns:p14="http://schemas.microsoft.com/office/powerpoint/2010/main" val="420894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5</a:t>
            </a:fld>
            <a:endParaRPr lang="en-US"/>
          </a:p>
        </p:txBody>
      </p:sp>
    </p:spTree>
    <p:extLst>
      <p:ext uri="{BB962C8B-B14F-4D97-AF65-F5344CB8AC3E}">
        <p14:creationId xmlns:p14="http://schemas.microsoft.com/office/powerpoint/2010/main" val="947223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6</a:t>
            </a:fld>
            <a:endParaRPr lang="en-US"/>
          </a:p>
        </p:txBody>
      </p:sp>
    </p:spTree>
    <p:extLst>
      <p:ext uri="{BB962C8B-B14F-4D97-AF65-F5344CB8AC3E}">
        <p14:creationId xmlns:p14="http://schemas.microsoft.com/office/powerpoint/2010/main" val="1933102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figure shows the comparative plasma pharmacokinetics of BUP, administered as single acute doses through various routes – IV, sublingual tablet, buccal film, transdermal patch, subcutaneous depot, and surgical implant (discontinued from market).  These data are compiled from several published studies.  The X-axis is divided into early, middle and late phases, and the Y-axis is plotted on a log</a:t>
            </a:r>
            <a:r>
              <a:rPr lang="en-US" baseline="-25000" dirty="0"/>
              <a:t>10 </a:t>
            </a:r>
            <a:r>
              <a:rPr lang="en-US" dirty="0"/>
              <a:t>scale, so you can more easily see differences across routes across time. </a:t>
            </a:r>
          </a:p>
          <a:p>
            <a:endParaRPr lang="en-US" dirty="0"/>
          </a:p>
          <a:p>
            <a:r>
              <a:rPr lang="en-US" dirty="0"/>
              <a:t>IV administration leads to an immediate, large spike in plasma levels that descends rapidly in the first few hours, and then more gradually, toward baseline levels.  Transmucosal formulations (SL and buccal) reach peak plasma levels ≈ 45 min after administration and gradually decrease. For IV and transmucosal routes, the terminal phase is similar.  Kinetics for the other formulations show a “flip-flop”.  For the transdermal patch for treating chronic pain, lower BUP doses are delivered, consequently, plasma levels are considerably lower than other formulations. Transdermal administration results in plasma levels that rise very gradually to reach a steady state around 60 hr after applying the patch.  </a:t>
            </a:r>
            <a:r>
              <a:rPr lang="en-US" dirty="0">
                <a:solidFill>
                  <a:srgbClr val="FF0000"/>
                </a:solidFill>
              </a:rPr>
              <a:t>The SC depot injection leads to an increase in plasma levels that is slower than transmucosal but faster than transdermal, reaching asymptotic levels several hours after administration, and these levels are maintained over a 1-month period</a:t>
            </a:r>
            <a:r>
              <a:rPr lang="en-US" dirty="0"/>
              <a:t>. </a:t>
            </a:r>
          </a:p>
        </p:txBody>
      </p:sp>
      <p:sp>
        <p:nvSpPr>
          <p:cNvPr id="4" name="Slide Number Placeholder 3"/>
          <p:cNvSpPr>
            <a:spLocks noGrp="1"/>
          </p:cNvSpPr>
          <p:nvPr>
            <p:ph type="sldNum" sz="quarter" idx="5"/>
          </p:nvPr>
        </p:nvSpPr>
        <p:spPr/>
        <p:txBody>
          <a:bodyPr/>
          <a:lstStyle/>
          <a:p>
            <a:fld id="{48948FFC-BE8E-554A-B874-6490628596F5}" type="slidenum">
              <a:rPr lang="en-US" smtClean="0"/>
              <a:t>7</a:t>
            </a:fld>
            <a:endParaRPr lang="en-US" dirty="0"/>
          </a:p>
        </p:txBody>
      </p:sp>
    </p:spTree>
    <p:extLst>
      <p:ext uri="{BB962C8B-B14F-4D97-AF65-F5344CB8AC3E}">
        <p14:creationId xmlns:p14="http://schemas.microsoft.com/office/powerpoint/2010/main" val="2301737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8</a:t>
            </a:fld>
            <a:endParaRPr lang="en-US"/>
          </a:p>
        </p:txBody>
      </p:sp>
    </p:spTree>
    <p:extLst>
      <p:ext uri="{BB962C8B-B14F-4D97-AF65-F5344CB8AC3E}">
        <p14:creationId xmlns:p14="http://schemas.microsoft.com/office/powerpoint/2010/main" val="2116667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9</a:t>
            </a:fld>
            <a:endParaRPr lang="en-US"/>
          </a:p>
        </p:txBody>
      </p:sp>
    </p:spTree>
    <p:extLst>
      <p:ext uri="{BB962C8B-B14F-4D97-AF65-F5344CB8AC3E}">
        <p14:creationId xmlns:p14="http://schemas.microsoft.com/office/powerpoint/2010/main" val="3421777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10</a:t>
            </a:fld>
            <a:endParaRPr lang="en-US"/>
          </a:p>
        </p:txBody>
      </p:sp>
    </p:spTree>
    <p:extLst>
      <p:ext uri="{BB962C8B-B14F-4D97-AF65-F5344CB8AC3E}">
        <p14:creationId xmlns:p14="http://schemas.microsoft.com/office/powerpoint/2010/main" val="1699421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1793EBE2-16B0-4E4A-8318-2837B630BDAB}"/>
              </a:ext>
            </a:extLst>
          </p:cNvPr>
          <p:cNvSpPr>
            <a:spLocks noGrp="1"/>
          </p:cNvSpPr>
          <p:nvPr>
            <p:ph type="ctrTitle" hasCustomPrompt="1"/>
          </p:nvPr>
        </p:nvSpPr>
        <p:spPr>
          <a:xfrm>
            <a:off x="666752" y="381000"/>
            <a:ext cx="10972800" cy="3200399"/>
          </a:xfrm>
          <a:effectLst/>
        </p:spPr>
        <p:txBody>
          <a:bodyPr tIns="0" bIns="0" anchor="ctr">
            <a:normAutofit/>
          </a:bodyPr>
          <a:lstStyle>
            <a:lvl1pPr algn="l" rtl="0" eaLnBrk="1" latinLnBrk="0" hangingPunct="1">
              <a:spcBef>
                <a:spcPct val="0"/>
              </a:spcBef>
              <a:buNone/>
              <a:defRPr lang="en-US" sz="5400" b="1" kern="1200" dirty="0">
                <a:ln w="500">
                  <a:solidFill>
                    <a:schemeClr val="tx2">
                      <a:shade val="20000"/>
                      <a:satMod val="350000"/>
                    </a:schemeClr>
                  </a:solidFill>
                </a:ln>
                <a:solidFill>
                  <a:schemeClr val="tx2">
                    <a:tint val="100000"/>
                    <a:satMod val="250000"/>
                  </a:schemeClr>
                </a:solidFill>
                <a:effectLst/>
                <a:latin typeface="Lato" panose="020F0502020204030203" pitchFamily="34" charset="0"/>
                <a:ea typeface="+mj-ea"/>
                <a:cs typeface="+mj-cs"/>
              </a:defRPr>
            </a:lvl1pPr>
          </a:lstStyle>
          <a:p>
            <a:r>
              <a:rPr lang="en-US" dirty="0"/>
              <a:t>[INSERT PRESENTATION TITLE]</a:t>
            </a:r>
          </a:p>
        </p:txBody>
      </p:sp>
      <p:sp>
        <p:nvSpPr>
          <p:cNvPr id="4" name="Subtitle 16">
            <a:extLst>
              <a:ext uri="{FF2B5EF4-FFF2-40B4-BE49-F238E27FC236}">
                <a16:creationId xmlns:a16="http://schemas.microsoft.com/office/drawing/2014/main" id="{6F705875-8292-44B2-B528-4475B55DA823}"/>
              </a:ext>
            </a:extLst>
          </p:cNvPr>
          <p:cNvSpPr>
            <a:spLocks noGrp="1"/>
          </p:cNvSpPr>
          <p:nvPr>
            <p:ph type="subTitle" idx="1" hasCustomPrompt="1"/>
          </p:nvPr>
        </p:nvSpPr>
        <p:spPr>
          <a:xfrm>
            <a:off x="666752" y="3753928"/>
            <a:ext cx="10972800" cy="1219200"/>
          </a:xfrm>
        </p:spPr>
        <p:txBody>
          <a:bodyPr lIns="0" tIns="0" rIns="0" bIns="0" anchor="ctr">
            <a:normAutofit/>
          </a:bodyPr>
          <a:lstStyle>
            <a:lvl1pPr marL="0" indent="0" algn="l">
              <a:buNone/>
              <a:defRPr sz="3600" b="1">
                <a:solidFill>
                  <a:schemeClr val="tx1"/>
                </a:solidFill>
              </a:defRPr>
            </a:lvl1pPr>
            <a:lvl2pPr marL="457178" indent="0" algn="ctr">
              <a:buNone/>
            </a:lvl2pPr>
            <a:lvl3pPr marL="914354" indent="0" algn="ctr">
              <a:buNone/>
            </a:lvl3pPr>
            <a:lvl4pPr marL="1371532" indent="0" algn="ctr">
              <a:buNone/>
            </a:lvl4pPr>
            <a:lvl5pPr marL="1828709" indent="0" algn="ctr">
              <a:buNone/>
            </a:lvl5pPr>
            <a:lvl6pPr marL="2285886" indent="0" algn="ctr">
              <a:buNone/>
            </a:lvl6pPr>
            <a:lvl7pPr marL="2743062" indent="0" algn="ctr">
              <a:buNone/>
            </a:lvl7pPr>
            <a:lvl8pPr marL="3200240" indent="0" algn="ctr">
              <a:buNone/>
            </a:lvl8pPr>
            <a:lvl9pPr marL="3657418" indent="0" algn="ctr">
              <a:buNone/>
            </a:lvl9pPr>
          </a:lstStyle>
          <a:p>
            <a:r>
              <a:rPr lang="en-US" dirty="0"/>
              <a:t>[Insert Speaker Name, Speaker Credentials]</a:t>
            </a:r>
          </a:p>
        </p:txBody>
      </p:sp>
      <p:sp>
        <p:nvSpPr>
          <p:cNvPr id="5" name="Text Placeholder 2">
            <a:extLst>
              <a:ext uri="{FF2B5EF4-FFF2-40B4-BE49-F238E27FC236}">
                <a16:creationId xmlns:a16="http://schemas.microsoft.com/office/drawing/2014/main" id="{BE0A9706-3AF9-4028-AD50-F074E200C598}"/>
              </a:ext>
            </a:extLst>
          </p:cNvPr>
          <p:cNvSpPr>
            <a:spLocks noGrp="1"/>
          </p:cNvSpPr>
          <p:nvPr>
            <p:ph type="body" sz="quarter" idx="10" hasCustomPrompt="1"/>
          </p:nvPr>
        </p:nvSpPr>
        <p:spPr>
          <a:xfrm>
            <a:off x="666750" y="5029200"/>
            <a:ext cx="10972800" cy="914400"/>
          </a:xfrm>
        </p:spPr>
        <p:txBody>
          <a:bodyPr anchor="ctr">
            <a:normAutofit/>
          </a:bodyPr>
          <a:lstStyle>
            <a:lvl1pPr marL="0" indent="0">
              <a:buNone/>
              <a:defRPr sz="2800" baseline="0"/>
            </a:lvl1pPr>
          </a:lstStyle>
          <a:p>
            <a:r>
              <a:rPr lang="en-US" dirty="0"/>
              <a:t>Presented at Name of Event on Date of Event </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86286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BF65-36B2-4F1B-881C-F9CE1BAA828E}"/>
              </a:ext>
            </a:extLst>
          </p:cNvPr>
          <p:cNvSpPr>
            <a:spLocks noGrp="1"/>
          </p:cNvSpPr>
          <p:nvPr>
            <p:ph type="title" hasCustomPrompt="1"/>
          </p:nvPr>
        </p:nvSpPr>
        <p:spPr>
          <a:xfrm>
            <a:off x="609600" y="228600"/>
            <a:ext cx="10972800" cy="922882"/>
          </a:xfrm>
        </p:spPr>
        <p:txBody>
          <a:bodyPr/>
          <a:lstStyle>
            <a:lvl1pPr algn="ctr">
              <a:defRPr/>
            </a:lvl1pPr>
          </a:lstStyle>
          <a:p>
            <a:r>
              <a:rPr lang="en-US" dirty="0"/>
              <a:t>[Click to insert title]</a:t>
            </a:r>
          </a:p>
        </p:txBody>
      </p:sp>
      <p:sp>
        <p:nvSpPr>
          <p:cNvPr id="3" name="Text Placeholder 2">
            <a:extLst>
              <a:ext uri="{FF2B5EF4-FFF2-40B4-BE49-F238E27FC236}">
                <a16:creationId xmlns:a16="http://schemas.microsoft.com/office/drawing/2014/main" id="{A732FFB7-F684-4907-B700-2BF13B8A61A5}"/>
              </a:ext>
            </a:extLst>
          </p:cNvPr>
          <p:cNvSpPr>
            <a:spLocks noGrp="1"/>
          </p:cNvSpPr>
          <p:nvPr>
            <p:ph type="body" idx="1" hasCustomPrompt="1"/>
          </p:nvPr>
        </p:nvSpPr>
        <p:spPr>
          <a:xfrm>
            <a:off x="609600" y="1295400"/>
            <a:ext cx="5386917" cy="502920"/>
          </a:xfrm>
        </p:spPr>
        <p:txBody>
          <a:bodyPr anchor="b">
            <a:noAutofit/>
          </a:bodyPr>
          <a:lstStyle>
            <a:lvl1pPr marL="320024" indent="-320024" algn="l" rtl="0" eaLnBrk="1" latinLnBrk="0" hangingPunct="1">
              <a:spcBef>
                <a:spcPct val="20000"/>
              </a:spcBef>
              <a:buClr>
                <a:schemeClr val="accent1"/>
              </a:buClr>
              <a:buSzPct val="70000"/>
              <a:buFont typeface="Wingdings 2"/>
              <a:buNone/>
              <a:defRPr lang="en-US" sz="2800" b="1" kern="1200" dirty="0">
                <a:solidFill>
                  <a:schemeClr val="tx1"/>
                </a:solidFill>
                <a:effectLst>
                  <a:outerShdw blurRad="30000" dist="30000" dir="2700000" algn="tl" rotWithShape="0">
                    <a:schemeClr val="bg2">
                      <a:shade val="45000"/>
                      <a:satMod val="150000"/>
                      <a:alpha val="90000"/>
                    </a:schemeClr>
                  </a:outerShdw>
                </a:effectLst>
                <a:latin typeface="Lato" panose="020F0502020204030203" pitchFamily="34" charset="0"/>
                <a:ea typeface="+mn-ea"/>
                <a:cs typeface="+mn-cs"/>
              </a:defRPr>
            </a:lvl1pPr>
            <a:lvl2pPr>
              <a:buNone/>
              <a:defRPr sz="2000" b="1"/>
            </a:lvl2pPr>
            <a:lvl3pPr>
              <a:buNone/>
              <a:defRPr sz="1800" b="1"/>
            </a:lvl3pPr>
            <a:lvl4pPr>
              <a:buNone/>
              <a:defRPr sz="1600" b="1"/>
            </a:lvl4pPr>
            <a:lvl5pPr>
              <a:buNone/>
              <a:defRPr sz="1600" b="1"/>
            </a:lvl5pPr>
          </a:lstStyle>
          <a:p>
            <a:pPr marL="320024" lvl="0" indent="-320024" algn="l" rtl="0" eaLnBrk="1" latinLnBrk="0" hangingPunct="1">
              <a:spcBef>
                <a:spcPct val="20000"/>
              </a:spcBef>
              <a:buClr>
                <a:schemeClr val="accent1"/>
              </a:buClr>
              <a:buSzPct val="70000"/>
              <a:buFont typeface="Wingdings 2"/>
              <a:buNone/>
            </a:pPr>
            <a:r>
              <a:rPr lang="en-US" dirty="0"/>
              <a:t>[Insert Heading]</a:t>
            </a:r>
          </a:p>
        </p:txBody>
      </p:sp>
      <p:sp>
        <p:nvSpPr>
          <p:cNvPr id="4" name="Text Placeholder 3">
            <a:extLst>
              <a:ext uri="{FF2B5EF4-FFF2-40B4-BE49-F238E27FC236}">
                <a16:creationId xmlns:a16="http://schemas.microsoft.com/office/drawing/2014/main" id="{581BFE5F-C2DA-4CB6-A1B1-3D809CA8F9B5}"/>
              </a:ext>
            </a:extLst>
          </p:cNvPr>
          <p:cNvSpPr>
            <a:spLocks noGrp="1"/>
          </p:cNvSpPr>
          <p:nvPr>
            <p:ph type="body" sz="half" idx="3" hasCustomPrompt="1"/>
          </p:nvPr>
        </p:nvSpPr>
        <p:spPr>
          <a:xfrm>
            <a:off x="6193377" y="1295400"/>
            <a:ext cx="5389033" cy="502920"/>
          </a:xfrm>
        </p:spPr>
        <p:txBody>
          <a:bodyPr anchor="b">
            <a:noAutofit/>
          </a:bodyPr>
          <a:lstStyle>
            <a:lvl1pPr marL="320024" indent="-320024" algn="l" rtl="0" eaLnBrk="1" latinLnBrk="0" hangingPunct="1">
              <a:spcBef>
                <a:spcPct val="20000"/>
              </a:spcBef>
              <a:buClr>
                <a:schemeClr val="accent1"/>
              </a:buClr>
              <a:buSzPct val="70000"/>
              <a:buFont typeface="Wingdings 2"/>
              <a:buNone/>
              <a:defRPr sz="28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marL="320024" lvl="0" indent="-320024" algn="l" rtl="0" eaLnBrk="1" latinLnBrk="0" hangingPunct="1">
              <a:spcBef>
                <a:spcPct val="20000"/>
              </a:spcBef>
              <a:buClr>
                <a:schemeClr val="accent1"/>
              </a:buClr>
              <a:buSzPct val="70000"/>
              <a:buFont typeface="Wingdings 2"/>
              <a:buNone/>
            </a:pPr>
            <a:r>
              <a:rPr lang="en-US" dirty="0"/>
              <a:t>[Insert Heading]</a:t>
            </a:r>
          </a:p>
        </p:txBody>
      </p:sp>
      <p:sp>
        <p:nvSpPr>
          <p:cNvPr id="5" name="Content Placeholder 4">
            <a:extLst>
              <a:ext uri="{FF2B5EF4-FFF2-40B4-BE49-F238E27FC236}">
                <a16:creationId xmlns:a16="http://schemas.microsoft.com/office/drawing/2014/main" id="{D7A44C07-434C-4581-8A43-8FFFF2ABB0D8}"/>
              </a:ext>
            </a:extLst>
          </p:cNvPr>
          <p:cNvSpPr>
            <a:spLocks noGrp="1"/>
          </p:cNvSpPr>
          <p:nvPr>
            <p:ph sz="quarter" idx="2" hasCustomPrompt="1"/>
          </p:nvPr>
        </p:nvSpPr>
        <p:spPr>
          <a:xfrm>
            <a:off x="609600" y="1942238"/>
            <a:ext cx="5386917" cy="4077562"/>
          </a:xfrm>
        </p:spPr>
        <p:txBody>
          <a:bodyPr/>
          <a:lstStyle>
            <a:lvl1pPr>
              <a:defRPr sz="2500"/>
            </a:lvl1pPr>
            <a:lvl2pPr>
              <a:defRPr sz="2400"/>
            </a:lvl2pPr>
            <a:lvl3pPr>
              <a:defRPr sz="2300"/>
            </a:lvl3pPr>
            <a:lvl4pPr>
              <a:defRPr sz="2200"/>
            </a:lvl4pPr>
            <a:lvl5pPr marL="1197803" indent="0">
              <a:buNone/>
              <a:defRPr sz="2400"/>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6" name="Content Placeholder 5">
            <a:extLst>
              <a:ext uri="{FF2B5EF4-FFF2-40B4-BE49-F238E27FC236}">
                <a16:creationId xmlns:a16="http://schemas.microsoft.com/office/drawing/2014/main" id="{AB78093A-43B0-48F9-A10F-7D6F274B8A47}"/>
              </a:ext>
            </a:extLst>
          </p:cNvPr>
          <p:cNvSpPr>
            <a:spLocks noGrp="1"/>
          </p:cNvSpPr>
          <p:nvPr>
            <p:ph sz="quarter" idx="4" hasCustomPrompt="1"/>
          </p:nvPr>
        </p:nvSpPr>
        <p:spPr>
          <a:xfrm>
            <a:off x="6193377" y="1942238"/>
            <a:ext cx="5389033" cy="4077562"/>
          </a:xfrm>
        </p:spPr>
        <p:txBody>
          <a:bodyPr/>
          <a:lstStyle>
            <a:lvl1pPr>
              <a:defRPr sz="2500"/>
            </a:lvl1pPr>
            <a:lvl2pPr>
              <a:defRPr sz="2400"/>
            </a:lvl2pPr>
            <a:lvl3pPr>
              <a:defRPr sz="2300"/>
            </a:lvl3pPr>
            <a:lvl4pPr>
              <a:defRPr sz="2200"/>
            </a:lvl4pPr>
            <a:lvl5pPr>
              <a:defRPr sz="2000"/>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 Placeholder 6">
            <a:extLst>
              <a:ext uri="{FF2B5EF4-FFF2-40B4-BE49-F238E27FC236}">
                <a16:creationId xmlns:a16="http://schemas.microsoft.com/office/drawing/2014/main" id="{48939AF1-74B9-4BAE-89DB-6B148E2572BA}"/>
              </a:ext>
            </a:extLst>
          </p:cNvPr>
          <p:cNvSpPr>
            <a:spLocks noGrp="1"/>
          </p:cNvSpPr>
          <p:nvPr>
            <p:ph type="body" sz="quarter" idx="11" hasCustomPrompt="1"/>
          </p:nvPr>
        </p:nvSpPr>
        <p:spPr>
          <a:xfrm>
            <a:off x="4343400" y="6163718"/>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49217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609600" y="1219200"/>
            <a:ext cx="10972800" cy="609600"/>
          </a:xfrm>
        </p:spPr>
        <p:txBody>
          <a:bodyPr>
            <a:noAutofit/>
          </a:bodyPr>
          <a:lstStyle>
            <a:lvl1pPr marL="0" indent="0" algn="ctr">
              <a:buNone/>
              <a:defRPr sz="32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11" name="Text Placeholder 6">
            <a:extLst>
              <a:ext uri="{FF2B5EF4-FFF2-40B4-BE49-F238E27FC236}">
                <a16:creationId xmlns:a16="http://schemas.microsoft.com/office/drawing/2014/main" id="{26753E94-D33B-4EC6-A735-B28D9A1BE762}"/>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12" name="Content Placeholder 7">
            <a:extLst>
              <a:ext uri="{FF2B5EF4-FFF2-40B4-BE49-F238E27FC236}">
                <a16:creationId xmlns:a16="http://schemas.microsoft.com/office/drawing/2014/main" id="{4B957661-4E44-452F-941C-C6A98C1A2926}"/>
              </a:ext>
            </a:extLst>
          </p:cNvPr>
          <p:cNvSpPr>
            <a:spLocks noGrp="1"/>
          </p:cNvSpPr>
          <p:nvPr>
            <p:ph sz="quarter" idx="15" hasCustomPrompt="1"/>
          </p:nvPr>
        </p:nvSpPr>
        <p:spPr>
          <a:xfrm>
            <a:off x="609601" y="1828800"/>
            <a:ext cx="10972800" cy="4152900"/>
          </a:xfrm>
        </p:spPr>
        <p:txBody>
          <a:bodyPr/>
          <a:lstStyle>
            <a:lvl1pPr marL="0" indent="0">
              <a:buNone/>
              <a:defRPr/>
            </a:lvl1pPr>
          </a:lstStyle>
          <a:p>
            <a:pPr lvl="0"/>
            <a:r>
              <a:rPr lang="en-US" dirty="0"/>
              <a:t>[Insert or paste in chart]</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938253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orizontal Chart Layout Option 2">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85DB370-49A6-45E1-AFCA-CCB1AE13F388}"/>
              </a:ext>
            </a:extLst>
          </p:cNvPr>
          <p:cNvSpPr>
            <a:spLocks noGrp="1"/>
          </p:cNvSpPr>
          <p:nvPr>
            <p:ph sz="quarter" idx="15" hasCustomPrompt="1"/>
          </p:nvPr>
        </p:nvSpPr>
        <p:spPr>
          <a:xfrm>
            <a:off x="609601" y="1295400"/>
            <a:ext cx="10972800" cy="4686300"/>
          </a:xfrm>
        </p:spPr>
        <p:txBody>
          <a:bodyPr/>
          <a:lstStyle>
            <a:lvl1pPr marL="0" indent="0">
              <a:buNone/>
              <a:defRPr/>
            </a:lvl1pPr>
          </a:lstStyle>
          <a:p>
            <a:pPr lvl="0"/>
            <a:r>
              <a:rPr lang="en-US" dirty="0"/>
              <a:t>[Insert or paste in chart]</a:t>
            </a:r>
          </a:p>
        </p:txBody>
      </p:sp>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7" name="Text Placeholder 6">
            <a:extLst>
              <a:ext uri="{FF2B5EF4-FFF2-40B4-BE49-F238E27FC236}">
                <a16:creationId xmlns:a16="http://schemas.microsoft.com/office/drawing/2014/main" id="{E9879B10-F719-4601-B36A-5071C9EAC6F4}"/>
              </a:ext>
            </a:extLst>
          </p:cNvPr>
          <p:cNvSpPr>
            <a:spLocks noGrp="1"/>
          </p:cNvSpPr>
          <p:nvPr>
            <p:ph type="body" sz="quarter" idx="11" hasCustomPrompt="1"/>
          </p:nvPr>
        </p:nvSpPr>
        <p:spPr>
          <a:xfrm>
            <a:off x="4343400" y="6116129"/>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177319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ultiple 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5" name="Chart Placeholder 4">
            <a:extLst>
              <a:ext uri="{FF2B5EF4-FFF2-40B4-BE49-F238E27FC236}">
                <a16:creationId xmlns:a16="http://schemas.microsoft.com/office/drawing/2014/main" id="{2BCE3DEF-A2F5-4D68-8C11-63152CF7A8DC}"/>
              </a:ext>
            </a:extLst>
          </p:cNvPr>
          <p:cNvSpPr>
            <a:spLocks noGrp="1"/>
          </p:cNvSpPr>
          <p:nvPr>
            <p:ph type="chart" sz="quarter" idx="12" hasCustomPrompt="1"/>
          </p:nvPr>
        </p:nvSpPr>
        <p:spPr>
          <a:xfrm>
            <a:off x="609600" y="1981200"/>
            <a:ext cx="5334000" cy="4038600"/>
          </a:xfrm>
          <a:ln w="12700">
            <a:noFill/>
          </a:ln>
        </p:spPr>
        <p:txBody>
          <a:bodyPr vert="horz" lIns="91440">
            <a:normAutofit/>
          </a:bodyPr>
          <a:lstStyle>
            <a:lvl1pPr marL="0" marR="0" indent="0" algn="l" defTabSz="914400" rtl="0" eaLnBrk="1" fontAlgn="auto" latinLnBrk="0" hangingPunct="1">
              <a:lnSpc>
                <a:spcPct val="100000"/>
              </a:lnSpc>
              <a:spcBef>
                <a:spcPct val="20000"/>
              </a:spcBef>
              <a:spcAft>
                <a:spcPts val="0"/>
              </a:spcAft>
              <a:buClr>
                <a:schemeClr val="accent1"/>
              </a:buClr>
              <a:buSzPct val="100000"/>
              <a:buFontTx/>
              <a:buNone/>
              <a:tabLst/>
              <a:defRPr lang="en-US" dirty="0"/>
            </a:lvl1pPr>
          </a:lstStyle>
          <a:p>
            <a:pPr marL="320024" marR="0" lvl="0" indent="-320024" algn="l" defTabSz="914400" rtl="0" eaLnBrk="1" fontAlgn="auto" latinLnBrk="0" hangingPunct="1">
              <a:lnSpc>
                <a:spcPct val="100000"/>
              </a:lnSpc>
              <a:spcBef>
                <a:spcPct val="20000"/>
              </a:spcBef>
              <a:spcAft>
                <a:spcPts val="0"/>
              </a:spcAft>
              <a:buClr>
                <a:schemeClr val="accent1"/>
              </a:buClr>
              <a:buSzPct val="100000"/>
              <a:buFont typeface="Wingdings 2" panose="05020102010507070707" pitchFamily="18" charset="2"/>
              <a:buChar char="®"/>
              <a:tabLst/>
              <a:defRPr/>
            </a:pPr>
            <a:r>
              <a:rPr lang="en-US" dirty="0"/>
              <a:t>[click the icon to insert a chart]</a:t>
            </a:r>
          </a:p>
          <a:p>
            <a:pPr lvl="0"/>
            <a:endParaRPr lang="en-US" dirty="0"/>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609600" y="1295400"/>
            <a:ext cx="5334000" cy="609600"/>
          </a:xfrm>
        </p:spPr>
        <p:txBody>
          <a:bodyPr>
            <a:noAutofit/>
          </a:bodyPr>
          <a:lstStyle>
            <a:lvl1pPr marL="0" indent="0" algn="ctr">
              <a:buNone/>
              <a:defRPr sz="26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11" name="Text Placeholder 6">
            <a:extLst>
              <a:ext uri="{FF2B5EF4-FFF2-40B4-BE49-F238E27FC236}">
                <a16:creationId xmlns:a16="http://schemas.microsoft.com/office/drawing/2014/main" id="{26753E94-D33B-4EC6-A735-B28D9A1BE762}"/>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6" name="Chart Placeholder 4">
            <a:extLst>
              <a:ext uri="{FF2B5EF4-FFF2-40B4-BE49-F238E27FC236}">
                <a16:creationId xmlns:a16="http://schemas.microsoft.com/office/drawing/2014/main" id="{F7CA21EC-1B48-40AB-9966-BA28DCDF08D2}"/>
              </a:ext>
            </a:extLst>
          </p:cNvPr>
          <p:cNvSpPr>
            <a:spLocks noGrp="1"/>
          </p:cNvSpPr>
          <p:nvPr>
            <p:ph type="chart" sz="quarter" idx="14" hasCustomPrompt="1"/>
          </p:nvPr>
        </p:nvSpPr>
        <p:spPr>
          <a:xfrm>
            <a:off x="6248400" y="1978660"/>
            <a:ext cx="5334000" cy="4038600"/>
          </a:xfrm>
          <a:ln w="12700">
            <a:noFill/>
          </a:ln>
        </p:spPr>
        <p:txBody>
          <a:bodyPr vert="horz" lIns="91440">
            <a:normAutofit/>
          </a:bodyPr>
          <a:lstStyle>
            <a:lvl1pPr marL="0" marR="0" indent="0" algn="l" defTabSz="914400" rtl="0" eaLnBrk="1" fontAlgn="auto" latinLnBrk="0" hangingPunct="1">
              <a:lnSpc>
                <a:spcPct val="100000"/>
              </a:lnSpc>
              <a:spcBef>
                <a:spcPct val="20000"/>
              </a:spcBef>
              <a:spcAft>
                <a:spcPts val="0"/>
              </a:spcAft>
              <a:buClr>
                <a:schemeClr val="accent1"/>
              </a:buClr>
              <a:buSzPct val="100000"/>
              <a:buFontTx/>
              <a:buNone/>
              <a:tabLst/>
              <a:defRPr lang="en-US" dirty="0"/>
            </a:lvl1pPr>
          </a:lstStyle>
          <a:p>
            <a:pPr marL="320024" marR="0" lvl="0" indent="-320024" algn="l" defTabSz="914400" rtl="0" eaLnBrk="1" fontAlgn="auto" latinLnBrk="0" hangingPunct="1">
              <a:lnSpc>
                <a:spcPct val="100000"/>
              </a:lnSpc>
              <a:spcBef>
                <a:spcPct val="20000"/>
              </a:spcBef>
              <a:spcAft>
                <a:spcPts val="0"/>
              </a:spcAft>
              <a:buClr>
                <a:schemeClr val="accent1"/>
              </a:buClr>
              <a:buSzPct val="100000"/>
              <a:buFont typeface="Wingdings 2" panose="05020102010507070707" pitchFamily="18" charset="2"/>
              <a:buChar char="®"/>
              <a:tabLst/>
              <a:defRPr/>
            </a:pPr>
            <a:r>
              <a:rPr lang="en-US" dirty="0"/>
              <a:t>[click the icon to insert a chart]</a:t>
            </a:r>
          </a:p>
          <a:p>
            <a:pPr lvl="0"/>
            <a:endParaRPr lang="en-US" dirty="0"/>
          </a:p>
        </p:txBody>
      </p:sp>
      <p:sp>
        <p:nvSpPr>
          <p:cNvPr id="7" name="Text Placeholder 8">
            <a:extLst>
              <a:ext uri="{FF2B5EF4-FFF2-40B4-BE49-F238E27FC236}">
                <a16:creationId xmlns:a16="http://schemas.microsoft.com/office/drawing/2014/main" id="{B8828604-0488-4E4E-8B88-0B534FB14531}"/>
              </a:ext>
            </a:extLst>
          </p:cNvPr>
          <p:cNvSpPr>
            <a:spLocks noGrp="1"/>
          </p:cNvSpPr>
          <p:nvPr>
            <p:ph type="body" sz="quarter" idx="15" hasCustomPrompt="1"/>
          </p:nvPr>
        </p:nvSpPr>
        <p:spPr>
          <a:xfrm>
            <a:off x="6248400" y="1295400"/>
            <a:ext cx="5334000" cy="609600"/>
          </a:xfrm>
        </p:spPr>
        <p:txBody>
          <a:bodyPr>
            <a:noAutofit/>
          </a:bodyPr>
          <a:lstStyle>
            <a:lvl1pPr marL="0" indent="0" algn="ctr">
              <a:buNone/>
              <a:defRPr lang="en-US" sz="2600" b="1" kern="1200" dirty="0" smtClean="0">
                <a:solidFill>
                  <a:schemeClr val="tx1"/>
                </a:solidFill>
                <a:latin typeface="Lato" panose="020F0502020204030203" pitchFamily="34" charset="0"/>
                <a:ea typeface="+mn-ea"/>
                <a:cs typeface="+mn-cs"/>
              </a:defRPr>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14417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304800" y="228600"/>
            <a:ext cx="2743200" cy="1752600"/>
          </a:xfrm>
        </p:spPr>
        <p:txBody>
          <a:bodyPr>
            <a:normAutofit/>
          </a:bodyPr>
          <a:lstStyle>
            <a:lvl1pPr algn="ctr">
              <a:defRPr sz="4000"/>
            </a:lvl1pPr>
          </a:lstStyle>
          <a:p>
            <a:r>
              <a:rPr lang="en-US" dirty="0"/>
              <a:t>[Click to insert title]</a:t>
            </a:r>
          </a:p>
        </p:txBody>
      </p:sp>
      <p:sp>
        <p:nvSpPr>
          <p:cNvPr id="6" name="Text Placeholder 6">
            <a:extLst>
              <a:ext uri="{FF2B5EF4-FFF2-40B4-BE49-F238E27FC236}">
                <a16:creationId xmlns:a16="http://schemas.microsoft.com/office/drawing/2014/main" id="{AFE18DB0-9D1C-46BD-8C65-AD9CC7A42846}"/>
              </a:ext>
            </a:extLst>
          </p:cNvPr>
          <p:cNvSpPr>
            <a:spLocks noGrp="1"/>
          </p:cNvSpPr>
          <p:nvPr>
            <p:ph type="body" sz="quarter" idx="11" hasCustomPrompt="1"/>
          </p:nvPr>
        </p:nvSpPr>
        <p:spPr>
          <a:xfrm>
            <a:off x="4343400" y="6116129"/>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3124200" y="228600"/>
            <a:ext cx="8763000" cy="609600"/>
          </a:xfrm>
        </p:spPr>
        <p:txBody>
          <a:bodyPr>
            <a:noAutofit/>
          </a:bodyPr>
          <a:lstStyle>
            <a:lvl1pPr marL="0" indent="0" algn="ctr">
              <a:buNone/>
              <a:defRPr sz="28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4" name="Text Placeholder 3">
            <a:extLst>
              <a:ext uri="{FF2B5EF4-FFF2-40B4-BE49-F238E27FC236}">
                <a16:creationId xmlns:a16="http://schemas.microsoft.com/office/drawing/2014/main" id="{304CFD73-7469-4688-8859-FFC3F9DDC011}"/>
              </a:ext>
            </a:extLst>
          </p:cNvPr>
          <p:cNvSpPr>
            <a:spLocks noGrp="1"/>
          </p:cNvSpPr>
          <p:nvPr>
            <p:ph type="body" sz="quarter" idx="14" hasCustomPrompt="1"/>
          </p:nvPr>
        </p:nvSpPr>
        <p:spPr>
          <a:xfrm>
            <a:off x="304800" y="2057400"/>
            <a:ext cx="2743200" cy="3924300"/>
          </a:xfrm>
        </p:spPr>
        <p:txBody>
          <a:bodyPr>
            <a:normAutofit/>
          </a:bodyPr>
          <a:lstStyle>
            <a:lvl1pPr>
              <a:defRPr sz="2400"/>
            </a:lvl1pPr>
          </a:lstStyle>
          <a:p>
            <a:pPr lvl="0"/>
            <a:r>
              <a:rPr lang="en-US" dirty="0"/>
              <a:t>Description</a:t>
            </a:r>
          </a:p>
        </p:txBody>
      </p:sp>
      <p:sp>
        <p:nvSpPr>
          <p:cNvPr id="8" name="Content Placeholder 7">
            <a:extLst>
              <a:ext uri="{FF2B5EF4-FFF2-40B4-BE49-F238E27FC236}">
                <a16:creationId xmlns:a16="http://schemas.microsoft.com/office/drawing/2014/main" id="{1BAD4D91-4B9A-4892-A207-E648404A0BFD}"/>
              </a:ext>
            </a:extLst>
          </p:cNvPr>
          <p:cNvSpPr>
            <a:spLocks noGrp="1"/>
          </p:cNvSpPr>
          <p:nvPr>
            <p:ph sz="quarter" idx="15" hasCustomPrompt="1"/>
          </p:nvPr>
        </p:nvSpPr>
        <p:spPr>
          <a:xfrm>
            <a:off x="3112477" y="876300"/>
            <a:ext cx="8763000" cy="5105400"/>
          </a:xfrm>
        </p:spPr>
        <p:txBody>
          <a:bodyPr/>
          <a:lstStyle>
            <a:lvl1pPr marL="0" indent="0">
              <a:buNone/>
              <a:defRPr/>
            </a:lvl1pPr>
          </a:lstStyle>
          <a:p>
            <a:pPr lvl="0"/>
            <a:r>
              <a:rPr lang="en-US" dirty="0"/>
              <a:t>[Insert or paste in chart]</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561698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Reverse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9132277" y="240323"/>
            <a:ext cx="2743200" cy="1752600"/>
          </a:xfrm>
        </p:spPr>
        <p:txBody>
          <a:bodyPr>
            <a:normAutofit/>
          </a:bodyPr>
          <a:lstStyle>
            <a:lvl1pPr algn="ctr">
              <a:defRPr sz="4000"/>
            </a:lvl1pPr>
          </a:lstStyle>
          <a:p>
            <a:r>
              <a:rPr lang="en-US" dirty="0"/>
              <a:t>[Click to insert title]</a:t>
            </a:r>
          </a:p>
        </p:txBody>
      </p:sp>
      <p:sp>
        <p:nvSpPr>
          <p:cNvPr id="6" name="Text Placeholder 6">
            <a:extLst>
              <a:ext uri="{FF2B5EF4-FFF2-40B4-BE49-F238E27FC236}">
                <a16:creationId xmlns:a16="http://schemas.microsoft.com/office/drawing/2014/main" id="{AFE18DB0-9D1C-46BD-8C65-AD9CC7A42846}"/>
              </a:ext>
            </a:extLst>
          </p:cNvPr>
          <p:cNvSpPr>
            <a:spLocks noGrp="1"/>
          </p:cNvSpPr>
          <p:nvPr>
            <p:ph type="body" sz="quarter" idx="11" hasCustomPrompt="1"/>
          </p:nvPr>
        </p:nvSpPr>
        <p:spPr>
          <a:xfrm>
            <a:off x="4331677" y="6172200"/>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304800" y="240323"/>
            <a:ext cx="8763000" cy="609600"/>
          </a:xfrm>
        </p:spPr>
        <p:txBody>
          <a:bodyPr>
            <a:noAutofit/>
          </a:bodyPr>
          <a:lstStyle>
            <a:lvl1pPr marL="0" indent="0" algn="ctr">
              <a:buNone/>
              <a:defRPr sz="28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4" name="Text Placeholder 3">
            <a:extLst>
              <a:ext uri="{FF2B5EF4-FFF2-40B4-BE49-F238E27FC236}">
                <a16:creationId xmlns:a16="http://schemas.microsoft.com/office/drawing/2014/main" id="{304CFD73-7469-4688-8859-FFC3F9DDC011}"/>
              </a:ext>
            </a:extLst>
          </p:cNvPr>
          <p:cNvSpPr>
            <a:spLocks noGrp="1"/>
          </p:cNvSpPr>
          <p:nvPr>
            <p:ph type="body" sz="quarter" idx="14"/>
          </p:nvPr>
        </p:nvSpPr>
        <p:spPr>
          <a:xfrm>
            <a:off x="9132277" y="2086708"/>
            <a:ext cx="2743200" cy="3924300"/>
          </a:xfrm>
        </p:spPr>
        <p:txBody>
          <a:bodyPr>
            <a:normAutofit/>
          </a:bodyPr>
          <a:lstStyle>
            <a:lvl1pPr>
              <a:defRPr sz="2400"/>
            </a:lvl1pPr>
          </a:lstStyle>
          <a:p>
            <a:pPr lvl="0"/>
            <a:r>
              <a:rPr lang="en-US" dirty="0"/>
              <a:t>Edit Master text styles</a:t>
            </a:r>
          </a:p>
        </p:txBody>
      </p:sp>
      <p:sp>
        <p:nvSpPr>
          <p:cNvPr id="8" name="Content Placeholder 7">
            <a:extLst>
              <a:ext uri="{FF2B5EF4-FFF2-40B4-BE49-F238E27FC236}">
                <a16:creationId xmlns:a16="http://schemas.microsoft.com/office/drawing/2014/main" id="{1BAD4D91-4B9A-4892-A207-E648404A0BFD}"/>
              </a:ext>
            </a:extLst>
          </p:cNvPr>
          <p:cNvSpPr>
            <a:spLocks noGrp="1"/>
          </p:cNvSpPr>
          <p:nvPr>
            <p:ph sz="quarter" idx="15" hasCustomPrompt="1"/>
          </p:nvPr>
        </p:nvSpPr>
        <p:spPr>
          <a:xfrm>
            <a:off x="293077" y="888022"/>
            <a:ext cx="8763000" cy="5122985"/>
          </a:xfrm>
        </p:spPr>
        <p:txBody>
          <a:bodyPr/>
          <a:lstStyle>
            <a:lvl1pPr marL="0" indent="0">
              <a:buNone/>
              <a:defRPr/>
            </a:lvl1pPr>
          </a:lstStyle>
          <a:p>
            <a:pPr lvl="0"/>
            <a:r>
              <a:rPr lang="en-US" dirty="0"/>
              <a:t>[Insert or paste in chart]</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49869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1BBC2-4710-41D7-A79F-01972ABCCF55}"/>
              </a:ext>
            </a:extLst>
          </p:cNvPr>
          <p:cNvSpPr>
            <a:spLocks noGrp="1"/>
          </p:cNvSpPr>
          <p:nvPr>
            <p:ph type="title" hasCustomPrompt="1"/>
          </p:nvPr>
        </p:nvSpPr>
        <p:spPr>
          <a:xfrm>
            <a:off x="609600" y="228600"/>
            <a:ext cx="10972800" cy="1066800"/>
          </a:xfrm>
        </p:spPr>
        <p:txBody>
          <a:bodyPr/>
          <a:lstStyle>
            <a:lvl1pPr algn="ctr">
              <a:defRPr/>
            </a:lvl1pPr>
          </a:lstStyle>
          <a:p>
            <a:r>
              <a:rPr lang="en-US" dirty="0"/>
              <a:t>[Click to insert title]</a:t>
            </a:r>
          </a:p>
        </p:txBody>
      </p:sp>
      <p:sp>
        <p:nvSpPr>
          <p:cNvPr id="3" name="Text Placeholder 6">
            <a:extLst>
              <a:ext uri="{FF2B5EF4-FFF2-40B4-BE49-F238E27FC236}">
                <a16:creationId xmlns:a16="http://schemas.microsoft.com/office/drawing/2014/main" id="{072C0345-E024-4C21-B743-731BB517112F}"/>
              </a:ext>
            </a:extLst>
          </p:cNvPr>
          <p:cNvSpPr>
            <a:spLocks noGrp="1"/>
          </p:cNvSpPr>
          <p:nvPr>
            <p:ph type="body" sz="quarter" idx="11" hasCustomPrompt="1"/>
          </p:nvPr>
        </p:nvSpPr>
        <p:spPr>
          <a:xfrm>
            <a:off x="4038600" y="6067964"/>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4" name="Picture 3"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03300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375331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ummary Sli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EF74-2322-4939-A391-425C2628FF22}"/>
              </a:ext>
            </a:extLst>
          </p:cNvPr>
          <p:cNvSpPr>
            <a:spLocks noGrp="1"/>
          </p:cNvSpPr>
          <p:nvPr>
            <p:ph type="title" hasCustomPrompt="1"/>
          </p:nvPr>
        </p:nvSpPr>
        <p:spPr>
          <a:xfrm>
            <a:off x="533400" y="228600"/>
            <a:ext cx="11049000" cy="990600"/>
          </a:xfrm>
        </p:spPr>
        <p:txBody>
          <a:bodyPr/>
          <a:lstStyle>
            <a:lvl1pPr>
              <a:defRPr/>
            </a:lvl1pPr>
          </a:lstStyle>
          <a:p>
            <a:r>
              <a:rPr lang="en-US" dirty="0"/>
              <a:t>In Summary</a:t>
            </a:r>
          </a:p>
        </p:txBody>
      </p:sp>
      <p:sp>
        <p:nvSpPr>
          <p:cNvPr id="4" name="Content Placeholder 3">
            <a:extLst>
              <a:ext uri="{FF2B5EF4-FFF2-40B4-BE49-F238E27FC236}">
                <a16:creationId xmlns:a16="http://schemas.microsoft.com/office/drawing/2014/main" id="{114EDBAF-7068-484D-B0D5-7A2F4DCC5F32}"/>
              </a:ext>
            </a:extLst>
          </p:cNvPr>
          <p:cNvSpPr>
            <a:spLocks noGrp="1"/>
          </p:cNvSpPr>
          <p:nvPr>
            <p:ph sz="quarter" idx="10" hasCustomPrompt="1"/>
          </p:nvPr>
        </p:nvSpPr>
        <p:spPr>
          <a:xfrm>
            <a:off x="533400" y="1371600"/>
            <a:ext cx="11049000" cy="4495800"/>
          </a:xfrm>
        </p:spPr>
        <p:txBody>
          <a:bodyPr/>
          <a:lstStyle>
            <a:lvl1pPr>
              <a:defRPr/>
            </a:lvl1pPr>
          </a:lstStyle>
          <a:p>
            <a:pPr lvl="0"/>
            <a:r>
              <a:rPr lang="en-US" dirty="0"/>
              <a:t>[Insert takeaway]</a:t>
            </a:r>
          </a:p>
          <a:p>
            <a:pPr lvl="0"/>
            <a:endParaRPr lang="en-US" dirty="0"/>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80269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 of Data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29F-5DBD-4E23-B1F3-FA4A83286BA0}"/>
              </a:ext>
            </a:extLst>
          </p:cNvPr>
          <p:cNvSpPr>
            <a:spLocks noGrp="1"/>
          </p:cNvSpPr>
          <p:nvPr>
            <p:ph type="title" hasCustomPrompt="1"/>
          </p:nvPr>
        </p:nvSpPr>
        <p:spPr>
          <a:xfrm>
            <a:off x="609600" y="228600"/>
            <a:ext cx="10972800" cy="1066800"/>
          </a:xfrm>
        </p:spPr>
        <p:txBody>
          <a:bodyPr/>
          <a:lstStyle>
            <a:lvl1pPr algn="ctr">
              <a:defRPr/>
            </a:lvl1pPr>
          </a:lstStyle>
          <a:p>
            <a:r>
              <a:rPr lang="en-US" dirty="0"/>
              <a:t>[Click to insert title or table name]</a:t>
            </a:r>
          </a:p>
        </p:txBody>
      </p:sp>
      <p:sp>
        <p:nvSpPr>
          <p:cNvPr id="3" name="Text Placeholder 6">
            <a:extLst>
              <a:ext uri="{FF2B5EF4-FFF2-40B4-BE49-F238E27FC236}">
                <a16:creationId xmlns:a16="http://schemas.microsoft.com/office/drawing/2014/main" id="{69F5C896-B623-4DDC-A5DA-0D76D8B08047}"/>
              </a:ext>
            </a:extLst>
          </p:cNvPr>
          <p:cNvSpPr>
            <a:spLocks noGrp="1"/>
          </p:cNvSpPr>
          <p:nvPr>
            <p:ph type="body" sz="quarter" idx="11" hasCustomPrompt="1"/>
          </p:nvPr>
        </p:nvSpPr>
        <p:spPr>
          <a:xfrm>
            <a:off x="4038600" y="6172200"/>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5" name="Table Placeholder 4">
            <a:extLst>
              <a:ext uri="{FF2B5EF4-FFF2-40B4-BE49-F238E27FC236}">
                <a16:creationId xmlns:a16="http://schemas.microsoft.com/office/drawing/2014/main" id="{658924D4-77A4-4D4C-B063-165E40B4B892}"/>
              </a:ext>
            </a:extLst>
          </p:cNvPr>
          <p:cNvSpPr>
            <a:spLocks noGrp="1"/>
          </p:cNvSpPr>
          <p:nvPr>
            <p:ph type="tbl" sz="quarter" idx="12" hasCustomPrompt="1"/>
          </p:nvPr>
        </p:nvSpPr>
        <p:spPr>
          <a:xfrm>
            <a:off x="609600" y="1447800"/>
            <a:ext cx="10972800" cy="4572000"/>
          </a:xfrm>
        </p:spPr>
        <p:txBody>
          <a:bodyPr/>
          <a:lstStyle>
            <a:lvl1pPr>
              <a:defRPr/>
            </a:lvl1pPr>
          </a:lstStyle>
          <a:p>
            <a:r>
              <a:rPr lang="en-US" dirty="0"/>
              <a:t>[click the icon to insert your table]</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93349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sclosur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0964-EFF8-49BE-884A-BCD0A02B21C3}"/>
              </a:ext>
            </a:extLst>
          </p:cNvPr>
          <p:cNvSpPr>
            <a:spLocks noGrp="1"/>
          </p:cNvSpPr>
          <p:nvPr>
            <p:ph type="title" hasCustomPrompt="1"/>
          </p:nvPr>
        </p:nvSpPr>
        <p:spPr>
          <a:xfrm>
            <a:off x="609600" y="228601"/>
            <a:ext cx="10972800" cy="685800"/>
          </a:xfrm>
        </p:spPr>
        <p:txBody>
          <a:bodyPr/>
          <a:lstStyle>
            <a:lvl1pPr algn="ctr">
              <a:defRPr/>
            </a:lvl1pPr>
          </a:lstStyle>
          <a:p>
            <a:r>
              <a:rPr lang="en-US" dirty="0"/>
              <a:t>Disclosure Information</a:t>
            </a:r>
          </a:p>
        </p:txBody>
      </p:sp>
      <p:sp>
        <p:nvSpPr>
          <p:cNvPr id="5" name="Text Placeholder 23">
            <a:extLst>
              <a:ext uri="{FF2B5EF4-FFF2-40B4-BE49-F238E27FC236}">
                <a16:creationId xmlns:a16="http://schemas.microsoft.com/office/drawing/2014/main" id="{9F4B5D65-2E7E-4980-98FA-463AFCF2409A}"/>
              </a:ext>
            </a:extLst>
          </p:cNvPr>
          <p:cNvSpPr>
            <a:spLocks noGrp="1"/>
          </p:cNvSpPr>
          <p:nvPr>
            <p:ph type="body" sz="quarter" idx="18" hasCustomPrompt="1"/>
          </p:nvPr>
        </p:nvSpPr>
        <p:spPr>
          <a:xfrm>
            <a:off x="609600" y="1044186"/>
            <a:ext cx="10972799" cy="744927"/>
          </a:xfrm>
        </p:spPr>
        <p:txBody>
          <a:bodyPr anchor="ctr">
            <a:noAutofit/>
          </a:bodyPr>
          <a:lstStyle>
            <a:lvl1pPr marL="0" indent="0" algn="l">
              <a:buNone/>
              <a:defRPr sz="3200" b="1"/>
            </a:lvl1pPr>
          </a:lstStyle>
          <a:p>
            <a:pPr lvl="0"/>
            <a:r>
              <a:rPr lang="en-US" dirty="0"/>
              <a:t>[Insert Name of Presentation]</a:t>
            </a:r>
          </a:p>
        </p:txBody>
      </p:sp>
      <p:sp>
        <p:nvSpPr>
          <p:cNvPr id="6" name="Text Placeholder 25">
            <a:extLst>
              <a:ext uri="{FF2B5EF4-FFF2-40B4-BE49-F238E27FC236}">
                <a16:creationId xmlns:a16="http://schemas.microsoft.com/office/drawing/2014/main" id="{D4887183-AD59-426E-95F3-1A97A3F07F7E}"/>
              </a:ext>
            </a:extLst>
          </p:cNvPr>
          <p:cNvSpPr>
            <a:spLocks noGrp="1"/>
          </p:cNvSpPr>
          <p:nvPr>
            <p:ph type="body" sz="quarter" idx="19" hasCustomPrompt="1"/>
          </p:nvPr>
        </p:nvSpPr>
        <p:spPr>
          <a:xfrm>
            <a:off x="609599" y="2529277"/>
            <a:ext cx="6858001" cy="465138"/>
          </a:xfrm>
        </p:spPr>
        <p:txBody>
          <a:bodyPr>
            <a:noAutofit/>
          </a:bodyPr>
          <a:lstStyle>
            <a:lvl1pPr marL="0" indent="0" algn="l">
              <a:buNone/>
              <a:defRPr sz="2600"/>
            </a:lvl1pPr>
          </a:lstStyle>
          <a:p>
            <a:pPr lvl="0"/>
            <a:r>
              <a:rPr lang="en-US" dirty="0"/>
              <a:t>[Speaker Name, Credentials]</a:t>
            </a:r>
          </a:p>
        </p:txBody>
      </p:sp>
      <p:sp>
        <p:nvSpPr>
          <p:cNvPr id="9" name="Picture Placeholder 8">
            <a:extLst>
              <a:ext uri="{FF2B5EF4-FFF2-40B4-BE49-F238E27FC236}">
                <a16:creationId xmlns:a16="http://schemas.microsoft.com/office/drawing/2014/main" id="{DD289C13-3FF3-4B02-96DA-7B234F6EB1D6}"/>
              </a:ext>
            </a:extLst>
          </p:cNvPr>
          <p:cNvSpPr>
            <a:spLocks noGrp="1"/>
          </p:cNvSpPr>
          <p:nvPr>
            <p:ph type="pic" sz="quarter" idx="20" hasCustomPrompt="1"/>
          </p:nvPr>
        </p:nvSpPr>
        <p:spPr>
          <a:xfrm>
            <a:off x="7620000" y="1928307"/>
            <a:ext cx="3962400" cy="4089906"/>
          </a:xfrm>
          <a:prstGeom prst="rect">
            <a:avLst/>
          </a:prstGeom>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lvl1pPr marL="0" indent="0">
              <a:buNone/>
              <a:defRPr>
                <a:solidFill>
                  <a:schemeClr val="tx1"/>
                </a:solidFill>
              </a:defRPr>
            </a:lvl1pPr>
          </a:lstStyle>
          <a:p>
            <a:r>
              <a:rPr lang="en-US" dirty="0"/>
              <a:t>Click the icon to insert presenter photo</a:t>
            </a:r>
          </a:p>
        </p:txBody>
      </p:sp>
      <p:sp>
        <p:nvSpPr>
          <p:cNvPr id="11" name="Text Placeholder 10">
            <a:extLst>
              <a:ext uri="{FF2B5EF4-FFF2-40B4-BE49-F238E27FC236}">
                <a16:creationId xmlns:a16="http://schemas.microsoft.com/office/drawing/2014/main" id="{05C4401C-8650-4366-BDE8-6290777D278B}"/>
              </a:ext>
            </a:extLst>
          </p:cNvPr>
          <p:cNvSpPr>
            <a:spLocks noGrp="1"/>
          </p:cNvSpPr>
          <p:nvPr>
            <p:ph type="body" sz="quarter" idx="21" hasCustomPrompt="1"/>
          </p:nvPr>
        </p:nvSpPr>
        <p:spPr>
          <a:xfrm>
            <a:off x="609600" y="1928813"/>
            <a:ext cx="6858000" cy="465138"/>
          </a:xfrm>
        </p:spPr>
        <p:txBody>
          <a:bodyPr anchor="ctr">
            <a:noAutofit/>
          </a:bodyPr>
          <a:lstStyle>
            <a:lvl1pPr marL="0" indent="0">
              <a:buNone/>
              <a:defRPr sz="2800"/>
            </a:lvl1pPr>
          </a:lstStyle>
          <a:p>
            <a:pPr lvl="0"/>
            <a:r>
              <a:rPr lang="en-US" dirty="0"/>
              <a:t>[Insert date and time of activity]</a:t>
            </a:r>
          </a:p>
        </p:txBody>
      </p:sp>
      <p:sp>
        <p:nvSpPr>
          <p:cNvPr id="13" name="Content Placeholder 12">
            <a:extLst>
              <a:ext uri="{FF2B5EF4-FFF2-40B4-BE49-F238E27FC236}">
                <a16:creationId xmlns:a16="http://schemas.microsoft.com/office/drawing/2014/main" id="{4DC340C2-B3EA-45B3-8263-DF147371BF41}"/>
              </a:ext>
            </a:extLst>
          </p:cNvPr>
          <p:cNvSpPr>
            <a:spLocks noGrp="1"/>
          </p:cNvSpPr>
          <p:nvPr>
            <p:ph sz="quarter" idx="22" hasCustomPrompt="1"/>
          </p:nvPr>
        </p:nvSpPr>
        <p:spPr>
          <a:xfrm>
            <a:off x="609600" y="3124200"/>
            <a:ext cx="6858000" cy="2894013"/>
          </a:xfrm>
        </p:spPr>
        <p:txBody>
          <a:bodyPr>
            <a:normAutofit/>
          </a:bodyPr>
          <a:lstStyle>
            <a:lvl1pPr>
              <a:defRPr sz="2200"/>
            </a:lvl1pPr>
          </a:lstStyle>
          <a:p>
            <a:pPr lvl="0"/>
            <a:r>
              <a:rPr lang="en-US" dirty="0"/>
              <a:t>[Insert Commercial Interest, What was received, For What Role – Put “No Disclosures” if you do not have any]</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175863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802415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20800" y="609600"/>
            <a:ext cx="9550400" cy="1143000"/>
          </a:xfrm>
        </p:spPr>
        <p:txBody>
          <a:bodyPr/>
          <a:lstStyle/>
          <a:p>
            <a:r>
              <a:rPr lang="en-US"/>
              <a:t>Click to edit Master title style</a:t>
            </a:r>
          </a:p>
        </p:txBody>
      </p:sp>
      <p:sp>
        <p:nvSpPr>
          <p:cNvPr id="3" name="Chart Placeholder 2"/>
          <p:cNvSpPr>
            <a:spLocks noGrp="1"/>
          </p:cNvSpPr>
          <p:nvPr>
            <p:ph type="chart" idx="1"/>
          </p:nvPr>
        </p:nvSpPr>
        <p:spPr>
          <a:xfrm>
            <a:off x="1320800" y="1981200"/>
            <a:ext cx="9550400" cy="4114800"/>
          </a:xfrm>
        </p:spPr>
        <p:txBody>
          <a:bodyPr rtlCol="0">
            <a:normAutofit/>
          </a:bodyPr>
          <a:lstStyle/>
          <a:p>
            <a:pPr lvl="0"/>
            <a:endParaRPr lang="en-US" noProof="0" dirty="0"/>
          </a:p>
        </p:txBody>
      </p:sp>
    </p:spTree>
    <p:extLst>
      <p:ext uri="{BB962C8B-B14F-4D97-AF65-F5344CB8AC3E}">
        <p14:creationId xmlns:p14="http://schemas.microsoft.com/office/powerpoint/2010/main" val="264716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osures Layout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0964-EFF8-49BE-884A-BCD0A02B21C3}"/>
              </a:ext>
            </a:extLst>
          </p:cNvPr>
          <p:cNvSpPr>
            <a:spLocks noGrp="1"/>
          </p:cNvSpPr>
          <p:nvPr>
            <p:ph type="title" hasCustomPrompt="1"/>
          </p:nvPr>
        </p:nvSpPr>
        <p:spPr>
          <a:xfrm>
            <a:off x="609600" y="228601"/>
            <a:ext cx="10972800" cy="685800"/>
          </a:xfrm>
        </p:spPr>
        <p:txBody>
          <a:bodyPr/>
          <a:lstStyle>
            <a:lvl1pPr algn="ctr">
              <a:defRPr/>
            </a:lvl1pPr>
          </a:lstStyle>
          <a:p>
            <a:r>
              <a:rPr lang="en-US" dirty="0"/>
              <a:t>Disclosure Information</a:t>
            </a:r>
          </a:p>
        </p:txBody>
      </p:sp>
      <p:sp>
        <p:nvSpPr>
          <p:cNvPr id="13" name="Content Placeholder 12">
            <a:extLst>
              <a:ext uri="{FF2B5EF4-FFF2-40B4-BE49-F238E27FC236}">
                <a16:creationId xmlns:a16="http://schemas.microsoft.com/office/drawing/2014/main" id="{4DC340C2-B3EA-45B3-8263-DF147371BF41}"/>
              </a:ext>
            </a:extLst>
          </p:cNvPr>
          <p:cNvSpPr>
            <a:spLocks noGrp="1"/>
          </p:cNvSpPr>
          <p:nvPr>
            <p:ph sz="quarter" idx="22" hasCustomPrompt="1"/>
          </p:nvPr>
        </p:nvSpPr>
        <p:spPr>
          <a:xfrm>
            <a:off x="609600" y="1295400"/>
            <a:ext cx="10972798" cy="4722814"/>
          </a:xfrm>
        </p:spPr>
        <p:txBody>
          <a:bodyPr>
            <a:normAutofit/>
          </a:bodyPr>
          <a:lstStyle>
            <a:lvl1pPr>
              <a:defRPr sz="2200" baseline="0"/>
            </a:lvl1pPr>
            <a:lvl2pPr>
              <a:defRPr sz="2000"/>
            </a:lvl2pPr>
          </a:lstStyle>
          <a:p>
            <a:pPr lvl="0"/>
            <a:r>
              <a:rPr lang="en-US" dirty="0"/>
              <a:t>Presenter 1: Full Name and Credentials</a:t>
            </a:r>
          </a:p>
          <a:p>
            <a:pPr lvl="1"/>
            <a:r>
              <a:rPr lang="en-US" dirty="0"/>
              <a:t>Presenter 1 Commercial Interests: Name of Company, What was received, For What Role – Put “No Disclosures” if they do not have any</a:t>
            </a:r>
          </a:p>
          <a:p>
            <a:pPr lvl="0"/>
            <a:r>
              <a:rPr lang="en-US" dirty="0"/>
              <a:t>Presenter 2: Full Name and Credentials</a:t>
            </a:r>
          </a:p>
          <a:p>
            <a:pPr lvl="1"/>
            <a:r>
              <a:rPr lang="en-US" dirty="0"/>
              <a:t>Presenter 2 Commercial Interests: Name of Company, What was received, For What Role – Put “No Disclosures” if they do not have any</a:t>
            </a:r>
          </a:p>
          <a:p>
            <a:pPr lvl="0"/>
            <a:r>
              <a:rPr lang="en-US" dirty="0"/>
              <a:t>Presenter 3: Full Name and Credentials</a:t>
            </a:r>
          </a:p>
          <a:p>
            <a:pPr lvl="1"/>
            <a:r>
              <a:rPr lang="en-US" dirty="0"/>
              <a:t>Presenter 3 Commercial Interests: Name of Company, What was received, For What Role – Put “No Disclosures” if they do not have any</a:t>
            </a:r>
          </a:p>
          <a:p>
            <a:pPr lvl="0"/>
            <a:r>
              <a:rPr lang="en-US" dirty="0"/>
              <a:t>Presenter 4: Full Name and Credentials</a:t>
            </a:r>
          </a:p>
          <a:p>
            <a:pPr lvl="1"/>
            <a:r>
              <a:rPr lang="en-US" dirty="0"/>
              <a:t>Presenter 4 Commercial Interests: Name of Company, What was received, For What Role – Put “No Disclosures” if they do not have any</a:t>
            </a:r>
          </a:p>
          <a:p>
            <a:pPr lvl="0"/>
            <a:endParaRPr lang="en-US" dirty="0"/>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98491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9D20-5495-47CC-BB63-8B86BF8DA6BC}"/>
              </a:ext>
            </a:extLst>
          </p:cNvPr>
          <p:cNvSpPr>
            <a:spLocks noGrp="1"/>
          </p:cNvSpPr>
          <p:nvPr>
            <p:ph type="title" hasCustomPrompt="1"/>
          </p:nvPr>
        </p:nvSpPr>
        <p:spPr>
          <a:xfrm>
            <a:off x="609600" y="228600"/>
            <a:ext cx="10972800" cy="1143000"/>
          </a:xfrm>
        </p:spPr>
        <p:txBody>
          <a:bodyPr/>
          <a:lstStyle>
            <a:lvl1pPr algn="ctr">
              <a:defRPr/>
            </a:lvl1pPr>
          </a:lstStyle>
          <a:p>
            <a:r>
              <a:rPr lang="en-US" dirty="0"/>
              <a:t>[Click to insert title]</a:t>
            </a:r>
          </a:p>
        </p:txBody>
      </p:sp>
      <p:sp>
        <p:nvSpPr>
          <p:cNvPr id="4" name="Content Placeholder 3">
            <a:extLst>
              <a:ext uri="{FF2B5EF4-FFF2-40B4-BE49-F238E27FC236}">
                <a16:creationId xmlns:a16="http://schemas.microsoft.com/office/drawing/2014/main" id="{9A38641F-A841-4651-B0B6-5DB5E1097527}"/>
              </a:ext>
            </a:extLst>
          </p:cNvPr>
          <p:cNvSpPr>
            <a:spLocks noGrp="1"/>
          </p:cNvSpPr>
          <p:nvPr>
            <p:ph sz="quarter" idx="10"/>
          </p:nvPr>
        </p:nvSpPr>
        <p:spPr>
          <a:xfrm>
            <a:off x="609600" y="1524000"/>
            <a:ext cx="109728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92186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ferences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103FD-3CDC-46AD-895D-365162FE730A}"/>
              </a:ext>
            </a:extLst>
          </p:cNvPr>
          <p:cNvSpPr>
            <a:spLocks noGrp="1"/>
          </p:cNvSpPr>
          <p:nvPr>
            <p:ph idx="1" hasCustomPrompt="1"/>
          </p:nvPr>
        </p:nvSpPr>
        <p:spPr>
          <a:xfrm>
            <a:off x="609600" y="1292850"/>
            <a:ext cx="10972800" cy="4683206"/>
          </a:xfrm>
        </p:spPr>
        <p:txBody>
          <a:bodyPr>
            <a:normAutofit/>
          </a:bodyPr>
          <a:lstStyle>
            <a:lvl1pPr marL="457200" indent="-457200">
              <a:buClr>
                <a:schemeClr val="accent2"/>
              </a:buClr>
              <a:buFont typeface="+mj-lt"/>
              <a:buAutoNum type="arabicPeriod"/>
              <a:defRPr sz="2400">
                <a:solidFill>
                  <a:schemeClr val="tx1"/>
                </a:solidFill>
              </a:defRPr>
            </a:lvl1pPr>
          </a:lstStyle>
          <a:p>
            <a:pPr lvl="0"/>
            <a:r>
              <a:rPr lang="en-US" dirty="0"/>
              <a:t>Reference 1 (press enter to enter a second reference)</a:t>
            </a:r>
          </a:p>
        </p:txBody>
      </p:sp>
      <p:sp>
        <p:nvSpPr>
          <p:cNvPr id="4" name="Title 3">
            <a:extLst>
              <a:ext uri="{FF2B5EF4-FFF2-40B4-BE49-F238E27FC236}">
                <a16:creationId xmlns:a16="http://schemas.microsoft.com/office/drawing/2014/main" id="{47827790-E4B7-4DA1-AB88-74DF3BA35E2A}"/>
              </a:ext>
            </a:extLst>
          </p:cNvPr>
          <p:cNvSpPr>
            <a:spLocks noGrp="1"/>
          </p:cNvSpPr>
          <p:nvPr>
            <p:ph type="title"/>
          </p:nvPr>
        </p:nvSpPr>
        <p:spPr/>
        <p:txBody>
          <a:bodyPr/>
          <a:lstStyle/>
          <a:p>
            <a:r>
              <a:rPr lang="en-US"/>
              <a:t>Click to edit Master title style</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68250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Bullet Poi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609600" y="228600"/>
            <a:ext cx="10972800" cy="914400"/>
          </a:xfrm>
        </p:spPr>
        <p:txBody>
          <a:bodyPr/>
          <a:lstStyle>
            <a:lvl1pPr algn="ctr">
              <a:defRPr/>
            </a:lvl1pPr>
          </a:lstStyle>
          <a:p>
            <a:r>
              <a:rPr lang="en-US" dirty="0"/>
              <a:t>[Click to insert title]</a:t>
            </a:r>
          </a:p>
        </p:txBody>
      </p:sp>
      <p:sp>
        <p:nvSpPr>
          <p:cNvPr id="4" name="Content Placeholder 3">
            <a:extLst>
              <a:ext uri="{FF2B5EF4-FFF2-40B4-BE49-F238E27FC236}">
                <a16:creationId xmlns:a16="http://schemas.microsoft.com/office/drawing/2014/main" id="{6AC45B4E-3371-464E-AEC1-E099AA6CB057}"/>
              </a:ext>
            </a:extLst>
          </p:cNvPr>
          <p:cNvSpPr>
            <a:spLocks noGrp="1"/>
          </p:cNvSpPr>
          <p:nvPr>
            <p:ph sz="quarter" idx="10" hasCustomPrompt="1"/>
          </p:nvPr>
        </p:nvSpPr>
        <p:spPr>
          <a:xfrm>
            <a:off x="609600" y="1295400"/>
            <a:ext cx="10972800" cy="47244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6" name="Text Placeholder 6">
            <a:extLst>
              <a:ext uri="{FF2B5EF4-FFF2-40B4-BE49-F238E27FC236}">
                <a16:creationId xmlns:a16="http://schemas.microsoft.com/office/drawing/2014/main" id="{06B1D92E-0E18-4D7E-88A0-D43A63EB48B5}"/>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baseline="0">
                <a:ln>
                  <a:noFill/>
                </a:ln>
                <a:solidFill>
                  <a:schemeClr val="tx1"/>
                </a:solidFill>
              </a:defRPr>
            </a:lvl1pPr>
          </a:lstStyle>
          <a:p>
            <a:pPr lvl="0"/>
            <a:r>
              <a:rPr lang="en-US" dirty="0"/>
              <a:t>Slide References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11505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mart Art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609600" y="228600"/>
            <a:ext cx="10972800" cy="914400"/>
          </a:xfrm>
        </p:spPr>
        <p:txBody>
          <a:bodyPr/>
          <a:lstStyle>
            <a:lvl1pPr algn="ctr">
              <a:defRPr/>
            </a:lvl1pPr>
          </a:lstStyle>
          <a:p>
            <a:r>
              <a:rPr lang="en-US" dirty="0"/>
              <a:t>[Click to insert title]</a:t>
            </a:r>
          </a:p>
        </p:txBody>
      </p:sp>
      <p:sp>
        <p:nvSpPr>
          <p:cNvPr id="7" name="SmartArt Placeholder 6">
            <a:extLst>
              <a:ext uri="{FF2B5EF4-FFF2-40B4-BE49-F238E27FC236}">
                <a16:creationId xmlns:a16="http://schemas.microsoft.com/office/drawing/2014/main" id="{32352C51-BFD6-4389-9F97-D3F4D281C21B}"/>
              </a:ext>
            </a:extLst>
          </p:cNvPr>
          <p:cNvSpPr>
            <a:spLocks noGrp="1"/>
          </p:cNvSpPr>
          <p:nvPr>
            <p:ph type="dgm" sz="quarter" idx="10" hasCustomPrompt="1"/>
          </p:nvPr>
        </p:nvSpPr>
        <p:spPr>
          <a:xfrm>
            <a:off x="609600" y="1219200"/>
            <a:ext cx="10972800" cy="4800600"/>
          </a:xfrm>
        </p:spPr>
        <p:txBody>
          <a:bodyPr/>
          <a:lstStyle>
            <a:lvl1pPr marL="0" indent="0">
              <a:buNone/>
              <a:defRPr/>
            </a:lvl1pPr>
          </a:lstStyle>
          <a:p>
            <a:r>
              <a:rPr lang="en-US" dirty="0"/>
              <a:t>[insert smart art graphic]</a:t>
            </a:r>
          </a:p>
        </p:txBody>
      </p:sp>
      <p:sp>
        <p:nvSpPr>
          <p:cNvPr id="9" name="Text Placeholder 6">
            <a:extLst>
              <a:ext uri="{FF2B5EF4-FFF2-40B4-BE49-F238E27FC236}">
                <a16:creationId xmlns:a16="http://schemas.microsoft.com/office/drawing/2014/main" id="{C70C9A4E-3F36-46A2-A72C-FAB408589917}"/>
              </a:ext>
            </a:extLst>
          </p:cNvPr>
          <p:cNvSpPr>
            <a:spLocks noGrp="1"/>
          </p:cNvSpPr>
          <p:nvPr>
            <p:ph type="body" sz="quarter" idx="11" hasCustomPrompt="1"/>
          </p:nvPr>
        </p:nvSpPr>
        <p:spPr>
          <a:xfrm>
            <a:off x="4343400" y="6116129"/>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97203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mart Ar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228600" y="228600"/>
            <a:ext cx="2590800" cy="5791200"/>
          </a:xfrm>
        </p:spPr>
        <p:txBody>
          <a:bodyPr anchor="ctr">
            <a:normAutofit/>
          </a:bodyPr>
          <a:lstStyle>
            <a:lvl1pPr algn="ctr">
              <a:defRPr sz="4400"/>
            </a:lvl1pPr>
          </a:lstStyle>
          <a:p>
            <a:r>
              <a:rPr lang="en-US" dirty="0"/>
              <a:t>[Click to insert title]</a:t>
            </a:r>
          </a:p>
        </p:txBody>
      </p:sp>
      <p:sp>
        <p:nvSpPr>
          <p:cNvPr id="7" name="SmartArt Placeholder 6">
            <a:extLst>
              <a:ext uri="{FF2B5EF4-FFF2-40B4-BE49-F238E27FC236}">
                <a16:creationId xmlns:a16="http://schemas.microsoft.com/office/drawing/2014/main" id="{32352C51-BFD6-4389-9F97-D3F4D281C21B}"/>
              </a:ext>
            </a:extLst>
          </p:cNvPr>
          <p:cNvSpPr>
            <a:spLocks noGrp="1"/>
          </p:cNvSpPr>
          <p:nvPr>
            <p:ph type="dgm" sz="quarter" idx="10" hasCustomPrompt="1"/>
          </p:nvPr>
        </p:nvSpPr>
        <p:spPr>
          <a:xfrm>
            <a:off x="2895600" y="228600"/>
            <a:ext cx="9067800" cy="5791200"/>
          </a:xfrm>
        </p:spPr>
        <p:txBody>
          <a:bodyPr/>
          <a:lstStyle>
            <a:lvl1pPr marL="0" indent="0">
              <a:buNone/>
              <a:defRPr/>
            </a:lvl1pPr>
          </a:lstStyle>
          <a:p>
            <a:r>
              <a:rPr lang="en-US" dirty="0"/>
              <a:t>[insert smart art graphic]</a:t>
            </a:r>
          </a:p>
        </p:txBody>
      </p:sp>
      <p:sp>
        <p:nvSpPr>
          <p:cNvPr id="9" name="Text Placeholder 6">
            <a:extLst>
              <a:ext uri="{FF2B5EF4-FFF2-40B4-BE49-F238E27FC236}">
                <a16:creationId xmlns:a16="http://schemas.microsoft.com/office/drawing/2014/main" id="{C70C9A4E-3F36-46A2-A72C-FAB408589917}"/>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9654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1AA8-F5BA-4671-A67A-B90AEF53F5A7}"/>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3" name="Content Placeholder 4">
            <a:extLst>
              <a:ext uri="{FF2B5EF4-FFF2-40B4-BE49-F238E27FC236}">
                <a16:creationId xmlns:a16="http://schemas.microsoft.com/office/drawing/2014/main" id="{24C73728-AD64-4C8F-840F-17BFD19FEBFA}"/>
              </a:ext>
            </a:extLst>
          </p:cNvPr>
          <p:cNvSpPr>
            <a:spLocks noGrp="1"/>
          </p:cNvSpPr>
          <p:nvPr>
            <p:ph sz="quarter" idx="2" hasCustomPrompt="1"/>
          </p:nvPr>
        </p:nvSpPr>
        <p:spPr>
          <a:xfrm>
            <a:off x="609600" y="1295400"/>
            <a:ext cx="5386917" cy="4724400"/>
          </a:xfrm>
        </p:spPr>
        <p:txBody>
          <a:bodyPr/>
          <a:lstStyle>
            <a:lvl1pPr>
              <a:defRPr sz="2500"/>
            </a:lvl1pPr>
            <a:lvl2pPr>
              <a:defRPr sz="2400"/>
            </a:lvl2pPr>
            <a:lvl3pPr>
              <a:defRPr sz="2300"/>
            </a:lvl3pPr>
            <a:lvl4pPr>
              <a:defRPr sz="2200"/>
            </a:lvl4pPr>
            <a:lvl5pPr>
              <a:defRPr sz="2000"/>
            </a:lvl5pPr>
          </a:lstStyle>
          <a:p>
            <a:pPr lvl="0"/>
            <a:r>
              <a:rPr lang="en-US" dirty="0"/>
              <a:t>First level</a:t>
            </a:r>
          </a:p>
          <a:p>
            <a:pPr lvl="1"/>
            <a:r>
              <a:rPr lang="en-US" dirty="0"/>
              <a:t>Second level</a:t>
            </a:r>
          </a:p>
          <a:p>
            <a:pPr lvl="2"/>
            <a:r>
              <a:rPr lang="en-US" dirty="0"/>
              <a:t>Third level</a:t>
            </a:r>
          </a:p>
        </p:txBody>
      </p:sp>
      <p:sp>
        <p:nvSpPr>
          <p:cNvPr id="4" name="Content Placeholder 5">
            <a:extLst>
              <a:ext uri="{FF2B5EF4-FFF2-40B4-BE49-F238E27FC236}">
                <a16:creationId xmlns:a16="http://schemas.microsoft.com/office/drawing/2014/main" id="{13B3FAFF-7602-4619-AF1C-F63A286B671D}"/>
              </a:ext>
            </a:extLst>
          </p:cNvPr>
          <p:cNvSpPr>
            <a:spLocks noGrp="1"/>
          </p:cNvSpPr>
          <p:nvPr>
            <p:ph sz="quarter" idx="4" hasCustomPrompt="1"/>
          </p:nvPr>
        </p:nvSpPr>
        <p:spPr>
          <a:xfrm>
            <a:off x="6193377" y="1295400"/>
            <a:ext cx="5389033" cy="4724400"/>
          </a:xfrm>
        </p:spPr>
        <p:txBody>
          <a:bodyPr/>
          <a:lstStyle>
            <a:lvl1pPr>
              <a:defRPr sz="2500"/>
            </a:lvl1pPr>
            <a:lvl2pPr>
              <a:defRPr sz="2400"/>
            </a:lvl2pPr>
            <a:lvl3pPr>
              <a:defRPr sz="2300"/>
            </a:lvl3pPr>
            <a:lvl4pPr marL="960072" indent="0">
              <a:buNone/>
              <a:defRPr sz="2200"/>
            </a:lvl4pPr>
            <a:lvl5pPr marL="1197803" indent="0">
              <a:buNone/>
              <a:defRPr sz="2000"/>
            </a:lvl5pPr>
          </a:lstStyle>
          <a:p>
            <a:pPr lvl="0"/>
            <a:r>
              <a:rPr lang="en-US" dirty="0"/>
              <a:t>First level</a:t>
            </a:r>
          </a:p>
          <a:p>
            <a:pPr lvl="1"/>
            <a:r>
              <a:rPr lang="en-US" dirty="0"/>
              <a:t>Second level</a:t>
            </a:r>
          </a:p>
          <a:p>
            <a:pPr lvl="2"/>
            <a:r>
              <a:rPr lang="en-US" dirty="0"/>
              <a:t>Third level</a:t>
            </a:r>
          </a:p>
          <a:p>
            <a:pPr lvl="3"/>
            <a:endParaRPr lang="en-US" dirty="0"/>
          </a:p>
        </p:txBody>
      </p:sp>
      <p:sp>
        <p:nvSpPr>
          <p:cNvPr id="6" name="Text Placeholder 6">
            <a:extLst>
              <a:ext uri="{FF2B5EF4-FFF2-40B4-BE49-F238E27FC236}">
                <a16:creationId xmlns:a16="http://schemas.microsoft.com/office/drawing/2014/main" id="{319B0107-67D6-406F-AD70-3D80614A698D}"/>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04649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204C"/>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28600"/>
            <a:ext cx="10972800" cy="1524000"/>
          </a:xfrm>
          <a:prstGeom prst="rect">
            <a:avLst/>
          </a:prstGeom>
        </p:spPr>
        <p:txBody>
          <a:bodyPr vert="horz" lIns="0" tIns="9144" rIns="0" bIns="9144" anchor="ctr">
            <a:normAutofit/>
          </a:bodyPr>
          <a:lstStyle/>
          <a:p>
            <a:r>
              <a:rPr lang="en-US" dirty="0"/>
              <a:t>Click to insert title</a:t>
            </a:r>
          </a:p>
        </p:txBody>
      </p:sp>
      <p:sp>
        <p:nvSpPr>
          <p:cNvPr id="30" name="Text Placeholder 29"/>
          <p:cNvSpPr>
            <a:spLocks noGrp="1"/>
          </p:cNvSpPr>
          <p:nvPr>
            <p:ph type="body" idx="1"/>
          </p:nvPr>
        </p:nvSpPr>
        <p:spPr>
          <a:xfrm>
            <a:off x="609600" y="1828801"/>
            <a:ext cx="10972800" cy="4147256"/>
          </a:xfrm>
          <a:prstGeom prst="rect">
            <a:avLst/>
          </a:prstGeom>
        </p:spPr>
        <p:txBody>
          <a:bodyPr vert="horz" lIns="9144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23"/>
    </p:custDataLst>
  </p:cSld>
  <p:clrMap bg1="dk1" tx1="lt1" bg2="dk2" tx2="lt2" accent1="accent1" accent2="accent2" accent3="accent3" accent4="accent4" accent5="accent5" accent6="accent6" hlink="hlink" folHlink="folHlink"/>
  <p:sldLayoutIdLst>
    <p:sldLayoutId id="2147483763" r:id="rId1"/>
    <p:sldLayoutId id="2147483764" r:id="rId2"/>
    <p:sldLayoutId id="2147483782" r:id="rId3"/>
    <p:sldLayoutId id="2147483778" r:id="rId4"/>
    <p:sldLayoutId id="2147483766" r:id="rId5"/>
    <p:sldLayoutId id="2147483767" r:id="rId6"/>
    <p:sldLayoutId id="2147483772" r:id="rId7"/>
    <p:sldLayoutId id="2147483779" r:id="rId8"/>
    <p:sldLayoutId id="2147483768" r:id="rId9"/>
    <p:sldLayoutId id="2147483769" r:id="rId10"/>
    <p:sldLayoutId id="2147483770" r:id="rId11"/>
    <p:sldLayoutId id="2147483771" r:id="rId12"/>
    <p:sldLayoutId id="2147483775" r:id="rId13"/>
    <p:sldLayoutId id="2147483774" r:id="rId14"/>
    <p:sldLayoutId id="2147483780" r:id="rId15"/>
    <p:sldLayoutId id="2147483773" r:id="rId16"/>
    <p:sldLayoutId id="2147483783" r:id="rId17"/>
    <p:sldLayoutId id="2147483777" r:id="rId18"/>
    <p:sldLayoutId id="2147483776" r:id="rId19"/>
    <p:sldLayoutId id="2147483784" r:id="rId20"/>
    <p:sldLayoutId id="2147483785" r:id="rId21"/>
  </p:sldLayoutIdLst>
  <p:txStyles>
    <p:titleStyle>
      <a:lvl1pPr algn="ctr" rtl="0" eaLnBrk="1" latinLnBrk="0" hangingPunct="1">
        <a:spcBef>
          <a:spcPct val="0"/>
        </a:spcBef>
        <a:buNone/>
        <a:defRPr lang="en-US" sz="5000" b="1" kern="1200" dirty="0">
          <a:ln w="500">
            <a:solidFill>
              <a:schemeClr val="tx2">
                <a:shade val="20000"/>
                <a:satMod val="350000"/>
              </a:schemeClr>
            </a:solidFill>
          </a:ln>
          <a:solidFill>
            <a:schemeClr val="tx2">
              <a:tint val="100000"/>
              <a:satMod val="250000"/>
            </a:schemeClr>
          </a:solidFill>
          <a:effectLst/>
          <a:latin typeface="Lato" panose="020F0502020204030203" pitchFamily="34" charset="0"/>
          <a:ea typeface="+mj-ea"/>
          <a:cs typeface="+mj-cs"/>
        </a:defRPr>
      </a:lvl1pPr>
    </p:titleStyle>
    <p:bodyStyle>
      <a:lvl1pPr marL="320024" indent="-320024" algn="l" rtl="0" eaLnBrk="1" latinLnBrk="0" hangingPunct="1">
        <a:spcBef>
          <a:spcPct val="20000"/>
        </a:spcBef>
        <a:buClr>
          <a:schemeClr val="accent2"/>
        </a:buClr>
        <a:buSzPct val="100000"/>
        <a:buFont typeface="Wingdings 2" panose="05020102010507070707" pitchFamily="18" charset="2"/>
        <a:buChar char="®"/>
        <a:defRPr sz="3000" kern="1200">
          <a:solidFill>
            <a:schemeClr val="tx1"/>
          </a:solidFill>
          <a:latin typeface="Lato" panose="020F0502020204030203" pitchFamily="34" charset="0"/>
          <a:ea typeface="+mn-ea"/>
          <a:cs typeface="+mn-cs"/>
        </a:defRPr>
      </a:lvl1pPr>
      <a:lvl2pPr marL="630904" indent="-274306" algn="l" rtl="0" eaLnBrk="1" latinLnBrk="0" hangingPunct="1">
        <a:spcBef>
          <a:spcPct val="20000"/>
        </a:spcBef>
        <a:buClr>
          <a:schemeClr val="accent2"/>
        </a:buClr>
        <a:buSzPct val="90000"/>
        <a:buFont typeface="Wingdings 2" panose="05020102010507070707" pitchFamily="18" charset="2"/>
        <a:buChar char="®"/>
        <a:defRPr sz="2600" kern="1200">
          <a:solidFill>
            <a:schemeClr val="tx1"/>
          </a:solidFill>
          <a:latin typeface="Lato" panose="020F0502020204030203" pitchFamily="34" charset="0"/>
          <a:ea typeface="+mn-ea"/>
          <a:cs typeface="+mn-cs"/>
        </a:defRPr>
      </a:lvl2pPr>
      <a:lvl3pPr marL="923498" indent="-274306" algn="l" rtl="0" eaLnBrk="1" latinLnBrk="0" hangingPunct="1">
        <a:spcBef>
          <a:spcPct val="20000"/>
        </a:spcBef>
        <a:buClr>
          <a:schemeClr val="accent2"/>
        </a:buClr>
        <a:buSzPct val="80000"/>
        <a:buFont typeface="Wingdings 2" panose="05020102010507070707" pitchFamily="18" charset="2"/>
        <a:buChar char="®"/>
        <a:defRPr sz="2400" kern="1200">
          <a:solidFill>
            <a:schemeClr val="tx1"/>
          </a:solidFill>
          <a:latin typeface="Lato" panose="020F0502020204030203" pitchFamily="34" charset="0"/>
          <a:ea typeface="+mn-ea"/>
          <a:cs typeface="+mn-cs"/>
        </a:defRPr>
      </a:lvl3pPr>
      <a:lvl4pPr marL="1188661" indent="-228589" algn="l" rtl="0" eaLnBrk="1" latinLnBrk="0" hangingPunct="1">
        <a:spcBef>
          <a:spcPct val="20000"/>
        </a:spcBef>
        <a:buClr>
          <a:schemeClr val="accent2"/>
        </a:buClr>
        <a:buSzPct val="70000"/>
        <a:buFont typeface="Wingdings 2" panose="05020102010507070707" pitchFamily="18" charset="2"/>
        <a:buChar char="®"/>
        <a:defRPr sz="2200" kern="1200">
          <a:solidFill>
            <a:schemeClr val="tx1"/>
          </a:solidFill>
          <a:latin typeface="Lato" panose="020F0502020204030203" pitchFamily="34" charset="0"/>
          <a:ea typeface="+mn-ea"/>
          <a:cs typeface="+mn-cs"/>
        </a:defRPr>
      </a:lvl4pPr>
      <a:lvl5pPr marL="1426392" indent="-228589" algn="l" rtl="0" eaLnBrk="1" latinLnBrk="0" hangingPunct="1">
        <a:spcBef>
          <a:spcPct val="20000"/>
        </a:spcBef>
        <a:buClr>
          <a:schemeClr val="accent2"/>
        </a:buClr>
        <a:buSzPct val="60000"/>
        <a:buFont typeface="Wingdings 2" panose="05020102010507070707" pitchFamily="18" charset="2"/>
        <a:buChar char="®"/>
        <a:defRPr sz="2000" kern="1200">
          <a:solidFill>
            <a:schemeClr val="tx1"/>
          </a:solidFill>
          <a:latin typeface="Lato" panose="020F0502020204030203" pitchFamily="34" charset="0"/>
          <a:ea typeface="+mn-ea"/>
          <a:cs typeface="+mn-cs"/>
        </a:defRPr>
      </a:lvl5pPr>
      <a:lvl6pPr marL="1673269" indent="-228589"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00" indent="-228589"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302"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461"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178" algn="l" rtl="0" eaLnBrk="1" hangingPunct="1">
        <a:defRPr kern="1200">
          <a:solidFill>
            <a:schemeClr val="tx1"/>
          </a:solidFill>
          <a:latin typeface="+mn-lt"/>
          <a:ea typeface="+mn-ea"/>
          <a:cs typeface="+mn-cs"/>
        </a:defRPr>
      </a:lvl2pPr>
      <a:lvl3pPr marL="914354" algn="l" rtl="0" eaLnBrk="1" hangingPunct="1">
        <a:defRPr kern="1200">
          <a:solidFill>
            <a:schemeClr val="tx1"/>
          </a:solidFill>
          <a:latin typeface="+mn-lt"/>
          <a:ea typeface="+mn-ea"/>
          <a:cs typeface="+mn-cs"/>
        </a:defRPr>
      </a:lvl3pPr>
      <a:lvl4pPr marL="1371532" algn="l" rtl="0" eaLnBrk="1" hangingPunct="1">
        <a:defRPr kern="1200">
          <a:solidFill>
            <a:schemeClr val="tx1"/>
          </a:solidFill>
          <a:latin typeface="+mn-lt"/>
          <a:ea typeface="+mn-ea"/>
          <a:cs typeface="+mn-cs"/>
        </a:defRPr>
      </a:lvl4pPr>
      <a:lvl5pPr marL="1828709" algn="l" rtl="0" eaLnBrk="1" hangingPunct="1">
        <a:defRPr kern="1200">
          <a:solidFill>
            <a:schemeClr val="tx1"/>
          </a:solidFill>
          <a:latin typeface="+mn-lt"/>
          <a:ea typeface="+mn-ea"/>
          <a:cs typeface="+mn-cs"/>
        </a:defRPr>
      </a:lvl5pPr>
      <a:lvl6pPr marL="2285886" algn="l" rtl="0" eaLnBrk="1" hangingPunct="1">
        <a:defRPr kern="1200">
          <a:solidFill>
            <a:schemeClr val="tx1"/>
          </a:solidFill>
          <a:latin typeface="+mn-lt"/>
          <a:ea typeface="+mn-ea"/>
          <a:cs typeface="+mn-cs"/>
        </a:defRPr>
      </a:lvl6pPr>
      <a:lvl7pPr marL="2743062" algn="l" rtl="0" eaLnBrk="1" hangingPunct="1">
        <a:defRPr kern="1200">
          <a:solidFill>
            <a:schemeClr val="tx1"/>
          </a:solidFill>
          <a:latin typeface="+mn-lt"/>
          <a:ea typeface="+mn-ea"/>
          <a:cs typeface="+mn-cs"/>
        </a:defRPr>
      </a:lvl7pPr>
      <a:lvl8pPr marL="3200240" algn="l" rtl="0" eaLnBrk="1" hangingPunct="1">
        <a:defRPr kern="1200">
          <a:solidFill>
            <a:schemeClr val="tx1"/>
          </a:solidFill>
          <a:latin typeface="+mn-lt"/>
          <a:ea typeface="+mn-ea"/>
          <a:cs typeface="+mn-cs"/>
        </a:defRPr>
      </a:lvl8pPr>
      <a:lvl9pPr marL="3657418"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green@med.wayn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2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667001"/>
            <a:ext cx="10972800" cy="3048000"/>
          </a:xfrm>
        </p:spPr>
        <p:txBody>
          <a:bodyPr>
            <a:normAutofit/>
          </a:bodyPr>
          <a:lstStyle/>
          <a:p>
            <a:pPr algn="l"/>
            <a:r>
              <a:rPr lang="en-US" sz="2400" b="0" dirty="0">
                <a:solidFill>
                  <a:schemeClr val="tx1"/>
                </a:solidFill>
                <a:latin typeface="Arial"/>
                <a:cs typeface="Arial"/>
              </a:rPr>
              <a:t>Mark Greenwald</a:t>
            </a:r>
            <a:r>
              <a:rPr lang="en-US" sz="2400" b="0">
                <a:solidFill>
                  <a:schemeClr val="tx1"/>
                </a:solidFill>
                <a:latin typeface="Arial"/>
                <a:cs typeface="Arial"/>
              </a:rPr>
              <a:t>, PhD</a:t>
            </a:r>
            <a:endParaRPr lang="en-US" sz="2400" b="0" dirty="0">
              <a:solidFill>
                <a:schemeClr val="tx1"/>
              </a:solidFill>
              <a:latin typeface="Arial"/>
              <a:cs typeface="Arial"/>
            </a:endParaRPr>
          </a:p>
          <a:p>
            <a:pPr algn="l"/>
            <a:endParaRPr lang="en-US" sz="2000" i="1" dirty="0">
              <a:solidFill>
                <a:schemeClr val="tx2"/>
              </a:solidFill>
              <a:latin typeface="Arial"/>
              <a:cs typeface="Arial"/>
            </a:endParaRPr>
          </a:p>
          <a:p>
            <a:pPr algn="l"/>
            <a:r>
              <a:rPr lang="en-US" sz="2000" b="0" i="1" dirty="0">
                <a:latin typeface="Arial"/>
                <a:cs typeface="Arial"/>
              </a:rPr>
              <a:t>Gertrude Levin Endowed Chair in Addiction and Pain Biology</a:t>
            </a:r>
          </a:p>
          <a:p>
            <a:pPr algn="l"/>
            <a:r>
              <a:rPr lang="en-US" sz="2000" b="0" i="1" dirty="0">
                <a:latin typeface="Arial"/>
                <a:cs typeface="Arial"/>
              </a:rPr>
              <a:t>Professor, Associate Chair, and Director of Substance Abuse Research Division</a:t>
            </a:r>
          </a:p>
          <a:p>
            <a:pPr algn="l"/>
            <a:r>
              <a:rPr lang="en-US" sz="2000" b="0" i="1" dirty="0">
                <a:latin typeface="Arial"/>
                <a:cs typeface="Arial"/>
              </a:rPr>
              <a:t>Dept. of Psychiatry and Behavioral Neurosciences; and Dept. of Pharmacy Practice</a:t>
            </a:r>
          </a:p>
          <a:p>
            <a:pPr algn="l"/>
            <a:r>
              <a:rPr lang="en-US" sz="2000" b="0" i="1" dirty="0">
                <a:latin typeface="Arial"/>
                <a:cs typeface="Arial"/>
              </a:rPr>
              <a:t>Wayne State University, Detroit, MI, USA</a:t>
            </a:r>
          </a:p>
          <a:p>
            <a:pPr algn="l"/>
            <a:r>
              <a:rPr lang="en-US" sz="2000" b="0" i="1" dirty="0">
                <a:solidFill>
                  <a:srgbClr val="FFC000"/>
                </a:solidFill>
                <a:latin typeface="Arial"/>
                <a:cs typeface="Arial"/>
                <a:hlinkClick r:id="rId3" action="ppaction://hlinkfile">
                  <a:extLst>
                    <a:ext uri="{A12FA001-AC4F-418D-AE19-62706E023703}">
                      <ahyp:hlinkClr xmlns:ahyp="http://schemas.microsoft.com/office/drawing/2018/hyperlinkcolor" val="tx"/>
                    </a:ext>
                  </a:extLst>
                </a:hlinkClick>
              </a:rPr>
              <a:t>mgreen@med.wayne.edu</a:t>
            </a:r>
            <a:endParaRPr lang="en-US" sz="2000" b="0" i="1" dirty="0">
              <a:solidFill>
                <a:srgbClr val="FFC000"/>
              </a:solidFill>
              <a:latin typeface="Arial"/>
              <a:cs typeface="Arial"/>
            </a:endParaRPr>
          </a:p>
          <a:p>
            <a:endParaRPr lang="en-US" sz="2000" dirty="0"/>
          </a:p>
        </p:txBody>
      </p:sp>
      <p:sp>
        <p:nvSpPr>
          <p:cNvPr id="4" name="Text Placeholder 3"/>
          <p:cNvSpPr>
            <a:spLocks noGrp="1"/>
          </p:cNvSpPr>
          <p:nvPr>
            <p:ph type="body" sz="quarter" idx="10"/>
          </p:nvPr>
        </p:nvSpPr>
        <p:spPr>
          <a:xfrm>
            <a:off x="1228725" y="5885331"/>
            <a:ext cx="9734550" cy="914400"/>
          </a:xfrm>
        </p:spPr>
        <p:txBody>
          <a:bodyPr>
            <a:normAutofit/>
          </a:bodyPr>
          <a:lstStyle/>
          <a:p>
            <a:r>
              <a:rPr lang="en-US" sz="2000" i="1" dirty="0">
                <a:latin typeface="Arial" panose="020B0604020202020204" pitchFamily="34" charset="0"/>
                <a:cs typeface="Arial" panose="020B0604020202020204" pitchFamily="34" charset="0"/>
              </a:rPr>
              <a:t>Pain &amp; Addiction Common Threads</a:t>
            </a:r>
          </a:p>
        </p:txBody>
      </p:sp>
      <p:sp>
        <p:nvSpPr>
          <p:cNvPr id="7" name="Rectangle 1026">
            <a:extLst>
              <a:ext uri="{FF2B5EF4-FFF2-40B4-BE49-F238E27FC236}">
                <a16:creationId xmlns:a16="http://schemas.microsoft.com/office/drawing/2014/main" id="{F92BEDA6-6BBC-2417-23B6-3D0FA1ABD88D}"/>
              </a:ext>
            </a:extLst>
          </p:cNvPr>
          <p:cNvSpPr txBox="1">
            <a:spLocks noChangeArrowheads="1"/>
          </p:cNvSpPr>
          <p:nvPr/>
        </p:nvSpPr>
        <p:spPr bwMode="auto">
          <a:xfrm>
            <a:off x="666750" y="457200"/>
            <a:ext cx="109918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r>
              <a:rPr lang="en-US" altLang="en-US" sz="4000" b="0" dirty="0">
                <a:solidFill>
                  <a:srgbClr val="FFFF00"/>
                </a:solidFill>
                <a:latin typeface="Arial" panose="020B0604020202020204" pitchFamily="34" charset="0"/>
                <a:cs typeface="Arial" panose="020B0604020202020204" pitchFamily="34" charset="0"/>
              </a:rPr>
              <a:t>The Latest on Buprenorphine – Pharmacology, Formulations and Misconceptions</a:t>
            </a:r>
          </a:p>
        </p:txBody>
      </p:sp>
    </p:spTree>
    <p:extLst>
      <p:ext uri="{BB962C8B-B14F-4D97-AF65-F5344CB8AC3E}">
        <p14:creationId xmlns:p14="http://schemas.microsoft.com/office/powerpoint/2010/main" val="2620438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F5D7DDDC-1052-FA44-83E9-77B825C236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1880" y="2034180"/>
            <a:ext cx="4870619" cy="394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A91BB2D-3751-7949-A5C5-0B2B61AA99D4}"/>
              </a:ext>
            </a:extLst>
          </p:cNvPr>
          <p:cNvSpPr txBox="1"/>
          <p:nvPr/>
        </p:nvSpPr>
        <p:spPr>
          <a:xfrm>
            <a:off x="1447800" y="6105436"/>
            <a:ext cx="4870619" cy="600164"/>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Nasser AF, Greenwald MK, et al. (2016) Sustained-release buprenorphine (RBP-6000) blocks the effects of opioid challenge with hydromorphone in subjects with opioid use disorder. </a:t>
            </a:r>
            <a:r>
              <a:rPr lang="en-US" sz="1100" i="1" dirty="0">
                <a:latin typeface="Arial" panose="020B0604020202020204" pitchFamily="34" charset="0"/>
                <a:cs typeface="Arial" panose="020B0604020202020204" pitchFamily="34" charset="0"/>
              </a:rPr>
              <a:t>J Clin Psychopharmacol</a:t>
            </a:r>
            <a:r>
              <a:rPr lang="en-US" sz="1100" dirty="0">
                <a:latin typeface="Arial" panose="020B0604020202020204" pitchFamily="34" charset="0"/>
                <a:cs typeface="Arial" panose="020B0604020202020204" pitchFamily="34" charset="0"/>
              </a:rPr>
              <a:t> 36: 18-26. </a:t>
            </a:r>
          </a:p>
        </p:txBody>
      </p:sp>
      <p:sp>
        <p:nvSpPr>
          <p:cNvPr id="9" name="TextBox 8">
            <a:extLst>
              <a:ext uri="{FF2B5EF4-FFF2-40B4-BE49-F238E27FC236}">
                <a16:creationId xmlns:a16="http://schemas.microsoft.com/office/drawing/2014/main" id="{39B7AC5F-3F10-2046-A079-F730371CD9F4}"/>
              </a:ext>
            </a:extLst>
          </p:cNvPr>
          <p:cNvSpPr txBox="1"/>
          <p:nvPr/>
        </p:nvSpPr>
        <p:spPr>
          <a:xfrm>
            <a:off x="1524001" y="1219200"/>
            <a:ext cx="4642618" cy="830997"/>
          </a:xfrm>
          <a:prstGeom prst="rect">
            <a:avLst/>
          </a:prstGeom>
          <a:noFill/>
        </p:spPr>
        <p:txBody>
          <a:bodyPr wrap="none" rtlCol="0">
            <a:spAutoFit/>
          </a:bodyPr>
          <a:lstStyle/>
          <a:p>
            <a:r>
              <a:rPr lang="en-US" sz="1600" i="1" u="sng" dirty="0">
                <a:latin typeface="Arial" panose="020B0604020202020204" pitchFamily="34" charset="0"/>
                <a:cs typeface="Arial" panose="020B0604020202020204" pitchFamily="34" charset="0"/>
              </a:rPr>
              <a:t>Morning: Challenge with hydromorphone (18 mg)</a:t>
            </a: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r>
              <a:rPr lang="en-US" sz="1600" dirty="0">
                <a:solidFill>
                  <a:srgbClr val="FFFF00"/>
                </a:solidFill>
                <a:latin typeface="Arial" panose="020B0604020202020204" pitchFamily="34" charset="0"/>
                <a:cs typeface="Arial" panose="020B0604020202020204" pitchFamily="34" charset="0"/>
              </a:rPr>
              <a:t>Subjective drug liking</a:t>
            </a:r>
          </a:p>
        </p:txBody>
      </p:sp>
      <p:grpSp>
        <p:nvGrpSpPr>
          <p:cNvPr id="20" name="Group 19">
            <a:extLst>
              <a:ext uri="{FF2B5EF4-FFF2-40B4-BE49-F238E27FC236}">
                <a16:creationId xmlns:a16="http://schemas.microsoft.com/office/drawing/2014/main" id="{260FAF86-0F43-EC47-9DA7-D3EB1C54129E}"/>
              </a:ext>
            </a:extLst>
          </p:cNvPr>
          <p:cNvGrpSpPr/>
          <p:nvPr/>
        </p:nvGrpSpPr>
        <p:grpSpPr>
          <a:xfrm>
            <a:off x="6858000" y="1219200"/>
            <a:ext cx="4870619" cy="5181600"/>
            <a:chOff x="5333999" y="1057364"/>
            <a:chExt cx="4870619" cy="5181600"/>
          </a:xfrm>
        </p:grpSpPr>
        <p:sp>
          <p:nvSpPr>
            <p:cNvPr id="7" name="TextBox 6">
              <a:extLst>
                <a:ext uri="{FF2B5EF4-FFF2-40B4-BE49-F238E27FC236}">
                  <a16:creationId xmlns:a16="http://schemas.microsoft.com/office/drawing/2014/main" id="{000DD9C5-45C1-A740-B832-77DA78557EBB}"/>
                </a:ext>
              </a:extLst>
            </p:cNvPr>
            <p:cNvSpPr txBox="1"/>
            <p:nvPr/>
          </p:nvSpPr>
          <p:spPr>
            <a:xfrm>
              <a:off x="5408784" y="5977354"/>
              <a:ext cx="3659015" cy="261610"/>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Unpublished analysis, based on Nasser et al. (2016) </a:t>
              </a:r>
              <a:endParaRPr lang="en-US" sz="1100" dirty="0"/>
            </a:p>
          </p:txBody>
        </p:sp>
        <p:sp>
          <p:nvSpPr>
            <p:cNvPr id="4" name="TextBox 3">
              <a:extLst>
                <a:ext uri="{FF2B5EF4-FFF2-40B4-BE49-F238E27FC236}">
                  <a16:creationId xmlns:a16="http://schemas.microsoft.com/office/drawing/2014/main" id="{CC8C76D5-9546-6848-A4FE-B64DA234CCE6}"/>
                </a:ext>
              </a:extLst>
            </p:cNvPr>
            <p:cNvSpPr txBox="1"/>
            <p:nvPr/>
          </p:nvSpPr>
          <p:spPr>
            <a:xfrm>
              <a:off x="6172199" y="2047964"/>
              <a:ext cx="2246128" cy="338554"/>
            </a:xfrm>
            <a:prstGeom prst="rect">
              <a:avLst/>
            </a:prstGeom>
            <a:noFill/>
          </p:spPr>
          <p:txBody>
            <a:bodyPr wrap="none" rtlCol="0">
              <a:spAutoFit/>
            </a:bodyPr>
            <a:lstStyle/>
            <a:p>
              <a:r>
                <a:rPr lang="en-US" sz="1600" dirty="0">
                  <a:solidFill>
                    <a:srgbClr val="FFFF00"/>
                  </a:solidFill>
                  <a:latin typeface="Arial" panose="020B0604020202020204" pitchFamily="34" charset="0"/>
                  <a:cs typeface="Arial" panose="020B0604020202020204" pitchFamily="34" charset="0"/>
                </a:rPr>
                <a:t>Drug-seeking behavior</a:t>
              </a:r>
            </a:p>
          </p:txBody>
        </p:sp>
        <p:sp>
          <p:nvSpPr>
            <p:cNvPr id="10" name="TextBox 9">
              <a:extLst>
                <a:ext uri="{FF2B5EF4-FFF2-40B4-BE49-F238E27FC236}">
                  <a16:creationId xmlns:a16="http://schemas.microsoft.com/office/drawing/2014/main" id="{42750728-7A1F-A847-B6A5-C3A7D5BCE1CB}"/>
                </a:ext>
              </a:extLst>
            </p:cNvPr>
            <p:cNvSpPr txBox="1"/>
            <p:nvPr/>
          </p:nvSpPr>
          <p:spPr>
            <a:xfrm>
              <a:off x="5333999" y="1057364"/>
              <a:ext cx="4870619" cy="830997"/>
            </a:xfrm>
            <a:prstGeom prst="rect">
              <a:avLst/>
            </a:prstGeom>
            <a:noFill/>
          </p:spPr>
          <p:txBody>
            <a:bodyPr wrap="square" rtlCol="0">
              <a:spAutoFit/>
            </a:bodyPr>
            <a:lstStyle/>
            <a:p>
              <a:r>
                <a:rPr lang="en-US" sz="1600" i="1" u="sng" dirty="0">
                  <a:latin typeface="Arial" panose="020B0604020202020204" pitchFamily="34" charset="0"/>
                  <a:cs typeface="Arial" panose="020B0604020202020204" pitchFamily="34" charset="0"/>
                </a:rPr>
                <a:t>Afternoon: Work for units of total morning hydromorphone dose vs. money on 12-trial choice, progressive ratio schedule</a:t>
              </a:r>
            </a:p>
          </p:txBody>
        </p:sp>
        <p:pic>
          <p:nvPicPr>
            <p:cNvPr id="14" name="Picture 13">
              <a:extLst>
                <a:ext uri="{FF2B5EF4-FFF2-40B4-BE49-F238E27FC236}">
                  <a16:creationId xmlns:a16="http://schemas.microsoft.com/office/drawing/2014/main" id="{E56D0BC8-8246-814C-8A16-71EA2AE9B57E}"/>
                </a:ext>
              </a:extLst>
            </p:cNvPr>
            <p:cNvPicPr>
              <a:picLocks noChangeAspect="1"/>
            </p:cNvPicPr>
            <p:nvPr/>
          </p:nvPicPr>
          <p:blipFill>
            <a:blip r:embed="rId4"/>
            <a:stretch>
              <a:fillRect/>
            </a:stretch>
          </p:blipFill>
          <p:spPr>
            <a:xfrm>
              <a:off x="5413815" y="2386518"/>
              <a:ext cx="3884684" cy="3433985"/>
            </a:xfrm>
            <a:prstGeom prst="rect">
              <a:avLst/>
            </a:prstGeom>
          </p:spPr>
        </p:pic>
        <p:sp>
          <p:nvSpPr>
            <p:cNvPr id="18" name="TextBox 17">
              <a:extLst>
                <a:ext uri="{FF2B5EF4-FFF2-40B4-BE49-F238E27FC236}">
                  <a16:creationId xmlns:a16="http://schemas.microsoft.com/office/drawing/2014/main" id="{2B30CAFA-4C63-D64F-AE94-DA97963FE33F}"/>
                </a:ext>
              </a:extLst>
            </p:cNvPr>
            <p:cNvSpPr txBox="1"/>
            <p:nvPr/>
          </p:nvSpPr>
          <p:spPr>
            <a:xfrm>
              <a:off x="8254012" y="4181564"/>
              <a:ext cx="889987" cy="369332"/>
            </a:xfrm>
            <a:prstGeom prst="rect">
              <a:avLst/>
            </a:prstGeom>
            <a:noFill/>
          </p:spPr>
          <p:txBody>
            <a:bodyPr wrap="square" rtlCol="0">
              <a:spAutoFit/>
            </a:bodyPr>
            <a:lstStyle/>
            <a:p>
              <a:r>
                <a:rPr lang="en-US" sz="900" dirty="0">
                  <a:solidFill>
                    <a:srgbClr val="00B0F0"/>
                  </a:solidFill>
                  <a:latin typeface="Arial" panose="020B0604020202020204" pitchFamily="34" charset="0"/>
                  <a:cs typeface="Arial" panose="020B0604020202020204" pitchFamily="34" charset="0"/>
                </a:rPr>
                <a:t>18 mg </a:t>
              </a:r>
            </a:p>
            <a:p>
              <a:r>
                <a:rPr lang="en-US" sz="900" dirty="0">
                  <a:solidFill>
                    <a:srgbClr val="00B0F0"/>
                  </a:solidFill>
                  <a:latin typeface="Arial" panose="020B0604020202020204" pitchFamily="34" charset="0"/>
                  <a:cs typeface="Arial" panose="020B0604020202020204" pitchFamily="34" charset="0"/>
                </a:rPr>
                <a:t>(1.5 mg units)</a:t>
              </a:r>
            </a:p>
          </p:txBody>
        </p:sp>
        <p:sp>
          <p:nvSpPr>
            <p:cNvPr id="19" name="TextBox 18">
              <a:extLst>
                <a:ext uri="{FF2B5EF4-FFF2-40B4-BE49-F238E27FC236}">
                  <a16:creationId xmlns:a16="http://schemas.microsoft.com/office/drawing/2014/main" id="{D58731C1-05CD-B34A-AC1F-106BB05A2E21}"/>
                </a:ext>
              </a:extLst>
            </p:cNvPr>
            <p:cNvSpPr txBox="1"/>
            <p:nvPr/>
          </p:nvSpPr>
          <p:spPr>
            <a:xfrm>
              <a:off x="8254012" y="5025536"/>
              <a:ext cx="889987" cy="369332"/>
            </a:xfrm>
            <a:prstGeom prst="rect">
              <a:avLst/>
            </a:prstGeom>
            <a:noFill/>
          </p:spPr>
          <p:txBody>
            <a:bodyPr wrap="none" rtlCol="0">
              <a:spAutoFit/>
            </a:bodyPr>
            <a:lstStyle/>
            <a:p>
              <a:r>
                <a:rPr lang="en-US" sz="900" dirty="0">
                  <a:solidFill>
                    <a:schemeClr val="accent5">
                      <a:lumMod val="75000"/>
                    </a:schemeClr>
                  </a:solidFill>
                  <a:latin typeface="Arial" panose="020B0604020202020204" pitchFamily="34" charset="0"/>
                  <a:cs typeface="Arial" panose="020B0604020202020204" pitchFamily="34" charset="0"/>
                </a:rPr>
                <a:t>6 mg </a:t>
              </a:r>
            </a:p>
            <a:p>
              <a:r>
                <a:rPr lang="en-US" sz="900" dirty="0">
                  <a:solidFill>
                    <a:schemeClr val="accent5">
                      <a:lumMod val="75000"/>
                    </a:schemeClr>
                  </a:solidFill>
                  <a:latin typeface="Arial" panose="020B0604020202020204" pitchFamily="34" charset="0"/>
                  <a:cs typeface="Arial" panose="020B0604020202020204" pitchFamily="34" charset="0"/>
                </a:rPr>
                <a:t>(0.5 mg units)</a:t>
              </a:r>
            </a:p>
          </p:txBody>
        </p:sp>
      </p:grpSp>
      <p:sp>
        <p:nvSpPr>
          <p:cNvPr id="6" name="Rectangle 2">
            <a:extLst>
              <a:ext uri="{FF2B5EF4-FFF2-40B4-BE49-F238E27FC236}">
                <a16:creationId xmlns:a16="http://schemas.microsoft.com/office/drawing/2014/main" id="{79D23EE4-E87D-5E6B-43E1-4B1C9B0BBFC8}"/>
              </a:ext>
            </a:extLst>
          </p:cNvPr>
          <p:cNvSpPr txBox="1">
            <a:spLocks noChangeArrowheads="1"/>
          </p:cNvSpPr>
          <p:nvPr/>
        </p:nvSpPr>
        <p:spPr bwMode="auto">
          <a:xfrm>
            <a:off x="1219200" y="104215"/>
            <a:ext cx="9677400" cy="96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Higher BUP plasma concentrations and µOR occupancy block opioid liking and reduce opioid-seeking behavior</a:t>
            </a:r>
          </a:p>
        </p:txBody>
      </p:sp>
    </p:spTree>
    <p:extLst>
      <p:ext uri="{BB962C8B-B14F-4D97-AF65-F5344CB8AC3E}">
        <p14:creationId xmlns:p14="http://schemas.microsoft.com/office/powerpoint/2010/main" val="153097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dissolve">
                                      <p:cBhvr>
                                        <p:cTn id="9" dur="500"/>
                                        <p:tgtEl>
                                          <p:spTgt spid="9"/>
                                        </p:tgtEl>
                                      </p:cBhvr>
                                    </p:animEffect>
                                  </p:childTnLst>
                                </p:cTn>
                              </p:par>
                              <p:par>
                                <p:cTn id="10" presetID="9"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14B0E6-BF53-AB6E-A369-F93A773D6DB9}"/>
              </a:ext>
            </a:extLst>
          </p:cNvPr>
          <p:cNvPicPr>
            <a:picLocks noChangeAspect="1"/>
          </p:cNvPicPr>
          <p:nvPr/>
        </p:nvPicPr>
        <p:blipFill>
          <a:blip r:embed="rId2"/>
          <a:stretch>
            <a:fillRect/>
          </a:stretch>
        </p:blipFill>
        <p:spPr>
          <a:xfrm>
            <a:off x="2438400" y="864390"/>
            <a:ext cx="6629400" cy="5703234"/>
          </a:xfrm>
          <a:prstGeom prst="rect">
            <a:avLst/>
          </a:prstGeom>
        </p:spPr>
      </p:pic>
      <p:sp>
        <p:nvSpPr>
          <p:cNvPr id="12" name="Rectangle 1026">
            <a:extLst>
              <a:ext uri="{FF2B5EF4-FFF2-40B4-BE49-F238E27FC236}">
                <a16:creationId xmlns:a16="http://schemas.microsoft.com/office/drawing/2014/main" id="{641C43F3-594C-48D7-0EA3-E5187FC2947A}"/>
              </a:ext>
            </a:extLst>
          </p:cNvPr>
          <p:cNvSpPr txBox="1">
            <a:spLocks noChangeArrowheads="1"/>
          </p:cNvSpPr>
          <p:nvPr/>
        </p:nvSpPr>
        <p:spPr bwMode="auto">
          <a:xfrm>
            <a:off x="533400" y="126735"/>
            <a:ext cx="11125200" cy="6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Higher BUP maintenance doses reduce the odds of relapse</a:t>
            </a:r>
          </a:p>
        </p:txBody>
      </p:sp>
      <p:sp>
        <p:nvSpPr>
          <p:cNvPr id="13" name="TextBox 12">
            <a:extLst>
              <a:ext uri="{FF2B5EF4-FFF2-40B4-BE49-F238E27FC236}">
                <a16:creationId xmlns:a16="http://schemas.microsoft.com/office/drawing/2014/main" id="{182C366C-ED52-B164-4CAD-C4411E3AEB3C}"/>
              </a:ext>
            </a:extLst>
          </p:cNvPr>
          <p:cNvSpPr txBox="1"/>
          <p:nvPr/>
        </p:nvSpPr>
        <p:spPr>
          <a:xfrm>
            <a:off x="9525000" y="5506505"/>
            <a:ext cx="2362200" cy="938719"/>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Reimer J, et al. (2020) Impact of buprenorphine dosage on the occurrence of relapses in patients with opioid dependence. </a:t>
            </a:r>
            <a:r>
              <a:rPr lang="en-US" sz="1100" i="1" dirty="0" err="1">
                <a:latin typeface="Arial" panose="020B0604020202020204" pitchFamily="34" charset="0"/>
                <a:cs typeface="Arial" panose="020B0604020202020204" pitchFamily="34" charset="0"/>
              </a:rPr>
              <a:t>Eur</a:t>
            </a:r>
            <a:r>
              <a:rPr lang="en-US" sz="1100" i="1" dirty="0">
                <a:latin typeface="Arial" panose="020B0604020202020204" pitchFamily="34" charset="0"/>
                <a:cs typeface="Arial" panose="020B0604020202020204" pitchFamily="34" charset="0"/>
              </a:rPr>
              <a:t> Addict Res </a:t>
            </a:r>
            <a:r>
              <a:rPr lang="en-US" sz="1100" dirty="0">
                <a:latin typeface="Arial" panose="020B0604020202020204" pitchFamily="34" charset="0"/>
                <a:cs typeface="Arial" panose="020B0604020202020204" pitchFamily="34" charset="0"/>
              </a:rPr>
              <a:t>26(2): 77-84.</a:t>
            </a:r>
          </a:p>
        </p:txBody>
      </p:sp>
      <p:grpSp>
        <p:nvGrpSpPr>
          <p:cNvPr id="6" name="Group 5">
            <a:extLst>
              <a:ext uri="{FF2B5EF4-FFF2-40B4-BE49-F238E27FC236}">
                <a16:creationId xmlns:a16="http://schemas.microsoft.com/office/drawing/2014/main" id="{D7421A55-E755-3A7A-70FB-346015C57BD1}"/>
              </a:ext>
            </a:extLst>
          </p:cNvPr>
          <p:cNvGrpSpPr/>
          <p:nvPr/>
        </p:nvGrpSpPr>
        <p:grpSpPr>
          <a:xfrm>
            <a:off x="7086600" y="1726049"/>
            <a:ext cx="1752600" cy="2845951"/>
            <a:chOff x="7086600" y="1726049"/>
            <a:chExt cx="1752600" cy="2845951"/>
          </a:xfrm>
        </p:grpSpPr>
        <p:sp>
          <p:nvSpPr>
            <p:cNvPr id="2" name="Frame 1">
              <a:extLst>
                <a:ext uri="{FF2B5EF4-FFF2-40B4-BE49-F238E27FC236}">
                  <a16:creationId xmlns:a16="http://schemas.microsoft.com/office/drawing/2014/main" id="{E999BAF0-0006-2266-E11D-21F00543B766}"/>
                </a:ext>
              </a:extLst>
            </p:cNvPr>
            <p:cNvSpPr/>
            <p:nvPr/>
          </p:nvSpPr>
          <p:spPr>
            <a:xfrm>
              <a:off x="7086600" y="3048000"/>
              <a:ext cx="533400" cy="1524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2A7825C9-3972-A385-EB31-648A7A313C88}"/>
                </a:ext>
              </a:extLst>
            </p:cNvPr>
            <p:cNvSpPr txBox="1"/>
            <p:nvPr/>
          </p:nvSpPr>
          <p:spPr>
            <a:xfrm>
              <a:off x="7086600" y="1726049"/>
              <a:ext cx="1752600" cy="116955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NB: Not only is mean OR lower for high-dose BUP, but 95% CI is also smaller.</a:t>
              </a:r>
            </a:p>
            <a:p>
              <a:endParaRPr lang="en-US" sz="1000" dirty="0">
                <a:solidFill>
                  <a:schemeClr val="bg1"/>
                </a:solidFill>
                <a:latin typeface="Arial" panose="020B0604020202020204" pitchFamily="34" charset="0"/>
                <a:cs typeface="Arial" panose="020B0604020202020204" pitchFamily="34" charset="0"/>
              </a:endParaRPr>
            </a:p>
            <a:p>
              <a:r>
                <a:rPr lang="en-US" sz="1000" dirty="0">
                  <a:solidFill>
                    <a:schemeClr val="accent6"/>
                  </a:solidFill>
                  <a:latin typeface="Arial" panose="020B0604020202020204" pitchFamily="34" charset="0"/>
                  <a:cs typeface="Arial" panose="020B0604020202020204" pitchFamily="34" charset="0"/>
                </a:rPr>
                <a:t>This translates into a more clinically certain reduction in risk of relapse</a:t>
              </a:r>
              <a:r>
                <a:rPr lang="en-US" sz="1000" dirty="0">
                  <a:solidFill>
                    <a:schemeClr val="bg1"/>
                  </a:solidFill>
                  <a:latin typeface="Arial" panose="020B0604020202020204" pitchFamily="34" charset="0"/>
                  <a:cs typeface="Arial" panose="020B0604020202020204" pitchFamily="34" charset="0"/>
                </a:rPr>
                <a:t>.</a:t>
              </a:r>
            </a:p>
          </p:txBody>
        </p:sp>
        <p:sp>
          <p:nvSpPr>
            <p:cNvPr id="5" name="Bent Arrow 4">
              <a:extLst>
                <a:ext uri="{FF2B5EF4-FFF2-40B4-BE49-F238E27FC236}">
                  <a16:creationId xmlns:a16="http://schemas.microsoft.com/office/drawing/2014/main" id="{BA71286D-F51D-D0A7-5CA6-D2650D676618}"/>
                </a:ext>
              </a:extLst>
            </p:cNvPr>
            <p:cNvSpPr/>
            <p:nvPr/>
          </p:nvSpPr>
          <p:spPr>
            <a:xfrm flipH="1" flipV="1">
              <a:off x="7772400" y="2985198"/>
              <a:ext cx="266700" cy="10156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67733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a:extLst>
              <a:ext uri="{FF2B5EF4-FFF2-40B4-BE49-F238E27FC236}">
                <a16:creationId xmlns:a16="http://schemas.microsoft.com/office/drawing/2014/main" id="{A58853D7-57CC-6793-20AE-02722B995AFA}"/>
              </a:ext>
            </a:extLst>
          </p:cNvPr>
          <p:cNvSpPr txBox="1">
            <a:spLocks noChangeArrowheads="1"/>
          </p:cNvSpPr>
          <p:nvPr/>
        </p:nvSpPr>
        <p:spPr bwMode="auto">
          <a:xfrm>
            <a:off x="430876" y="83048"/>
            <a:ext cx="11125200" cy="93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i="1" dirty="0">
                <a:solidFill>
                  <a:srgbClr val="FFFF00"/>
                </a:solidFill>
                <a:latin typeface="Arial" panose="020B0604020202020204" pitchFamily="34" charset="0"/>
                <a:cs typeface="Arial" panose="020B0604020202020204" pitchFamily="34" charset="0"/>
              </a:rPr>
              <a:t>Misconception</a:t>
            </a:r>
            <a:r>
              <a:rPr lang="en-US" altLang="en-US" sz="2800" b="0" dirty="0">
                <a:solidFill>
                  <a:srgbClr val="FFFF00"/>
                </a:solidFill>
                <a:latin typeface="Arial" panose="020B0604020202020204" pitchFamily="34" charset="0"/>
                <a:cs typeface="Arial" panose="020B0604020202020204" pitchFamily="34" charset="0"/>
              </a:rPr>
              <a:t>: For maintenance dosing, don’t focus on C</a:t>
            </a:r>
            <a:r>
              <a:rPr lang="en-US" altLang="en-US" sz="2800" b="0" baseline="-25000" dirty="0">
                <a:solidFill>
                  <a:srgbClr val="FFFF00"/>
                </a:solidFill>
                <a:latin typeface="Arial" panose="020B0604020202020204" pitchFamily="34" charset="0"/>
                <a:cs typeface="Arial" panose="020B0604020202020204" pitchFamily="34" charset="0"/>
              </a:rPr>
              <a:t>max</a:t>
            </a:r>
            <a:r>
              <a:rPr lang="en-US" altLang="en-US" sz="2800" b="0" dirty="0">
                <a:solidFill>
                  <a:srgbClr val="FFFF00"/>
                </a:solidFill>
                <a:latin typeface="Arial" panose="020B0604020202020204" pitchFamily="34" charset="0"/>
                <a:cs typeface="Arial" panose="020B0604020202020204" pitchFamily="34" charset="0"/>
              </a:rPr>
              <a:t>; </a:t>
            </a:r>
          </a:p>
          <a:p>
            <a:pPr algn="ctr"/>
            <a:r>
              <a:rPr lang="en-US" altLang="en-US" sz="2800" b="0" dirty="0">
                <a:solidFill>
                  <a:srgbClr val="FFFF00"/>
                </a:solidFill>
                <a:latin typeface="Arial" panose="020B0604020202020204" pitchFamily="34" charset="0"/>
                <a:cs typeface="Arial" panose="020B0604020202020204" pitchFamily="34" charset="0"/>
              </a:rPr>
              <a:t>instead, aim for </a:t>
            </a:r>
            <a:r>
              <a:rPr lang="en-US" altLang="en-US" sz="2800" b="0" dirty="0" err="1">
                <a:solidFill>
                  <a:srgbClr val="FFFF00"/>
                </a:solidFill>
                <a:latin typeface="Arial" panose="020B0604020202020204" pitchFamily="34" charset="0"/>
                <a:cs typeface="Arial" panose="020B0604020202020204" pitchFamily="34" charset="0"/>
              </a:rPr>
              <a:t>C</a:t>
            </a:r>
            <a:r>
              <a:rPr lang="en-US" altLang="en-US" sz="2800" b="0" baseline="-25000" dirty="0" err="1">
                <a:solidFill>
                  <a:srgbClr val="FFFF00"/>
                </a:solidFill>
                <a:latin typeface="Arial" panose="020B0604020202020204" pitchFamily="34" charset="0"/>
                <a:cs typeface="Arial" panose="020B0604020202020204" pitchFamily="34" charset="0"/>
              </a:rPr>
              <a:t>min</a:t>
            </a:r>
            <a:r>
              <a:rPr lang="en-US" altLang="en-US" sz="2800" b="0" dirty="0">
                <a:solidFill>
                  <a:srgbClr val="FFFF00"/>
                </a:solidFill>
                <a:latin typeface="Arial" panose="020B0604020202020204" pitchFamily="34" charset="0"/>
                <a:cs typeface="Arial" panose="020B0604020202020204" pitchFamily="34" charset="0"/>
              </a:rPr>
              <a:t> (think: harm reduction)</a:t>
            </a:r>
          </a:p>
        </p:txBody>
      </p:sp>
      <p:grpSp>
        <p:nvGrpSpPr>
          <p:cNvPr id="32" name="Group 31">
            <a:extLst>
              <a:ext uri="{FF2B5EF4-FFF2-40B4-BE49-F238E27FC236}">
                <a16:creationId xmlns:a16="http://schemas.microsoft.com/office/drawing/2014/main" id="{9750CF05-556E-C237-EC76-4C6F150ADF7E}"/>
              </a:ext>
            </a:extLst>
          </p:cNvPr>
          <p:cNvGrpSpPr/>
          <p:nvPr/>
        </p:nvGrpSpPr>
        <p:grpSpPr>
          <a:xfrm>
            <a:off x="4191000" y="1361421"/>
            <a:ext cx="4572000" cy="4343399"/>
            <a:chOff x="7514590" y="1739899"/>
            <a:chExt cx="4572000" cy="4343399"/>
          </a:xfrm>
        </p:grpSpPr>
        <p:grpSp>
          <p:nvGrpSpPr>
            <p:cNvPr id="26" name="Group 25">
              <a:extLst>
                <a:ext uri="{FF2B5EF4-FFF2-40B4-BE49-F238E27FC236}">
                  <a16:creationId xmlns:a16="http://schemas.microsoft.com/office/drawing/2014/main" id="{FF9473C4-7236-3EDB-C9DA-547D02F87EAA}"/>
                </a:ext>
              </a:extLst>
            </p:cNvPr>
            <p:cNvGrpSpPr/>
            <p:nvPr/>
          </p:nvGrpSpPr>
          <p:grpSpPr>
            <a:xfrm>
              <a:off x="7543800" y="1739899"/>
              <a:ext cx="4542790" cy="3378200"/>
              <a:chOff x="7543800" y="1739899"/>
              <a:chExt cx="4542790" cy="3378200"/>
            </a:xfrm>
          </p:grpSpPr>
          <p:pic>
            <p:nvPicPr>
              <p:cNvPr id="13" name="Picture 12">
                <a:extLst>
                  <a:ext uri="{FF2B5EF4-FFF2-40B4-BE49-F238E27FC236}">
                    <a16:creationId xmlns:a16="http://schemas.microsoft.com/office/drawing/2014/main" id="{D1DF3B65-D5A1-A3A6-70BE-F4AFDBA7E203}"/>
                  </a:ext>
                </a:extLst>
              </p:cNvPr>
              <p:cNvPicPr>
                <a:picLocks noChangeAspect="1"/>
              </p:cNvPicPr>
              <p:nvPr/>
            </p:nvPicPr>
            <p:blipFill>
              <a:blip r:embed="rId3"/>
              <a:stretch>
                <a:fillRect/>
              </a:stretch>
            </p:blipFill>
            <p:spPr>
              <a:xfrm>
                <a:off x="7543800" y="1739899"/>
                <a:ext cx="4542790" cy="3378200"/>
              </a:xfrm>
              <a:prstGeom prst="rect">
                <a:avLst/>
              </a:prstGeom>
            </p:spPr>
          </p:pic>
          <p:sp>
            <p:nvSpPr>
              <p:cNvPr id="15" name="Rectangle 14">
                <a:extLst>
                  <a:ext uri="{FF2B5EF4-FFF2-40B4-BE49-F238E27FC236}">
                    <a16:creationId xmlns:a16="http://schemas.microsoft.com/office/drawing/2014/main" id="{68637D9C-1FEF-8555-45EF-860D8884DA20}"/>
                  </a:ext>
                </a:extLst>
              </p:cNvPr>
              <p:cNvSpPr/>
              <p:nvPr/>
            </p:nvSpPr>
            <p:spPr>
              <a:xfrm>
                <a:off x="7543800" y="1752600"/>
                <a:ext cx="228600" cy="2413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BDAC13DB-EE80-CA30-9A52-38A3A4F70F41}"/>
                  </a:ext>
                </a:extLst>
              </p:cNvPr>
              <p:cNvCxnSpPr>
                <a:cxnSpLocks/>
              </p:cNvCxnSpPr>
              <p:nvPr/>
            </p:nvCxnSpPr>
            <p:spPr>
              <a:xfrm flipH="1">
                <a:off x="8153400" y="3581400"/>
                <a:ext cx="3810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CD85C28-9F33-49AD-AE5B-4A2FB38D27ED}"/>
                  </a:ext>
                </a:extLst>
              </p:cNvPr>
              <p:cNvCxnSpPr>
                <a:cxnSpLocks/>
              </p:cNvCxnSpPr>
              <p:nvPr/>
            </p:nvCxnSpPr>
            <p:spPr>
              <a:xfrm flipH="1">
                <a:off x="8153400" y="3733800"/>
                <a:ext cx="3810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E0A383-D6F3-8040-5077-D90C4BEFCB46}"/>
                  </a:ext>
                </a:extLst>
              </p:cNvPr>
              <p:cNvCxnSpPr>
                <a:cxnSpLocks/>
              </p:cNvCxnSpPr>
              <p:nvPr/>
            </p:nvCxnSpPr>
            <p:spPr>
              <a:xfrm flipH="1">
                <a:off x="8153400" y="3886200"/>
                <a:ext cx="3810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1CA5AF2E-6F59-4AB6-8B50-EDD5BE0131B6}"/>
                </a:ext>
              </a:extLst>
            </p:cNvPr>
            <p:cNvSpPr txBox="1"/>
            <p:nvPr/>
          </p:nvSpPr>
          <p:spPr>
            <a:xfrm>
              <a:off x="7514590" y="5144579"/>
              <a:ext cx="4501759" cy="938719"/>
            </a:xfrm>
            <a:prstGeom prst="rect">
              <a:avLst/>
            </a:prstGeom>
            <a:noFill/>
          </p:spPr>
          <p:txBody>
            <a:bodyPr wrap="square">
              <a:spAutoFit/>
            </a:bodyPr>
            <a:lstStyle/>
            <a:p>
              <a:r>
                <a:rPr lang="en-GB" sz="1100" dirty="0" err="1">
                  <a:latin typeface="Arial" panose="020B0604020202020204" pitchFamily="34" charset="0"/>
                  <a:cs typeface="Arial" panose="020B0604020202020204" pitchFamily="34" charset="0"/>
                </a:rPr>
                <a:t>Albayaty</a:t>
              </a:r>
              <a:r>
                <a:rPr lang="en-GB" sz="1100" dirty="0">
                  <a:latin typeface="Arial" panose="020B0604020202020204" pitchFamily="34" charset="0"/>
                  <a:cs typeface="Arial" panose="020B0604020202020204" pitchFamily="34" charset="0"/>
                </a:rPr>
                <a:t> M, et al. (2017) Pharmacokinetic evaluation of once-weekly and once-monthly buprenorphine subcutaneous injection depots (CAM2038) versus intravenous and sublingual buprenorphine in healthy volunteers under naltrexone blockade: an open-label phase 1 study. </a:t>
              </a:r>
              <a:r>
                <a:rPr lang="en-GB" sz="1100" i="1" dirty="0">
                  <a:latin typeface="Arial" panose="020B0604020202020204" pitchFamily="34" charset="0"/>
                  <a:cs typeface="Arial" panose="020B0604020202020204" pitchFamily="34" charset="0"/>
                </a:rPr>
                <a:t>Adv </a:t>
              </a:r>
              <a:r>
                <a:rPr lang="en-GB" sz="1100" i="1" dirty="0" err="1">
                  <a:latin typeface="Arial" panose="020B0604020202020204" pitchFamily="34" charset="0"/>
                  <a:cs typeface="Arial" panose="020B0604020202020204" pitchFamily="34" charset="0"/>
                </a:rPr>
                <a:t>Ther</a:t>
              </a:r>
              <a:r>
                <a:rPr lang="en-GB" sz="1100" dirty="0">
                  <a:latin typeface="Arial" panose="020B0604020202020204" pitchFamily="34" charset="0"/>
                  <a:cs typeface="Arial" panose="020B0604020202020204" pitchFamily="34" charset="0"/>
                </a:rPr>
                <a:t> 34: 560-575.</a:t>
              </a:r>
              <a:endParaRPr lang="en-US" sz="1100" dirty="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E253B08E-40C3-8DF9-A23F-EC59CDB85E15}"/>
              </a:ext>
            </a:extLst>
          </p:cNvPr>
          <p:cNvGrpSpPr/>
          <p:nvPr/>
        </p:nvGrpSpPr>
        <p:grpSpPr>
          <a:xfrm>
            <a:off x="205154" y="1361420"/>
            <a:ext cx="3955109" cy="4356102"/>
            <a:chOff x="205154" y="1739898"/>
            <a:chExt cx="3955109" cy="4356102"/>
          </a:xfrm>
        </p:grpSpPr>
        <p:sp>
          <p:nvSpPr>
            <p:cNvPr id="27" name="TextBox 26">
              <a:extLst>
                <a:ext uri="{FF2B5EF4-FFF2-40B4-BE49-F238E27FC236}">
                  <a16:creationId xmlns:a16="http://schemas.microsoft.com/office/drawing/2014/main" id="{06897EBF-50BB-F2F7-17A2-862F19132A72}"/>
                </a:ext>
              </a:extLst>
            </p:cNvPr>
            <p:cNvSpPr txBox="1"/>
            <p:nvPr/>
          </p:nvSpPr>
          <p:spPr>
            <a:xfrm>
              <a:off x="205154" y="5157281"/>
              <a:ext cx="3909646" cy="938719"/>
            </a:xfrm>
            <a:prstGeom prst="rect">
              <a:avLst/>
            </a:prstGeom>
            <a:noFill/>
          </p:spPr>
          <p:txBody>
            <a:bodyPr wrap="square">
              <a:spAutoFit/>
            </a:bodyPr>
            <a:lstStyle/>
            <a:p>
              <a:r>
                <a:rPr lang="en-GB" sz="1100" dirty="0">
                  <a:latin typeface="Arial" panose="020B0604020202020204" pitchFamily="34" charset="0"/>
                  <a:cs typeface="Arial" panose="020B0604020202020204" pitchFamily="34" charset="0"/>
                </a:rPr>
                <a:t>Greenwald MK et al. (2003) </a:t>
              </a:r>
              <a:r>
                <a:rPr lang="en-US" sz="1100" dirty="0">
                  <a:effectLst/>
                  <a:latin typeface="Arial" panose="020B0604020202020204" pitchFamily="34" charset="0"/>
                  <a:ea typeface="Times New Roman" panose="02020603050405020304" pitchFamily="18" charset="0"/>
                  <a:cs typeface="Arial" panose="020B0604020202020204" pitchFamily="34" charset="0"/>
                </a:rPr>
                <a:t>Effects of buprenorphine maintenance dose on </a:t>
              </a:r>
              <a:r>
                <a:rPr lang="en-US" sz="1100" i="1" dirty="0">
                  <a:effectLst/>
                  <a:latin typeface="Arial" panose="020B0604020202020204" pitchFamily="34" charset="0"/>
                  <a:ea typeface="Times New Roman" panose="02020603050405020304" pitchFamily="18" charset="0"/>
                  <a:cs typeface="Arial" panose="020B0604020202020204" pitchFamily="34" charset="0"/>
                </a:rPr>
                <a:t>mu</a:t>
              </a:r>
              <a:r>
                <a:rPr lang="en-US" sz="1100" dirty="0">
                  <a:effectLst/>
                  <a:latin typeface="Arial" panose="020B0604020202020204" pitchFamily="34" charset="0"/>
                  <a:ea typeface="Times New Roman" panose="02020603050405020304" pitchFamily="18" charset="0"/>
                  <a:cs typeface="Arial" panose="020B0604020202020204" pitchFamily="34" charset="0"/>
                </a:rPr>
                <a:t>-opioid receptor binding potential, plasma concentration, and antagonist blockade in heroin-dependent volunteers.</a:t>
              </a:r>
              <a:r>
                <a:rPr lang="en-US" sz="1100" dirty="0">
                  <a:effectLst/>
                </a:rPr>
                <a:t> </a:t>
              </a:r>
              <a:r>
                <a:rPr lang="en-GB" sz="1100" i="1" dirty="0">
                  <a:latin typeface="Arial" panose="020B0604020202020204" pitchFamily="34" charset="0"/>
                  <a:cs typeface="Arial" panose="020B0604020202020204" pitchFamily="34" charset="0"/>
                </a:rPr>
                <a:t>Neuropsychopharmacology</a:t>
              </a:r>
              <a:r>
                <a:rPr lang="en-GB" sz="1100" dirty="0">
                  <a:latin typeface="Arial" panose="020B0604020202020204" pitchFamily="34" charset="0"/>
                  <a:cs typeface="Arial" panose="020B0604020202020204" pitchFamily="34" charset="0"/>
                </a:rPr>
                <a:t> 28: 2000-2009.</a:t>
              </a:r>
              <a:endParaRPr lang="en-US" sz="1100" dirty="0">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5BD0305A-2DDB-7C22-0E2D-48F00CEA2A1F}"/>
                </a:ext>
              </a:extLst>
            </p:cNvPr>
            <p:cNvGrpSpPr/>
            <p:nvPr/>
          </p:nvGrpSpPr>
          <p:grpSpPr>
            <a:xfrm>
              <a:off x="257554" y="1739898"/>
              <a:ext cx="3902709" cy="3378199"/>
              <a:chOff x="257554" y="1739898"/>
              <a:chExt cx="3902709" cy="3378199"/>
            </a:xfrm>
          </p:grpSpPr>
          <p:pic>
            <p:nvPicPr>
              <p:cNvPr id="33" name="Picture 32">
                <a:extLst>
                  <a:ext uri="{FF2B5EF4-FFF2-40B4-BE49-F238E27FC236}">
                    <a16:creationId xmlns:a16="http://schemas.microsoft.com/office/drawing/2014/main" id="{BA61CB1B-065A-7ECD-863A-672673E72CDB}"/>
                  </a:ext>
                </a:extLst>
              </p:cNvPr>
              <p:cNvPicPr>
                <a:picLocks noChangeAspect="1"/>
              </p:cNvPicPr>
              <p:nvPr/>
            </p:nvPicPr>
            <p:blipFill>
              <a:blip r:embed="rId4"/>
              <a:stretch>
                <a:fillRect/>
              </a:stretch>
            </p:blipFill>
            <p:spPr>
              <a:xfrm>
                <a:off x="257554" y="1739898"/>
                <a:ext cx="3902709" cy="3378199"/>
              </a:xfrm>
              <a:prstGeom prst="rect">
                <a:avLst/>
              </a:prstGeom>
            </p:spPr>
          </p:pic>
          <p:cxnSp>
            <p:nvCxnSpPr>
              <p:cNvPr id="12" name="Straight Connector 11">
                <a:extLst>
                  <a:ext uri="{FF2B5EF4-FFF2-40B4-BE49-F238E27FC236}">
                    <a16:creationId xmlns:a16="http://schemas.microsoft.com/office/drawing/2014/main" id="{22416C8B-9DC5-173A-3F3F-9A558F764EA6}"/>
                  </a:ext>
                </a:extLst>
              </p:cNvPr>
              <p:cNvCxnSpPr/>
              <p:nvPr/>
            </p:nvCxnSpPr>
            <p:spPr>
              <a:xfrm flipH="1">
                <a:off x="838200" y="4343400"/>
                <a:ext cx="31242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D47B1E-4A80-FA0C-EB3C-9CA21C074DAF}"/>
                  </a:ext>
                </a:extLst>
              </p:cNvPr>
              <p:cNvCxnSpPr/>
              <p:nvPr/>
            </p:nvCxnSpPr>
            <p:spPr>
              <a:xfrm flipH="1">
                <a:off x="838200" y="4572000"/>
                <a:ext cx="31242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 name="Group 2">
            <a:extLst>
              <a:ext uri="{FF2B5EF4-FFF2-40B4-BE49-F238E27FC236}">
                <a16:creationId xmlns:a16="http://schemas.microsoft.com/office/drawing/2014/main" id="{88B64E3F-ABBE-99C0-6533-FF1F2BDEC20C}"/>
              </a:ext>
            </a:extLst>
          </p:cNvPr>
          <p:cNvGrpSpPr/>
          <p:nvPr/>
        </p:nvGrpSpPr>
        <p:grpSpPr>
          <a:xfrm>
            <a:off x="8991600" y="1295400"/>
            <a:ext cx="2971800" cy="2961620"/>
            <a:chOff x="9220200" y="1686580"/>
            <a:chExt cx="2971800" cy="2961620"/>
          </a:xfrm>
        </p:grpSpPr>
        <p:sp>
          <p:nvSpPr>
            <p:cNvPr id="37" name="TextBox 36">
              <a:extLst>
                <a:ext uri="{FF2B5EF4-FFF2-40B4-BE49-F238E27FC236}">
                  <a16:creationId xmlns:a16="http://schemas.microsoft.com/office/drawing/2014/main" id="{BBBF5FA5-34AE-0ECE-52D8-96FB99190C22}"/>
                </a:ext>
              </a:extLst>
            </p:cNvPr>
            <p:cNvSpPr txBox="1"/>
            <p:nvPr/>
          </p:nvSpPr>
          <p:spPr>
            <a:xfrm>
              <a:off x="9220200" y="1686580"/>
              <a:ext cx="2971800" cy="523220"/>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Dose-linear relationship between BUP daily dose and C</a:t>
              </a:r>
              <a:r>
                <a:rPr lang="en-US" sz="1400" i="1" baseline="-25000" dirty="0">
                  <a:latin typeface="Arial" panose="020B0604020202020204" pitchFamily="34" charset="0"/>
                  <a:cs typeface="Arial" panose="020B0604020202020204" pitchFamily="34" charset="0"/>
                </a:rPr>
                <a:t>max</a:t>
              </a:r>
              <a:r>
                <a:rPr lang="en-US" sz="1400" i="1" dirty="0">
                  <a:latin typeface="Arial" panose="020B0604020202020204" pitchFamily="34" charset="0"/>
                  <a:cs typeface="Arial" panose="020B0604020202020204" pitchFamily="34" charset="0"/>
                </a:rPr>
                <a:t> &amp; </a:t>
              </a:r>
              <a:r>
                <a:rPr lang="en-US" sz="1400" i="1" dirty="0" err="1">
                  <a:latin typeface="Arial" panose="020B0604020202020204" pitchFamily="34" charset="0"/>
                  <a:cs typeface="Arial" panose="020B0604020202020204" pitchFamily="34" charset="0"/>
                </a:rPr>
                <a:t>C</a:t>
              </a:r>
              <a:r>
                <a:rPr lang="en-US" sz="1400" i="1" baseline="-25000" dirty="0" err="1">
                  <a:latin typeface="Arial" panose="020B0604020202020204" pitchFamily="34" charset="0"/>
                  <a:cs typeface="Arial" panose="020B0604020202020204" pitchFamily="34" charset="0"/>
                </a:rPr>
                <a:t>min</a:t>
              </a:r>
              <a:endParaRPr lang="en-US" sz="1400" i="1" baseline="-25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6CF6C8F-5059-F422-04E6-41D35B49451A}"/>
                </a:ext>
              </a:extLst>
            </p:cNvPr>
            <p:cNvPicPr>
              <a:picLocks noChangeAspect="1"/>
            </p:cNvPicPr>
            <p:nvPr/>
          </p:nvPicPr>
          <p:blipFill>
            <a:blip r:embed="rId5"/>
            <a:stretch>
              <a:fillRect/>
            </a:stretch>
          </p:blipFill>
          <p:spPr>
            <a:xfrm>
              <a:off x="9247633" y="2221518"/>
              <a:ext cx="2944367" cy="2426682"/>
            </a:xfrm>
            <a:prstGeom prst="rect">
              <a:avLst/>
            </a:prstGeom>
          </p:spPr>
        </p:pic>
      </p:grpSp>
      <p:grpSp>
        <p:nvGrpSpPr>
          <p:cNvPr id="7" name="Group 6">
            <a:extLst>
              <a:ext uri="{FF2B5EF4-FFF2-40B4-BE49-F238E27FC236}">
                <a16:creationId xmlns:a16="http://schemas.microsoft.com/office/drawing/2014/main" id="{5335AAA1-AE26-B0FF-3F2B-D4481FBA7631}"/>
              </a:ext>
            </a:extLst>
          </p:cNvPr>
          <p:cNvGrpSpPr/>
          <p:nvPr/>
        </p:nvGrpSpPr>
        <p:grpSpPr>
          <a:xfrm>
            <a:off x="3810000" y="4333220"/>
            <a:ext cx="8176845" cy="2372380"/>
            <a:chOff x="3810000" y="4333220"/>
            <a:chExt cx="8176845" cy="2372380"/>
          </a:xfrm>
        </p:grpSpPr>
        <p:pic>
          <p:nvPicPr>
            <p:cNvPr id="5" name="Picture 4">
              <a:extLst>
                <a:ext uri="{FF2B5EF4-FFF2-40B4-BE49-F238E27FC236}">
                  <a16:creationId xmlns:a16="http://schemas.microsoft.com/office/drawing/2014/main" id="{67AAD7E7-6DD2-918F-8DF9-1FFFB9AFB559}"/>
                </a:ext>
              </a:extLst>
            </p:cNvPr>
            <p:cNvPicPr>
              <a:picLocks noChangeAspect="1"/>
            </p:cNvPicPr>
            <p:nvPr/>
          </p:nvPicPr>
          <p:blipFill>
            <a:blip r:embed="rId6"/>
            <a:stretch>
              <a:fillRect/>
            </a:stretch>
          </p:blipFill>
          <p:spPr>
            <a:xfrm>
              <a:off x="9015044" y="4333220"/>
              <a:ext cx="2971801" cy="2361764"/>
            </a:xfrm>
            <a:prstGeom prst="rect">
              <a:avLst/>
            </a:prstGeom>
          </p:spPr>
        </p:pic>
        <p:sp>
          <p:nvSpPr>
            <p:cNvPr id="6" name="TextBox 5">
              <a:extLst>
                <a:ext uri="{FF2B5EF4-FFF2-40B4-BE49-F238E27FC236}">
                  <a16:creationId xmlns:a16="http://schemas.microsoft.com/office/drawing/2014/main" id="{5375A8C8-3130-E900-B0A9-801FB9909929}"/>
                </a:ext>
              </a:extLst>
            </p:cNvPr>
            <p:cNvSpPr txBox="1"/>
            <p:nvPr/>
          </p:nvSpPr>
          <p:spPr>
            <a:xfrm>
              <a:off x="3810000" y="6274713"/>
              <a:ext cx="5105400" cy="430887"/>
            </a:xfrm>
            <a:prstGeom prst="rect">
              <a:avLst/>
            </a:prstGeom>
            <a:noFill/>
          </p:spPr>
          <p:txBody>
            <a:bodyPr wrap="square">
              <a:spAutoFit/>
            </a:bodyPr>
            <a:lstStyle/>
            <a:p>
              <a:r>
                <a:rPr lang="en-GB" sz="1100" dirty="0">
                  <a:latin typeface="Arial" panose="020B0604020202020204" pitchFamily="34" charset="0"/>
                  <a:cs typeface="Arial" panose="020B0604020202020204" pitchFamily="34" charset="0"/>
                </a:rPr>
                <a:t>Adapted from: Coe MA, et al. (2019) Buprenorphine pharmacology review: update on transmucosal and long-acting formulations. </a:t>
              </a:r>
              <a:r>
                <a:rPr lang="en-GB" sz="1100" i="1" dirty="0">
                  <a:latin typeface="Arial" panose="020B0604020202020204" pitchFamily="34" charset="0"/>
                  <a:cs typeface="Arial" panose="020B0604020202020204" pitchFamily="34" charset="0"/>
                </a:rPr>
                <a:t>J Addict Med </a:t>
              </a:r>
              <a:r>
                <a:rPr lang="en-GB" sz="1100" dirty="0">
                  <a:latin typeface="Arial" panose="020B0604020202020204" pitchFamily="34" charset="0"/>
                  <a:cs typeface="Arial" panose="020B0604020202020204" pitchFamily="34" charset="0"/>
                </a:rPr>
                <a:t>13: 93-103.</a:t>
              </a:r>
              <a:endParaRPr lang="en-US" sz="11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6119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6708C188-DAF8-3A41-8D5F-A9745C2F3FDD}"/>
              </a:ext>
            </a:extLst>
          </p:cNvPr>
          <p:cNvSpPr>
            <a:spLocks noChangeArrowheads="1"/>
          </p:cNvSpPr>
          <p:nvPr/>
        </p:nvSpPr>
        <p:spPr bwMode="auto">
          <a:xfrm>
            <a:off x="771304" y="1371600"/>
            <a:ext cx="4386850" cy="462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defRPr sz="1400" b="1">
                <a:solidFill>
                  <a:schemeClr val="tx1"/>
                </a:solidFill>
                <a:latin typeface="Helvetica" pitchFamily="2" charset="0"/>
                <a:ea typeface="ＭＳ Ｐゴシック" panose="020B0600070205080204" pitchFamily="34" charset="-128"/>
              </a:defRPr>
            </a:lvl1pPr>
            <a:lvl2pPr marL="647700" indent="-190500">
              <a:defRPr sz="1400" b="1">
                <a:solidFill>
                  <a:schemeClr val="tx1"/>
                </a:solidFill>
                <a:latin typeface="Helvetica" pitchFamily="2" charset="0"/>
                <a:ea typeface="ＭＳ Ｐゴシック" panose="020B0600070205080204" pitchFamily="34" charset="-128"/>
              </a:defRPr>
            </a:lvl2pPr>
            <a:lvl3pPr marL="831850" indent="-1905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nSpc>
                <a:spcPct val="90000"/>
              </a:lnSpc>
              <a:spcBef>
                <a:spcPct val="30000"/>
              </a:spcBef>
              <a:spcAft>
                <a:spcPts val="600"/>
              </a:spcAft>
              <a:buSzPct val="100000"/>
              <a:buFont typeface="Wingdings" pitchFamily="2" charset="2"/>
              <a:buChar char="v"/>
            </a:pPr>
            <a:r>
              <a:rPr lang="en-US" sz="1800" b="0" dirty="0">
                <a:latin typeface="Arial" panose="020B0604020202020204" pitchFamily="34" charset="0"/>
                <a:cs typeface="Arial" panose="020B0604020202020204" pitchFamily="34" charset="0"/>
              </a:rPr>
              <a:t>Simulated plasma concentrations of buprenorphine utilizing physiologically based pharmacokinetic modeling of nonpregnant subjects. </a:t>
            </a:r>
          </a:p>
          <a:p>
            <a:pPr>
              <a:lnSpc>
                <a:spcPct val="90000"/>
              </a:lnSpc>
              <a:spcBef>
                <a:spcPct val="30000"/>
              </a:spcBef>
              <a:spcAft>
                <a:spcPts val="600"/>
              </a:spcAft>
              <a:buSzPct val="100000"/>
              <a:buFont typeface="Wingdings" pitchFamily="2" charset="2"/>
              <a:buChar char="v"/>
            </a:pPr>
            <a:r>
              <a:rPr lang="en-US" sz="1800" b="0" dirty="0">
                <a:solidFill>
                  <a:srgbClr val="FF0000"/>
                </a:solidFill>
                <a:latin typeface="Arial" panose="020B0604020202020204" pitchFamily="34" charset="0"/>
                <a:cs typeface="Arial" panose="020B0604020202020204" pitchFamily="34" charset="0"/>
              </a:rPr>
              <a:t>Thick red line</a:t>
            </a:r>
            <a:r>
              <a:rPr lang="en-US" sz="1800" b="0" dirty="0">
                <a:latin typeface="Arial" panose="020B0604020202020204" pitchFamily="34" charset="0"/>
                <a:cs typeface="Arial" panose="020B0604020202020204" pitchFamily="34" charset="0"/>
              </a:rPr>
              <a:t> (“T”) represents the threshold for clinically relevant opioid withdrawal symptoms. </a:t>
            </a:r>
          </a:p>
          <a:p>
            <a:pPr marL="742950" lvl="1" indent="-285750">
              <a:lnSpc>
                <a:spcPct val="90000"/>
              </a:lnSpc>
              <a:spcBef>
                <a:spcPct val="30000"/>
              </a:spcBef>
              <a:spcAft>
                <a:spcPts val="600"/>
              </a:spcAft>
              <a:buSzPct val="100000"/>
              <a:buFont typeface="Wingdings" pitchFamily="2" charset="2"/>
              <a:buChar char="Ø"/>
            </a:pPr>
            <a:r>
              <a:rPr lang="en-US" sz="1800" b="0" dirty="0">
                <a:latin typeface="Arial" panose="020B0604020202020204" pitchFamily="34" charset="0"/>
                <a:cs typeface="Arial" panose="020B0604020202020204" pitchFamily="34" charset="0"/>
              </a:rPr>
              <a:t>Again, think </a:t>
            </a:r>
            <a:r>
              <a:rPr lang="en-US" sz="1800" b="0" dirty="0" err="1">
                <a:latin typeface="Arial" panose="020B0604020202020204" pitchFamily="34" charset="0"/>
                <a:cs typeface="Arial" panose="020B0604020202020204" pitchFamily="34" charset="0"/>
              </a:rPr>
              <a:t>C</a:t>
            </a:r>
            <a:r>
              <a:rPr lang="en-US" sz="1800" b="0" baseline="-25000" dirty="0" err="1">
                <a:latin typeface="Arial" panose="020B0604020202020204" pitchFamily="34" charset="0"/>
                <a:cs typeface="Arial" panose="020B0604020202020204" pitchFamily="34" charset="0"/>
              </a:rPr>
              <a:t>min</a:t>
            </a:r>
            <a:r>
              <a:rPr lang="en-US" sz="1800" b="0" dirty="0">
                <a:latin typeface="Arial" panose="020B0604020202020204" pitchFamily="34" charset="0"/>
                <a:cs typeface="Arial" panose="020B0604020202020204" pitchFamily="34" charset="0"/>
              </a:rPr>
              <a:t>!</a:t>
            </a:r>
          </a:p>
          <a:p>
            <a:pPr>
              <a:lnSpc>
                <a:spcPct val="90000"/>
              </a:lnSpc>
              <a:spcBef>
                <a:spcPct val="30000"/>
              </a:spcBef>
              <a:spcAft>
                <a:spcPts val="600"/>
              </a:spcAft>
              <a:buSzPct val="100000"/>
              <a:buFont typeface="Wingdings" pitchFamily="2" charset="2"/>
              <a:buChar char="v"/>
            </a:pPr>
            <a:r>
              <a:rPr lang="en-US" sz="1800" b="0" dirty="0">
                <a:solidFill>
                  <a:srgbClr val="92D050"/>
                </a:solidFill>
                <a:latin typeface="Arial" panose="020B0604020202020204" pitchFamily="34" charset="0"/>
                <a:cs typeface="Arial" panose="020B0604020202020204" pitchFamily="34" charset="0"/>
              </a:rPr>
              <a:t>Three times daily dosing (green line) </a:t>
            </a:r>
            <a:r>
              <a:rPr lang="en-US" sz="1800" b="0" dirty="0">
                <a:latin typeface="Arial" panose="020B0604020202020204" pitchFamily="34" charset="0"/>
                <a:cs typeface="Arial" panose="020B0604020202020204" pitchFamily="34" charset="0"/>
              </a:rPr>
              <a:t>results in a steadier plasma level and less time below withdrawal threshold compared to </a:t>
            </a:r>
            <a:r>
              <a:rPr lang="en-US" sz="1800" b="0" dirty="0">
                <a:solidFill>
                  <a:srgbClr val="AF1C45"/>
                </a:solidFill>
                <a:latin typeface="Arial" panose="020B0604020202020204" pitchFamily="34" charset="0"/>
                <a:cs typeface="Arial" panose="020B0604020202020204" pitchFamily="34" charset="0"/>
              </a:rPr>
              <a:t>twice daily (red-purple) </a:t>
            </a:r>
            <a:r>
              <a:rPr lang="en-US" sz="1800" b="0" dirty="0">
                <a:latin typeface="Arial" panose="020B0604020202020204" pitchFamily="34" charset="0"/>
                <a:cs typeface="Arial" panose="020B0604020202020204" pitchFamily="34" charset="0"/>
              </a:rPr>
              <a:t>or </a:t>
            </a:r>
            <a:r>
              <a:rPr lang="en-US" sz="1800" b="0" dirty="0">
                <a:solidFill>
                  <a:srgbClr val="5493B2"/>
                </a:solidFill>
                <a:latin typeface="Arial" panose="020B0604020202020204" pitchFamily="34" charset="0"/>
                <a:cs typeface="Arial" panose="020B0604020202020204" pitchFamily="34" charset="0"/>
              </a:rPr>
              <a:t>once daily (blue)</a:t>
            </a:r>
            <a:r>
              <a:rPr lang="en-US" sz="1800" b="0" dirty="0">
                <a:latin typeface="Arial" panose="020B0604020202020204" pitchFamily="34" charset="0"/>
                <a:cs typeface="Arial" panose="020B0604020202020204" pitchFamily="34" charset="0"/>
              </a:rPr>
              <a:t> dosing (10.8, 14.4 and 16.3 hours, respectively).</a:t>
            </a:r>
            <a:endParaRPr lang="en-US" altLang="en-US" sz="2400" b="0" dirty="0">
              <a:latin typeface="Arial" panose="020B0604020202020204" pitchFamily="34" charset="0"/>
              <a:cs typeface="Arial" panose="020B0604020202020204" pitchFamily="34" charset="0"/>
            </a:endParaRPr>
          </a:p>
        </p:txBody>
      </p:sp>
      <p:sp>
        <p:nvSpPr>
          <p:cNvPr id="9" name="Rectangle 1026">
            <a:extLst>
              <a:ext uri="{FF2B5EF4-FFF2-40B4-BE49-F238E27FC236}">
                <a16:creationId xmlns:a16="http://schemas.microsoft.com/office/drawing/2014/main" id="{A58853D7-57CC-6793-20AE-02722B995AFA}"/>
              </a:ext>
            </a:extLst>
          </p:cNvPr>
          <p:cNvSpPr txBox="1">
            <a:spLocks noChangeArrowheads="1"/>
          </p:cNvSpPr>
          <p:nvPr/>
        </p:nvSpPr>
        <p:spPr bwMode="auto">
          <a:xfrm>
            <a:off x="914400" y="152400"/>
            <a:ext cx="10363200" cy="93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Divided dosing in BUP treatment of individuals who experience chronic pain, are pregnant, or are “fast metabolizers”</a:t>
            </a:r>
          </a:p>
        </p:txBody>
      </p:sp>
      <p:grpSp>
        <p:nvGrpSpPr>
          <p:cNvPr id="4" name="Group 3">
            <a:extLst>
              <a:ext uri="{FF2B5EF4-FFF2-40B4-BE49-F238E27FC236}">
                <a16:creationId xmlns:a16="http://schemas.microsoft.com/office/drawing/2014/main" id="{45A8AE87-F95B-7572-2321-BB0E31C82641}"/>
              </a:ext>
            </a:extLst>
          </p:cNvPr>
          <p:cNvGrpSpPr/>
          <p:nvPr/>
        </p:nvGrpSpPr>
        <p:grpSpPr>
          <a:xfrm>
            <a:off x="5310554" y="1447800"/>
            <a:ext cx="6424246" cy="4545687"/>
            <a:chOff x="4724400" y="1447800"/>
            <a:chExt cx="6424246" cy="4545687"/>
          </a:xfrm>
        </p:grpSpPr>
        <p:sp>
          <p:nvSpPr>
            <p:cNvPr id="27" name="TextBox 26">
              <a:extLst>
                <a:ext uri="{FF2B5EF4-FFF2-40B4-BE49-F238E27FC236}">
                  <a16:creationId xmlns:a16="http://schemas.microsoft.com/office/drawing/2014/main" id="{06897EBF-50BB-F2F7-17A2-862F19132A72}"/>
                </a:ext>
              </a:extLst>
            </p:cNvPr>
            <p:cNvSpPr txBox="1"/>
            <p:nvPr/>
          </p:nvSpPr>
          <p:spPr>
            <a:xfrm>
              <a:off x="4724400" y="5562600"/>
              <a:ext cx="6424246" cy="430887"/>
            </a:xfrm>
            <a:prstGeom prst="rect">
              <a:avLst/>
            </a:prstGeom>
            <a:noFill/>
          </p:spPr>
          <p:txBody>
            <a:bodyPr wrap="square">
              <a:spAutoFit/>
            </a:bodyPr>
            <a:lstStyle/>
            <a:p>
              <a:pPr marL="0" marR="0">
                <a:spcBef>
                  <a:spcPts val="0"/>
                </a:spcBef>
                <a:spcAft>
                  <a:spcPts val="0"/>
                </a:spcAft>
              </a:pPr>
              <a:r>
                <a:rPr lang="en-US" sz="1100" dirty="0" err="1">
                  <a:effectLst/>
                  <a:latin typeface="Arial" panose="020B0604020202020204" pitchFamily="34" charset="0"/>
                  <a:ea typeface="Calibri" panose="020F0502020204030204" pitchFamily="34" charset="0"/>
                  <a:cs typeface="Arial" panose="020B0604020202020204" pitchFamily="34" charset="0"/>
                </a:rPr>
                <a:t>Caritis</a:t>
              </a:r>
              <a:r>
                <a:rPr lang="en-US" sz="1100" dirty="0">
                  <a:effectLst/>
                  <a:latin typeface="Arial" panose="020B0604020202020204" pitchFamily="34" charset="0"/>
                  <a:ea typeface="Calibri" panose="020F0502020204030204" pitchFamily="34" charset="0"/>
                  <a:cs typeface="Arial" panose="020B0604020202020204" pitchFamily="34" charset="0"/>
                </a:rPr>
                <a:t> SN, et al. (2017) An evidence-based recommendation to increase the dosing frequency of buprenorphine during pregnancy. Am J </a:t>
              </a:r>
              <a:r>
                <a:rPr lang="en-US" sz="1100" dirty="0" err="1">
                  <a:effectLst/>
                  <a:latin typeface="Arial" panose="020B0604020202020204" pitchFamily="34" charset="0"/>
                  <a:ea typeface="Calibri" panose="020F0502020204030204" pitchFamily="34" charset="0"/>
                  <a:cs typeface="Arial" panose="020B0604020202020204" pitchFamily="34" charset="0"/>
                </a:rPr>
                <a:t>Obstet</a:t>
              </a:r>
              <a:r>
                <a:rPr lang="en-US" sz="1100" dirty="0">
                  <a:effectLst/>
                  <a:latin typeface="Arial" panose="020B0604020202020204" pitchFamily="34" charset="0"/>
                  <a:ea typeface="Calibri" panose="020F0502020204030204" pitchFamily="34" charset="0"/>
                  <a:cs typeface="Arial" panose="020B0604020202020204" pitchFamily="34" charset="0"/>
                </a:rPr>
                <a:t> Gynecol. 217: 459.e1-459.e6</a:t>
              </a:r>
            </a:p>
          </p:txBody>
        </p:sp>
        <p:pic>
          <p:nvPicPr>
            <p:cNvPr id="3" name="Picture 2">
              <a:extLst>
                <a:ext uri="{FF2B5EF4-FFF2-40B4-BE49-F238E27FC236}">
                  <a16:creationId xmlns:a16="http://schemas.microsoft.com/office/drawing/2014/main" id="{A2BEE0BB-651F-6BB1-ADED-86E476A5863B}"/>
                </a:ext>
              </a:extLst>
            </p:cNvPr>
            <p:cNvPicPr>
              <a:picLocks noChangeAspect="1"/>
            </p:cNvPicPr>
            <p:nvPr/>
          </p:nvPicPr>
          <p:blipFill>
            <a:blip r:embed="rId3"/>
            <a:stretch>
              <a:fillRect/>
            </a:stretch>
          </p:blipFill>
          <p:spPr>
            <a:xfrm>
              <a:off x="4800600" y="1447800"/>
              <a:ext cx="6019800" cy="4049684"/>
            </a:xfrm>
            <a:prstGeom prst="rect">
              <a:avLst/>
            </a:prstGeom>
          </p:spPr>
        </p:pic>
      </p:grpSp>
    </p:spTree>
    <p:extLst>
      <p:ext uri="{BB962C8B-B14F-4D97-AF65-F5344CB8AC3E}">
        <p14:creationId xmlns:p14="http://schemas.microsoft.com/office/powerpoint/2010/main" val="100926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26">
            <a:extLst>
              <a:ext uri="{FF2B5EF4-FFF2-40B4-BE49-F238E27FC236}">
                <a16:creationId xmlns:a16="http://schemas.microsoft.com/office/drawing/2014/main" id="{641C43F3-594C-48D7-0EA3-E5187FC2947A}"/>
              </a:ext>
            </a:extLst>
          </p:cNvPr>
          <p:cNvSpPr txBox="1">
            <a:spLocks noChangeArrowheads="1"/>
          </p:cNvSpPr>
          <p:nvPr/>
        </p:nvSpPr>
        <p:spPr bwMode="auto">
          <a:xfrm>
            <a:off x="533400" y="126735"/>
            <a:ext cx="11125200" cy="6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Addressing more misconceptions </a:t>
            </a:r>
          </a:p>
        </p:txBody>
      </p:sp>
      <p:sp>
        <p:nvSpPr>
          <p:cNvPr id="3" name="Rectangle 3">
            <a:extLst>
              <a:ext uri="{FF2B5EF4-FFF2-40B4-BE49-F238E27FC236}">
                <a16:creationId xmlns:a16="http://schemas.microsoft.com/office/drawing/2014/main" id="{24CB5241-8D21-EE01-E0F6-A98370D2C579}"/>
              </a:ext>
            </a:extLst>
          </p:cNvPr>
          <p:cNvSpPr>
            <a:spLocks noChangeArrowheads="1"/>
          </p:cNvSpPr>
          <p:nvPr/>
        </p:nvSpPr>
        <p:spPr bwMode="auto">
          <a:xfrm>
            <a:off x="533400" y="992186"/>
            <a:ext cx="11125200" cy="540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defRPr sz="1400" b="1">
                <a:solidFill>
                  <a:schemeClr val="tx1"/>
                </a:solidFill>
                <a:latin typeface="Helvetica" pitchFamily="2" charset="0"/>
                <a:ea typeface="ＭＳ Ｐゴシック" panose="020B0600070205080204" pitchFamily="34" charset="-128"/>
              </a:defRPr>
            </a:lvl1pPr>
            <a:lvl2pPr marL="647700" indent="-190500">
              <a:defRPr sz="1400" b="1">
                <a:solidFill>
                  <a:schemeClr val="tx1"/>
                </a:solidFill>
                <a:latin typeface="Helvetica" pitchFamily="2" charset="0"/>
                <a:ea typeface="ＭＳ Ｐゴシック" panose="020B0600070205080204" pitchFamily="34" charset="-128"/>
              </a:defRPr>
            </a:lvl2pPr>
            <a:lvl3pPr marL="831850" indent="-1905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nSpc>
                <a:spcPct val="90000"/>
              </a:lnSpc>
              <a:spcBef>
                <a:spcPct val="30000"/>
              </a:spcBef>
              <a:spcAft>
                <a:spcPts val="600"/>
              </a:spcAft>
              <a:buSzPct val="100000"/>
              <a:buFont typeface="Wingdings" pitchFamily="2" charset="2"/>
              <a:buChar char="v"/>
            </a:pPr>
            <a:r>
              <a:rPr lang="en-US" altLang="en-US" sz="1800" b="0" dirty="0">
                <a:solidFill>
                  <a:srgbClr val="FFFF00"/>
                </a:solidFill>
                <a:latin typeface="Arial" panose="020B0604020202020204" pitchFamily="34" charset="0"/>
                <a:cs typeface="Arial" panose="020B0604020202020204" pitchFamily="34" charset="0"/>
              </a:rPr>
              <a:t>Precipitated opioid withdrawal (POW):</a:t>
            </a:r>
            <a:r>
              <a:rPr lang="en-US" altLang="en-US" sz="1800" b="0" dirty="0">
                <a:latin typeface="Arial" panose="020B0604020202020204" pitchFamily="34" charset="0"/>
                <a:cs typeface="Arial" panose="020B0604020202020204" pitchFamily="34" charset="0"/>
              </a:rPr>
              <a:t>  What is it, and when does it occur?</a:t>
            </a:r>
          </a:p>
          <a:p>
            <a:pPr marL="742950" lvl="1" indent="-285750">
              <a:lnSpc>
                <a:spcPct val="90000"/>
              </a:lnSpc>
              <a:spcBef>
                <a:spcPct val="30000"/>
              </a:spcBef>
              <a:spcAft>
                <a:spcPts val="600"/>
              </a:spcAft>
              <a:buSzPct val="100000"/>
              <a:buFont typeface="Wingdings" pitchFamily="2" charset="2"/>
              <a:buChar char="Ø"/>
            </a:pPr>
            <a:r>
              <a:rPr lang="en-US" altLang="en-US" sz="1800" b="0" dirty="0">
                <a:latin typeface="Arial" panose="020B0604020202020204" pitchFamily="34" charset="0"/>
                <a:cs typeface="Arial" panose="020B0604020202020204" pitchFamily="34" charset="0"/>
              </a:rPr>
              <a:t>Produced by an opioid partial agonist (e.g. BUP) or antagonist (e.g. NAL) with relatively high affinity and at sufficient concentrations in the presence of moderate to higher concentrations of a full agonist (e.g. fentanyl), especially when that agonist has been taken chronically (leading to neuroadaptations).</a:t>
            </a:r>
          </a:p>
          <a:p>
            <a:pPr marL="742950" lvl="1" indent="-285750">
              <a:lnSpc>
                <a:spcPct val="90000"/>
              </a:lnSpc>
              <a:spcBef>
                <a:spcPct val="30000"/>
              </a:spcBef>
              <a:spcAft>
                <a:spcPts val="600"/>
              </a:spcAft>
              <a:buSzPct val="100000"/>
              <a:buFont typeface="Wingdings" pitchFamily="2" charset="2"/>
              <a:buChar char="Ø"/>
            </a:pPr>
            <a:r>
              <a:rPr lang="en-US" altLang="en-US" sz="1800" b="0" i="1" u="sng" dirty="0">
                <a:latin typeface="Arial" panose="020B0604020202020204" pitchFamily="34" charset="0"/>
                <a:cs typeface="Arial" panose="020B0604020202020204" pitchFamily="34" charset="0"/>
              </a:rPr>
              <a:t>Abrupt net reduction in agonist activity</a:t>
            </a:r>
            <a:r>
              <a:rPr lang="en-US" altLang="en-US" sz="1800" b="0" i="1" dirty="0">
                <a:latin typeface="Arial" panose="020B0604020202020204" pitchFamily="34" charset="0"/>
                <a:cs typeface="Arial" panose="020B0604020202020204" pitchFamily="34" charset="0"/>
              </a:rPr>
              <a:t> </a:t>
            </a:r>
            <a:r>
              <a:rPr lang="en-US" altLang="en-US" sz="1800" b="0" dirty="0">
                <a:latin typeface="Arial" panose="020B0604020202020204" pitchFamily="34" charset="0"/>
                <a:cs typeface="Arial" panose="020B0604020202020204" pitchFamily="34" charset="0"/>
              </a:rPr>
              <a:t>at spare functional </a:t>
            </a:r>
            <a:r>
              <a:rPr lang="en-US" altLang="en-US" sz="1800" b="0" i="1" dirty="0">
                <a:latin typeface="Arial" panose="020B0604020202020204" pitchFamily="34" charset="0"/>
                <a:cs typeface="Arial" panose="020B0604020202020204" pitchFamily="34" charset="0"/>
              </a:rPr>
              <a:t>mu</a:t>
            </a:r>
            <a:r>
              <a:rPr lang="en-US" altLang="en-US" sz="1800" b="0" dirty="0">
                <a:latin typeface="Arial" panose="020B0604020202020204" pitchFamily="34" charset="0"/>
                <a:cs typeface="Arial" panose="020B0604020202020204" pitchFamily="34" charset="0"/>
              </a:rPr>
              <a:t>-opioid receptors; this dynamic shift (∆) in receptor complexes between BUP and the prior opioid agonist (related to BUP K</a:t>
            </a:r>
            <a:r>
              <a:rPr lang="en-US" altLang="en-US" sz="1800" b="0" baseline="-25000" dirty="0">
                <a:latin typeface="Arial" panose="020B0604020202020204" pitchFamily="34" charset="0"/>
                <a:cs typeface="Arial" panose="020B0604020202020204" pitchFamily="34" charset="0"/>
              </a:rPr>
              <a:t>on</a:t>
            </a:r>
            <a:r>
              <a:rPr lang="en-US" altLang="en-US" sz="1800" b="0" dirty="0">
                <a:latin typeface="Arial" panose="020B0604020202020204" pitchFamily="34" charset="0"/>
                <a:cs typeface="Arial" panose="020B0604020202020204" pitchFamily="34" charset="0"/>
              </a:rPr>
              <a:t> vs. opioid </a:t>
            </a:r>
            <a:r>
              <a:rPr lang="en-US" altLang="en-US" sz="1800" b="0" dirty="0" err="1">
                <a:latin typeface="Arial" panose="020B0604020202020204" pitchFamily="34" charset="0"/>
                <a:cs typeface="Arial" panose="020B0604020202020204" pitchFamily="34" charset="0"/>
              </a:rPr>
              <a:t>K</a:t>
            </a:r>
            <a:r>
              <a:rPr lang="en-US" altLang="en-US" sz="1800" b="0" baseline="-25000" dirty="0" err="1">
                <a:latin typeface="Arial" panose="020B0604020202020204" pitchFamily="34" charset="0"/>
                <a:cs typeface="Arial" panose="020B0604020202020204" pitchFamily="34" charset="0"/>
              </a:rPr>
              <a:t>off</a:t>
            </a:r>
            <a:r>
              <a:rPr lang="en-US" altLang="en-US" sz="1800" b="0" dirty="0">
                <a:latin typeface="Arial" panose="020B0604020202020204" pitchFamily="34" charset="0"/>
                <a:cs typeface="Arial" panose="020B0604020202020204" pitchFamily="34" charset="0"/>
              </a:rPr>
              <a:t> and slow rate of BUP penetration into central compartment) leads to rapid onset in expression of withdrawal signs/symptoms</a:t>
            </a:r>
          </a:p>
          <a:p>
            <a:pPr marL="742950" lvl="1" indent="-285750">
              <a:lnSpc>
                <a:spcPct val="90000"/>
              </a:lnSpc>
              <a:spcBef>
                <a:spcPct val="30000"/>
              </a:spcBef>
              <a:spcAft>
                <a:spcPts val="600"/>
              </a:spcAft>
              <a:buSzPct val="100000"/>
              <a:buFont typeface="Wingdings" pitchFamily="2" charset="2"/>
              <a:buChar char="Ø"/>
            </a:pPr>
            <a:r>
              <a:rPr lang="en-US" altLang="en-US" sz="1800" b="0" dirty="0">
                <a:solidFill>
                  <a:srgbClr val="FFFF00"/>
                </a:solidFill>
                <a:latin typeface="Arial" panose="020B0604020202020204" pitchFamily="34" charset="0"/>
                <a:cs typeface="Arial" panose="020B0604020202020204" pitchFamily="34" charset="0"/>
              </a:rPr>
              <a:t>Misconception</a:t>
            </a:r>
            <a:r>
              <a:rPr lang="en-US" altLang="en-US" sz="1800" b="0" dirty="0">
                <a:latin typeface="Arial" panose="020B0604020202020204" pitchFamily="34" charset="0"/>
                <a:cs typeface="Arial" panose="020B0604020202020204" pitchFamily="34" charset="0"/>
              </a:rPr>
              <a:t>: Challenging with an opioid agonist on top of BUP does </a:t>
            </a:r>
            <a:r>
              <a:rPr lang="en-US" altLang="en-US" sz="1800" b="0" u="sng" dirty="0">
                <a:latin typeface="Arial" panose="020B0604020202020204" pitchFamily="34" charset="0"/>
                <a:cs typeface="Arial" panose="020B0604020202020204" pitchFamily="34" charset="0"/>
              </a:rPr>
              <a:t>not</a:t>
            </a:r>
            <a:r>
              <a:rPr lang="en-US" altLang="en-US" sz="1800" b="0" dirty="0">
                <a:latin typeface="Arial" panose="020B0604020202020204" pitchFamily="34" charset="0"/>
                <a:cs typeface="Arial" panose="020B0604020202020204" pitchFamily="34" charset="0"/>
              </a:rPr>
              <a:t> lead to POW!</a:t>
            </a:r>
          </a:p>
          <a:p>
            <a:pPr marL="742950" lvl="1" indent="-285750">
              <a:lnSpc>
                <a:spcPct val="90000"/>
              </a:lnSpc>
              <a:spcBef>
                <a:spcPct val="30000"/>
              </a:spcBef>
              <a:spcAft>
                <a:spcPts val="1800"/>
              </a:spcAft>
              <a:buSzPct val="100000"/>
              <a:buFont typeface="Wingdings" pitchFamily="2" charset="2"/>
              <a:buChar char="Ø"/>
            </a:pPr>
            <a:r>
              <a:rPr lang="en-US" altLang="en-US" sz="1800" b="0" dirty="0">
                <a:solidFill>
                  <a:srgbClr val="FFFF00"/>
                </a:solidFill>
                <a:latin typeface="Arial" panose="020B0604020202020204" pitchFamily="34" charset="0"/>
                <a:cs typeface="Arial" panose="020B0604020202020204" pitchFamily="34" charset="0"/>
              </a:rPr>
              <a:t>Misconception</a:t>
            </a:r>
            <a:r>
              <a:rPr lang="en-US" altLang="en-US" sz="1800" b="0" dirty="0">
                <a:latin typeface="Arial" panose="020B0604020202020204" pitchFamily="34" charset="0"/>
                <a:cs typeface="Arial" panose="020B0604020202020204" pitchFamily="34" charset="0"/>
              </a:rPr>
              <a:t>: POW is sometimes described clinically as on/off phenomenon (‘flipping a switch’), but it can be measured along a continuum of severity</a:t>
            </a:r>
          </a:p>
          <a:p>
            <a:pPr>
              <a:lnSpc>
                <a:spcPct val="90000"/>
              </a:lnSpc>
              <a:spcBef>
                <a:spcPct val="30000"/>
              </a:spcBef>
              <a:spcAft>
                <a:spcPts val="600"/>
              </a:spcAft>
              <a:buSzPct val="100000"/>
              <a:buFont typeface="Wingdings" pitchFamily="2" charset="2"/>
              <a:buChar char="v"/>
            </a:pPr>
            <a:r>
              <a:rPr lang="en-US" altLang="en-US" sz="1800" b="0" dirty="0">
                <a:solidFill>
                  <a:srgbClr val="FFFF00"/>
                </a:solidFill>
                <a:latin typeface="Arial" panose="020B0604020202020204" pitchFamily="34" charset="0"/>
                <a:cs typeface="Arial" panose="020B0604020202020204" pitchFamily="34" charset="0"/>
              </a:rPr>
              <a:t>Cumulative BUP dosing</a:t>
            </a:r>
            <a:r>
              <a:rPr lang="en-US" altLang="en-US" sz="1800" b="0" dirty="0">
                <a:latin typeface="Arial" panose="020B0604020202020204" pitchFamily="34" charset="0"/>
                <a:cs typeface="Arial" panose="020B0604020202020204" pitchFamily="34" charset="0"/>
              </a:rPr>
              <a:t>: If BUP leads to POW, then additional BUP doses will </a:t>
            </a:r>
            <a:r>
              <a:rPr lang="en-US" altLang="en-US" sz="1800" b="0" i="1" u="sng" dirty="0">
                <a:latin typeface="Arial" panose="020B0604020202020204" pitchFamily="34" charset="0"/>
                <a:cs typeface="Arial" panose="020B0604020202020204" pitchFamily="34" charset="0"/>
              </a:rPr>
              <a:t>not</a:t>
            </a:r>
            <a:r>
              <a:rPr lang="en-US" altLang="en-US" sz="1800" b="0" dirty="0">
                <a:latin typeface="Arial" panose="020B0604020202020204" pitchFamily="34" charset="0"/>
                <a:cs typeface="Arial" panose="020B0604020202020204" pitchFamily="34" charset="0"/>
              </a:rPr>
              <a:t> always cause more withdrawal</a:t>
            </a:r>
          </a:p>
          <a:p>
            <a:pPr marL="742950" lvl="1" indent="-285750">
              <a:lnSpc>
                <a:spcPct val="90000"/>
              </a:lnSpc>
              <a:spcBef>
                <a:spcPct val="30000"/>
              </a:spcBef>
              <a:spcAft>
                <a:spcPts val="600"/>
              </a:spcAft>
              <a:buSzPct val="100000"/>
              <a:buFont typeface="Wingdings" pitchFamily="2" charset="2"/>
              <a:buChar char="Ø"/>
            </a:pPr>
            <a:r>
              <a:rPr lang="en-US" altLang="en-US" sz="1800" b="0" dirty="0">
                <a:latin typeface="Arial" panose="020B0604020202020204" pitchFamily="34" charset="0"/>
                <a:cs typeface="Arial" panose="020B0604020202020204" pitchFamily="34" charset="0"/>
              </a:rPr>
              <a:t>After initial BUP dose that leads to POW, follow-on higher BUP doses typically suppress withdrawal</a:t>
            </a:r>
          </a:p>
          <a:p>
            <a:pPr marL="742950" lvl="1" indent="-285750">
              <a:lnSpc>
                <a:spcPct val="90000"/>
              </a:lnSpc>
              <a:spcBef>
                <a:spcPct val="30000"/>
              </a:spcBef>
              <a:spcAft>
                <a:spcPts val="600"/>
              </a:spcAft>
              <a:buSzPct val="100000"/>
              <a:buFont typeface="Wingdings" pitchFamily="2" charset="2"/>
              <a:buChar char="Ø"/>
            </a:pPr>
            <a:r>
              <a:rPr lang="en-US" altLang="en-US" sz="1800" b="0" i="1" dirty="0">
                <a:latin typeface="Arial" panose="020B0604020202020204" pitchFamily="34" charset="0"/>
                <a:cs typeface="Arial" panose="020B0604020202020204" pitchFamily="34" charset="0"/>
              </a:rPr>
              <a:t>Implication</a:t>
            </a:r>
            <a:r>
              <a:rPr lang="en-US" altLang="en-US" sz="1800" b="0" dirty="0">
                <a:latin typeface="Arial" panose="020B0604020202020204" pitchFamily="34" charset="0"/>
                <a:cs typeface="Arial" panose="020B0604020202020204" pitchFamily="34" charset="0"/>
              </a:rPr>
              <a:t>: </a:t>
            </a:r>
            <a:r>
              <a:rPr lang="en-US" altLang="en-US" sz="1800" b="0">
                <a:latin typeface="Arial" panose="020B0604020202020204" pitchFamily="34" charset="0"/>
                <a:cs typeface="Arial" panose="020B0604020202020204" pitchFamily="34" charset="0"/>
              </a:rPr>
              <a:t>Long induction </a:t>
            </a:r>
            <a:r>
              <a:rPr lang="en-US" altLang="en-US" sz="1800" b="0" dirty="0">
                <a:latin typeface="Arial" panose="020B0604020202020204" pitchFamily="34" charset="0"/>
                <a:cs typeface="Arial" panose="020B0604020202020204" pitchFamily="34" charset="0"/>
              </a:rPr>
              <a:t>periods unnecessary</a:t>
            </a:r>
          </a:p>
        </p:txBody>
      </p:sp>
    </p:spTree>
    <p:extLst>
      <p:ext uri="{BB962C8B-B14F-4D97-AF65-F5344CB8AC3E}">
        <p14:creationId xmlns:p14="http://schemas.microsoft.com/office/powerpoint/2010/main" val="59000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53245-CD8C-0F44-BF69-13AD5E94059C}"/>
              </a:ext>
            </a:extLst>
          </p:cNvPr>
          <p:cNvSpPr txBox="1"/>
          <p:nvPr/>
        </p:nvSpPr>
        <p:spPr>
          <a:xfrm>
            <a:off x="559724" y="990600"/>
            <a:ext cx="5841076" cy="5247590"/>
          </a:xfrm>
          <a:prstGeom prst="rect">
            <a:avLst/>
          </a:prstGeom>
          <a:noFill/>
        </p:spPr>
        <p:txBody>
          <a:bodyPr wrap="square" rtlCol="0">
            <a:spAutoFit/>
          </a:bodyPr>
          <a:lstStyle/>
          <a:p>
            <a:pPr marL="228600" indent="-228600">
              <a:spcAft>
                <a:spcPts val="1200"/>
              </a:spcAft>
              <a:buAutoNum type="arabicParenR"/>
            </a:pPr>
            <a:r>
              <a:rPr lang="en-US" sz="1500" dirty="0">
                <a:latin typeface="Arial" panose="020B0604020202020204" pitchFamily="34" charset="0"/>
                <a:cs typeface="Arial" panose="020B0604020202020204" pitchFamily="34" charset="0"/>
              </a:rPr>
              <a:t>Acute outcome of BUP induction (</a:t>
            </a:r>
            <a:r>
              <a:rPr lang="en-US" sz="1500" u="sng" dirty="0">
                <a:latin typeface="Arial" panose="020B0604020202020204" pitchFamily="34" charset="0"/>
                <a:cs typeface="Arial" panose="020B0604020202020204" pitchFamily="34" charset="0"/>
              </a:rPr>
              <a:t>agonist – withdrawal balance</a:t>
            </a:r>
            <a:r>
              <a:rPr lang="en-US" sz="1500" dirty="0">
                <a:latin typeface="Arial" panose="020B0604020202020204" pitchFamily="34" charset="0"/>
                <a:cs typeface="Arial" panose="020B0604020202020204" pitchFamily="34" charset="0"/>
              </a:rPr>
              <a:t>, </a:t>
            </a:r>
            <a:r>
              <a:rPr lang="en-US" sz="1500" i="1" dirty="0">
                <a:solidFill>
                  <a:srgbClr val="FFFF00"/>
                </a:solidFill>
                <a:latin typeface="Arial" panose="020B0604020202020204" pitchFamily="34" charset="0"/>
                <a:cs typeface="Arial" panose="020B0604020202020204" pitchFamily="34" charset="0"/>
              </a:rPr>
              <a:t>Y-axis</a:t>
            </a:r>
            <a:r>
              <a:rPr lang="en-US" sz="1500" dirty="0">
                <a:latin typeface="Arial" panose="020B0604020202020204" pitchFamily="34" charset="0"/>
                <a:cs typeface="Arial" panose="020B0604020202020204" pitchFamily="34" charset="0"/>
              </a:rPr>
              <a:t>) is a function of pre-initiation opioid balance, defined as symptom state or µOR occupancy (</a:t>
            </a:r>
            <a:r>
              <a:rPr lang="en-US" sz="1500" i="1" dirty="0">
                <a:solidFill>
                  <a:srgbClr val="FFFF00"/>
                </a:solidFill>
                <a:latin typeface="Arial" panose="020B0604020202020204" pitchFamily="34" charset="0"/>
                <a:cs typeface="Arial" panose="020B0604020202020204" pitchFamily="34" charset="0"/>
              </a:rPr>
              <a:t>dual X-axes and inset</a:t>
            </a:r>
            <a:r>
              <a:rPr lang="en-US" sz="1500" dirty="0">
                <a:latin typeface="Arial" panose="020B0604020202020204" pitchFamily="34" charset="0"/>
                <a:cs typeface="Arial" panose="020B0604020202020204" pitchFamily="34" charset="0"/>
              </a:rPr>
              <a:t>). </a:t>
            </a:r>
          </a:p>
          <a:p>
            <a:pPr marL="548640" lvl="1" indent="-228600">
              <a:spcAft>
                <a:spcPts val="1200"/>
              </a:spcAft>
              <a:buFont typeface="+mj-lt"/>
              <a:buAutoNum type="alphaLcPeriod"/>
            </a:pPr>
            <a:r>
              <a:rPr lang="en-US" sz="1500" dirty="0">
                <a:latin typeface="Arial" panose="020B0604020202020204" pitchFamily="34" charset="0"/>
                <a:cs typeface="Arial" panose="020B0604020202020204" pitchFamily="34" charset="0"/>
              </a:rPr>
              <a:t>Negative balance (withdrawal and lower % µOR occupancy) before initial BUP dose is associated with greater post-BUP agonist balance (</a:t>
            </a:r>
            <a:r>
              <a:rPr lang="en-US" sz="1500" i="1" dirty="0">
                <a:solidFill>
                  <a:srgbClr val="FFFF00"/>
                </a:solidFill>
                <a:latin typeface="Arial" panose="020B0604020202020204" pitchFamily="34" charset="0"/>
                <a:cs typeface="Arial" panose="020B0604020202020204" pitchFamily="34" charset="0"/>
              </a:rPr>
              <a:t>upper left quadrant</a:t>
            </a:r>
            <a:r>
              <a:rPr lang="en-US" sz="1500" dirty="0">
                <a:latin typeface="Arial" panose="020B0604020202020204" pitchFamily="34" charset="0"/>
                <a:cs typeface="Arial" panose="020B0604020202020204" pitchFamily="34" charset="0"/>
              </a:rPr>
              <a:t>). </a:t>
            </a:r>
          </a:p>
          <a:p>
            <a:pPr marL="548640" lvl="1" indent="-228600">
              <a:spcAft>
                <a:spcPts val="1200"/>
              </a:spcAft>
              <a:buFont typeface="+mj-lt"/>
              <a:buAutoNum type="alphaLcPeriod"/>
            </a:pPr>
            <a:r>
              <a:rPr lang="en-US" sz="1500" dirty="0">
                <a:latin typeface="Arial" panose="020B0604020202020204" pitchFamily="34" charset="0"/>
                <a:cs typeface="Arial" panose="020B0604020202020204" pitchFamily="34" charset="0"/>
              </a:rPr>
              <a:t>Positive balance (agonist effect from residual opioid and higher % µOR occupancy) is associated with greater likelihood and severity of POW by initial BUP dose (</a:t>
            </a:r>
            <a:r>
              <a:rPr lang="en-US" sz="1500" i="1" dirty="0">
                <a:solidFill>
                  <a:srgbClr val="FFFF00"/>
                </a:solidFill>
                <a:latin typeface="Arial" panose="020B0604020202020204" pitchFamily="34" charset="0"/>
                <a:cs typeface="Arial" panose="020B0604020202020204" pitchFamily="34" charset="0"/>
              </a:rPr>
              <a:t>lower right quadrant</a:t>
            </a:r>
            <a:r>
              <a:rPr lang="en-US" sz="1500" dirty="0">
                <a:latin typeface="Arial" panose="020B0604020202020204" pitchFamily="34" charset="0"/>
                <a:cs typeface="Arial" panose="020B0604020202020204" pitchFamily="34" charset="0"/>
              </a:rPr>
              <a:t>). </a:t>
            </a:r>
          </a:p>
          <a:p>
            <a:pPr marL="228600" indent="-228600">
              <a:spcAft>
                <a:spcPts val="1200"/>
              </a:spcAft>
              <a:buAutoNum type="arabicParenR"/>
            </a:pPr>
            <a:r>
              <a:rPr lang="en-US" sz="1500" dirty="0">
                <a:latin typeface="Arial" panose="020B0604020202020204" pitchFamily="34" charset="0"/>
                <a:cs typeface="Arial" panose="020B0604020202020204" pitchFamily="34" charset="0"/>
              </a:rPr>
              <a:t>BUP induction outcome will differ by pre-exposure to opioids with high ALE values (affinity * lipophilicity * intrinsic efficacy). </a:t>
            </a:r>
          </a:p>
          <a:p>
            <a:pPr marL="548640" lvl="1" indent="-228600">
              <a:spcAft>
                <a:spcPts val="1200"/>
              </a:spcAft>
              <a:buFont typeface="+mj-lt"/>
              <a:buAutoNum type="alphaLcPeriod"/>
            </a:pPr>
            <a:r>
              <a:rPr lang="en-US" sz="1500" dirty="0">
                <a:latin typeface="Arial" panose="020B0604020202020204" pitchFamily="34" charset="0"/>
                <a:cs typeface="Arial" panose="020B0604020202020204" pitchFamily="34" charset="0"/>
              </a:rPr>
              <a:t>Pre-exposure to fentanyl (higher ALE value, and longer time to re-sensitize µORs) leads to more difficult BUP induction, whereas heroin/morphine (lower ALE value) leads to easier BUP induction. </a:t>
            </a:r>
          </a:p>
          <a:p>
            <a:pPr marL="548640" lvl="1" indent="-228600">
              <a:spcAft>
                <a:spcPts val="600"/>
              </a:spcAft>
              <a:buFont typeface="+mj-lt"/>
              <a:buAutoNum type="alphaLcPeriod"/>
            </a:pPr>
            <a:r>
              <a:rPr lang="en-US" sz="1500" dirty="0">
                <a:latin typeface="Arial" panose="020B0604020202020204" pitchFamily="34" charset="0"/>
                <a:cs typeface="Arial" panose="020B0604020202020204" pitchFamily="34" charset="0"/>
              </a:rPr>
              <a:t>Extended exposure to fentanyl (dependence) increases the probability and severity of POW, because underlying µOR desensitization may not be fully reversed.</a:t>
            </a:r>
          </a:p>
        </p:txBody>
      </p:sp>
      <p:sp>
        <p:nvSpPr>
          <p:cNvPr id="4" name="Rectangle 1026">
            <a:extLst>
              <a:ext uri="{FF2B5EF4-FFF2-40B4-BE49-F238E27FC236}">
                <a16:creationId xmlns:a16="http://schemas.microsoft.com/office/drawing/2014/main" id="{04499411-8055-F968-8037-4F06B49D868A}"/>
              </a:ext>
            </a:extLst>
          </p:cNvPr>
          <p:cNvSpPr txBox="1">
            <a:spLocks noChangeArrowheads="1"/>
          </p:cNvSpPr>
          <p:nvPr/>
        </p:nvSpPr>
        <p:spPr bwMode="auto">
          <a:xfrm>
            <a:off x="430876" y="83049"/>
            <a:ext cx="11125200" cy="6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BUP induction hurdle: Premises of working model</a:t>
            </a:r>
          </a:p>
        </p:txBody>
      </p:sp>
      <p:grpSp>
        <p:nvGrpSpPr>
          <p:cNvPr id="6" name="Group 5">
            <a:extLst>
              <a:ext uri="{FF2B5EF4-FFF2-40B4-BE49-F238E27FC236}">
                <a16:creationId xmlns:a16="http://schemas.microsoft.com/office/drawing/2014/main" id="{683D8280-241F-7AEB-B481-4A6B6B49E910}"/>
              </a:ext>
            </a:extLst>
          </p:cNvPr>
          <p:cNvGrpSpPr/>
          <p:nvPr/>
        </p:nvGrpSpPr>
        <p:grpSpPr>
          <a:xfrm>
            <a:off x="6480420" y="1093128"/>
            <a:ext cx="5635379" cy="5383872"/>
            <a:chOff x="6480420" y="1093128"/>
            <a:chExt cx="5635379" cy="5383872"/>
          </a:xfrm>
        </p:grpSpPr>
        <p:pic>
          <p:nvPicPr>
            <p:cNvPr id="3" name="Picture 2">
              <a:extLst>
                <a:ext uri="{FF2B5EF4-FFF2-40B4-BE49-F238E27FC236}">
                  <a16:creationId xmlns:a16="http://schemas.microsoft.com/office/drawing/2014/main" id="{77885670-725E-77CF-D8CA-AED99AB2DB3F}"/>
                </a:ext>
              </a:extLst>
            </p:cNvPr>
            <p:cNvPicPr>
              <a:picLocks noChangeAspect="1"/>
            </p:cNvPicPr>
            <p:nvPr/>
          </p:nvPicPr>
          <p:blipFill>
            <a:blip r:embed="rId3"/>
            <a:stretch>
              <a:fillRect/>
            </a:stretch>
          </p:blipFill>
          <p:spPr>
            <a:xfrm>
              <a:off x="6480421" y="1931313"/>
              <a:ext cx="5559179" cy="4038600"/>
            </a:xfrm>
            <a:prstGeom prst="rect">
              <a:avLst/>
            </a:prstGeom>
          </p:spPr>
        </p:pic>
        <p:sp>
          <p:nvSpPr>
            <p:cNvPr id="7" name="TextBox 6">
              <a:extLst>
                <a:ext uri="{FF2B5EF4-FFF2-40B4-BE49-F238E27FC236}">
                  <a16:creationId xmlns:a16="http://schemas.microsoft.com/office/drawing/2014/main" id="{B06ACBC3-F326-2084-A49B-32E9135F7275}"/>
                </a:ext>
              </a:extLst>
            </p:cNvPr>
            <p:cNvSpPr txBox="1"/>
            <p:nvPr/>
          </p:nvSpPr>
          <p:spPr>
            <a:xfrm>
              <a:off x="6480420" y="6046113"/>
              <a:ext cx="5635379"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Greenwald MK, et al. (2022) A neuropharmacological model to explain buprenorphine induction challenges. </a:t>
              </a:r>
              <a:r>
                <a:rPr lang="en-US" sz="1100" i="1" dirty="0">
                  <a:latin typeface="Arial" panose="020B0604020202020204" pitchFamily="34" charset="0"/>
                  <a:cs typeface="Arial" panose="020B0604020202020204" pitchFamily="34" charset="0"/>
                </a:rPr>
                <a:t>Annal </a:t>
              </a:r>
              <a:r>
                <a:rPr lang="en-US" sz="1100" i="1" dirty="0" err="1">
                  <a:latin typeface="Arial" panose="020B0604020202020204" pitchFamily="34" charset="0"/>
                  <a:cs typeface="Arial" panose="020B0604020202020204" pitchFamily="34" charset="0"/>
                </a:rPr>
                <a:t>Emerg</a:t>
              </a:r>
              <a:r>
                <a:rPr lang="en-US" sz="1100" i="1" dirty="0">
                  <a:latin typeface="Arial" panose="020B0604020202020204" pitchFamily="34" charset="0"/>
                  <a:cs typeface="Arial" panose="020B0604020202020204" pitchFamily="34" charset="0"/>
                </a:rPr>
                <a:t> Med</a:t>
              </a:r>
              <a:r>
                <a:rPr lang="en-US" sz="1100" dirty="0">
                  <a:latin typeface="Arial" panose="020B0604020202020204" pitchFamily="34" charset="0"/>
                  <a:cs typeface="Arial" panose="020B0604020202020204" pitchFamily="34" charset="0"/>
                </a:rPr>
                <a:t>. 80(6): 509-524.</a:t>
              </a:r>
            </a:p>
          </p:txBody>
        </p:sp>
        <p:pic>
          <p:nvPicPr>
            <p:cNvPr id="5" name="Picture 4">
              <a:extLst>
                <a:ext uri="{FF2B5EF4-FFF2-40B4-BE49-F238E27FC236}">
                  <a16:creationId xmlns:a16="http://schemas.microsoft.com/office/drawing/2014/main" id="{5AAA9107-80DD-B625-51EC-C3F9F3CD8F63}"/>
                </a:ext>
              </a:extLst>
            </p:cNvPr>
            <p:cNvPicPr>
              <a:picLocks noChangeAspect="1"/>
            </p:cNvPicPr>
            <p:nvPr/>
          </p:nvPicPr>
          <p:blipFill>
            <a:blip r:embed="rId4"/>
            <a:stretch>
              <a:fillRect/>
            </a:stretch>
          </p:blipFill>
          <p:spPr>
            <a:xfrm>
              <a:off x="6480420" y="1093128"/>
              <a:ext cx="5559179" cy="761984"/>
            </a:xfrm>
            <a:prstGeom prst="rect">
              <a:avLst/>
            </a:prstGeom>
          </p:spPr>
        </p:pic>
      </p:grpSp>
    </p:spTree>
    <p:extLst>
      <p:ext uri="{BB962C8B-B14F-4D97-AF65-F5344CB8AC3E}">
        <p14:creationId xmlns:p14="http://schemas.microsoft.com/office/powerpoint/2010/main" val="348967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dissolv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dissolv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dissolve">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5735595-7FDE-8E29-C353-21331797AA32}"/>
              </a:ext>
            </a:extLst>
          </p:cNvPr>
          <p:cNvGrpSpPr/>
          <p:nvPr/>
        </p:nvGrpSpPr>
        <p:grpSpPr>
          <a:xfrm>
            <a:off x="6400798" y="1752600"/>
            <a:ext cx="5562602" cy="4240887"/>
            <a:chOff x="6476998" y="1752600"/>
            <a:chExt cx="5562602" cy="4240887"/>
          </a:xfrm>
        </p:grpSpPr>
        <p:pic>
          <p:nvPicPr>
            <p:cNvPr id="3" name="Picture 2">
              <a:extLst>
                <a:ext uri="{FF2B5EF4-FFF2-40B4-BE49-F238E27FC236}">
                  <a16:creationId xmlns:a16="http://schemas.microsoft.com/office/drawing/2014/main" id="{CF52E98D-FDE8-7E90-F55B-8C8AE91CF8B7}"/>
                </a:ext>
              </a:extLst>
            </p:cNvPr>
            <p:cNvPicPr>
              <a:picLocks noChangeAspect="1"/>
            </p:cNvPicPr>
            <p:nvPr/>
          </p:nvPicPr>
          <p:blipFill>
            <a:blip r:embed="rId3"/>
            <a:stretch>
              <a:fillRect/>
            </a:stretch>
          </p:blipFill>
          <p:spPr>
            <a:xfrm>
              <a:off x="6476998" y="1752600"/>
              <a:ext cx="5562601" cy="3777239"/>
            </a:xfrm>
            <a:prstGeom prst="rect">
              <a:avLst/>
            </a:prstGeom>
          </p:spPr>
        </p:pic>
        <p:sp>
          <p:nvSpPr>
            <p:cNvPr id="4" name="TextBox 3">
              <a:extLst>
                <a:ext uri="{FF2B5EF4-FFF2-40B4-BE49-F238E27FC236}">
                  <a16:creationId xmlns:a16="http://schemas.microsoft.com/office/drawing/2014/main" id="{C3C45DAB-AF7E-3736-F8A8-FA91C363979C}"/>
                </a:ext>
              </a:extLst>
            </p:cNvPr>
            <p:cNvSpPr txBox="1"/>
            <p:nvPr/>
          </p:nvSpPr>
          <p:spPr>
            <a:xfrm>
              <a:off x="6477000" y="5562600"/>
              <a:ext cx="5562600"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Greenwald MK, et al. (2022) A neuropharmacological model to explain buprenorphine induction challenges. </a:t>
              </a:r>
              <a:r>
                <a:rPr lang="en-US" sz="1100" i="1" dirty="0">
                  <a:latin typeface="Arial" panose="020B0604020202020204" pitchFamily="34" charset="0"/>
                  <a:cs typeface="Arial" panose="020B0604020202020204" pitchFamily="34" charset="0"/>
                </a:rPr>
                <a:t>Annal </a:t>
              </a:r>
              <a:r>
                <a:rPr lang="en-US" sz="1100" i="1" dirty="0" err="1">
                  <a:latin typeface="Arial" panose="020B0604020202020204" pitchFamily="34" charset="0"/>
                  <a:cs typeface="Arial" panose="020B0604020202020204" pitchFamily="34" charset="0"/>
                </a:rPr>
                <a:t>Emerg</a:t>
              </a:r>
              <a:r>
                <a:rPr lang="en-US" sz="1100" i="1" dirty="0">
                  <a:latin typeface="Arial" panose="020B0604020202020204" pitchFamily="34" charset="0"/>
                  <a:cs typeface="Arial" panose="020B0604020202020204" pitchFamily="34" charset="0"/>
                </a:rPr>
                <a:t> Med</a:t>
              </a:r>
              <a:r>
                <a:rPr lang="en-US" sz="1100" dirty="0">
                  <a:latin typeface="Arial" panose="020B0604020202020204" pitchFamily="34" charset="0"/>
                  <a:cs typeface="Arial" panose="020B0604020202020204" pitchFamily="34" charset="0"/>
                </a:rPr>
                <a:t>. 80(6): 509-524.</a:t>
              </a:r>
            </a:p>
          </p:txBody>
        </p:sp>
      </p:grpSp>
      <p:sp>
        <p:nvSpPr>
          <p:cNvPr id="5" name="Rectangle 1026">
            <a:extLst>
              <a:ext uri="{FF2B5EF4-FFF2-40B4-BE49-F238E27FC236}">
                <a16:creationId xmlns:a16="http://schemas.microsoft.com/office/drawing/2014/main" id="{092F3780-16C9-F53A-D0CE-1D74E6031D73}"/>
              </a:ext>
            </a:extLst>
          </p:cNvPr>
          <p:cNvSpPr txBox="1">
            <a:spLocks noChangeArrowheads="1"/>
          </p:cNvSpPr>
          <p:nvPr/>
        </p:nvSpPr>
        <p:spPr bwMode="auto">
          <a:xfrm>
            <a:off x="533400" y="228599"/>
            <a:ext cx="11125200" cy="8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Avoiding POW and maximizing agonist effects during BUP induction</a:t>
            </a:r>
          </a:p>
        </p:txBody>
      </p:sp>
      <p:sp>
        <p:nvSpPr>
          <p:cNvPr id="6" name="TextBox 5">
            <a:extLst>
              <a:ext uri="{FF2B5EF4-FFF2-40B4-BE49-F238E27FC236}">
                <a16:creationId xmlns:a16="http://schemas.microsoft.com/office/drawing/2014/main" id="{2358D6D7-099F-2886-BB29-1874EE1A0DA9}"/>
              </a:ext>
            </a:extLst>
          </p:cNvPr>
          <p:cNvSpPr txBox="1"/>
          <p:nvPr/>
        </p:nvSpPr>
        <p:spPr>
          <a:xfrm>
            <a:off x="838201" y="1676400"/>
            <a:ext cx="5410200" cy="4401205"/>
          </a:xfrm>
          <a:prstGeom prst="rect">
            <a:avLst/>
          </a:prstGeom>
          <a:noFill/>
        </p:spPr>
        <p:txBody>
          <a:bodyPr wrap="square" rtlCol="0">
            <a:spAutoFit/>
          </a:bodyPr>
          <a:lstStyle/>
          <a:p>
            <a:r>
              <a:rPr lang="en-US" sz="1500" i="1" dirty="0">
                <a:latin typeface="Arial" panose="020B0604020202020204" pitchFamily="34" charset="0"/>
                <a:cs typeface="Arial" panose="020B0604020202020204" pitchFamily="34" charset="0"/>
              </a:rPr>
              <a:t>Why?</a:t>
            </a:r>
            <a:r>
              <a:rPr lang="en-US" sz="1500" dirty="0">
                <a:latin typeface="Arial" panose="020B0604020202020204" pitchFamily="34" charset="0"/>
                <a:cs typeface="Arial" panose="020B0604020202020204" pitchFamily="34" charset="0"/>
              </a:rPr>
              <a:t>  Intermediate BUP doses displace enough residual agonist to POW, but insufficient to maximally stimulate spare functional µORs.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In contrast, “macro-dosing” (i.e. starting doses &gt;16 mg SL) or “micro-dosing (i.e. starting doses of &lt;0.5 mg SL) will be better tolerated with less chance of POW. </a:t>
            </a:r>
          </a:p>
          <a:p>
            <a:endParaRPr lang="en-US" sz="1500" dirty="0">
              <a:latin typeface="Arial" panose="020B0604020202020204" pitchFamily="34" charset="0"/>
              <a:cs typeface="Arial" panose="020B0604020202020204" pitchFamily="34" charset="0"/>
            </a:endParaRPr>
          </a:p>
          <a:p>
            <a:pPr>
              <a:spcAft>
                <a:spcPts val="600"/>
              </a:spcAft>
            </a:pPr>
            <a:r>
              <a:rPr lang="en-US" sz="1500" dirty="0">
                <a:latin typeface="Arial" panose="020B0604020202020204" pitchFamily="34" charset="0"/>
                <a:cs typeface="Arial" panose="020B0604020202020204" pitchFamily="34" charset="0"/>
              </a:rPr>
              <a:t>When baseline withdrawal is present (low µOR occupancy), </a:t>
            </a:r>
          </a:p>
          <a:p>
            <a:pPr>
              <a:spcAft>
                <a:spcPts val="600"/>
              </a:spcAft>
            </a:pPr>
            <a:r>
              <a:rPr lang="en-US" sz="1500" dirty="0">
                <a:latin typeface="Arial" panose="020B0604020202020204" pitchFamily="34" charset="0"/>
                <a:cs typeface="Arial" panose="020B0604020202020204" pitchFamily="34" charset="0"/>
              </a:rPr>
              <a:t>     • Macro-dosing should result in a positive agonist balance, whereas </a:t>
            </a:r>
          </a:p>
          <a:p>
            <a:r>
              <a:rPr lang="en-US" sz="1500" dirty="0">
                <a:latin typeface="Arial" panose="020B0604020202020204" pitchFamily="34" charset="0"/>
                <a:cs typeface="Arial" panose="020B0604020202020204" pitchFamily="34" charset="0"/>
              </a:rPr>
              <a:t>     • Micro-dosing is unlikely to sufficiently replace the residual agonist and abstinence withdrawal will persist (i.e. micro-dosing is counter-productive when there is baseline withdrawal).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These curves may shift depending on the ALE value of the last opioid used.</a:t>
            </a:r>
          </a:p>
        </p:txBody>
      </p:sp>
      <p:sp>
        <p:nvSpPr>
          <p:cNvPr id="8" name="TextBox 7">
            <a:extLst>
              <a:ext uri="{FF2B5EF4-FFF2-40B4-BE49-F238E27FC236}">
                <a16:creationId xmlns:a16="http://schemas.microsoft.com/office/drawing/2014/main" id="{47BADC59-824F-186A-B956-3D3E23248EBE}"/>
              </a:ext>
            </a:extLst>
          </p:cNvPr>
          <p:cNvSpPr txBox="1"/>
          <p:nvPr/>
        </p:nvSpPr>
        <p:spPr>
          <a:xfrm>
            <a:off x="838201" y="1025717"/>
            <a:ext cx="11048999"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When there is residual agonist effect from prior opioid exposure, intermediate BUP starting doses (approx. 1-12 mg) increase risk of POW (shaded area, informally termed “the donut hole”)</a:t>
            </a:r>
          </a:p>
        </p:txBody>
      </p:sp>
    </p:spTree>
    <p:extLst>
      <p:ext uri="{BB962C8B-B14F-4D97-AF65-F5344CB8AC3E}">
        <p14:creationId xmlns:p14="http://schemas.microsoft.com/office/powerpoint/2010/main" val="215745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dissolve">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53245-CD8C-0F44-BF69-13AD5E94059C}"/>
              </a:ext>
            </a:extLst>
          </p:cNvPr>
          <p:cNvSpPr txBox="1"/>
          <p:nvPr/>
        </p:nvSpPr>
        <p:spPr>
          <a:xfrm>
            <a:off x="533400" y="853619"/>
            <a:ext cx="6096000" cy="4708981"/>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Macro-dosing (high/fast approach) is most effective and safe under conditions of baseline withdrawal (minimal µOR occupancy from prior opioid exposure</a:t>
            </a:r>
          </a:p>
          <a:p>
            <a:endParaRPr lang="en-US" sz="1500" dirty="0">
              <a:latin typeface="Arial" panose="020B0604020202020204" pitchFamily="34" charset="0"/>
              <a:cs typeface="Arial" panose="020B0604020202020204" pitchFamily="34" charset="0"/>
            </a:endParaRPr>
          </a:p>
          <a:p>
            <a:pPr marL="274320"/>
            <a:r>
              <a:rPr lang="en-US" sz="1500" i="1" u="sng" dirty="0">
                <a:latin typeface="Arial" panose="020B0604020202020204" pitchFamily="34" charset="0"/>
                <a:cs typeface="Arial" panose="020B0604020202020204" pitchFamily="34" charset="0"/>
              </a:rPr>
              <a:t>Reason</a:t>
            </a:r>
            <a:r>
              <a:rPr lang="en-US" sz="1500" dirty="0">
                <a:latin typeface="Arial" panose="020B0604020202020204" pitchFamily="34" charset="0"/>
                <a:cs typeface="Arial" panose="020B0604020202020204" pitchFamily="34" charset="0"/>
              </a:rPr>
              <a:t>:  µORs are likely to have undergone restorative processes (e.g. de-phosphorylation, re-sensitization) from the prior opioid, such that BUP can occupy functional µORs and produce its agonist effects</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Micro-dosing (low/slow approach) can be effective and safe under conditions of baseline agonist activity (higher % µOR occupancy from prior opioid exposure)</a:t>
            </a:r>
          </a:p>
          <a:p>
            <a:endParaRPr lang="en-US" sz="1500" dirty="0">
              <a:latin typeface="Arial" panose="020B0604020202020204" pitchFamily="34" charset="0"/>
              <a:cs typeface="Arial" panose="020B0604020202020204" pitchFamily="34" charset="0"/>
            </a:endParaRPr>
          </a:p>
          <a:p>
            <a:pPr marL="274320"/>
            <a:r>
              <a:rPr lang="en-US" sz="1500" i="1" u="sng" dirty="0">
                <a:latin typeface="Arial" panose="020B0604020202020204" pitchFamily="34" charset="0"/>
                <a:cs typeface="Arial" panose="020B0604020202020204" pitchFamily="34" charset="0"/>
              </a:rPr>
              <a:t>Reason</a:t>
            </a:r>
            <a:r>
              <a:rPr lang="en-US" sz="1500" dirty="0">
                <a:latin typeface="Arial" panose="020B0604020202020204" pitchFamily="34" charset="0"/>
                <a:cs typeface="Arial" panose="020B0604020202020204" pitchFamily="34" charset="0"/>
              </a:rPr>
              <a:t>:  µORs remain partly occupied and desensitized from prior opioid exposure, so lower BUP doses can gradually re-occupy and re-sensitize µORs without POW</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More empirical data are needed in situations where agonist baseline conditions prevail, to better understand tradeoffs between macro- and micro-dosing. </a:t>
            </a:r>
          </a:p>
        </p:txBody>
      </p:sp>
      <p:pic>
        <p:nvPicPr>
          <p:cNvPr id="21" name="Picture 20">
            <a:extLst>
              <a:ext uri="{FF2B5EF4-FFF2-40B4-BE49-F238E27FC236}">
                <a16:creationId xmlns:a16="http://schemas.microsoft.com/office/drawing/2014/main" id="{4F979AF6-A02B-B3D6-34C2-ADFDBB00E2CF}"/>
              </a:ext>
            </a:extLst>
          </p:cNvPr>
          <p:cNvPicPr>
            <a:picLocks noChangeAspect="1"/>
          </p:cNvPicPr>
          <p:nvPr/>
        </p:nvPicPr>
        <p:blipFill>
          <a:blip r:embed="rId3"/>
          <a:stretch>
            <a:fillRect/>
          </a:stretch>
        </p:blipFill>
        <p:spPr>
          <a:xfrm>
            <a:off x="6781800" y="914400"/>
            <a:ext cx="5257800" cy="3761226"/>
          </a:xfrm>
          <a:prstGeom prst="rect">
            <a:avLst/>
          </a:prstGeom>
        </p:spPr>
      </p:pic>
      <p:sp>
        <p:nvSpPr>
          <p:cNvPr id="3" name="TextBox 2">
            <a:extLst>
              <a:ext uri="{FF2B5EF4-FFF2-40B4-BE49-F238E27FC236}">
                <a16:creationId xmlns:a16="http://schemas.microsoft.com/office/drawing/2014/main" id="{C2E9056E-A43A-380C-5C53-4E41F16250E4}"/>
              </a:ext>
            </a:extLst>
          </p:cNvPr>
          <p:cNvSpPr txBox="1"/>
          <p:nvPr/>
        </p:nvSpPr>
        <p:spPr>
          <a:xfrm>
            <a:off x="3048000" y="6469655"/>
            <a:ext cx="917537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Greenwald MK, et al. (2022) A neuropharmacological model to explain buprenorphine induction challenges. </a:t>
            </a:r>
            <a:r>
              <a:rPr lang="en-US" sz="1100" i="1" dirty="0">
                <a:latin typeface="Arial" panose="020B0604020202020204" pitchFamily="34" charset="0"/>
                <a:cs typeface="Arial" panose="020B0604020202020204" pitchFamily="34" charset="0"/>
              </a:rPr>
              <a:t>Annal </a:t>
            </a:r>
            <a:r>
              <a:rPr lang="en-US" sz="1100" i="1" dirty="0" err="1">
                <a:latin typeface="Arial" panose="020B0604020202020204" pitchFamily="34" charset="0"/>
                <a:cs typeface="Arial" panose="020B0604020202020204" pitchFamily="34" charset="0"/>
              </a:rPr>
              <a:t>Emerg</a:t>
            </a:r>
            <a:r>
              <a:rPr lang="en-US" sz="1100" i="1" dirty="0">
                <a:latin typeface="Arial" panose="020B0604020202020204" pitchFamily="34" charset="0"/>
                <a:cs typeface="Arial" panose="020B0604020202020204" pitchFamily="34" charset="0"/>
              </a:rPr>
              <a:t> Med</a:t>
            </a:r>
            <a:r>
              <a:rPr lang="en-US" sz="1100" dirty="0">
                <a:latin typeface="Arial" panose="020B0604020202020204" pitchFamily="34" charset="0"/>
                <a:cs typeface="Arial" panose="020B0604020202020204" pitchFamily="34" charset="0"/>
              </a:rPr>
              <a:t>. 80(6): 509-524.</a:t>
            </a:r>
          </a:p>
        </p:txBody>
      </p:sp>
      <p:sp>
        <p:nvSpPr>
          <p:cNvPr id="4" name="Rectangle 1026">
            <a:extLst>
              <a:ext uri="{FF2B5EF4-FFF2-40B4-BE49-F238E27FC236}">
                <a16:creationId xmlns:a16="http://schemas.microsoft.com/office/drawing/2014/main" id="{076F09AB-BDDC-4B82-B211-A322915B1E53}"/>
              </a:ext>
            </a:extLst>
          </p:cNvPr>
          <p:cNvSpPr txBox="1">
            <a:spLocks noChangeArrowheads="1"/>
          </p:cNvSpPr>
          <p:nvPr/>
        </p:nvSpPr>
        <p:spPr bwMode="auto">
          <a:xfrm>
            <a:off x="533400" y="126735"/>
            <a:ext cx="11125200" cy="6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Working model of BUP induction: Clinical application</a:t>
            </a:r>
          </a:p>
        </p:txBody>
      </p:sp>
      <p:pic>
        <p:nvPicPr>
          <p:cNvPr id="6" name="Picture 5">
            <a:extLst>
              <a:ext uri="{FF2B5EF4-FFF2-40B4-BE49-F238E27FC236}">
                <a16:creationId xmlns:a16="http://schemas.microsoft.com/office/drawing/2014/main" id="{14D0A8A5-072A-9CF5-8628-68C20A3A7B27}"/>
              </a:ext>
            </a:extLst>
          </p:cNvPr>
          <p:cNvPicPr>
            <a:picLocks noChangeAspect="1"/>
          </p:cNvPicPr>
          <p:nvPr/>
        </p:nvPicPr>
        <p:blipFill>
          <a:blip r:embed="rId4"/>
          <a:stretch>
            <a:fillRect/>
          </a:stretch>
        </p:blipFill>
        <p:spPr>
          <a:xfrm>
            <a:off x="7763286" y="4793333"/>
            <a:ext cx="3514314" cy="1455067"/>
          </a:xfrm>
          <a:prstGeom prst="rect">
            <a:avLst/>
          </a:prstGeom>
        </p:spPr>
      </p:pic>
    </p:spTree>
    <p:extLst>
      <p:ext uri="{BB962C8B-B14F-4D97-AF65-F5344CB8AC3E}">
        <p14:creationId xmlns:p14="http://schemas.microsoft.com/office/powerpoint/2010/main" val="276328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dissolv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dissolv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638B519-2FD0-3840-C59E-26D8D98C4D13}"/>
              </a:ext>
            </a:extLst>
          </p:cNvPr>
          <p:cNvGrpSpPr/>
          <p:nvPr/>
        </p:nvGrpSpPr>
        <p:grpSpPr>
          <a:xfrm>
            <a:off x="5410200" y="1066800"/>
            <a:ext cx="6629399" cy="2465116"/>
            <a:chOff x="5410200" y="1066800"/>
            <a:chExt cx="6629399" cy="2465116"/>
          </a:xfrm>
        </p:grpSpPr>
        <p:grpSp>
          <p:nvGrpSpPr>
            <p:cNvPr id="8" name="Group 7">
              <a:extLst>
                <a:ext uri="{FF2B5EF4-FFF2-40B4-BE49-F238E27FC236}">
                  <a16:creationId xmlns:a16="http://schemas.microsoft.com/office/drawing/2014/main" id="{CE3C606F-82B2-1010-6368-3D42A0D283B5}"/>
                </a:ext>
              </a:extLst>
            </p:cNvPr>
            <p:cNvGrpSpPr/>
            <p:nvPr/>
          </p:nvGrpSpPr>
          <p:grpSpPr>
            <a:xfrm>
              <a:off x="5410200" y="1066800"/>
              <a:ext cx="4213107" cy="2465116"/>
              <a:chOff x="6934199" y="1143000"/>
              <a:chExt cx="4213107" cy="2465116"/>
            </a:xfrm>
          </p:grpSpPr>
          <p:pic>
            <p:nvPicPr>
              <p:cNvPr id="4" name="Picture 3">
                <a:extLst>
                  <a:ext uri="{FF2B5EF4-FFF2-40B4-BE49-F238E27FC236}">
                    <a16:creationId xmlns:a16="http://schemas.microsoft.com/office/drawing/2014/main" id="{F411D80E-5753-FF3A-EF8C-16DC429C984F}"/>
                  </a:ext>
                </a:extLst>
              </p:cNvPr>
              <p:cNvPicPr>
                <a:picLocks noChangeAspect="1"/>
              </p:cNvPicPr>
              <p:nvPr/>
            </p:nvPicPr>
            <p:blipFill>
              <a:blip r:embed="rId3"/>
              <a:stretch>
                <a:fillRect/>
              </a:stretch>
            </p:blipFill>
            <p:spPr>
              <a:xfrm>
                <a:off x="6934199" y="1143000"/>
                <a:ext cx="4213107" cy="2465116"/>
              </a:xfrm>
              <a:prstGeom prst="rect">
                <a:avLst/>
              </a:prstGeom>
            </p:spPr>
          </p:pic>
          <p:sp>
            <p:nvSpPr>
              <p:cNvPr id="6" name="TextBox 5">
                <a:extLst>
                  <a:ext uri="{FF2B5EF4-FFF2-40B4-BE49-F238E27FC236}">
                    <a16:creationId xmlns:a16="http://schemas.microsoft.com/office/drawing/2014/main" id="{A5E9F662-3513-86E5-18CE-86B4E46C433C}"/>
                  </a:ext>
                </a:extLst>
              </p:cNvPr>
              <p:cNvSpPr txBox="1"/>
              <p:nvPr/>
            </p:nvSpPr>
            <p:spPr>
              <a:xfrm>
                <a:off x="9733136" y="1447800"/>
                <a:ext cx="1414170" cy="261610"/>
              </a:xfrm>
              <a:prstGeom prst="rect">
                <a:avLst/>
              </a:prstGeom>
              <a:noFill/>
            </p:spPr>
            <p:txBody>
              <a:bodyPr wrap="none" rtlCol="0">
                <a:spAutoFit/>
              </a:bodyPr>
              <a:lstStyle/>
              <a:p>
                <a:r>
                  <a:rPr lang="en-US" sz="1100" dirty="0">
                    <a:solidFill>
                      <a:schemeClr val="bg1"/>
                    </a:solidFill>
                    <a:latin typeface="Arial" panose="020B0604020202020204" pitchFamily="34" charset="0"/>
                    <a:cs typeface="Arial" panose="020B0604020202020204" pitchFamily="34" charset="0"/>
                  </a:rPr>
                  <a:t>Compton et al 2012</a:t>
                </a:r>
              </a:p>
            </p:txBody>
          </p:sp>
        </p:grpSp>
        <p:sp>
          <p:nvSpPr>
            <p:cNvPr id="13" name="TextBox 12">
              <a:extLst>
                <a:ext uri="{FF2B5EF4-FFF2-40B4-BE49-F238E27FC236}">
                  <a16:creationId xmlns:a16="http://schemas.microsoft.com/office/drawing/2014/main" id="{9EDA1934-12A7-2184-0B34-335CC61E57D3}"/>
                </a:ext>
              </a:extLst>
            </p:cNvPr>
            <p:cNvSpPr txBox="1"/>
            <p:nvPr/>
          </p:nvSpPr>
          <p:spPr>
            <a:xfrm>
              <a:off x="9677400" y="1066800"/>
              <a:ext cx="2362199" cy="738664"/>
            </a:xfrm>
            <a:prstGeom prst="rect">
              <a:avLst/>
            </a:prstGeom>
            <a:noFill/>
          </p:spPr>
          <p:txBody>
            <a:bodyPr wrap="square">
              <a:spAutoFit/>
            </a:bodyPr>
            <a:lstStyle/>
            <a:p>
              <a:pPr marL="0" indent="0">
                <a:spcAft>
                  <a:spcPts val="600"/>
                </a:spcAft>
                <a:buNone/>
              </a:pPr>
              <a:r>
                <a:rPr lang="en-US" sz="1050" dirty="0">
                  <a:effectLst/>
                  <a:latin typeface="Arial" panose="020B0604020202020204" pitchFamily="34" charset="0"/>
                  <a:ea typeface="Calibri" panose="020F0502020204030204" pitchFamily="34" charset="0"/>
                  <a:cs typeface="Arial" panose="020B0604020202020204" pitchFamily="34" charset="0"/>
                </a:rPr>
                <a:t>Compton P, et al. (2012) Hyper-algesia in heroin dependent patients and the effects of opioid substitution therapy. </a:t>
              </a:r>
              <a:r>
                <a:rPr lang="en-US" sz="1050" i="1" dirty="0">
                  <a:effectLst/>
                  <a:latin typeface="Arial" panose="020B0604020202020204" pitchFamily="34" charset="0"/>
                  <a:ea typeface="Calibri" panose="020F0502020204030204" pitchFamily="34" charset="0"/>
                  <a:cs typeface="Arial" panose="020B0604020202020204" pitchFamily="34" charset="0"/>
                </a:rPr>
                <a:t>J Pain </a:t>
              </a:r>
              <a:r>
                <a:rPr lang="en-US" sz="1050" dirty="0">
                  <a:effectLst/>
                  <a:latin typeface="Arial" panose="020B0604020202020204" pitchFamily="34" charset="0"/>
                  <a:ea typeface="Calibri" panose="020F0502020204030204" pitchFamily="34" charset="0"/>
                  <a:cs typeface="Arial" panose="020B0604020202020204" pitchFamily="34" charset="0"/>
                </a:rPr>
                <a:t>13: 401-409.</a:t>
              </a:r>
            </a:p>
          </p:txBody>
        </p:sp>
      </p:grpSp>
      <p:sp>
        <p:nvSpPr>
          <p:cNvPr id="12" name="Rectangle 1026">
            <a:extLst>
              <a:ext uri="{FF2B5EF4-FFF2-40B4-BE49-F238E27FC236}">
                <a16:creationId xmlns:a16="http://schemas.microsoft.com/office/drawing/2014/main" id="{641C43F3-594C-48D7-0EA3-E5187FC2947A}"/>
              </a:ext>
            </a:extLst>
          </p:cNvPr>
          <p:cNvSpPr txBox="1">
            <a:spLocks noChangeArrowheads="1"/>
          </p:cNvSpPr>
          <p:nvPr/>
        </p:nvSpPr>
        <p:spPr bwMode="auto">
          <a:xfrm>
            <a:off x="533400" y="126735"/>
            <a:ext cx="11125200" cy="6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What is the role of BUP maintenance in hyperalgesia?</a:t>
            </a:r>
          </a:p>
        </p:txBody>
      </p:sp>
      <p:sp>
        <p:nvSpPr>
          <p:cNvPr id="3" name="Rectangle 3">
            <a:extLst>
              <a:ext uri="{FF2B5EF4-FFF2-40B4-BE49-F238E27FC236}">
                <a16:creationId xmlns:a16="http://schemas.microsoft.com/office/drawing/2014/main" id="{24CB5241-8D21-EE01-E0F6-A98370D2C579}"/>
              </a:ext>
            </a:extLst>
          </p:cNvPr>
          <p:cNvSpPr>
            <a:spLocks noChangeArrowheads="1"/>
          </p:cNvSpPr>
          <p:nvPr/>
        </p:nvSpPr>
        <p:spPr bwMode="auto">
          <a:xfrm>
            <a:off x="152400" y="1035859"/>
            <a:ext cx="5140539" cy="569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defRPr sz="1400" b="1">
                <a:solidFill>
                  <a:schemeClr val="tx1"/>
                </a:solidFill>
                <a:latin typeface="Helvetica" pitchFamily="2" charset="0"/>
                <a:ea typeface="ＭＳ Ｐゴシック" panose="020B0600070205080204" pitchFamily="34" charset="-128"/>
              </a:defRPr>
            </a:lvl1pPr>
            <a:lvl2pPr marL="647700" indent="-190500">
              <a:defRPr sz="1400" b="1">
                <a:solidFill>
                  <a:schemeClr val="tx1"/>
                </a:solidFill>
                <a:latin typeface="Helvetica" pitchFamily="2" charset="0"/>
                <a:ea typeface="ＭＳ Ｐゴシック" panose="020B0600070205080204" pitchFamily="34" charset="-128"/>
              </a:defRPr>
            </a:lvl2pPr>
            <a:lvl3pPr marL="831850" indent="-1905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Overall, few controlled clinical studies</a:t>
            </a:r>
          </a:p>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Experimental acute pain studies (Compton et al. 2012; </a:t>
            </a:r>
            <a:r>
              <a:rPr lang="en-US" altLang="en-US" sz="1800" b="0" dirty="0" err="1">
                <a:latin typeface="Arial" panose="020B0604020202020204" pitchFamily="34" charset="0"/>
                <a:cs typeface="Arial" panose="020B0604020202020204" pitchFamily="34" charset="0"/>
              </a:rPr>
              <a:t>Athanasos</a:t>
            </a:r>
            <a:r>
              <a:rPr lang="en-US" altLang="en-US" sz="1800" b="0" dirty="0">
                <a:latin typeface="Arial" panose="020B0604020202020204" pitchFamily="34" charset="0"/>
                <a:cs typeface="Arial" panose="020B0604020202020204" pitchFamily="34" charset="0"/>
              </a:rPr>
              <a:t> et al. 2019; </a:t>
            </a:r>
            <a:r>
              <a:rPr lang="en-US" altLang="en-US" sz="1800" b="0" dirty="0" err="1">
                <a:latin typeface="Arial" panose="020B0604020202020204" pitchFamily="34" charset="0"/>
                <a:cs typeface="Arial" panose="020B0604020202020204" pitchFamily="34" charset="0"/>
              </a:rPr>
              <a:t>Huhn</a:t>
            </a:r>
            <a:r>
              <a:rPr lang="en-US" altLang="en-US" sz="1800" b="0" dirty="0">
                <a:latin typeface="Arial" panose="020B0604020202020204" pitchFamily="34" charset="0"/>
                <a:cs typeface="Arial" panose="020B0604020202020204" pitchFamily="34" charset="0"/>
              </a:rPr>
              <a:t> et al. 2019) have found greatest sensitivity with cold pressor tolerance (time [sec] to remove arm from ice water):</a:t>
            </a:r>
          </a:p>
          <a:p>
            <a:pPr marL="708660" lvl="1" indent="-342900">
              <a:lnSpc>
                <a:spcPct val="90000"/>
              </a:lnSpc>
              <a:spcBef>
                <a:spcPct val="30000"/>
              </a:spcBef>
              <a:spcAft>
                <a:spcPts val="600"/>
              </a:spcAft>
              <a:buSzPct val="100000"/>
              <a:buFont typeface="Wingdings" pitchFamily="2" charset="2"/>
              <a:buChar char="Ø"/>
            </a:pPr>
            <a:r>
              <a:rPr lang="en-US" altLang="en-US" sz="1800" b="0" dirty="0">
                <a:latin typeface="Arial" panose="020B0604020202020204" pitchFamily="34" charset="0"/>
                <a:cs typeface="Arial" panose="020B0604020202020204" pitchFamily="34" charset="0"/>
              </a:rPr>
              <a:t>Chronic opioid users are </a:t>
            </a:r>
            <a:r>
              <a:rPr lang="en-US" altLang="en-US" sz="1800" b="0" dirty="0" err="1">
                <a:latin typeface="Arial" panose="020B0604020202020204" pitchFamily="34" charset="0"/>
                <a:cs typeface="Arial" panose="020B0604020202020204" pitchFamily="34" charset="0"/>
              </a:rPr>
              <a:t>hyperalgesic</a:t>
            </a:r>
            <a:r>
              <a:rPr lang="en-US" altLang="en-US" sz="1800" b="0" dirty="0">
                <a:latin typeface="Arial" panose="020B0604020202020204" pitchFamily="34" charset="0"/>
                <a:cs typeface="Arial" panose="020B0604020202020204" pitchFamily="34" charset="0"/>
              </a:rPr>
              <a:t> (remove arm from cold water quicker than healthy controls )</a:t>
            </a:r>
          </a:p>
          <a:p>
            <a:pPr marL="708660" lvl="1" indent="-342900">
              <a:lnSpc>
                <a:spcPct val="90000"/>
              </a:lnSpc>
              <a:spcBef>
                <a:spcPct val="30000"/>
              </a:spcBef>
              <a:spcAft>
                <a:spcPts val="600"/>
              </a:spcAft>
              <a:buSzPct val="100000"/>
              <a:buFont typeface="Wingdings" pitchFamily="2" charset="2"/>
              <a:buChar char="Ø"/>
            </a:pPr>
            <a:r>
              <a:rPr lang="en-US" altLang="en-US" sz="1800" b="0" dirty="0">
                <a:latin typeface="Arial" panose="020B0604020202020204" pitchFamily="34" charset="0"/>
                <a:cs typeface="Arial" panose="020B0604020202020204" pitchFamily="34" charset="0"/>
              </a:rPr>
              <a:t>BUP or MTD maintenance does not worsen or reverse this hyperalgesia</a:t>
            </a:r>
          </a:p>
          <a:p>
            <a:pPr marL="708660" lvl="1" indent="-342900">
              <a:lnSpc>
                <a:spcPct val="90000"/>
              </a:lnSpc>
              <a:spcBef>
                <a:spcPct val="30000"/>
              </a:spcBef>
              <a:spcAft>
                <a:spcPts val="600"/>
              </a:spcAft>
              <a:buSzPct val="100000"/>
              <a:buFont typeface="Wingdings" pitchFamily="2" charset="2"/>
              <a:buChar char="Ø"/>
            </a:pPr>
            <a:r>
              <a:rPr lang="en-US" altLang="en-US" sz="1800" b="0" dirty="0">
                <a:latin typeface="Arial" panose="020B0604020202020204" pitchFamily="34" charset="0"/>
                <a:cs typeface="Arial" panose="020B0604020202020204" pitchFamily="34" charset="0"/>
              </a:rPr>
              <a:t>During BUP maintenance (12-16 mg/day SL), high-dose IV hydromorphone (16-32 mg) produced time-dependent reversal of hyperalgesia whereas high IV doses of BUP and morphine did not</a:t>
            </a:r>
          </a:p>
        </p:txBody>
      </p:sp>
      <p:cxnSp>
        <p:nvCxnSpPr>
          <p:cNvPr id="18" name="Straight Arrow Connector 17">
            <a:extLst>
              <a:ext uri="{FF2B5EF4-FFF2-40B4-BE49-F238E27FC236}">
                <a16:creationId xmlns:a16="http://schemas.microsoft.com/office/drawing/2014/main" id="{788BF948-6241-DE9D-BE60-2B03DAC363A8}"/>
              </a:ext>
            </a:extLst>
          </p:cNvPr>
          <p:cNvCxnSpPr/>
          <p:nvPr/>
        </p:nvCxnSpPr>
        <p:spPr>
          <a:xfrm>
            <a:off x="6400800" y="1905000"/>
            <a:ext cx="0" cy="53340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Frame 20">
            <a:extLst>
              <a:ext uri="{FF2B5EF4-FFF2-40B4-BE49-F238E27FC236}">
                <a16:creationId xmlns:a16="http://schemas.microsoft.com/office/drawing/2014/main" id="{AFA7DFA1-5EEB-24DB-0628-C23EFBF2191B}"/>
              </a:ext>
            </a:extLst>
          </p:cNvPr>
          <p:cNvSpPr/>
          <p:nvPr/>
        </p:nvSpPr>
        <p:spPr>
          <a:xfrm>
            <a:off x="6115878" y="2438400"/>
            <a:ext cx="2517348" cy="457200"/>
          </a:xfrm>
          <a:prstGeom prst="fram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70BDE81B-8707-A5DF-1605-A23B045EBE73}"/>
              </a:ext>
            </a:extLst>
          </p:cNvPr>
          <p:cNvGrpSpPr/>
          <p:nvPr/>
        </p:nvGrpSpPr>
        <p:grpSpPr>
          <a:xfrm>
            <a:off x="8750486" y="2590800"/>
            <a:ext cx="3365314" cy="4048539"/>
            <a:chOff x="8750486" y="2590800"/>
            <a:chExt cx="3365314" cy="4048539"/>
          </a:xfrm>
        </p:grpSpPr>
        <p:grpSp>
          <p:nvGrpSpPr>
            <p:cNvPr id="16" name="Group 15">
              <a:extLst>
                <a:ext uri="{FF2B5EF4-FFF2-40B4-BE49-F238E27FC236}">
                  <a16:creationId xmlns:a16="http://schemas.microsoft.com/office/drawing/2014/main" id="{A858E7D4-CDFC-4806-0589-446FF3033A52}"/>
                </a:ext>
              </a:extLst>
            </p:cNvPr>
            <p:cNvGrpSpPr/>
            <p:nvPr/>
          </p:nvGrpSpPr>
          <p:grpSpPr>
            <a:xfrm>
              <a:off x="8750486" y="3595964"/>
              <a:ext cx="3289113" cy="3043375"/>
              <a:chOff x="8750486" y="3595964"/>
              <a:chExt cx="3289113" cy="3043375"/>
            </a:xfrm>
          </p:grpSpPr>
          <p:pic>
            <p:nvPicPr>
              <p:cNvPr id="10" name="Picture 9">
                <a:extLst>
                  <a:ext uri="{FF2B5EF4-FFF2-40B4-BE49-F238E27FC236}">
                    <a16:creationId xmlns:a16="http://schemas.microsoft.com/office/drawing/2014/main" id="{75733EA6-6520-5B27-4922-786E3CAB0756}"/>
                  </a:ext>
                </a:extLst>
              </p:cNvPr>
              <p:cNvPicPr>
                <a:picLocks noChangeAspect="1"/>
              </p:cNvPicPr>
              <p:nvPr/>
            </p:nvPicPr>
            <p:blipFill>
              <a:blip r:embed="rId4"/>
              <a:stretch>
                <a:fillRect/>
              </a:stretch>
            </p:blipFill>
            <p:spPr>
              <a:xfrm>
                <a:off x="8750486" y="3595964"/>
                <a:ext cx="3289113" cy="3043375"/>
              </a:xfrm>
              <a:prstGeom prst="rect">
                <a:avLst/>
              </a:prstGeom>
            </p:spPr>
          </p:pic>
          <p:sp>
            <p:nvSpPr>
              <p:cNvPr id="14" name="TextBox 13">
                <a:extLst>
                  <a:ext uri="{FF2B5EF4-FFF2-40B4-BE49-F238E27FC236}">
                    <a16:creationId xmlns:a16="http://schemas.microsoft.com/office/drawing/2014/main" id="{D4DAD77B-CDB0-7089-4F0B-CAC7DA3414B5}"/>
                  </a:ext>
                </a:extLst>
              </p:cNvPr>
              <p:cNvSpPr txBox="1"/>
              <p:nvPr/>
            </p:nvSpPr>
            <p:spPr>
              <a:xfrm>
                <a:off x="9220200" y="4462790"/>
                <a:ext cx="1180131" cy="261610"/>
              </a:xfrm>
              <a:prstGeom prst="rect">
                <a:avLst/>
              </a:prstGeom>
              <a:noFill/>
            </p:spPr>
            <p:txBody>
              <a:bodyPr wrap="none" rtlCol="0">
                <a:spAutoFit/>
              </a:bodyPr>
              <a:lstStyle/>
              <a:p>
                <a:r>
                  <a:rPr lang="en-US" sz="1100" dirty="0" err="1">
                    <a:solidFill>
                      <a:schemeClr val="bg1"/>
                    </a:solidFill>
                    <a:latin typeface="Arial" panose="020B0604020202020204" pitchFamily="34" charset="0"/>
                    <a:cs typeface="Arial" panose="020B0604020202020204" pitchFamily="34" charset="0"/>
                  </a:rPr>
                  <a:t>Huhn</a:t>
                </a:r>
                <a:r>
                  <a:rPr lang="en-US" sz="1100" dirty="0">
                    <a:solidFill>
                      <a:schemeClr val="bg1"/>
                    </a:solidFill>
                    <a:latin typeface="Arial" panose="020B0604020202020204" pitchFamily="34" charset="0"/>
                    <a:cs typeface="Arial" panose="020B0604020202020204" pitchFamily="34" charset="0"/>
                  </a:rPr>
                  <a:t> et al 2019</a:t>
                </a:r>
              </a:p>
            </p:txBody>
          </p:sp>
          <p:pic>
            <p:nvPicPr>
              <p:cNvPr id="11" name="Picture 10">
                <a:extLst>
                  <a:ext uri="{FF2B5EF4-FFF2-40B4-BE49-F238E27FC236}">
                    <a16:creationId xmlns:a16="http://schemas.microsoft.com/office/drawing/2014/main" id="{B3A32860-C3A3-190C-B060-5CE2598D7E86}"/>
                  </a:ext>
                </a:extLst>
              </p:cNvPr>
              <p:cNvPicPr>
                <a:picLocks noChangeAspect="1"/>
              </p:cNvPicPr>
              <p:nvPr/>
            </p:nvPicPr>
            <p:blipFill>
              <a:blip r:embed="rId5"/>
              <a:stretch>
                <a:fillRect/>
              </a:stretch>
            </p:blipFill>
            <p:spPr>
              <a:xfrm>
                <a:off x="9297341" y="3984563"/>
                <a:ext cx="1097702" cy="365901"/>
              </a:xfrm>
              <a:prstGeom prst="rect">
                <a:avLst/>
              </a:prstGeom>
            </p:spPr>
          </p:pic>
        </p:grpSp>
        <p:sp>
          <p:nvSpPr>
            <p:cNvPr id="17" name="TextBox 16">
              <a:extLst>
                <a:ext uri="{FF2B5EF4-FFF2-40B4-BE49-F238E27FC236}">
                  <a16:creationId xmlns:a16="http://schemas.microsoft.com/office/drawing/2014/main" id="{3C10CC6A-F321-BCB7-2403-3CFE18E262B8}"/>
                </a:ext>
              </a:extLst>
            </p:cNvPr>
            <p:cNvSpPr txBox="1"/>
            <p:nvPr/>
          </p:nvSpPr>
          <p:spPr>
            <a:xfrm>
              <a:off x="9699508" y="2590800"/>
              <a:ext cx="2416292" cy="900246"/>
            </a:xfrm>
            <a:prstGeom prst="rect">
              <a:avLst/>
            </a:prstGeom>
            <a:noFill/>
          </p:spPr>
          <p:txBody>
            <a:bodyPr wrap="square">
              <a:spAutoFit/>
            </a:bodyPr>
            <a:lstStyle/>
            <a:p>
              <a:pPr marL="0" indent="0">
                <a:spcAft>
                  <a:spcPts val="600"/>
                </a:spcAft>
                <a:buNone/>
              </a:pPr>
              <a:r>
                <a:rPr lang="en-US" sz="1050" dirty="0" err="1">
                  <a:latin typeface="Arial" panose="020B0604020202020204" pitchFamily="34" charset="0"/>
                  <a:cs typeface="Arial" panose="020B0604020202020204" pitchFamily="34" charset="0"/>
                </a:rPr>
                <a:t>Huhn</a:t>
              </a:r>
              <a:r>
                <a:rPr lang="en-US" sz="1050" dirty="0">
                  <a:latin typeface="Arial" panose="020B0604020202020204" pitchFamily="34" charset="0"/>
                  <a:cs typeface="Arial" panose="020B0604020202020204" pitchFamily="34" charset="0"/>
                </a:rPr>
                <a:t> AS, et al (2019) Analgesic effects of hydromorphone versus buprenorphine in buprenorphine-maintained individuals. </a:t>
              </a:r>
              <a:r>
                <a:rPr lang="en-US" sz="1050" i="1" dirty="0">
                  <a:latin typeface="Arial" panose="020B0604020202020204" pitchFamily="34" charset="0"/>
                  <a:cs typeface="Arial" panose="020B0604020202020204" pitchFamily="34" charset="0"/>
                </a:rPr>
                <a:t>Anesthesiology</a:t>
              </a:r>
              <a:r>
                <a:rPr lang="en-US" sz="1050" dirty="0">
                  <a:latin typeface="Arial" panose="020B0604020202020204" pitchFamily="34" charset="0"/>
                  <a:cs typeface="Arial" panose="020B0604020202020204" pitchFamily="34" charset="0"/>
                </a:rPr>
                <a:t> 130: 131-141.</a:t>
              </a:r>
            </a:p>
          </p:txBody>
        </p:sp>
      </p:grpSp>
      <p:grpSp>
        <p:nvGrpSpPr>
          <p:cNvPr id="24" name="Group 23">
            <a:extLst>
              <a:ext uri="{FF2B5EF4-FFF2-40B4-BE49-F238E27FC236}">
                <a16:creationId xmlns:a16="http://schemas.microsoft.com/office/drawing/2014/main" id="{7DE359F8-332C-FDFF-7850-B87FF675CC2B}"/>
              </a:ext>
            </a:extLst>
          </p:cNvPr>
          <p:cNvGrpSpPr/>
          <p:nvPr/>
        </p:nvGrpSpPr>
        <p:grpSpPr>
          <a:xfrm>
            <a:off x="1314352" y="3581400"/>
            <a:ext cx="7318874" cy="3077117"/>
            <a:chOff x="1314352" y="3595964"/>
            <a:chExt cx="7318874" cy="3077117"/>
          </a:xfrm>
        </p:grpSpPr>
        <p:grpSp>
          <p:nvGrpSpPr>
            <p:cNvPr id="9" name="Group 8">
              <a:extLst>
                <a:ext uri="{FF2B5EF4-FFF2-40B4-BE49-F238E27FC236}">
                  <a16:creationId xmlns:a16="http://schemas.microsoft.com/office/drawing/2014/main" id="{63328E67-E427-E856-14A1-37AE8F201B81}"/>
                </a:ext>
              </a:extLst>
            </p:cNvPr>
            <p:cNvGrpSpPr/>
            <p:nvPr/>
          </p:nvGrpSpPr>
          <p:grpSpPr>
            <a:xfrm>
              <a:off x="5410200" y="3595964"/>
              <a:ext cx="3223026" cy="3033436"/>
              <a:chOff x="6934199" y="3672164"/>
              <a:chExt cx="3223026" cy="3033436"/>
            </a:xfrm>
          </p:grpSpPr>
          <p:pic>
            <p:nvPicPr>
              <p:cNvPr id="5" name="Picture 4">
                <a:extLst>
                  <a:ext uri="{FF2B5EF4-FFF2-40B4-BE49-F238E27FC236}">
                    <a16:creationId xmlns:a16="http://schemas.microsoft.com/office/drawing/2014/main" id="{5BAF0FDC-6CCC-7553-2083-9754DE2000C0}"/>
                  </a:ext>
                </a:extLst>
              </p:cNvPr>
              <p:cNvPicPr>
                <a:picLocks noChangeAspect="1"/>
              </p:cNvPicPr>
              <p:nvPr/>
            </p:nvPicPr>
            <p:blipFill>
              <a:blip r:embed="rId6"/>
              <a:stretch>
                <a:fillRect/>
              </a:stretch>
            </p:blipFill>
            <p:spPr>
              <a:xfrm>
                <a:off x="6934199" y="3672164"/>
                <a:ext cx="3223026" cy="3033436"/>
              </a:xfrm>
              <a:prstGeom prst="rect">
                <a:avLst/>
              </a:prstGeom>
            </p:spPr>
          </p:pic>
          <p:sp>
            <p:nvSpPr>
              <p:cNvPr id="7" name="TextBox 6">
                <a:extLst>
                  <a:ext uri="{FF2B5EF4-FFF2-40B4-BE49-F238E27FC236}">
                    <a16:creationId xmlns:a16="http://schemas.microsoft.com/office/drawing/2014/main" id="{745BF341-B8F6-DC24-5061-3B46934B5AA1}"/>
                  </a:ext>
                </a:extLst>
              </p:cNvPr>
              <p:cNvSpPr txBox="1"/>
              <p:nvPr/>
            </p:nvSpPr>
            <p:spPr>
              <a:xfrm>
                <a:off x="8498744" y="4165054"/>
                <a:ext cx="1508746" cy="261610"/>
              </a:xfrm>
              <a:prstGeom prst="rect">
                <a:avLst/>
              </a:prstGeom>
              <a:noFill/>
            </p:spPr>
            <p:txBody>
              <a:bodyPr wrap="none" rtlCol="0">
                <a:spAutoFit/>
              </a:bodyPr>
              <a:lstStyle/>
              <a:p>
                <a:r>
                  <a:rPr lang="en-US" sz="1100" dirty="0" err="1">
                    <a:solidFill>
                      <a:schemeClr val="bg1"/>
                    </a:solidFill>
                    <a:latin typeface="Arial" panose="020B0604020202020204" pitchFamily="34" charset="0"/>
                    <a:cs typeface="Arial" panose="020B0604020202020204" pitchFamily="34" charset="0"/>
                  </a:rPr>
                  <a:t>Athanasos</a:t>
                </a:r>
                <a:r>
                  <a:rPr lang="en-US" sz="1100" dirty="0">
                    <a:solidFill>
                      <a:schemeClr val="bg1"/>
                    </a:solidFill>
                    <a:latin typeface="Arial" panose="020B0604020202020204" pitchFamily="34" charset="0"/>
                    <a:cs typeface="Arial" panose="020B0604020202020204" pitchFamily="34" charset="0"/>
                  </a:rPr>
                  <a:t> et al 2019</a:t>
                </a:r>
              </a:p>
            </p:txBody>
          </p:sp>
        </p:grpSp>
        <p:sp>
          <p:nvSpPr>
            <p:cNvPr id="22" name="TextBox 21">
              <a:extLst>
                <a:ext uri="{FF2B5EF4-FFF2-40B4-BE49-F238E27FC236}">
                  <a16:creationId xmlns:a16="http://schemas.microsoft.com/office/drawing/2014/main" id="{E74C746B-F66F-FF4B-8C69-5BB9054A9B8D}"/>
                </a:ext>
              </a:extLst>
            </p:cNvPr>
            <p:cNvSpPr txBox="1"/>
            <p:nvPr/>
          </p:nvSpPr>
          <p:spPr>
            <a:xfrm>
              <a:off x="1314352" y="6096000"/>
              <a:ext cx="4095848" cy="577081"/>
            </a:xfrm>
            <a:prstGeom prst="rect">
              <a:avLst/>
            </a:prstGeom>
            <a:noFill/>
          </p:spPr>
          <p:txBody>
            <a:bodyPr wrap="square">
              <a:spAutoFit/>
            </a:bodyPr>
            <a:lstStyle/>
            <a:p>
              <a:pPr marL="0" indent="0">
                <a:spcAft>
                  <a:spcPts val="600"/>
                </a:spcAft>
                <a:buNone/>
              </a:pPr>
              <a:r>
                <a:rPr lang="en-US" sz="1050" dirty="0" err="1">
                  <a:latin typeface="Arial" panose="020B0604020202020204" pitchFamily="34" charset="0"/>
                  <a:cs typeface="Arial" panose="020B0604020202020204" pitchFamily="34" charset="0"/>
                </a:rPr>
                <a:t>Athanasos</a:t>
              </a:r>
              <a:r>
                <a:rPr lang="en-US" sz="1050" dirty="0">
                  <a:latin typeface="Arial" panose="020B0604020202020204" pitchFamily="34" charset="0"/>
                  <a:cs typeface="Arial" panose="020B0604020202020204" pitchFamily="34" charset="0"/>
                </a:rPr>
                <a:t> P, et al. (2019) Buprenorphine maintenance subjects are </a:t>
              </a:r>
              <a:r>
                <a:rPr lang="en-US" sz="1050" dirty="0" err="1">
                  <a:latin typeface="Arial" panose="020B0604020202020204" pitchFamily="34" charset="0"/>
                  <a:cs typeface="Arial" panose="020B0604020202020204" pitchFamily="34" charset="0"/>
                </a:rPr>
                <a:t>hyperalgesic</a:t>
              </a:r>
              <a:r>
                <a:rPr lang="en-US" sz="1050" dirty="0">
                  <a:latin typeface="Arial" panose="020B0604020202020204" pitchFamily="34" charset="0"/>
                  <a:cs typeface="Arial" panose="020B0604020202020204" pitchFamily="34" charset="0"/>
                </a:rPr>
                <a:t> and have no antinociceptive response to a very high morphine dose</a:t>
              </a:r>
              <a:r>
                <a:rPr lang="en-US" sz="1050" i="1" dirty="0">
                  <a:latin typeface="Arial" panose="020B0604020202020204" pitchFamily="34" charset="0"/>
                  <a:cs typeface="Arial" panose="020B0604020202020204" pitchFamily="34" charset="0"/>
                </a:rPr>
                <a:t>. Pain Med</a:t>
              </a:r>
              <a:r>
                <a:rPr lang="en-US" sz="1050" dirty="0">
                  <a:latin typeface="Arial" panose="020B0604020202020204" pitchFamily="34" charset="0"/>
                  <a:cs typeface="Arial" panose="020B0604020202020204" pitchFamily="34" charset="0"/>
                </a:rPr>
                <a:t> 20: 119-128.</a:t>
              </a:r>
            </a:p>
          </p:txBody>
        </p:sp>
      </p:grpSp>
      <p:cxnSp>
        <p:nvCxnSpPr>
          <p:cNvPr id="19" name="Straight Arrow Connector 18">
            <a:extLst>
              <a:ext uri="{FF2B5EF4-FFF2-40B4-BE49-F238E27FC236}">
                <a16:creationId xmlns:a16="http://schemas.microsoft.com/office/drawing/2014/main" id="{CAD39A15-34D9-2939-EDAD-33F5EB0C09FE}"/>
              </a:ext>
            </a:extLst>
          </p:cNvPr>
          <p:cNvCxnSpPr>
            <a:cxnSpLocks/>
          </p:cNvCxnSpPr>
          <p:nvPr/>
        </p:nvCxnSpPr>
        <p:spPr>
          <a:xfrm>
            <a:off x="6115878" y="5029200"/>
            <a:ext cx="1199322" cy="22860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90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026">
            <a:extLst>
              <a:ext uri="{FF2B5EF4-FFF2-40B4-BE49-F238E27FC236}">
                <a16:creationId xmlns:a16="http://schemas.microsoft.com/office/drawing/2014/main" id="{641C43F3-594C-48D7-0EA3-E5187FC2947A}"/>
              </a:ext>
            </a:extLst>
          </p:cNvPr>
          <p:cNvSpPr txBox="1">
            <a:spLocks noChangeArrowheads="1"/>
          </p:cNvSpPr>
          <p:nvPr/>
        </p:nvSpPr>
        <p:spPr bwMode="auto">
          <a:xfrm>
            <a:off x="533400" y="126735"/>
            <a:ext cx="11125200" cy="6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Benefit-risk of BUP vs. other ER-opioid formulations for analgesia</a:t>
            </a:r>
          </a:p>
        </p:txBody>
      </p:sp>
      <p:sp>
        <p:nvSpPr>
          <p:cNvPr id="3" name="Rectangle 3">
            <a:extLst>
              <a:ext uri="{FF2B5EF4-FFF2-40B4-BE49-F238E27FC236}">
                <a16:creationId xmlns:a16="http://schemas.microsoft.com/office/drawing/2014/main" id="{24CB5241-8D21-EE01-E0F6-A98370D2C579}"/>
              </a:ext>
            </a:extLst>
          </p:cNvPr>
          <p:cNvSpPr>
            <a:spLocks noChangeArrowheads="1"/>
          </p:cNvSpPr>
          <p:nvPr/>
        </p:nvSpPr>
        <p:spPr bwMode="auto">
          <a:xfrm>
            <a:off x="381000" y="914400"/>
            <a:ext cx="6553200" cy="156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defRPr sz="1400" b="1">
                <a:solidFill>
                  <a:schemeClr val="tx1"/>
                </a:solidFill>
                <a:latin typeface="Helvetica" pitchFamily="2" charset="0"/>
                <a:ea typeface="ＭＳ Ｐゴシック" panose="020B0600070205080204" pitchFamily="34" charset="-128"/>
              </a:defRPr>
            </a:lvl1pPr>
            <a:lvl2pPr marL="647700" indent="-190500">
              <a:defRPr sz="1400" b="1">
                <a:solidFill>
                  <a:schemeClr val="tx1"/>
                </a:solidFill>
                <a:latin typeface="Helvetica" pitchFamily="2" charset="0"/>
                <a:ea typeface="ＭＳ Ｐゴシック" panose="020B0600070205080204" pitchFamily="34" charset="-128"/>
              </a:defRPr>
            </a:lvl2pPr>
            <a:lvl3pPr marL="831850" indent="-1905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Review: Compared BUP vs. other opioid formulations for treating chronic pain patients</a:t>
            </a:r>
          </a:p>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Relative to BUP TD system, buccal film showed greater analgesic benefit and led to statistically similar pain relief compared to other ER-opioid formulations.</a:t>
            </a:r>
          </a:p>
        </p:txBody>
      </p:sp>
      <p:pic>
        <p:nvPicPr>
          <p:cNvPr id="4" name="Picture 3">
            <a:extLst>
              <a:ext uri="{FF2B5EF4-FFF2-40B4-BE49-F238E27FC236}">
                <a16:creationId xmlns:a16="http://schemas.microsoft.com/office/drawing/2014/main" id="{D771266C-E006-B9C8-6DC1-0D74510CDC34}"/>
              </a:ext>
            </a:extLst>
          </p:cNvPr>
          <p:cNvPicPr>
            <a:picLocks noChangeAspect="1"/>
          </p:cNvPicPr>
          <p:nvPr/>
        </p:nvPicPr>
        <p:blipFill>
          <a:blip r:embed="rId3"/>
          <a:stretch>
            <a:fillRect/>
          </a:stretch>
        </p:blipFill>
        <p:spPr>
          <a:xfrm>
            <a:off x="7237856" y="2761576"/>
            <a:ext cx="4673600" cy="3182024"/>
          </a:xfrm>
          <a:prstGeom prst="rect">
            <a:avLst/>
          </a:prstGeom>
        </p:spPr>
      </p:pic>
      <p:sp>
        <p:nvSpPr>
          <p:cNvPr id="5" name="Rectangle 3">
            <a:extLst>
              <a:ext uri="{FF2B5EF4-FFF2-40B4-BE49-F238E27FC236}">
                <a16:creationId xmlns:a16="http://schemas.microsoft.com/office/drawing/2014/main" id="{74C57B3B-364A-6BEA-5C33-2707E3AD8575}"/>
              </a:ext>
            </a:extLst>
          </p:cNvPr>
          <p:cNvSpPr>
            <a:spLocks noChangeArrowheads="1"/>
          </p:cNvSpPr>
          <p:nvPr/>
        </p:nvSpPr>
        <p:spPr bwMode="auto">
          <a:xfrm>
            <a:off x="412594" y="4114800"/>
            <a:ext cx="690260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defRPr sz="1400" b="1">
                <a:solidFill>
                  <a:schemeClr val="tx1"/>
                </a:solidFill>
                <a:latin typeface="Helvetica" pitchFamily="2" charset="0"/>
                <a:ea typeface="ＭＳ Ｐゴシック" panose="020B0600070205080204" pitchFamily="34" charset="-128"/>
              </a:defRPr>
            </a:lvl1pPr>
            <a:lvl2pPr marL="647700" indent="-190500">
              <a:defRPr sz="1400" b="1">
                <a:solidFill>
                  <a:schemeClr val="tx1"/>
                </a:solidFill>
                <a:latin typeface="Helvetica" pitchFamily="2" charset="0"/>
                <a:ea typeface="ＭＳ Ｐゴシック" panose="020B0600070205080204" pitchFamily="34" charset="-128"/>
              </a:defRPr>
            </a:lvl2pPr>
            <a:lvl3pPr marL="831850" indent="-1905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nSpc>
                <a:spcPct val="90000"/>
              </a:lnSpc>
              <a:spcBef>
                <a:spcPct val="30000"/>
              </a:spcBef>
              <a:spcAft>
                <a:spcPts val="600"/>
              </a:spcAft>
              <a:buSzPct val="100000"/>
              <a:buFont typeface="Wingdings" pitchFamily="2" charset="2"/>
              <a:buChar char="v"/>
            </a:pPr>
            <a:endParaRPr lang="en-US" altLang="en-US" sz="1800" b="0" i="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434AE8-FA41-1B46-15DD-7D6675407F2D}"/>
              </a:ext>
            </a:extLst>
          </p:cNvPr>
          <p:cNvSpPr txBox="1"/>
          <p:nvPr/>
        </p:nvSpPr>
        <p:spPr>
          <a:xfrm>
            <a:off x="1269428" y="6233444"/>
            <a:ext cx="9855772" cy="261610"/>
          </a:xfrm>
          <a:prstGeom prst="rect">
            <a:avLst/>
          </a:prstGeom>
          <a:noFill/>
        </p:spPr>
        <p:txBody>
          <a:bodyPr wrap="square" rtlCol="0">
            <a:spAutoFit/>
          </a:bodyPr>
          <a:lstStyle/>
          <a:p>
            <a:r>
              <a:rPr lang="en-US" sz="1100" dirty="0" err="1">
                <a:latin typeface="Arial" panose="020B0604020202020204" pitchFamily="34" charset="0"/>
                <a:cs typeface="Arial" panose="020B0604020202020204" pitchFamily="34" charset="0"/>
              </a:rPr>
              <a:t>Pergolizzi</a:t>
            </a:r>
            <a:r>
              <a:rPr lang="en-US" sz="1100" dirty="0">
                <a:latin typeface="Arial" panose="020B0604020202020204" pitchFamily="34" charset="0"/>
                <a:cs typeface="Arial" panose="020B0604020202020204" pitchFamily="34" charset="0"/>
              </a:rPr>
              <a:t> JV, Raffa RB (2019) Safety and efficacy of the unique opioid buprenorphine for the treatment of chronic pain. </a:t>
            </a:r>
            <a:r>
              <a:rPr lang="en-US" sz="1100" i="1" dirty="0">
                <a:latin typeface="Arial" panose="020B0604020202020204" pitchFamily="34" charset="0"/>
                <a:cs typeface="Arial" panose="020B0604020202020204" pitchFamily="34" charset="0"/>
              </a:rPr>
              <a:t>J Pain Res</a:t>
            </a:r>
            <a:r>
              <a:rPr lang="en-US" sz="1100" dirty="0">
                <a:latin typeface="Arial" panose="020B0604020202020204" pitchFamily="34" charset="0"/>
                <a:cs typeface="Arial" panose="020B0604020202020204" pitchFamily="34" charset="0"/>
              </a:rPr>
              <a:t> 12: 3299-3317.</a:t>
            </a:r>
          </a:p>
        </p:txBody>
      </p:sp>
      <p:sp>
        <p:nvSpPr>
          <p:cNvPr id="10" name="Rectangle 3">
            <a:extLst>
              <a:ext uri="{FF2B5EF4-FFF2-40B4-BE49-F238E27FC236}">
                <a16:creationId xmlns:a16="http://schemas.microsoft.com/office/drawing/2014/main" id="{DA1B041C-1D8D-7C58-11CF-B73853C975C9}"/>
              </a:ext>
            </a:extLst>
          </p:cNvPr>
          <p:cNvSpPr>
            <a:spLocks noChangeArrowheads="1"/>
          </p:cNvSpPr>
          <p:nvPr/>
        </p:nvSpPr>
        <p:spPr bwMode="auto">
          <a:xfrm>
            <a:off x="7086601" y="914400"/>
            <a:ext cx="4824856" cy="170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defRPr sz="1400" b="1">
                <a:solidFill>
                  <a:schemeClr val="tx1"/>
                </a:solidFill>
                <a:latin typeface="Helvetica" pitchFamily="2" charset="0"/>
                <a:ea typeface="ＭＳ Ｐゴシック" panose="020B0600070205080204" pitchFamily="34" charset="-128"/>
              </a:defRPr>
            </a:lvl1pPr>
            <a:lvl2pPr marL="647700" indent="-190500">
              <a:defRPr sz="1400" b="1">
                <a:solidFill>
                  <a:schemeClr val="tx1"/>
                </a:solidFill>
                <a:latin typeface="Helvetica" pitchFamily="2" charset="0"/>
                <a:ea typeface="ＭＳ Ｐゴシック" panose="020B0600070205080204" pitchFamily="34" charset="-128"/>
              </a:defRPr>
            </a:lvl2pPr>
            <a:lvl3pPr marL="831850" indent="-1905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BUP TD system, followed by BUP buccal film, had fewer safety concerns than other ER-opioid formulations </a:t>
            </a:r>
          </a:p>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Thus, overall benefit-risk ratio favors BUP formulations for analgesia, although this will depend on pain severity</a:t>
            </a:r>
            <a:endParaRPr lang="en-US" altLang="en-US" sz="1800" b="0" i="1"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9AF911BF-C6A3-9213-336E-95BDE9183BED}"/>
              </a:ext>
            </a:extLst>
          </p:cNvPr>
          <p:cNvGrpSpPr/>
          <p:nvPr/>
        </p:nvGrpSpPr>
        <p:grpSpPr>
          <a:xfrm>
            <a:off x="488711" y="2741624"/>
            <a:ext cx="6369289" cy="3201976"/>
            <a:chOff x="488711" y="2648232"/>
            <a:chExt cx="6369289" cy="2973768"/>
          </a:xfrm>
        </p:grpSpPr>
        <p:grpSp>
          <p:nvGrpSpPr>
            <p:cNvPr id="15" name="Group 14">
              <a:extLst>
                <a:ext uri="{FF2B5EF4-FFF2-40B4-BE49-F238E27FC236}">
                  <a16:creationId xmlns:a16="http://schemas.microsoft.com/office/drawing/2014/main" id="{3E67EC24-F136-F2F2-803A-F725C1792EC8}"/>
                </a:ext>
              </a:extLst>
            </p:cNvPr>
            <p:cNvGrpSpPr/>
            <p:nvPr/>
          </p:nvGrpSpPr>
          <p:grpSpPr>
            <a:xfrm>
              <a:off x="488711" y="2648232"/>
              <a:ext cx="6369289" cy="2457168"/>
              <a:chOff x="772519" y="2451165"/>
              <a:chExt cx="6140059" cy="2144821"/>
            </a:xfrm>
          </p:grpSpPr>
          <p:pic>
            <p:nvPicPr>
              <p:cNvPr id="7" name="Picture 6">
                <a:extLst>
                  <a:ext uri="{FF2B5EF4-FFF2-40B4-BE49-F238E27FC236}">
                    <a16:creationId xmlns:a16="http://schemas.microsoft.com/office/drawing/2014/main" id="{02AC0690-C32A-07C5-CF9D-BF28BCE46997}"/>
                  </a:ext>
                </a:extLst>
              </p:cNvPr>
              <p:cNvPicPr>
                <a:picLocks noChangeAspect="1"/>
              </p:cNvPicPr>
              <p:nvPr/>
            </p:nvPicPr>
            <p:blipFill>
              <a:blip r:embed="rId4"/>
              <a:stretch>
                <a:fillRect/>
              </a:stretch>
            </p:blipFill>
            <p:spPr>
              <a:xfrm>
                <a:off x="772519" y="2451165"/>
                <a:ext cx="4006569" cy="2144821"/>
              </a:xfrm>
              <a:prstGeom prst="rect">
                <a:avLst/>
              </a:prstGeom>
            </p:spPr>
          </p:pic>
          <p:pic>
            <p:nvPicPr>
              <p:cNvPr id="14" name="Picture 13">
                <a:extLst>
                  <a:ext uri="{FF2B5EF4-FFF2-40B4-BE49-F238E27FC236}">
                    <a16:creationId xmlns:a16="http://schemas.microsoft.com/office/drawing/2014/main" id="{A749C5F9-EC28-08ED-907D-0FD79FC5F4D1}"/>
                  </a:ext>
                </a:extLst>
              </p:cNvPr>
              <p:cNvPicPr>
                <a:picLocks noChangeAspect="1"/>
              </p:cNvPicPr>
              <p:nvPr/>
            </p:nvPicPr>
            <p:blipFill>
              <a:blip r:embed="rId5"/>
              <a:stretch>
                <a:fillRect/>
              </a:stretch>
            </p:blipFill>
            <p:spPr>
              <a:xfrm>
                <a:off x="4822752" y="2451165"/>
                <a:ext cx="2089826" cy="2144821"/>
              </a:xfrm>
              <a:prstGeom prst="rect">
                <a:avLst/>
              </a:prstGeom>
            </p:spPr>
          </p:pic>
        </p:grpSp>
        <p:pic>
          <p:nvPicPr>
            <p:cNvPr id="16" name="Picture 15">
              <a:extLst>
                <a:ext uri="{FF2B5EF4-FFF2-40B4-BE49-F238E27FC236}">
                  <a16:creationId xmlns:a16="http://schemas.microsoft.com/office/drawing/2014/main" id="{2B4FDC04-6119-7152-143F-1D0D81811D4D}"/>
                </a:ext>
              </a:extLst>
            </p:cNvPr>
            <p:cNvPicPr>
              <a:picLocks noChangeAspect="1"/>
            </p:cNvPicPr>
            <p:nvPr/>
          </p:nvPicPr>
          <p:blipFill>
            <a:blip r:embed="rId6"/>
            <a:stretch>
              <a:fillRect/>
            </a:stretch>
          </p:blipFill>
          <p:spPr>
            <a:xfrm>
              <a:off x="489415" y="5105400"/>
              <a:ext cx="6368585" cy="516600"/>
            </a:xfrm>
            <a:prstGeom prst="rect">
              <a:avLst/>
            </a:prstGeom>
          </p:spPr>
        </p:pic>
      </p:grpSp>
    </p:spTree>
    <p:extLst>
      <p:ext uri="{BB962C8B-B14F-4D97-AF65-F5344CB8AC3E}">
        <p14:creationId xmlns:p14="http://schemas.microsoft.com/office/powerpoint/2010/main" val="249540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C323380-7965-BEDB-714B-D64ED8B72D81}"/>
              </a:ext>
            </a:extLst>
          </p:cNvPr>
          <p:cNvSpPr txBox="1">
            <a:spLocks/>
          </p:cNvSpPr>
          <p:nvPr/>
        </p:nvSpPr>
        <p:spPr>
          <a:xfrm>
            <a:off x="914400" y="992221"/>
            <a:ext cx="10439400" cy="5721400"/>
          </a:xfrm>
          <a:prstGeom prst="rect">
            <a:avLst/>
          </a:prstGeom>
        </p:spPr>
        <p:txBody>
          <a:bodyPr>
            <a:normAutofit/>
          </a:bodyPr>
          <a:lstStyle>
            <a:lvl1pPr marL="320024" indent="-320024" algn="l" rtl="0" eaLnBrk="1" latinLnBrk="0" hangingPunct="1">
              <a:spcBef>
                <a:spcPct val="20000"/>
              </a:spcBef>
              <a:buClr>
                <a:schemeClr val="accent2"/>
              </a:buClr>
              <a:buSzPct val="100000"/>
              <a:buFont typeface="Wingdings 2" panose="05020102010507070707" pitchFamily="18" charset="2"/>
              <a:buChar char="®"/>
              <a:defRPr sz="3000" kern="1200">
                <a:solidFill>
                  <a:schemeClr val="tx1"/>
                </a:solidFill>
                <a:latin typeface="Lato" panose="020F0502020204030203" pitchFamily="34" charset="0"/>
                <a:ea typeface="+mn-ea"/>
                <a:cs typeface="+mn-cs"/>
              </a:defRPr>
            </a:lvl1pPr>
            <a:lvl2pPr marL="630904" indent="-274306" algn="l" rtl="0" eaLnBrk="1" latinLnBrk="0" hangingPunct="1">
              <a:spcBef>
                <a:spcPct val="20000"/>
              </a:spcBef>
              <a:buClr>
                <a:schemeClr val="accent2"/>
              </a:buClr>
              <a:buSzPct val="90000"/>
              <a:buFont typeface="Wingdings 2" panose="05020102010507070707" pitchFamily="18" charset="2"/>
              <a:buChar char="®"/>
              <a:defRPr sz="2600" kern="1200">
                <a:solidFill>
                  <a:schemeClr val="tx1"/>
                </a:solidFill>
                <a:latin typeface="Lato" panose="020F0502020204030203" pitchFamily="34" charset="0"/>
                <a:ea typeface="+mn-ea"/>
                <a:cs typeface="+mn-cs"/>
              </a:defRPr>
            </a:lvl2pPr>
            <a:lvl3pPr marL="923498" indent="-274306" algn="l" rtl="0" eaLnBrk="1" latinLnBrk="0" hangingPunct="1">
              <a:spcBef>
                <a:spcPct val="20000"/>
              </a:spcBef>
              <a:buClr>
                <a:schemeClr val="accent2"/>
              </a:buClr>
              <a:buSzPct val="80000"/>
              <a:buFont typeface="Wingdings 2" panose="05020102010507070707" pitchFamily="18" charset="2"/>
              <a:buChar char="®"/>
              <a:defRPr sz="2400" kern="1200">
                <a:solidFill>
                  <a:schemeClr val="tx1"/>
                </a:solidFill>
                <a:latin typeface="Lato" panose="020F0502020204030203" pitchFamily="34" charset="0"/>
                <a:ea typeface="+mn-ea"/>
                <a:cs typeface="+mn-cs"/>
              </a:defRPr>
            </a:lvl3pPr>
            <a:lvl4pPr marL="1188661" indent="-228589" algn="l" rtl="0" eaLnBrk="1" latinLnBrk="0" hangingPunct="1">
              <a:spcBef>
                <a:spcPct val="20000"/>
              </a:spcBef>
              <a:buClr>
                <a:schemeClr val="accent2"/>
              </a:buClr>
              <a:buSzPct val="70000"/>
              <a:buFont typeface="Wingdings 2" panose="05020102010507070707" pitchFamily="18" charset="2"/>
              <a:buChar char="®"/>
              <a:defRPr sz="2200" kern="1200">
                <a:solidFill>
                  <a:schemeClr val="tx1"/>
                </a:solidFill>
                <a:latin typeface="Lato" panose="020F0502020204030203" pitchFamily="34" charset="0"/>
                <a:ea typeface="+mn-ea"/>
                <a:cs typeface="+mn-cs"/>
              </a:defRPr>
            </a:lvl4pPr>
            <a:lvl5pPr marL="1426392" indent="-228589" algn="l" rtl="0" eaLnBrk="1" latinLnBrk="0" hangingPunct="1">
              <a:spcBef>
                <a:spcPct val="20000"/>
              </a:spcBef>
              <a:buClr>
                <a:schemeClr val="accent2"/>
              </a:buClr>
              <a:buSzPct val="60000"/>
              <a:buFont typeface="Wingdings 2" panose="05020102010507070707" pitchFamily="18" charset="2"/>
              <a:buChar char="®"/>
              <a:defRPr sz="2000" kern="1200">
                <a:solidFill>
                  <a:schemeClr val="tx1"/>
                </a:solidFill>
                <a:latin typeface="Lato" panose="020F0502020204030203" pitchFamily="34" charset="0"/>
                <a:ea typeface="+mn-ea"/>
                <a:cs typeface="+mn-cs"/>
              </a:defRPr>
            </a:lvl5pPr>
            <a:lvl6pPr marL="1673269" indent="-228589"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00" indent="-228589"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302"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461"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a:lstStyle>
          <a:p>
            <a:pPr>
              <a:spcAft>
                <a:spcPts val="300"/>
              </a:spcAft>
              <a:buFont typeface="Wingdings" charset="2"/>
              <a:buChar char="v"/>
            </a:pPr>
            <a:r>
              <a:rPr lang="en-US" sz="2000" dirty="0">
                <a:latin typeface="Arial"/>
                <a:cs typeface="Arial"/>
              </a:rPr>
              <a:t>Indivior</a:t>
            </a:r>
          </a:p>
          <a:p>
            <a:pPr lvl="1">
              <a:spcBef>
                <a:spcPts val="300"/>
              </a:spcBef>
              <a:buFont typeface="Wingdings" pitchFamily="2" charset="2"/>
              <a:buChar char="Ø"/>
            </a:pPr>
            <a:r>
              <a:rPr lang="en-US" sz="2000" dirty="0">
                <a:latin typeface="Arial"/>
                <a:cs typeface="Arial"/>
              </a:rPr>
              <a:t>Compensated: consultant/speaker re: BUP-XR for treatment of OUD and neurobiology of addiction</a:t>
            </a:r>
          </a:p>
          <a:p>
            <a:pPr lvl="1">
              <a:spcBef>
                <a:spcPts val="300"/>
              </a:spcBef>
              <a:spcAft>
                <a:spcPts val="1200"/>
              </a:spcAft>
              <a:buFont typeface="Wingdings" pitchFamily="2" charset="2"/>
              <a:buChar char="Ø"/>
            </a:pPr>
            <a:r>
              <a:rPr lang="en-US" sz="2000" dirty="0">
                <a:latin typeface="Arial"/>
                <a:cs typeface="Arial"/>
              </a:rPr>
              <a:t>Not compensated: collaborator/coauthor on several projects and manuscripts (published and ongoing)</a:t>
            </a:r>
          </a:p>
          <a:p>
            <a:pPr>
              <a:spcAft>
                <a:spcPts val="300"/>
              </a:spcAft>
              <a:buFont typeface="Wingdings" pitchFamily="2" charset="2"/>
              <a:buChar char="v"/>
            </a:pPr>
            <a:r>
              <a:rPr lang="en-US" sz="2000" dirty="0">
                <a:latin typeface="Arial"/>
                <a:cs typeface="Arial"/>
              </a:rPr>
              <a:t>NIH-funded clinical research projects related to OUD</a:t>
            </a:r>
          </a:p>
          <a:p>
            <a:pPr lvl="1">
              <a:spcBef>
                <a:spcPts val="300"/>
              </a:spcBef>
              <a:spcAft>
                <a:spcPts val="1200"/>
              </a:spcAft>
              <a:buFont typeface="Wingdings" pitchFamily="2" charset="2"/>
              <a:buChar char="Ø"/>
            </a:pPr>
            <a:r>
              <a:rPr lang="en-US" sz="2000" dirty="0">
                <a:latin typeface="Arial"/>
                <a:cs typeface="Arial"/>
              </a:rPr>
              <a:t>R01 DA015462, R21/R33 DA044946, F30 DA052118, U01 HL050551 (HEAL) and </a:t>
            </a:r>
            <a:r>
              <a:rPr lang="en-US" sz="2000" dirty="0">
                <a:latin typeface="Arial" panose="020B0604020202020204" pitchFamily="34" charset="0"/>
                <a:cs typeface="Arial" panose="020B0604020202020204" pitchFamily="34" charset="0"/>
              </a:rPr>
              <a:t>R34 DA053758 </a:t>
            </a:r>
          </a:p>
          <a:p>
            <a:pPr>
              <a:spcAft>
                <a:spcPts val="300"/>
              </a:spcAft>
              <a:buFont typeface="Wingdings" pitchFamily="2" charset="2"/>
              <a:buChar char="v"/>
            </a:pPr>
            <a:r>
              <a:rPr lang="en-US" sz="2000" dirty="0">
                <a:latin typeface="Arial"/>
                <a:cs typeface="Arial"/>
              </a:rPr>
              <a:t>Peter F. McManus Charitable Trust</a:t>
            </a:r>
          </a:p>
          <a:p>
            <a:pPr lvl="1">
              <a:spcAft>
                <a:spcPts val="1200"/>
              </a:spcAft>
              <a:buFont typeface="Wingdings" pitchFamily="2" charset="2"/>
              <a:buChar char="Ø"/>
            </a:pPr>
            <a:r>
              <a:rPr lang="en-US" sz="2000" dirty="0">
                <a:latin typeface="Arial"/>
                <a:cs typeface="Arial"/>
              </a:rPr>
              <a:t>Grant (PI): rTMS investigation of stress reactivity in OUD</a:t>
            </a:r>
          </a:p>
          <a:p>
            <a:pPr>
              <a:spcAft>
                <a:spcPts val="300"/>
              </a:spcAft>
              <a:buFont typeface="Wingdings" pitchFamily="2" charset="2"/>
              <a:buChar char="v"/>
            </a:pPr>
            <a:r>
              <a:rPr lang="en-US" sz="2000" dirty="0">
                <a:latin typeface="Arial"/>
                <a:cs typeface="Arial"/>
              </a:rPr>
              <a:t>NET Recovery Corp.</a:t>
            </a:r>
          </a:p>
          <a:p>
            <a:pPr lvl="1">
              <a:spcBef>
                <a:spcPts val="300"/>
              </a:spcBef>
              <a:spcAft>
                <a:spcPts val="600"/>
              </a:spcAft>
              <a:buFont typeface="Wingdings" pitchFamily="2" charset="2"/>
              <a:buChar char="Ø"/>
            </a:pPr>
            <a:r>
              <a:rPr lang="en-US" sz="2000" dirty="0">
                <a:latin typeface="Arial"/>
                <a:cs typeface="Arial"/>
              </a:rPr>
              <a:t>Contract (PI): Clinical trials of neuromodulation (medical device) treatment of OUD</a:t>
            </a:r>
          </a:p>
          <a:p>
            <a:pPr marL="118872" indent="0">
              <a:spcAft>
                <a:spcPts val="600"/>
              </a:spcAft>
              <a:buFont typeface="Wingdings 2" panose="05020102010507070707" pitchFamily="18" charset="2"/>
              <a:buNone/>
            </a:pPr>
            <a:endParaRPr lang="en-US" sz="1400" dirty="0">
              <a:latin typeface="Arial"/>
              <a:cs typeface="Arial"/>
            </a:endParaRPr>
          </a:p>
        </p:txBody>
      </p:sp>
      <p:sp>
        <p:nvSpPr>
          <p:cNvPr id="5" name="Rectangle 1026">
            <a:extLst>
              <a:ext uri="{FF2B5EF4-FFF2-40B4-BE49-F238E27FC236}">
                <a16:creationId xmlns:a16="http://schemas.microsoft.com/office/drawing/2014/main" id="{938A509F-1F03-4914-DFF0-D4442279DB87}"/>
              </a:ext>
            </a:extLst>
          </p:cNvPr>
          <p:cNvSpPr txBox="1">
            <a:spLocks noChangeArrowheads="1"/>
          </p:cNvSpPr>
          <p:nvPr/>
        </p:nvSpPr>
        <p:spPr bwMode="auto">
          <a:xfrm>
            <a:off x="533400" y="126735"/>
            <a:ext cx="11125200" cy="6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Disclosure information 1</a:t>
            </a:r>
          </a:p>
        </p:txBody>
      </p:sp>
    </p:spTree>
    <p:extLst>
      <p:ext uri="{BB962C8B-B14F-4D97-AF65-F5344CB8AC3E}">
        <p14:creationId xmlns:p14="http://schemas.microsoft.com/office/powerpoint/2010/main" val="2567045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26">
            <a:extLst>
              <a:ext uri="{FF2B5EF4-FFF2-40B4-BE49-F238E27FC236}">
                <a16:creationId xmlns:a16="http://schemas.microsoft.com/office/drawing/2014/main" id="{641C43F3-594C-48D7-0EA3-E5187FC2947A}"/>
              </a:ext>
            </a:extLst>
          </p:cNvPr>
          <p:cNvSpPr txBox="1">
            <a:spLocks noChangeArrowheads="1"/>
          </p:cNvSpPr>
          <p:nvPr/>
        </p:nvSpPr>
        <p:spPr bwMode="auto">
          <a:xfrm>
            <a:off x="533400" y="126735"/>
            <a:ext cx="11125200" cy="6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Pain intensity and BUP vs. ‘on-top’ agonist dosing: a proposal</a:t>
            </a:r>
          </a:p>
        </p:txBody>
      </p:sp>
      <p:sp>
        <p:nvSpPr>
          <p:cNvPr id="3" name="Rectangle 3">
            <a:extLst>
              <a:ext uri="{FF2B5EF4-FFF2-40B4-BE49-F238E27FC236}">
                <a16:creationId xmlns:a16="http://schemas.microsoft.com/office/drawing/2014/main" id="{24CB5241-8D21-EE01-E0F6-A98370D2C579}"/>
              </a:ext>
            </a:extLst>
          </p:cNvPr>
          <p:cNvSpPr>
            <a:spLocks noChangeArrowheads="1"/>
          </p:cNvSpPr>
          <p:nvPr/>
        </p:nvSpPr>
        <p:spPr bwMode="auto">
          <a:xfrm>
            <a:off x="381000" y="914400"/>
            <a:ext cx="11430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defRPr sz="1400" b="1">
                <a:solidFill>
                  <a:schemeClr val="tx1"/>
                </a:solidFill>
                <a:latin typeface="Helvetica" pitchFamily="2" charset="0"/>
                <a:ea typeface="ＭＳ Ｐゴシック" panose="020B0600070205080204" pitchFamily="34" charset="-128"/>
              </a:defRPr>
            </a:lvl1pPr>
            <a:lvl2pPr marL="647700" indent="-190500">
              <a:defRPr sz="1400" b="1">
                <a:solidFill>
                  <a:schemeClr val="tx1"/>
                </a:solidFill>
                <a:latin typeface="Helvetica" pitchFamily="2" charset="0"/>
                <a:ea typeface="ＭＳ Ｐゴシック" panose="020B0600070205080204" pitchFamily="34" charset="-128"/>
              </a:defRPr>
            </a:lvl2pPr>
            <a:lvl3pPr marL="831850" indent="-1905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nSpc>
                <a:spcPct val="90000"/>
              </a:lnSpc>
              <a:spcBef>
                <a:spcPct val="30000"/>
              </a:spcBef>
              <a:spcAft>
                <a:spcPts val="600"/>
              </a:spcAft>
              <a:buSzPct val="100000"/>
              <a:buFont typeface="Wingdings" pitchFamily="2" charset="2"/>
              <a:buChar char="v"/>
            </a:pPr>
            <a:r>
              <a:rPr lang="en-US" altLang="en-US" sz="1800" b="0" dirty="0">
                <a:solidFill>
                  <a:srgbClr val="FFFF00"/>
                </a:solidFill>
                <a:latin typeface="Arial" panose="020B0604020202020204" pitchFamily="34" charset="0"/>
                <a:cs typeface="Arial" panose="020B0604020202020204" pitchFamily="34" charset="0"/>
              </a:rPr>
              <a:t>Misconception</a:t>
            </a:r>
            <a:r>
              <a:rPr lang="en-US" altLang="en-US" sz="1800" b="0" dirty="0">
                <a:latin typeface="Arial" panose="020B0604020202020204" pitchFamily="34" charset="0"/>
                <a:cs typeface="Arial" panose="020B0604020202020204" pitchFamily="34" charset="0"/>
              </a:rPr>
              <a:t> and debate (esp. among anesthesiologists and surgeons) re: use of BUP and/or ‘on-top’ opioid agonist (or adjunctive analgesic) dosing for chronic pain and perioperative pain. </a:t>
            </a:r>
          </a:p>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Algorithm is partly a function of the severity of ongoing pain (chronic) or anticipated pain (perioperative).</a:t>
            </a:r>
            <a:endParaRPr lang="en-US" altLang="en-US" sz="1800" b="0" i="1" dirty="0">
              <a:latin typeface="Arial" panose="020B0604020202020204" pitchFamily="34" charset="0"/>
              <a:cs typeface="Arial" panose="020B0604020202020204" pitchFamily="34" charset="0"/>
            </a:endParaRPr>
          </a:p>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To balance BUP agonist effects with the need to treat breakthrough pain, a potentially useful concept is to consider the ratio of BUP (total daily dose) to ‘on-top’ agonist dosing (hydromorphone [HYD] units, reflecting use of more potent opioids than morphine in this context). </a:t>
            </a:r>
            <a:endParaRPr lang="en-US" altLang="en-US" sz="1600" b="0" dirty="0">
              <a:latin typeface="Arial" panose="020B0604020202020204" pitchFamily="34" charset="0"/>
              <a:cs typeface="Arial" panose="020B0604020202020204" pitchFamily="34" charset="0"/>
            </a:endParaRPr>
          </a:p>
        </p:txBody>
      </p:sp>
      <p:sp>
        <p:nvSpPr>
          <p:cNvPr id="9" name="Rectangle 3">
            <a:extLst>
              <a:ext uri="{FF2B5EF4-FFF2-40B4-BE49-F238E27FC236}">
                <a16:creationId xmlns:a16="http://schemas.microsoft.com/office/drawing/2014/main" id="{E6025277-7983-ECC4-40CB-B73D53285850}"/>
              </a:ext>
            </a:extLst>
          </p:cNvPr>
          <p:cNvSpPr>
            <a:spLocks noChangeArrowheads="1"/>
          </p:cNvSpPr>
          <p:nvPr/>
        </p:nvSpPr>
        <p:spPr bwMode="auto">
          <a:xfrm>
            <a:off x="381000" y="2895600"/>
            <a:ext cx="6858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defRPr sz="1400" b="1">
                <a:solidFill>
                  <a:schemeClr val="tx1"/>
                </a:solidFill>
                <a:latin typeface="Helvetica" pitchFamily="2" charset="0"/>
                <a:ea typeface="ＭＳ Ｐゴシック" panose="020B0600070205080204" pitchFamily="34" charset="-128"/>
              </a:defRPr>
            </a:lvl1pPr>
            <a:lvl2pPr marL="647700" indent="-190500">
              <a:defRPr sz="1400" b="1">
                <a:solidFill>
                  <a:schemeClr val="tx1"/>
                </a:solidFill>
                <a:latin typeface="Helvetica" pitchFamily="2" charset="0"/>
                <a:ea typeface="ＭＳ Ｐゴシック" panose="020B0600070205080204" pitchFamily="34" charset="-128"/>
              </a:defRPr>
            </a:lvl2pPr>
            <a:lvl3pPr marL="831850" indent="-1905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Figure shows proposed form of the function. BUP:HYD ratios need to be empirically determined, and may differ due to individual differences such as age (e.g. BUP more favorable analgesic for the elderly)</a:t>
            </a:r>
          </a:p>
          <a:p>
            <a:pPr marL="651510" lvl="1" indent="-285750">
              <a:lnSpc>
                <a:spcPct val="90000"/>
              </a:lnSpc>
              <a:spcBef>
                <a:spcPct val="30000"/>
              </a:spcBef>
              <a:spcAft>
                <a:spcPts val="600"/>
              </a:spcAft>
              <a:buSzPct val="100000"/>
              <a:buFont typeface="Wingdings" pitchFamily="2" charset="2"/>
              <a:buChar char="Ø"/>
            </a:pPr>
            <a:r>
              <a:rPr lang="en-US" altLang="en-US" sz="1800" b="0" dirty="0">
                <a:latin typeface="Arial" panose="020B0604020202020204" pitchFamily="34" charset="0"/>
                <a:cs typeface="Arial" panose="020B0604020202020204" pitchFamily="34" charset="0"/>
              </a:rPr>
              <a:t>At low pain severity, higher BUP:HYD ratio is feasible, i.e. continue BUP dosing, minimal need for additional agonist.</a:t>
            </a:r>
          </a:p>
          <a:p>
            <a:pPr marL="651510" lvl="1" indent="-285750">
              <a:lnSpc>
                <a:spcPct val="90000"/>
              </a:lnSpc>
              <a:spcBef>
                <a:spcPct val="30000"/>
              </a:spcBef>
              <a:spcAft>
                <a:spcPts val="600"/>
              </a:spcAft>
              <a:buSzPct val="100000"/>
              <a:buFont typeface="Wingdings" pitchFamily="2" charset="2"/>
              <a:buChar char="Ø"/>
            </a:pPr>
            <a:r>
              <a:rPr lang="en-US" altLang="en-US" sz="1800" b="0" dirty="0">
                <a:latin typeface="Arial" panose="020B0604020202020204" pitchFamily="34" charset="0"/>
                <a:cs typeface="Arial" panose="020B0604020202020204" pitchFamily="34" charset="0"/>
              </a:rPr>
              <a:t>At higher pain severities, BUP:HYD ratio would decrease, e.g. increase on-top dosing to overcome cross-tolerance, and/or reduce BUP, based on clinical judgment. </a:t>
            </a:r>
          </a:p>
          <a:p>
            <a:pPr marL="651510" lvl="1" indent="-285750">
              <a:lnSpc>
                <a:spcPct val="90000"/>
              </a:lnSpc>
              <a:spcBef>
                <a:spcPct val="30000"/>
              </a:spcBef>
              <a:spcAft>
                <a:spcPts val="600"/>
              </a:spcAft>
              <a:buSzPct val="100000"/>
              <a:buFont typeface="Wingdings" pitchFamily="2" charset="2"/>
              <a:buChar char="Ø"/>
            </a:pPr>
            <a:r>
              <a:rPr lang="en-US" altLang="en-US" sz="1800" b="0" dirty="0">
                <a:latin typeface="Arial" panose="020B0604020202020204" pitchFamily="34" charset="0"/>
                <a:cs typeface="Arial" panose="020B0604020202020204" pitchFamily="34" charset="0"/>
              </a:rPr>
              <a:t>Usually, not necessary to discontinue BUP for acute pain (</a:t>
            </a:r>
            <a:r>
              <a:rPr lang="en-US" altLang="en-US" sz="1800" b="0" dirty="0" err="1">
                <a:latin typeface="Arial" panose="020B0604020202020204" pitchFamily="34" charset="0"/>
                <a:cs typeface="Arial" panose="020B0604020202020204" pitchFamily="34" charset="0"/>
              </a:rPr>
              <a:t>Veazie</a:t>
            </a:r>
            <a:r>
              <a:rPr lang="en-US" altLang="en-US" sz="1800" b="0" dirty="0">
                <a:latin typeface="Arial" panose="020B0604020202020204" pitchFamily="34" charset="0"/>
                <a:cs typeface="Arial" panose="020B0604020202020204" pitchFamily="34" charset="0"/>
              </a:rPr>
              <a:t> et al. 2020).  As pain severity decreases, BUP dose (if tapered) can be restored as needed for OUD.</a:t>
            </a:r>
          </a:p>
        </p:txBody>
      </p:sp>
      <p:grpSp>
        <p:nvGrpSpPr>
          <p:cNvPr id="4" name="Group 3">
            <a:extLst>
              <a:ext uri="{FF2B5EF4-FFF2-40B4-BE49-F238E27FC236}">
                <a16:creationId xmlns:a16="http://schemas.microsoft.com/office/drawing/2014/main" id="{BF98C123-DD8B-14FB-43E0-DC2148612C50}"/>
              </a:ext>
            </a:extLst>
          </p:cNvPr>
          <p:cNvGrpSpPr/>
          <p:nvPr/>
        </p:nvGrpSpPr>
        <p:grpSpPr>
          <a:xfrm>
            <a:off x="7391400" y="2925849"/>
            <a:ext cx="4525616" cy="3627351"/>
            <a:chOff x="7391400" y="2925849"/>
            <a:chExt cx="4525616" cy="3627351"/>
          </a:xfrm>
        </p:grpSpPr>
        <p:pic>
          <p:nvPicPr>
            <p:cNvPr id="11" name="Picture 10">
              <a:extLst>
                <a:ext uri="{FF2B5EF4-FFF2-40B4-BE49-F238E27FC236}">
                  <a16:creationId xmlns:a16="http://schemas.microsoft.com/office/drawing/2014/main" id="{1D168AF8-7674-3D57-7DAB-211D8C0658EE}"/>
                </a:ext>
              </a:extLst>
            </p:cNvPr>
            <p:cNvPicPr>
              <a:picLocks noChangeAspect="1"/>
            </p:cNvPicPr>
            <p:nvPr/>
          </p:nvPicPr>
          <p:blipFill>
            <a:blip r:embed="rId3"/>
            <a:stretch>
              <a:fillRect/>
            </a:stretch>
          </p:blipFill>
          <p:spPr>
            <a:xfrm>
              <a:off x="7391400" y="2925849"/>
              <a:ext cx="4525616" cy="3627351"/>
            </a:xfrm>
            <a:prstGeom prst="rect">
              <a:avLst/>
            </a:prstGeom>
          </p:spPr>
        </p:pic>
        <p:sp>
          <p:nvSpPr>
            <p:cNvPr id="2" name="TextBox 1">
              <a:extLst>
                <a:ext uri="{FF2B5EF4-FFF2-40B4-BE49-F238E27FC236}">
                  <a16:creationId xmlns:a16="http://schemas.microsoft.com/office/drawing/2014/main" id="{86827DDE-E953-A963-6D1D-EA388ED47550}"/>
                </a:ext>
              </a:extLst>
            </p:cNvPr>
            <p:cNvSpPr txBox="1"/>
            <p:nvPr/>
          </p:nvSpPr>
          <p:spPr>
            <a:xfrm>
              <a:off x="8839200" y="2971800"/>
              <a:ext cx="2565126" cy="415498"/>
            </a:xfrm>
            <a:prstGeom prst="rect">
              <a:avLst/>
            </a:prstGeom>
            <a:noFill/>
          </p:spPr>
          <p:txBody>
            <a:bodyPr wrap="none" rtlCol="0">
              <a:spAutoFit/>
            </a:bodyPr>
            <a:lstStyle/>
            <a:p>
              <a:r>
                <a:rPr lang="en-US" sz="1050" dirty="0">
                  <a:solidFill>
                    <a:schemeClr val="bg1"/>
                  </a:solidFill>
                  <a:latin typeface="Arial" panose="020B0604020202020204" pitchFamily="34" charset="0"/>
                  <a:cs typeface="Arial" panose="020B0604020202020204" pitchFamily="34" charset="0"/>
                </a:rPr>
                <a:t>MK Greenwald, unpublished simulation </a:t>
              </a:r>
            </a:p>
            <a:p>
              <a:r>
                <a:rPr lang="en-US" sz="1050" dirty="0">
                  <a:solidFill>
                    <a:schemeClr val="bg1"/>
                  </a:solidFill>
                  <a:latin typeface="Arial" panose="020B0604020202020204" pitchFamily="34" charset="0"/>
                  <a:cs typeface="Arial" panose="020B0604020202020204" pitchFamily="34" charset="0"/>
                </a:rPr>
                <a:t>(do not cite)</a:t>
              </a:r>
            </a:p>
          </p:txBody>
        </p:sp>
      </p:grpSp>
    </p:spTree>
    <p:extLst>
      <p:ext uri="{BB962C8B-B14F-4D97-AF65-F5344CB8AC3E}">
        <p14:creationId xmlns:p14="http://schemas.microsoft.com/office/powerpoint/2010/main" val="110017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26">
            <a:extLst>
              <a:ext uri="{FF2B5EF4-FFF2-40B4-BE49-F238E27FC236}">
                <a16:creationId xmlns:a16="http://schemas.microsoft.com/office/drawing/2014/main" id="{641C43F3-594C-48D7-0EA3-E5187FC2947A}"/>
              </a:ext>
            </a:extLst>
          </p:cNvPr>
          <p:cNvSpPr txBox="1">
            <a:spLocks noChangeArrowheads="1"/>
          </p:cNvSpPr>
          <p:nvPr/>
        </p:nvSpPr>
        <p:spPr bwMode="auto">
          <a:xfrm>
            <a:off x="381000" y="126734"/>
            <a:ext cx="11125200" cy="10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r>
              <a:rPr lang="en-US" altLang="en-US" sz="2800" b="0" dirty="0">
                <a:solidFill>
                  <a:srgbClr val="FFFF00"/>
                </a:solidFill>
                <a:latin typeface="Arial" panose="020B0604020202020204" pitchFamily="34" charset="0"/>
                <a:cs typeface="Arial" panose="020B0604020202020204" pitchFamily="34" charset="0"/>
              </a:rPr>
              <a:t>Pain volatility predicts worse treatment (BUP + counseling or medical management) outcome</a:t>
            </a:r>
          </a:p>
        </p:txBody>
      </p:sp>
      <p:sp>
        <p:nvSpPr>
          <p:cNvPr id="3" name="Rectangle 3">
            <a:extLst>
              <a:ext uri="{FF2B5EF4-FFF2-40B4-BE49-F238E27FC236}">
                <a16:creationId xmlns:a16="http://schemas.microsoft.com/office/drawing/2014/main" id="{24CB5241-8D21-EE01-E0F6-A98370D2C579}"/>
              </a:ext>
            </a:extLst>
          </p:cNvPr>
          <p:cNvSpPr>
            <a:spLocks noChangeArrowheads="1"/>
          </p:cNvSpPr>
          <p:nvPr/>
        </p:nvSpPr>
        <p:spPr bwMode="auto">
          <a:xfrm>
            <a:off x="381000" y="1295400"/>
            <a:ext cx="7391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defRPr sz="1400" b="1">
                <a:solidFill>
                  <a:schemeClr val="tx1"/>
                </a:solidFill>
                <a:latin typeface="Helvetica" pitchFamily="2" charset="0"/>
                <a:ea typeface="ＭＳ Ｐゴシック" panose="020B0600070205080204" pitchFamily="34" charset="-128"/>
              </a:defRPr>
            </a:lvl1pPr>
            <a:lvl2pPr marL="647700" indent="-190500">
              <a:defRPr sz="1400" b="1">
                <a:solidFill>
                  <a:schemeClr val="tx1"/>
                </a:solidFill>
                <a:latin typeface="Helvetica" pitchFamily="2" charset="0"/>
                <a:ea typeface="ＭＳ Ｐゴシック" panose="020B0600070205080204" pitchFamily="34" charset="-128"/>
              </a:defRPr>
            </a:lvl2pPr>
            <a:lvl3pPr marL="831850" indent="-1905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Most studies have focused on pain severity, whereas pain </a:t>
            </a:r>
            <a:r>
              <a:rPr lang="en-US" altLang="en-US" sz="1800" b="0" i="1" dirty="0">
                <a:latin typeface="Arial" panose="020B0604020202020204" pitchFamily="34" charset="0"/>
                <a:cs typeface="Arial" panose="020B0604020202020204" pitchFamily="34" charset="0"/>
              </a:rPr>
              <a:t>volatility</a:t>
            </a:r>
            <a:r>
              <a:rPr lang="en-US" altLang="en-US" sz="1800" b="0" dirty="0">
                <a:latin typeface="Arial" panose="020B0604020202020204" pitchFamily="34" charset="0"/>
                <a:cs typeface="Arial" panose="020B0604020202020204" pitchFamily="34" charset="0"/>
              </a:rPr>
              <a:t> (within-subject variability across time) could be more informative or predictive of clinical outcomes</a:t>
            </a:r>
          </a:p>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Worley et al. (2015) conducted secondary analysis of POATS study, which had not demonstrated different opioid abstinence outcomes by chronic pain status (Weiss et al. 2011)</a:t>
            </a:r>
          </a:p>
          <a:p>
            <a:pPr>
              <a:lnSpc>
                <a:spcPct val="90000"/>
              </a:lnSpc>
              <a:spcBef>
                <a:spcPct val="30000"/>
              </a:spcBef>
              <a:spcAft>
                <a:spcPts val="600"/>
              </a:spcAft>
              <a:buSzPct val="100000"/>
              <a:buFont typeface="Wingdings" pitchFamily="2" charset="2"/>
              <a:buChar char="v"/>
            </a:pPr>
            <a:r>
              <a:rPr lang="en-US" altLang="en-US" sz="1800" b="0" i="1" dirty="0">
                <a:latin typeface="Arial" panose="020B0604020202020204" pitchFamily="34" charset="0"/>
                <a:cs typeface="Arial" panose="020B0604020202020204" pitchFamily="34" charset="0"/>
              </a:rPr>
              <a:t>Pain volatility</a:t>
            </a:r>
            <a:r>
              <a:rPr lang="en-US" altLang="en-US" sz="1800" b="0" dirty="0">
                <a:latin typeface="Arial" panose="020B0604020202020204" pitchFamily="34" charset="0"/>
                <a:cs typeface="Arial" panose="020B0604020202020204" pitchFamily="34" charset="0"/>
              </a:rPr>
              <a:t> = deviation of each patient’s pain scores around their own pain trajectory across 12 study weeks, controlling for intercept, slope and covariates (mean absolute residual)</a:t>
            </a:r>
            <a:endParaRPr lang="en-US" altLang="en-US" sz="1800" b="0" i="1" dirty="0">
              <a:latin typeface="Arial" panose="020B0604020202020204" pitchFamily="34" charset="0"/>
              <a:cs typeface="Arial" panose="020B0604020202020204" pitchFamily="34" charset="0"/>
            </a:endParaRPr>
          </a:p>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Higher pain volatility – expressed as a continuous score (</a:t>
            </a:r>
            <a:r>
              <a:rPr lang="en-US" altLang="en-US" sz="1800" b="0" i="1" dirty="0">
                <a:latin typeface="Arial" panose="020B0604020202020204" pitchFamily="34" charset="0"/>
                <a:cs typeface="Arial" panose="020B0604020202020204" pitchFamily="34" charset="0"/>
              </a:rPr>
              <a:t>upper panel</a:t>
            </a:r>
            <a:r>
              <a:rPr lang="en-US" altLang="en-US" sz="1800" b="0" dirty="0">
                <a:latin typeface="Arial" panose="020B0604020202020204" pitchFamily="34" charset="0"/>
                <a:cs typeface="Arial" panose="020B0604020202020204" pitchFamily="34" charset="0"/>
              </a:rPr>
              <a:t>) or group (</a:t>
            </a:r>
            <a:r>
              <a:rPr lang="en-US" altLang="en-US" sz="1800" b="0" i="1" dirty="0">
                <a:latin typeface="Arial" panose="020B0604020202020204" pitchFamily="34" charset="0"/>
                <a:cs typeface="Arial" panose="020B0604020202020204" pitchFamily="34" charset="0"/>
              </a:rPr>
              <a:t>lower panel</a:t>
            </a:r>
            <a:r>
              <a:rPr lang="en-US" altLang="en-US" sz="1800" b="0" dirty="0">
                <a:latin typeface="Arial" panose="020B0604020202020204" pitchFamily="34" charset="0"/>
                <a:cs typeface="Arial" panose="020B0604020202020204" pitchFamily="34" charset="0"/>
              </a:rPr>
              <a:t>) – was associated with significantly less opioid abstinence</a:t>
            </a:r>
          </a:p>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Worley et al. (2017) extended this finding to the 4-week BUP dose taper period</a:t>
            </a:r>
          </a:p>
        </p:txBody>
      </p:sp>
      <p:pic>
        <p:nvPicPr>
          <p:cNvPr id="2" name="Picture 1">
            <a:extLst>
              <a:ext uri="{FF2B5EF4-FFF2-40B4-BE49-F238E27FC236}">
                <a16:creationId xmlns:a16="http://schemas.microsoft.com/office/drawing/2014/main" id="{6D9F696C-A698-EEAD-4A55-B3FC81EF6E48}"/>
              </a:ext>
            </a:extLst>
          </p:cNvPr>
          <p:cNvPicPr>
            <a:picLocks noChangeAspect="1"/>
          </p:cNvPicPr>
          <p:nvPr/>
        </p:nvPicPr>
        <p:blipFill>
          <a:blip r:embed="rId3"/>
          <a:stretch>
            <a:fillRect/>
          </a:stretch>
        </p:blipFill>
        <p:spPr>
          <a:xfrm>
            <a:off x="8001000" y="876961"/>
            <a:ext cx="3925956" cy="5828639"/>
          </a:xfrm>
          <a:prstGeom prst="rect">
            <a:avLst/>
          </a:prstGeom>
        </p:spPr>
      </p:pic>
      <p:sp>
        <p:nvSpPr>
          <p:cNvPr id="4" name="TextBox 3">
            <a:extLst>
              <a:ext uri="{FF2B5EF4-FFF2-40B4-BE49-F238E27FC236}">
                <a16:creationId xmlns:a16="http://schemas.microsoft.com/office/drawing/2014/main" id="{7BF572F6-F33A-BC6E-F59C-7659646DC1B2}"/>
              </a:ext>
            </a:extLst>
          </p:cNvPr>
          <p:cNvSpPr txBox="1"/>
          <p:nvPr/>
        </p:nvSpPr>
        <p:spPr>
          <a:xfrm>
            <a:off x="1143000" y="5791200"/>
            <a:ext cx="6785113" cy="846386"/>
          </a:xfrm>
          <a:prstGeom prst="rect">
            <a:avLst/>
          </a:prstGeom>
          <a:noFill/>
        </p:spPr>
        <p:txBody>
          <a:bodyPr wrap="square" rtlCol="0">
            <a:spAutoFit/>
          </a:bodyPr>
          <a:lstStyle/>
          <a:p>
            <a:pPr>
              <a:spcAft>
                <a:spcPts val="600"/>
              </a:spcAft>
            </a:pPr>
            <a:r>
              <a:rPr lang="en-US" sz="1100" dirty="0">
                <a:latin typeface="Arial" panose="020B0604020202020204" pitchFamily="34" charset="0"/>
                <a:cs typeface="Arial" panose="020B0604020202020204" pitchFamily="34" charset="0"/>
              </a:rPr>
              <a:t>Worley MJ, et al. (2015) Pain volatility and prescription opioid addiction treatment outcomes in patients with chronic pain. </a:t>
            </a:r>
            <a:r>
              <a:rPr lang="en-US" sz="1100" i="1" dirty="0">
                <a:latin typeface="Arial" panose="020B0604020202020204" pitchFamily="34" charset="0"/>
                <a:cs typeface="Arial" panose="020B0604020202020204" pitchFamily="34" charset="0"/>
              </a:rPr>
              <a:t>Exp Clin Psychopharmacol 23</a:t>
            </a:r>
            <a:r>
              <a:rPr lang="en-US" sz="1100" dirty="0">
                <a:latin typeface="Arial" panose="020B0604020202020204" pitchFamily="34" charset="0"/>
                <a:cs typeface="Arial" panose="020B0604020202020204" pitchFamily="34" charset="0"/>
              </a:rPr>
              <a:t>: 428-435.</a:t>
            </a:r>
          </a:p>
          <a:p>
            <a:r>
              <a:rPr lang="en-US" sz="1100" dirty="0">
                <a:latin typeface="Arial" panose="020B0604020202020204" pitchFamily="34" charset="0"/>
                <a:cs typeface="Arial" panose="020B0604020202020204" pitchFamily="34" charset="0"/>
              </a:rPr>
              <a:t>Worley MJ, et al. (2017) Volatility and change in chronic pain severity predict outcomes of treatment for prescription opioid addiction. </a:t>
            </a:r>
            <a:r>
              <a:rPr lang="en-US" sz="1100" i="1" dirty="0">
                <a:latin typeface="Arial" panose="020B0604020202020204" pitchFamily="34" charset="0"/>
                <a:cs typeface="Arial" panose="020B0604020202020204" pitchFamily="34" charset="0"/>
              </a:rPr>
              <a:t>Addiction</a:t>
            </a:r>
            <a:r>
              <a:rPr lang="en-US" sz="1100" dirty="0">
                <a:latin typeface="Arial" panose="020B0604020202020204" pitchFamily="34" charset="0"/>
                <a:cs typeface="Arial" panose="020B0604020202020204" pitchFamily="34" charset="0"/>
              </a:rPr>
              <a:t> 112: 1202-1209.</a:t>
            </a:r>
          </a:p>
        </p:txBody>
      </p:sp>
    </p:spTree>
    <p:extLst>
      <p:ext uri="{BB962C8B-B14F-4D97-AF65-F5344CB8AC3E}">
        <p14:creationId xmlns:p14="http://schemas.microsoft.com/office/powerpoint/2010/main" val="2728884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2FD47F6-CBEC-431C-B4FA-79B900419F64}"/>
              </a:ext>
            </a:extLst>
          </p:cNvPr>
          <p:cNvSpPr>
            <a:spLocks noGrp="1"/>
          </p:cNvSpPr>
          <p:nvPr>
            <p:ph sz="quarter" idx="10"/>
          </p:nvPr>
        </p:nvSpPr>
        <p:spPr>
          <a:xfrm>
            <a:off x="685800" y="838200"/>
            <a:ext cx="11125200" cy="5671962"/>
          </a:xfrm>
        </p:spPr>
        <p:txBody>
          <a:bodyPr>
            <a:normAutofit fontScale="92500" lnSpcReduction="10000"/>
          </a:bodyPr>
          <a:lstStyle/>
          <a:p>
            <a:pPr>
              <a:spcAft>
                <a:spcPts val="600"/>
              </a:spcAft>
              <a:buFont typeface="Wingdings" pitchFamily="2" charset="2"/>
              <a:buChar char="v"/>
            </a:pPr>
            <a:r>
              <a:rPr lang="en-US" sz="2000" dirty="0">
                <a:solidFill>
                  <a:srgbClr val="FFFF00"/>
                </a:solidFill>
                <a:latin typeface="Arial" panose="020B0604020202020204" pitchFamily="34" charset="0"/>
                <a:cs typeface="Arial" panose="020B0604020202020204" pitchFamily="34" charset="0"/>
              </a:rPr>
              <a:t>Numerous misconceptions and questions</a:t>
            </a:r>
          </a:p>
          <a:p>
            <a:pPr lvl="1">
              <a:spcAft>
                <a:spcPts val="1200"/>
              </a:spcAft>
              <a:buFont typeface="Wingdings" pitchFamily="2" charset="2"/>
              <a:buChar char="Ø"/>
            </a:pPr>
            <a:r>
              <a:rPr lang="en-US" sz="1800" dirty="0">
                <a:latin typeface="Arial" panose="020B0604020202020204" pitchFamily="34" charset="0"/>
                <a:cs typeface="Arial" panose="020B0604020202020204" pitchFamily="34" charset="0"/>
              </a:rPr>
              <a:t>Partial agonism at µORs (not other receptors), ceiling effects, POW, opioid blockade, on-top analgesia, hyperalgesia, </a:t>
            </a:r>
            <a:r>
              <a:rPr lang="en-US" sz="1800" dirty="0" err="1">
                <a:latin typeface="Arial" panose="020B0604020202020204" pitchFamily="34" charset="0"/>
                <a:cs typeface="Arial" panose="020B0604020202020204" pitchFamily="34" charset="0"/>
              </a:rPr>
              <a:t>C</a:t>
            </a:r>
            <a:r>
              <a:rPr lang="en-US" sz="1800" baseline="-25000" dirty="0" err="1">
                <a:latin typeface="Arial" panose="020B0604020202020204" pitchFamily="34" charset="0"/>
                <a:cs typeface="Arial" panose="020B0604020202020204" pitchFamily="34" charset="0"/>
              </a:rPr>
              <a:t>min</a:t>
            </a:r>
            <a:r>
              <a:rPr lang="en-US" sz="1800" dirty="0">
                <a:latin typeface="Arial" panose="020B0604020202020204" pitchFamily="34" charset="0"/>
                <a:cs typeface="Arial" panose="020B0604020202020204" pitchFamily="34" charset="0"/>
              </a:rPr>
              <a:t> vs. C</a:t>
            </a:r>
            <a:r>
              <a:rPr lang="en-US" sz="1800" baseline="-25000" dirty="0">
                <a:latin typeface="Arial" panose="020B0604020202020204" pitchFamily="34" charset="0"/>
                <a:cs typeface="Arial" panose="020B0604020202020204" pitchFamily="34" charset="0"/>
              </a:rPr>
              <a:t>max</a:t>
            </a:r>
            <a:r>
              <a:rPr lang="en-US" sz="1800" dirty="0">
                <a:latin typeface="Arial" panose="020B0604020202020204" pitchFamily="34" charset="0"/>
                <a:cs typeface="Arial" panose="020B0604020202020204" pitchFamily="34" charset="0"/>
              </a:rPr>
              <a:t>, divided daily dosing</a:t>
            </a:r>
          </a:p>
          <a:p>
            <a:pPr lvl="1">
              <a:spcAft>
                <a:spcPts val="1200"/>
              </a:spcAft>
              <a:buFont typeface="Wingdings" pitchFamily="2" charset="2"/>
              <a:buChar char="Ø"/>
            </a:pPr>
            <a:r>
              <a:rPr lang="en-US" sz="1800" dirty="0">
                <a:latin typeface="Arial" panose="020B0604020202020204" pitchFamily="34" charset="0"/>
                <a:cs typeface="Arial" panose="020B0604020202020204" pitchFamily="34" charset="0"/>
              </a:rPr>
              <a:t>Although not covered in this talk … When/for whom to start XR formulations and duration of BUP treatment should be determined by patient benefit</a:t>
            </a:r>
          </a:p>
          <a:p>
            <a:pPr>
              <a:spcAft>
                <a:spcPts val="600"/>
              </a:spcAft>
              <a:buFont typeface="Wingdings" pitchFamily="2" charset="2"/>
              <a:buChar char="v"/>
            </a:pPr>
            <a:r>
              <a:rPr lang="en-US" sz="2000" dirty="0">
                <a:solidFill>
                  <a:srgbClr val="FFFF00"/>
                </a:solidFill>
                <a:latin typeface="Arial" panose="020B0604020202020204" pitchFamily="34" charset="0"/>
                <a:cs typeface="Arial" panose="020B0604020202020204" pitchFamily="34" charset="0"/>
              </a:rPr>
              <a:t>Induction</a:t>
            </a:r>
            <a:endParaRPr lang="en-US" sz="2400" dirty="0">
              <a:solidFill>
                <a:srgbClr val="FFFF00"/>
              </a:solidFill>
              <a:latin typeface="Arial" panose="020B0604020202020204" pitchFamily="34" charset="0"/>
              <a:cs typeface="Arial" panose="020B0604020202020204" pitchFamily="34" charset="0"/>
            </a:endParaRPr>
          </a:p>
          <a:p>
            <a:pPr lvl="1">
              <a:spcAft>
                <a:spcPts val="1200"/>
              </a:spcAft>
              <a:buFont typeface="Wingdings" pitchFamily="2" charset="2"/>
              <a:buChar char="Ø"/>
            </a:pPr>
            <a:r>
              <a:rPr lang="en-US" sz="1800" dirty="0">
                <a:latin typeface="Arial" panose="020B0604020202020204" pitchFamily="34" charset="0"/>
                <a:cs typeface="Arial" panose="020B0604020202020204" pitchFamily="34" charset="0"/>
              </a:rPr>
              <a:t>Opioid-preexposure (including ALE value) critical in avoiding POW and maximizing agonist effects during transition (slow vs. rapid BUP induction dosing)</a:t>
            </a:r>
          </a:p>
          <a:p>
            <a:pPr>
              <a:spcAft>
                <a:spcPts val="600"/>
              </a:spcAft>
              <a:buFont typeface="Wingdings" pitchFamily="2" charset="2"/>
              <a:buChar char="v"/>
            </a:pPr>
            <a:r>
              <a:rPr lang="en-US" sz="2000" dirty="0">
                <a:solidFill>
                  <a:srgbClr val="FFFF00"/>
                </a:solidFill>
                <a:latin typeface="Arial" panose="020B0604020202020204" pitchFamily="34" charset="0"/>
                <a:cs typeface="Arial" panose="020B0604020202020204" pitchFamily="34" charset="0"/>
              </a:rPr>
              <a:t>Maintenance</a:t>
            </a:r>
            <a:endParaRPr lang="en-US" sz="2400" dirty="0">
              <a:solidFill>
                <a:srgbClr val="FFFF00"/>
              </a:solidFill>
              <a:latin typeface="Arial" panose="020B0604020202020204" pitchFamily="34" charset="0"/>
              <a:cs typeface="Arial" panose="020B0604020202020204" pitchFamily="34" charset="0"/>
            </a:endParaRPr>
          </a:p>
          <a:p>
            <a:pPr lvl="1">
              <a:spcAft>
                <a:spcPts val="1200"/>
              </a:spcAft>
              <a:buFont typeface="Wingdings" pitchFamily="2" charset="2"/>
              <a:buChar char="Ø"/>
            </a:pPr>
            <a:r>
              <a:rPr lang="en-US" sz="1800" dirty="0">
                <a:latin typeface="Arial" panose="020B0604020202020204" pitchFamily="34" charset="0"/>
                <a:cs typeface="Arial" panose="020B0604020202020204" pitchFamily="34" charset="0"/>
              </a:rPr>
              <a:t>While acknowledging that doses should be titrated using clinical judgment, higher doses (higher </a:t>
            </a:r>
            <a:r>
              <a:rPr lang="en-US" sz="1800" dirty="0" err="1">
                <a:latin typeface="Arial" panose="020B0604020202020204" pitchFamily="34" charset="0"/>
                <a:cs typeface="Arial" panose="020B0604020202020204" pitchFamily="34" charset="0"/>
              </a:rPr>
              <a:t>C</a:t>
            </a:r>
            <a:r>
              <a:rPr lang="en-US" sz="1800" baseline="-25000" dirty="0" err="1">
                <a:latin typeface="Arial" panose="020B0604020202020204" pitchFamily="34" charset="0"/>
                <a:cs typeface="Arial" panose="020B0604020202020204" pitchFamily="34" charset="0"/>
              </a:rPr>
              <a:t>min</a:t>
            </a:r>
            <a:r>
              <a:rPr lang="en-US" sz="1800" dirty="0">
                <a:latin typeface="Arial" panose="020B0604020202020204" pitchFamily="34" charset="0"/>
                <a:cs typeface="Arial" panose="020B0604020202020204" pitchFamily="34" charset="0"/>
              </a:rPr>
              <a:t>) offer </a:t>
            </a:r>
            <a:r>
              <a:rPr lang="en-US" sz="1800" i="1" u="sng" dirty="0">
                <a:latin typeface="Arial" panose="020B0604020202020204" pitchFamily="34" charset="0"/>
                <a:cs typeface="Arial" panose="020B0604020202020204" pitchFamily="34" charset="0"/>
              </a:rPr>
              <a:t>more certain benefit</a:t>
            </a:r>
            <a:r>
              <a:rPr lang="en-US" sz="1800" dirty="0">
                <a:latin typeface="Arial" panose="020B0604020202020204" pitchFamily="34" charset="0"/>
                <a:cs typeface="Arial" panose="020B0604020202020204" pitchFamily="34" charset="0"/>
              </a:rPr>
              <a:t> for a </a:t>
            </a:r>
            <a:r>
              <a:rPr lang="en-US" sz="1800" i="1" u="sng" dirty="0">
                <a:latin typeface="Arial" panose="020B0604020202020204" pitchFamily="34" charset="0"/>
                <a:cs typeface="Arial" panose="020B0604020202020204" pitchFamily="34" charset="0"/>
              </a:rPr>
              <a:t>higher proportion of patients</a:t>
            </a:r>
            <a:r>
              <a:rPr lang="en-US" sz="1800" dirty="0">
                <a:latin typeface="Arial" panose="020B0604020202020204" pitchFamily="34" charset="0"/>
                <a:cs typeface="Arial" panose="020B0604020202020204" pitchFamily="34" charset="0"/>
              </a:rPr>
              <a:t> for treating OUD (e.g. withdrawal suppression, opioid blockade, preventing respiratory depression)</a:t>
            </a:r>
          </a:p>
          <a:p>
            <a:pPr lvl="1">
              <a:spcAft>
                <a:spcPts val="1200"/>
              </a:spcAft>
              <a:buFont typeface="Wingdings" pitchFamily="2" charset="2"/>
              <a:buChar char="Ø"/>
            </a:pPr>
            <a:r>
              <a:rPr lang="en-US" sz="1800" dirty="0">
                <a:latin typeface="Arial" panose="020B0604020202020204" pitchFamily="34" charset="0"/>
                <a:cs typeface="Arial" panose="020B0604020202020204" pitchFamily="34" charset="0"/>
              </a:rPr>
              <a:t>But for patients with chronic pain (esp. volatile pain) or perioperative pain, high BUP doses should be balanced against benefits of potent full agonists for on-top analgesia (BUP:HYD ratio)</a:t>
            </a:r>
          </a:p>
          <a:p>
            <a:pPr>
              <a:spcAft>
                <a:spcPts val="600"/>
              </a:spcAft>
              <a:buFont typeface="Wingdings" pitchFamily="2" charset="2"/>
              <a:buChar char="v"/>
            </a:pPr>
            <a:r>
              <a:rPr lang="en-US" sz="2000" dirty="0">
                <a:solidFill>
                  <a:srgbClr val="FFFF00"/>
                </a:solidFill>
                <a:latin typeface="Arial" panose="020B0604020202020204" pitchFamily="34" charset="0"/>
                <a:cs typeface="Arial" panose="020B0604020202020204" pitchFamily="34" charset="0"/>
              </a:rPr>
              <a:t>Tapering</a:t>
            </a:r>
          </a:p>
          <a:p>
            <a:pPr lvl="1">
              <a:buFont typeface="Wingdings" pitchFamily="2" charset="2"/>
              <a:buChar char="Ø"/>
            </a:pPr>
            <a:r>
              <a:rPr lang="en-US" sz="1800" dirty="0">
                <a:latin typeface="Arial" panose="020B0604020202020204" pitchFamily="34" charset="0"/>
                <a:cs typeface="Arial" panose="020B0604020202020204" pitchFamily="34" charset="0"/>
              </a:rPr>
              <a:t>Untreated pain volatility seems to predict relapse risk</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
        <p:nvSpPr>
          <p:cNvPr id="6" name="Rectangle 1026">
            <a:extLst>
              <a:ext uri="{FF2B5EF4-FFF2-40B4-BE49-F238E27FC236}">
                <a16:creationId xmlns:a16="http://schemas.microsoft.com/office/drawing/2014/main" id="{03D50E28-ECB4-2C2A-71BB-0E5E6D474033}"/>
              </a:ext>
            </a:extLst>
          </p:cNvPr>
          <p:cNvSpPr txBox="1">
            <a:spLocks noChangeArrowheads="1"/>
          </p:cNvSpPr>
          <p:nvPr/>
        </p:nvSpPr>
        <p:spPr bwMode="auto">
          <a:xfrm>
            <a:off x="533400" y="126735"/>
            <a:ext cx="11125200" cy="6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Final Takeaways</a:t>
            </a:r>
          </a:p>
        </p:txBody>
      </p:sp>
    </p:spTree>
    <p:custDataLst>
      <p:tags r:id="rId1"/>
    </p:custDataLst>
    <p:extLst>
      <p:ext uri="{BB962C8B-B14F-4D97-AF65-F5344CB8AC3E}">
        <p14:creationId xmlns:p14="http://schemas.microsoft.com/office/powerpoint/2010/main" val="3389654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A38B90-7C9B-233E-81CB-1EA3CFEDBCFD}"/>
              </a:ext>
            </a:extLst>
          </p:cNvPr>
          <p:cNvPicPr>
            <a:picLocks noChangeAspect="1"/>
          </p:cNvPicPr>
          <p:nvPr/>
        </p:nvPicPr>
        <p:blipFill>
          <a:blip r:embed="rId2"/>
          <a:stretch>
            <a:fillRect/>
          </a:stretch>
        </p:blipFill>
        <p:spPr>
          <a:xfrm>
            <a:off x="1371600" y="381000"/>
            <a:ext cx="9788857" cy="5791200"/>
          </a:xfrm>
          <a:prstGeom prst="rect">
            <a:avLst/>
          </a:prstGeom>
        </p:spPr>
      </p:pic>
    </p:spTree>
    <p:extLst>
      <p:ext uri="{BB962C8B-B14F-4D97-AF65-F5344CB8AC3E}">
        <p14:creationId xmlns:p14="http://schemas.microsoft.com/office/powerpoint/2010/main" val="702035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5775D2D-8A5F-4B45-956F-4A1CCDA0DC7A}"/>
              </a:ext>
            </a:extLst>
          </p:cNvPr>
          <p:cNvSpPr>
            <a:spLocks noGrp="1"/>
          </p:cNvSpPr>
          <p:nvPr>
            <p:ph idx="1"/>
          </p:nvPr>
        </p:nvSpPr>
        <p:spPr>
          <a:xfrm>
            <a:off x="381000" y="990600"/>
            <a:ext cx="11582400" cy="4876800"/>
          </a:xfrm>
        </p:spPr>
        <p:txBody>
          <a:bodyPr>
            <a:normAutofit/>
          </a:bodyPr>
          <a:lstStyle/>
          <a:p>
            <a:pPr marL="0" indent="0">
              <a:spcAft>
                <a:spcPts val="600"/>
              </a:spcAft>
              <a:buNone/>
            </a:pPr>
            <a:r>
              <a:rPr lang="en-GB" sz="1200" dirty="0" err="1">
                <a:latin typeface="Arial" panose="020B0604020202020204" pitchFamily="34" charset="0"/>
                <a:cs typeface="Arial" panose="020B0604020202020204" pitchFamily="34" charset="0"/>
              </a:rPr>
              <a:t>Albayaty</a:t>
            </a:r>
            <a:r>
              <a:rPr lang="en-GB" sz="1200" dirty="0">
                <a:latin typeface="Arial" panose="020B0604020202020204" pitchFamily="34" charset="0"/>
                <a:cs typeface="Arial" panose="020B0604020202020204" pitchFamily="34" charset="0"/>
              </a:rPr>
              <a:t> M, et al. (2017) Pharmacokinetic evaluation of once-weekly and once-monthly buprenorphine subcutaneous injection depots (CAM2038) versus intravenous and sublingual buprenorphine in healthy volunteers under naltrexone blockade: an open-label phase 1 study. </a:t>
            </a:r>
            <a:r>
              <a:rPr lang="en-GB" sz="1200" i="1" dirty="0">
                <a:latin typeface="Arial" panose="020B0604020202020204" pitchFamily="34" charset="0"/>
                <a:cs typeface="Arial" panose="020B0604020202020204" pitchFamily="34" charset="0"/>
              </a:rPr>
              <a:t>Adv </a:t>
            </a:r>
            <a:r>
              <a:rPr lang="en-GB" sz="1200" i="1" dirty="0" err="1">
                <a:latin typeface="Arial" panose="020B0604020202020204" pitchFamily="34" charset="0"/>
                <a:cs typeface="Arial" panose="020B0604020202020204" pitchFamily="34" charset="0"/>
              </a:rPr>
              <a:t>Ther</a:t>
            </a:r>
            <a:r>
              <a:rPr lang="en-GB" sz="1200" dirty="0">
                <a:latin typeface="Arial" panose="020B0604020202020204" pitchFamily="34" charset="0"/>
                <a:cs typeface="Arial" panose="020B0604020202020204" pitchFamily="34" charset="0"/>
              </a:rPr>
              <a:t> 34: 560-575.</a:t>
            </a:r>
          </a:p>
          <a:p>
            <a:pPr marL="0" indent="0">
              <a:spcAft>
                <a:spcPts val="600"/>
              </a:spcAft>
              <a:buNone/>
            </a:pPr>
            <a:r>
              <a:rPr lang="en-US" sz="1200" dirty="0">
                <a:latin typeface="Arial" panose="020B0604020202020204" pitchFamily="34" charset="0"/>
                <a:cs typeface="Arial" panose="020B0604020202020204" pitchFamily="34" charset="0"/>
              </a:rPr>
              <a:t>Andresen T, et al. (2011) Pharmacokinetic/pharmacodynamic relationships of transdermal buprenorphine and fentanyl in experimental human pain models. </a:t>
            </a:r>
            <a:r>
              <a:rPr lang="en-US" sz="1200" i="1" dirty="0">
                <a:latin typeface="Arial" panose="020B0604020202020204" pitchFamily="34" charset="0"/>
                <a:cs typeface="Arial" panose="020B0604020202020204" pitchFamily="34" charset="0"/>
              </a:rPr>
              <a:t>Basic Clin Pharmacol </a:t>
            </a:r>
            <a:r>
              <a:rPr lang="en-US" sz="1200" i="1" dirty="0" err="1">
                <a:latin typeface="Arial" panose="020B0604020202020204" pitchFamily="34" charset="0"/>
                <a:cs typeface="Arial" panose="020B0604020202020204" pitchFamily="34" charset="0"/>
              </a:rPr>
              <a:t>Toxicol</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108: 274-284.</a:t>
            </a:r>
          </a:p>
          <a:p>
            <a:pPr marL="0" indent="0">
              <a:spcAft>
                <a:spcPts val="600"/>
              </a:spcAft>
              <a:buNone/>
            </a:pPr>
            <a:r>
              <a:rPr lang="en-US" sz="1200" dirty="0" err="1">
                <a:latin typeface="Arial" panose="020B0604020202020204" pitchFamily="34" charset="0"/>
                <a:cs typeface="Arial" panose="020B0604020202020204" pitchFamily="34" charset="0"/>
              </a:rPr>
              <a:t>Athanasos</a:t>
            </a:r>
            <a:r>
              <a:rPr lang="en-US" sz="1200" dirty="0">
                <a:latin typeface="Arial" panose="020B0604020202020204" pitchFamily="34" charset="0"/>
                <a:cs typeface="Arial" panose="020B0604020202020204" pitchFamily="34" charset="0"/>
              </a:rPr>
              <a:t> P, et al. (2019) Buprenorphine maintenance subjects are </a:t>
            </a:r>
            <a:r>
              <a:rPr lang="en-US" sz="1200" dirty="0" err="1">
                <a:latin typeface="Arial" panose="020B0604020202020204" pitchFamily="34" charset="0"/>
                <a:cs typeface="Arial" panose="020B0604020202020204" pitchFamily="34" charset="0"/>
              </a:rPr>
              <a:t>hyperalgesic</a:t>
            </a:r>
            <a:r>
              <a:rPr lang="en-US" sz="1200" dirty="0">
                <a:latin typeface="Arial" panose="020B0604020202020204" pitchFamily="34" charset="0"/>
                <a:cs typeface="Arial" panose="020B0604020202020204" pitchFamily="34" charset="0"/>
              </a:rPr>
              <a:t> and have no antinociceptive response to a very high morphine dose</a:t>
            </a:r>
            <a:r>
              <a:rPr lang="en-US" sz="1200" i="1" dirty="0">
                <a:latin typeface="Arial" panose="020B0604020202020204" pitchFamily="34" charset="0"/>
                <a:cs typeface="Arial" panose="020B0604020202020204" pitchFamily="34" charset="0"/>
              </a:rPr>
              <a:t>. Pain Med</a:t>
            </a:r>
            <a:r>
              <a:rPr lang="en-US" sz="1200" dirty="0">
                <a:latin typeface="Arial" panose="020B0604020202020204" pitchFamily="34" charset="0"/>
                <a:cs typeface="Arial" panose="020B0604020202020204" pitchFamily="34" charset="0"/>
              </a:rPr>
              <a:t> 20: 119-128.</a:t>
            </a:r>
          </a:p>
          <a:p>
            <a:pPr marL="0" indent="0">
              <a:spcAft>
                <a:spcPts val="600"/>
              </a:spcAft>
              <a:buNone/>
            </a:pPr>
            <a:r>
              <a:rPr lang="en-US" sz="1200" dirty="0">
                <a:latin typeface="Arial" panose="020B0604020202020204" pitchFamily="34" charset="0"/>
                <a:cs typeface="Arial" panose="020B0604020202020204" pitchFamily="34" charset="0"/>
              </a:rPr>
              <a:t>Berg KA, Clarke WP (2018) Making sense of pharmacology: inverse agonism and functional selectivity. Int J Neuropsychopharmacology 21: 962-977.</a:t>
            </a:r>
          </a:p>
          <a:p>
            <a:pPr marL="0" indent="0">
              <a:spcAft>
                <a:spcPts val="600"/>
              </a:spcAft>
              <a:buNone/>
            </a:pPr>
            <a:r>
              <a:rPr lang="en-GB" sz="1200" dirty="0" err="1">
                <a:latin typeface="Arial" panose="020B0604020202020204" pitchFamily="34" charset="0"/>
                <a:cs typeface="Arial" panose="020B0604020202020204" pitchFamily="34" charset="0"/>
              </a:rPr>
              <a:t>Buresh</a:t>
            </a:r>
            <a:r>
              <a:rPr lang="en-GB" sz="1200" dirty="0">
                <a:latin typeface="Arial" panose="020B0604020202020204" pitchFamily="34" charset="0"/>
                <a:cs typeface="Arial" panose="020B0604020202020204" pitchFamily="34" charset="0"/>
              </a:rPr>
              <a:t> M, et al. (2020) Treating perioperative and acute pain in patients on buprenorphine: narrative literature review and practice recommendations. </a:t>
            </a:r>
            <a:r>
              <a:rPr lang="en-GB" sz="1200" i="1" dirty="0">
                <a:latin typeface="Arial" panose="020B0604020202020204" pitchFamily="34" charset="0"/>
                <a:cs typeface="Arial" panose="020B0604020202020204" pitchFamily="34" charset="0"/>
              </a:rPr>
              <a:t>J Gen Intern Med</a:t>
            </a:r>
            <a:r>
              <a:rPr lang="en-GB" sz="1200" dirty="0">
                <a:latin typeface="Arial" panose="020B0604020202020204" pitchFamily="34" charset="0"/>
                <a:cs typeface="Arial" panose="020B0604020202020204" pitchFamily="34" charset="0"/>
              </a:rPr>
              <a:t> 35: 3635-3643.</a:t>
            </a:r>
            <a:endParaRPr lang="en-US" sz="1200" dirty="0">
              <a:latin typeface="Arial" panose="020B0604020202020204" pitchFamily="34" charset="0"/>
              <a:cs typeface="Arial" panose="020B0604020202020204" pitchFamily="34" charset="0"/>
            </a:endParaRPr>
          </a:p>
          <a:p>
            <a:pPr marL="0" indent="0">
              <a:spcAft>
                <a:spcPts val="600"/>
              </a:spcAft>
              <a:buNone/>
            </a:pPr>
            <a:r>
              <a:rPr lang="en-US" sz="1200" dirty="0" err="1">
                <a:effectLst/>
                <a:latin typeface="Arial" panose="020B0604020202020204" pitchFamily="34" charset="0"/>
                <a:ea typeface="Calibri" panose="020F0502020204030204" pitchFamily="34" charset="0"/>
                <a:cs typeface="Arial" panose="020B0604020202020204" pitchFamily="34" charset="0"/>
              </a:rPr>
              <a:t>Caritis</a:t>
            </a:r>
            <a:r>
              <a:rPr lang="en-US" sz="1200" dirty="0">
                <a:effectLst/>
                <a:latin typeface="Arial" panose="020B0604020202020204" pitchFamily="34" charset="0"/>
                <a:ea typeface="Calibri" panose="020F0502020204030204" pitchFamily="34" charset="0"/>
                <a:cs typeface="Arial" panose="020B0604020202020204" pitchFamily="34" charset="0"/>
              </a:rPr>
              <a:t> SN, et al. (2017) An evidence-based recommendation to increase the dosing frequency of buprenorphine during pregnancy. </a:t>
            </a:r>
            <a:r>
              <a:rPr lang="en-US" sz="1200" i="1" dirty="0">
                <a:effectLst/>
                <a:latin typeface="Arial" panose="020B0604020202020204" pitchFamily="34" charset="0"/>
                <a:ea typeface="Calibri" panose="020F0502020204030204" pitchFamily="34" charset="0"/>
                <a:cs typeface="Arial" panose="020B0604020202020204" pitchFamily="34" charset="0"/>
              </a:rPr>
              <a:t>Am J </a:t>
            </a:r>
            <a:r>
              <a:rPr lang="en-US" sz="1200" i="1" dirty="0" err="1">
                <a:effectLst/>
                <a:latin typeface="Arial" panose="020B0604020202020204" pitchFamily="34" charset="0"/>
                <a:ea typeface="Calibri" panose="020F0502020204030204" pitchFamily="34" charset="0"/>
                <a:cs typeface="Arial" panose="020B0604020202020204" pitchFamily="34" charset="0"/>
              </a:rPr>
              <a:t>Obstet</a:t>
            </a:r>
            <a:r>
              <a:rPr lang="en-US" sz="1200" i="1" dirty="0">
                <a:effectLst/>
                <a:latin typeface="Arial" panose="020B0604020202020204" pitchFamily="34" charset="0"/>
                <a:ea typeface="Calibri" panose="020F0502020204030204" pitchFamily="34" charset="0"/>
                <a:cs typeface="Arial" panose="020B0604020202020204" pitchFamily="34" charset="0"/>
              </a:rPr>
              <a:t> Gynecol</a:t>
            </a:r>
            <a:r>
              <a:rPr lang="en-US" sz="1200" dirty="0">
                <a:effectLst/>
                <a:latin typeface="Arial" panose="020B0604020202020204" pitchFamily="34" charset="0"/>
                <a:ea typeface="Calibri" panose="020F0502020204030204" pitchFamily="34" charset="0"/>
                <a:cs typeface="Arial" panose="020B0604020202020204" pitchFamily="34" charset="0"/>
              </a:rPr>
              <a:t>. 217: 459.e1-459.e6</a:t>
            </a:r>
          </a:p>
          <a:p>
            <a:pPr marL="0" indent="0">
              <a:spcAft>
                <a:spcPts val="600"/>
              </a:spcAft>
              <a:buNone/>
            </a:pPr>
            <a:r>
              <a:rPr lang="en-GB" sz="1200" dirty="0">
                <a:latin typeface="Arial" panose="020B0604020202020204" pitchFamily="34" charset="0"/>
                <a:cs typeface="Arial" panose="020B0604020202020204" pitchFamily="34" charset="0"/>
              </a:rPr>
              <a:t>Coe MA, et al. (2019) Buprenorphine pharmacology review: update on transmucosal and long-acting formulations. </a:t>
            </a:r>
            <a:r>
              <a:rPr lang="en-GB" sz="1200" i="1" dirty="0">
                <a:latin typeface="Arial" panose="020B0604020202020204" pitchFamily="34" charset="0"/>
                <a:cs typeface="Arial" panose="020B0604020202020204" pitchFamily="34" charset="0"/>
              </a:rPr>
              <a:t>J Addict Med </a:t>
            </a:r>
            <a:r>
              <a:rPr lang="en-GB" sz="1200" dirty="0">
                <a:latin typeface="Arial" panose="020B0604020202020204" pitchFamily="34" charset="0"/>
                <a:cs typeface="Arial" panose="020B0604020202020204" pitchFamily="34" charset="0"/>
              </a:rPr>
              <a:t>13: 93-103. </a:t>
            </a:r>
          </a:p>
          <a:p>
            <a:pPr marL="0" indent="0">
              <a:spcAft>
                <a:spcPts val="600"/>
              </a:spcAft>
              <a:buNone/>
            </a:pPr>
            <a:r>
              <a:rPr lang="en-US" sz="1200" dirty="0">
                <a:effectLst/>
                <a:latin typeface="Arial" panose="020B0604020202020204" pitchFamily="34" charset="0"/>
                <a:ea typeface="Calibri" panose="020F0502020204030204" pitchFamily="34" charset="0"/>
                <a:cs typeface="Arial" panose="020B0604020202020204" pitchFamily="34" charset="0"/>
              </a:rPr>
              <a:t>Compton P, et al. (2012) Hyperalgesia in heroin dependent patients and the effects of opioid substitution therapy. </a:t>
            </a:r>
            <a:r>
              <a:rPr lang="en-US" sz="1200" i="1" dirty="0">
                <a:effectLst/>
                <a:latin typeface="Arial" panose="020B0604020202020204" pitchFamily="34" charset="0"/>
                <a:ea typeface="Calibri" panose="020F0502020204030204" pitchFamily="34" charset="0"/>
                <a:cs typeface="Arial" panose="020B0604020202020204" pitchFamily="34" charset="0"/>
              </a:rPr>
              <a:t>J Pain </a:t>
            </a:r>
            <a:r>
              <a:rPr lang="en-US" sz="1200" dirty="0">
                <a:effectLst/>
                <a:latin typeface="Arial" panose="020B0604020202020204" pitchFamily="34" charset="0"/>
                <a:ea typeface="Calibri" panose="020F0502020204030204" pitchFamily="34" charset="0"/>
                <a:cs typeface="Arial" panose="020B0604020202020204" pitchFamily="34" charset="0"/>
              </a:rPr>
              <a:t>13: 401-409.</a:t>
            </a:r>
          </a:p>
          <a:p>
            <a:pPr marL="0" indent="0">
              <a:spcAft>
                <a:spcPts val="600"/>
              </a:spcAft>
              <a:buNone/>
            </a:pPr>
            <a:r>
              <a:rPr lang="en-US" sz="1200" dirty="0">
                <a:latin typeface="Arial" panose="020B0604020202020204" pitchFamily="34" charset="0"/>
                <a:ea typeface="Calibri" panose="020F0502020204030204" pitchFamily="34" charset="0"/>
                <a:cs typeface="Arial" panose="020B0604020202020204" pitchFamily="34" charset="0"/>
              </a:rPr>
              <a:t>Goel A, et al. (2019) Perioperative pain and addiction interdisciplinary network (PAIN) clinical practice advisory for perioperative management of buprenorphine: results of a modified Delphi process. </a:t>
            </a:r>
            <a:r>
              <a:rPr lang="en-US" sz="1200" i="1" dirty="0">
                <a:latin typeface="Arial" panose="020B0604020202020204" pitchFamily="34" charset="0"/>
                <a:ea typeface="Calibri" panose="020F0502020204030204" pitchFamily="34" charset="0"/>
                <a:cs typeface="Arial" panose="020B0604020202020204" pitchFamily="34" charset="0"/>
              </a:rPr>
              <a:t>Br J </a:t>
            </a:r>
            <a:r>
              <a:rPr lang="en-US" sz="1200" i="1" dirty="0" err="1">
                <a:latin typeface="Arial" panose="020B0604020202020204" pitchFamily="34" charset="0"/>
                <a:ea typeface="Calibri" panose="020F0502020204030204" pitchFamily="34" charset="0"/>
                <a:cs typeface="Arial" panose="020B0604020202020204" pitchFamily="34" charset="0"/>
              </a:rPr>
              <a:t>Anaesth</a:t>
            </a:r>
            <a:r>
              <a:rPr lang="en-US" sz="1200" i="1" dirty="0">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ea typeface="Calibri" panose="020F0502020204030204" pitchFamily="34" charset="0"/>
                <a:cs typeface="Arial" panose="020B0604020202020204" pitchFamily="34" charset="0"/>
              </a:rPr>
              <a:t>123: e333-e342.</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indent="0">
              <a:spcAft>
                <a:spcPts val="600"/>
              </a:spcAft>
              <a:buNone/>
            </a:pPr>
            <a:r>
              <a:rPr lang="en-GB" sz="1200" dirty="0">
                <a:latin typeface="Arial" panose="020B0604020202020204" pitchFamily="34" charset="0"/>
                <a:cs typeface="Arial" panose="020B0604020202020204" pitchFamily="34" charset="0"/>
              </a:rPr>
              <a:t>Greenwald MK et al. (2003) </a:t>
            </a:r>
            <a:r>
              <a:rPr lang="en-US" sz="1200" dirty="0">
                <a:effectLst/>
                <a:latin typeface="Arial" panose="020B0604020202020204" pitchFamily="34" charset="0"/>
                <a:ea typeface="Times New Roman" panose="02020603050405020304" pitchFamily="18" charset="0"/>
                <a:cs typeface="Arial" panose="020B0604020202020204" pitchFamily="34" charset="0"/>
              </a:rPr>
              <a:t>Effects of buprenorphine maintenance dose on </a:t>
            </a:r>
            <a:r>
              <a:rPr lang="en-US" sz="1200" i="1" dirty="0">
                <a:effectLst/>
                <a:latin typeface="Arial" panose="020B0604020202020204" pitchFamily="34" charset="0"/>
                <a:ea typeface="Times New Roman" panose="02020603050405020304" pitchFamily="18" charset="0"/>
                <a:cs typeface="Arial" panose="020B0604020202020204" pitchFamily="34" charset="0"/>
              </a:rPr>
              <a:t>mu</a:t>
            </a:r>
            <a:r>
              <a:rPr lang="en-US" sz="1200" dirty="0">
                <a:effectLst/>
                <a:latin typeface="Arial" panose="020B0604020202020204" pitchFamily="34" charset="0"/>
                <a:ea typeface="Times New Roman" panose="02020603050405020304" pitchFamily="18" charset="0"/>
                <a:cs typeface="Arial" panose="020B0604020202020204" pitchFamily="34" charset="0"/>
              </a:rPr>
              <a:t>-opioid receptor binding potential, plasma concentration, and antagonist blockade in heroin-dependent volunteers.</a:t>
            </a:r>
            <a:r>
              <a:rPr lang="en-US" sz="1200" dirty="0">
                <a:effectLst/>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Neuropsychopharmacology</a:t>
            </a:r>
            <a:r>
              <a:rPr lang="en-GB" sz="1200" dirty="0">
                <a:latin typeface="Arial" panose="020B0604020202020204" pitchFamily="34" charset="0"/>
                <a:cs typeface="Arial" panose="020B0604020202020204" pitchFamily="34" charset="0"/>
              </a:rPr>
              <a:t> 28: 2000-2009.</a:t>
            </a:r>
            <a:r>
              <a:rPr lang="en-US" sz="1200" dirty="0">
                <a:latin typeface="Arial" panose="020B0604020202020204" pitchFamily="34" charset="0"/>
                <a:cs typeface="Arial" panose="020B0604020202020204" pitchFamily="34" charset="0"/>
              </a:rPr>
              <a:t> </a:t>
            </a:r>
          </a:p>
          <a:p>
            <a:pPr marL="0" indent="0">
              <a:spcAft>
                <a:spcPts val="600"/>
              </a:spcAft>
              <a:buNone/>
            </a:pPr>
            <a:r>
              <a:rPr lang="en-US" altLang="en-US" sz="1200" b="0" dirty="0">
                <a:latin typeface="Arial" panose="020B0604020202020204" pitchFamily="34" charset="0"/>
                <a:cs typeface="Arial" panose="020B0604020202020204" pitchFamily="34" charset="0"/>
              </a:rPr>
              <a:t>Greenwald MK, </a:t>
            </a:r>
            <a:r>
              <a:rPr lang="en-US" altLang="en-US" sz="1200" b="0" dirty="0" err="1">
                <a:latin typeface="Arial" panose="020B0604020202020204" pitchFamily="34" charset="0"/>
                <a:cs typeface="Arial" panose="020B0604020202020204" pitchFamily="34" charset="0"/>
              </a:rPr>
              <a:t>Johanson</a:t>
            </a:r>
            <a:r>
              <a:rPr lang="en-US" altLang="en-US" sz="1200" b="0" dirty="0">
                <a:latin typeface="Arial" panose="020B0604020202020204" pitchFamily="34" charset="0"/>
                <a:cs typeface="Arial" panose="020B0604020202020204" pitchFamily="34" charset="0"/>
              </a:rPr>
              <a:t> CE, Bueller J, Chang Y, Moody DE, Kilbourn MR, </a:t>
            </a:r>
            <a:r>
              <a:rPr lang="en-US" altLang="en-US" sz="1200" b="0" dirty="0" err="1">
                <a:latin typeface="Arial" panose="020B0604020202020204" pitchFamily="34" charset="0"/>
                <a:cs typeface="Arial" panose="020B0604020202020204" pitchFamily="34" charset="0"/>
              </a:rPr>
              <a:t>Koeppe</a:t>
            </a:r>
            <a:r>
              <a:rPr lang="en-US" altLang="en-US" sz="1200" b="0" dirty="0">
                <a:latin typeface="Arial" panose="020B0604020202020204" pitchFamily="34" charset="0"/>
                <a:cs typeface="Arial" panose="020B0604020202020204" pitchFamily="34" charset="0"/>
              </a:rPr>
              <a:t> RA, </a:t>
            </a:r>
            <a:r>
              <a:rPr lang="en-US" altLang="en-US" sz="1200" b="0" dirty="0" err="1">
                <a:latin typeface="Arial" panose="020B0604020202020204" pitchFamily="34" charset="0"/>
                <a:cs typeface="Arial" panose="020B0604020202020204" pitchFamily="34" charset="0"/>
              </a:rPr>
              <a:t>Zubieta</a:t>
            </a:r>
            <a:r>
              <a:rPr lang="en-US" altLang="en-US" sz="1200" b="0" dirty="0">
                <a:latin typeface="Arial" panose="020B0604020202020204" pitchFamily="34" charset="0"/>
                <a:cs typeface="Arial" panose="020B0604020202020204" pitchFamily="34" charset="0"/>
              </a:rPr>
              <a:t> JK (2007) Buprenorphine duration of action: Mu-opioid receptor availability, pharmacokinetic and behavioral indices.  </a:t>
            </a:r>
            <a:r>
              <a:rPr lang="en-US" altLang="en-US" sz="1200" b="0" i="1" dirty="0">
                <a:latin typeface="Arial" panose="020B0604020202020204" pitchFamily="34" charset="0"/>
                <a:cs typeface="Arial" panose="020B0604020202020204" pitchFamily="34" charset="0"/>
              </a:rPr>
              <a:t>Biol Psychiatry </a:t>
            </a:r>
            <a:r>
              <a:rPr lang="en-US" altLang="en-US" sz="1200" b="0" dirty="0">
                <a:latin typeface="Arial" panose="020B0604020202020204" pitchFamily="34" charset="0"/>
                <a:cs typeface="Arial" panose="020B0604020202020204" pitchFamily="34" charset="0"/>
              </a:rPr>
              <a:t>61: 101-110. </a:t>
            </a:r>
          </a:p>
        </p:txBody>
      </p:sp>
      <p:pic>
        <p:nvPicPr>
          <p:cNvPr id="6" name="Picture 5" descr="A close up of a logo&#10;&#10;Description automatically generated">
            <a:extLst>
              <a:ext uri="{FF2B5EF4-FFF2-40B4-BE49-F238E27FC236}">
                <a16:creationId xmlns:a16="http://schemas.microsoft.com/office/drawing/2014/main" id="{564CC835-D047-448F-BF6F-D10BA6A1FF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
        <p:nvSpPr>
          <p:cNvPr id="4" name="Rectangle 1026">
            <a:extLst>
              <a:ext uri="{FF2B5EF4-FFF2-40B4-BE49-F238E27FC236}">
                <a16:creationId xmlns:a16="http://schemas.microsoft.com/office/drawing/2014/main" id="{EEDED827-1EC4-4F0B-5EED-173DC4383C4E}"/>
              </a:ext>
            </a:extLst>
          </p:cNvPr>
          <p:cNvSpPr txBox="1">
            <a:spLocks noChangeArrowheads="1"/>
          </p:cNvSpPr>
          <p:nvPr/>
        </p:nvSpPr>
        <p:spPr bwMode="auto">
          <a:xfrm>
            <a:off x="533400" y="126735"/>
            <a:ext cx="11125200" cy="6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References. 1</a:t>
            </a:r>
          </a:p>
        </p:txBody>
      </p:sp>
    </p:spTree>
    <p:custDataLst>
      <p:tags r:id="rId1"/>
    </p:custDataLst>
    <p:extLst>
      <p:ext uri="{BB962C8B-B14F-4D97-AF65-F5344CB8AC3E}">
        <p14:creationId xmlns:p14="http://schemas.microsoft.com/office/powerpoint/2010/main" val="368622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5775D2D-8A5F-4B45-956F-4A1CCDA0DC7A}"/>
              </a:ext>
            </a:extLst>
          </p:cNvPr>
          <p:cNvSpPr>
            <a:spLocks noGrp="1"/>
          </p:cNvSpPr>
          <p:nvPr>
            <p:ph idx="1"/>
          </p:nvPr>
        </p:nvSpPr>
        <p:spPr>
          <a:xfrm>
            <a:off x="381000" y="990600"/>
            <a:ext cx="11582400" cy="4683206"/>
          </a:xfrm>
        </p:spPr>
        <p:txBody>
          <a:bodyPr>
            <a:normAutofit fontScale="85000" lnSpcReduction="10000"/>
          </a:bodyPr>
          <a:lstStyle/>
          <a:p>
            <a:pPr marL="0" indent="0">
              <a:spcAft>
                <a:spcPts val="600"/>
              </a:spcAft>
              <a:buNone/>
            </a:pPr>
            <a:r>
              <a:rPr lang="en-US" altLang="en-US" sz="1400" b="0" dirty="0">
                <a:latin typeface="Arial" panose="020B0604020202020204" pitchFamily="34" charset="0"/>
                <a:cs typeface="Arial" panose="020B0604020202020204" pitchFamily="34" charset="0"/>
              </a:rPr>
              <a:t>Greenwald MK, Comer SD, Fiellin DA (2014) Buprenorphine maintenance and mu-opioid receptor availability in the treatment of opioid use disorder: implications for clinical use and policy. </a:t>
            </a:r>
            <a:r>
              <a:rPr lang="en-US" altLang="en-US" sz="1400" b="0" i="1" dirty="0">
                <a:latin typeface="Arial" panose="020B0604020202020204" pitchFamily="34" charset="0"/>
                <a:cs typeface="Arial" panose="020B0604020202020204" pitchFamily="34" charset="0"/>
              </a:rPr>
              <a:t>Drug Alcohol Depend </a:t>
            </a:r>
            <a:r>
              <a:rPr lang="en-US" altLang="en-US" sz="1400" b="0" dirty="0">
                <a:latin typeface="Arial" panose="020B0604020202020204" pitchFamily="34" charset="0"/>
                <a:cs typeface="Arial" panose="020B0604020202020204" pitchFamily="34" charset="0"/>
              </a:rPr>
              <a:t>144: 1-11.</a:t>
            </a:r>
          </a:p>
          <a:p>
            <a:pPr marL="0" indent="0">
              <a:spcAft>
                <a:spcPts val="600"/>
              </a:spcAft>
              <a:buNone/>
            </a:pPr>
            <a:r>
              <a:rPr lang="en-US" sz="1400" dirty="0">
                <a:latin typeface="Arial" panose="020B0604020202020204" pitchFamily="34" charset="0"/>
                <a:cs typeface="Arial" panose="020B0604020202020204" pitchFamily="34" charset="0"/>
              </a:rPr>
              <a:t>Greenwald MK, et al. (2022) A neuropharmacological model to explain buprenorphine induction challenges. </a:t>
            </a:r>
            <a:r>
              <a:rPr lang="en-US" sz="1400" i="1" dirty="0">
                <a:latin typeface="Arial" panose="020B0604020202020204" pitchFamily="34" charset="0"/>
                <a:cs typeface="Arial" panose="020B0604020202020204" pitchFamily="34" charset="0"/>
              </a:rPr>
              <a:t>Annal </a:t>
            </a:r>
            <a:r>
              <a:rPr lang="en-US" sz="1400" i="1" dirty="0" err="1">
                <a:latin typeface="Arial" panose="020B0604020202020204" pitchFamily="34" charset="0"/>
                <a:cs typeface="Arial" panose="020B0604020202020204" pitchFamily="34" charset="0"/>
              </a:rPr>
              <a:t>Emerg</a:t>
            </a:r>
            <a:r>
              <a:rPr lang="en-US" sz="1400" i="1" dirty="0">
                <a:latin typeface="Arial" panose="020B0604020202020204" pitchFamily="34" charset="0"/>
                <a:cs typeface="Arial" panose="020B0604020202020204" pitchFamily="34" charset="0"/>
              </a:rPr>
              <a:t> Med</a:t>
            </a:r>
            <a:r>
              <a:rPr lang="en-US" sz="1400" dirty="0">
                <a:latin typeface="Arial" panose="020B0604020202020204" pitchFamily="34" charset="0"/>
                <a:cs typeface="Arial" panose="020B0604020202020204" pitchFamily="34" charset="0"/>
              </a:rPr>
              <a:t>. 80: 509-524.</a:t>
            </a:r>
          </a:p>
          <a:p>
            <a:pPr marL="0" indent="0">
              <a:spcAft>
                <a:spcPts val="600"/>
              </a:spcAft>
              <a:buNone/>
            </a:pPr>
            <a:r>
              <a:rPr lang="en-US" sz="1400" dirty="0" err="1">
                <a:latin typeface="Arial" panose="020B0604020202020204" pitchFamily="34" charset="0"/>
                <a:cs typeface="Arial" panose="020B0604020202020204" pitchFamily="34" charset="0"/>
              </a:rPr>
              <a:t>Huhn</a:t>
            </a:r>
            <a:r>
              <a:rPr lang="en-US" sz="1400" dirty="0">
                <a:latin typeface="Arial" panose="020B0604020202020204" pitchFamily="34" charset="0"/>
                <a:cs typeface="Arial" panose="020B0604020202020204" pitchFamily="34" charset="0"/>
              </a:rPr>
              <a:t> AS, et al (2019) Analgesic effects of hydromorphone versus buprenorphine in buprenorphine-maintained individuals. </a:t>
            </a:r>
            <a:r>
              <a:rPr lang="en-US" sz="1400" i="1" dirty="0">
                <a:latin typeface="Arial" panose="020B0604020202020204" pitchFamily="34" charset="0"/>
                <a:cs typeface="Arial" panose="020B0604020202020204" pitchFamily="34" charset="0"/>
              </a:rPr>
              <a:t>Anesthesiology</a:t>
            </a:r>
            <a:r>
              <a:rPr lang="en-US" sz="1400" dirty="0">
                <a:latin typeface="Arial" panose="020B0604020202020204" pitchFamily="34" charset="0"/>
                <a:cs typeface="Arial" panose="020B0604020202020204" pitchFamily="34" charset="0"/>
              </a:rPr>
              <a:t> 130: 131-141.</a:t>
            </a:r>
          </a:p>
          <a:p>
            <a:pPr marL="0" indent="0">
              <a:spcAft>
                <a:spcPts val="600"/>
              </a:spcAft>
              <a:buNone/>
            </a:pPr>
            <a:r>
              <a:rPr lang="en-US" sz="1400" dirty="0">
                <a:latin typeface="Arial" panose="020B0604020202020204" pitchFamily="34" charset="0"/>
                <a:cs typeface="Arial" panose="020B0604020202020204" pitchFamily="34" charset="0"/>
              </a:rPr>
              <a:t>Huang P, et al. (2001) Comparison of pharmacological activities of buprenorphine and norbuprenorphine: norbuprenorphine is a potent opioid agonist.  </a:t>
            </a:r>
            <a:r>
              <a:rPr lang="en-US" sz="1400" i="1" dirty="0">
                <a:latin typeface="Arial" panose="020B0604020202020204" pitchFamily="34" charset="0"/>
                <a:cs typeface="Arial" panose="020B0604020202020204" pitchFamily="34" charset="0"/>
              </a:rPr>
              <a:t>JPET</a:t>
            </a:r>
            <a:r>
              <a:rPr lang="en-US" sz="1400" dirty="0">
                <a:latin typeface="Arial" panose="020B0604020202020204" pitchFamily="34" charset="0"/>
                <a:cs typeface="Arial" panose="020B0604020202020204" pitchFamily="34" charset="0"/>
              </a:rPr>
              <a:t> 297: 688-695.</a:t>
            </a:r>
          </a:p>
          <a:p>
            <a:pPr marL="0" indent="0">
              <a:spcAft>
                <a:spcPts val="600"/>
              </a:spcAft>
              <a:buNone/>
            </a:pPr>
            <a:r>
              <a:rPr lang="en-US" sz="1400" dirty="0">
                <a:latin typeface="Arial" panose="020B0604020202020204" pitchFamily="34" charset="0"/>
                <a:cs typeface="Arial" panose="020B0604020202020204" pitchFamily="34" charset="0"/>
              </a:rPr>
              <a:t>Kuhlman JJ, et al. (1996) Human pharmacokinetics of intravenous, sublingual, and buccal buprenorphine. </a:t>
            </a:r>
            <a:r>
              <a:rPr lang="en-US" sz="1400" i="1" dirty="0">
                <a:latin typeface="Arial" panose="020B0604020202020204" pitchFamily="34" charset="0"/>
                <a:cs typeface="Arial" panose="020B0604020202020204" pitchFamily="34" charset="0"/>
              </a:rPr>
              <a:t>J Anal </a:t>
            </a:r>
            <a:r>
              <a:rPr lang="en-US" sz="1400" i="1" dirty="0" err="1">
                <a:latin typeface="Arial" panose="020B0604020202020204" pitchFamily="34" charset="0"/>
                <a:cs typeface="Arial" panose="020B0604020202020204" pitchFamily="34" charset="0"/>
              </a:rPr>
              <a:t>Toxicol</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20: 369-378.</a:t>
            </a:r>
          </a:p>
          <a:p>
            <a:pPr marL="0" indent="0">
              <a:spcAft>
                <a:spcPts val="600"/>
              </a:spcAft>
              <a:buNone/>
            </a:pPr>
            <a:r>
              <a:rPr lang="en-US" sz="1400" dirty="0" err="1">
                <a:latin typeface="Arial" panose="020B0604020202020204" pitchFamily="34" charset="0"/>
                <a:cs typeface="Arial" panose="020B0604020202020204" pitchFamily="34" charset="0"/>
              </a:rPr>
              <a:t>Laffont</a:t>
            </a:r>
            <a:r>
              <a:rPr lang="en-US" sz="1400" dirty="0">
                <a:latin typeface="Arial" panose="020B0604020202020204" pitchFamily="34" charset="0"/>
                <a:cs typeface="Arial" panose="020B0604020202020204" pitchFamily="34" charset="0"/>
              </a:rPr>
              <a:t> CM, et al. (2016) Population pharmacokinetic modeling after repeated administrations of RBP-6000, a new, subcutaneously injectable, long-acting, sustained-release formulation of buprenorphine, for the treatment of opioid use disorder. </a:t>
            </a:r>
            <a:r>
              <a:rPr lang="en-US" sz="1400" i="1" dirty="0">
                <a:latin typeface="Arial" panose="020B0604020202020204" pitchFamily="34" charset="0"/>
                <a:cs typeface="Arial" panose="020B0604020202020204" pitchFamily="34" charset="0"/>
              </a:rPr>
              <a:t>J Clin Pharmacol </a:t>
            </a:r>
            <a:r>
              <a:rPr lang="en-US" sz="1400" dirty="0">
                <a:latin typeface="Arial" panose="020B0604020202020204" pitchFamily="34" charset="0"/>
                <a:cs typeface="Arial" panose="020B0604020202020204" pitchFamily="34" charset="0"/>
              </a:rPr>
              <a:t>56: 806-815. </a:t>
            </a:r>
          </a:p>
          <a:p>
            <a:pPr marL="0" indent="0">
              <a:spcAft>
                <a:spcPts val="600"/>
              </a:spcAft>
              <a:buNone/>
            </a:pPr>
            <a:r>
              <a:rPr lang="en-US" sz="1400" dirty="0">
                <a:latin typeface="Arial" panose="020B0604020202020204" pitchFamily="34" charset="0"/>
                <a:cs typeface="Arial" panose="020B0604020202020204" pitchFamily="34" charset="0"/>
              </a:rPr>
              <a:t>McAleer SD, et al. (2003) Pharmacokinetics of high-dose buprenorphine following single administration of sublingual tablet formulations in opioid naïve healthy male volunteers under a naltrexone block. </a:t>
            </a:r>
            <a:r>
              <a:rPr lang="en-US" sz="1400" i="1" dirty="0">
                <a:latin typeface="Arial" panose="020B0604020202020204" pitchFamily="34" charset="0"/>
                <a:cs typeface="Arial" panose="020B0604020202020204" pitchFamily="34" charset="0"/>
              </a:rPr>
              <a:t>Drug Alcohol Depend </a:t>
            </a:r>
            <a:r>
              <a:rPr lang="en-US" sz="1400" dirty="0">
                <a:latin typeface="Arial" panose="020B0604020202020204" pitchFamily="34" charset="0"/>
                <a:cs typeface="Arial" panose="020B0604020202020204" pitchFamily="34" charset="0"/>
              </a:rPr>
              <a:t>72: 75-83 .</a:t>
            </a:r>
          </a:p>
          <a:p>
            <a:pPr marL="0" indent="0">
              <a:spcAft>
                <a:spcPts val="600"/>
              </a:spcAft>
              <a:buNone/>
            </a:pPr>
            <a:r>
              <a:rPr lang="en-US" sz="1400" dirty="0">
                <a:latin typeface="Arial" panose="020B0604020202020204" pitchFamily="34" charset="0"/>
                <a:cs typeface="Arial" panose="020B0604020202020204" pitchFamily="34" charset="0"/>
              </a:rPr>
              <a:t>Nasser AF, Greenwald MK, et al. (2016) Sustained-release buprenorphine (RBP-6000) blocks the effects of opioid challenge with hydromorphone in subjects with opioid use disorder. </a:t>
            </a:r>
            <a:r>
              <a:rPr lang="en-US" sz="1400" i="1" dirty="0">
                <a:latin typeface="Arial" panose="020B0604020202020204" pitchFamily="34" charset="0"/>
                <a:cs typeface="Arial" panose="020B0604020202020204" pitchFamily="34" charset="0"/>
              </a:rPr>
              <a:t>J Clin Psychopharmacol</a:t>
            </a:r>
            <a:r>
              <a:rPr lang="en-US" sz="1400" dirty="0">
                <a:latin typeface="Arial" panose="020B0604020202020204" pitchFamily="34" charset="0"/>
                <a:cs typeface="Arial" panose="020B0604020202020204" pitchFamily="34" charset="0"/>
              </a:rPr>
              <a:t> 36: 18-26. </a:t>
            </a:r>
          </a:p>
          <a:p>
            <a:pPr marL="0" indent="0">
              <a:spcAft>
                <a:spcPts val="600"/>
              </a:spcAft>
              <a:buNone/>
            </a:pPr>
            <a:r>
              <a:rPr lang="en-US" sz="1400" dirty="0">
                <a:latin typeface="Arial" panose="020B0604020202020204" pitchFamily="34" charset="0"/>
                <a:cs typeface="Arial" panose="020B0604020202020204" pitchFamily="34" charset="0"/>
              </a:rPr>
              <a:t>Reimer J, et al. (2020) Impact of buprenorphine dosage on the occurrence of relapses in patients with opioid dependence. </a:t>
            </a:r>
            <a:r>
              <a:rPr lang="en-US" sz="1400" i="1" dirty="0" err="1">
                <a:latin typeface="Arial" panose="020B0604020202020204" pitchFamily="34" charset="0"/>
                <a:cs typeface="Arial" panose="020B0604020202020204" pitchFamily="34" charset="0"/>
              </a:rPr>
              <a:t>Eur</a:t>
            </a:r>
            <a:r>
              <a:rPr lang="en-US" sz="1400" i="1" dirty="0">
                <a:latin typeface="Arial" panose="020B0604020202020204" pitchFamily="34" charset="0"/>
                <a:cs typeface="Arial" panose="020B0604020202020204" pitchFamily="34" charset="0"/>
              </a:rPr>
              <a:t> Addict Res </a:t>
            </a:r>
            <a:r>
              <a:rPr lang="en-US" sz="1400" dirty="0">
                <a:latin typeface="Arial" panose="020B0604020202020204" pitchFamily="34" charset="0"/>
                <a:cs typeface="Arial" panose="020B0604020202020204" pitchFamily="34" charset="0"/>
              </a:rPr>
              <a:t>26: 77-84.</a:t>
            </a:r>
          </a:p>
          <a:p>
            <a:pPr marL="0" indent="0">
              <a:spcAft>
                <a:spcPts val="600"/>
              </a:spcAft>
              <a:buNone/>
            </a:pPr>
            <a:r>
              <a:rPr lang="en-US" sz="1400" dirty="0" err="1">
                <a:latin typeface="Arial" panose="020B0604020202020204" pitchFamily="34" charset="0"/>
                <a:cs typeface="Arial" panose="020B0604020202020204" pitchFamily="34" charset="0"/>
              </a:rPr>
              <a:t>Veazie</a:t>
            </a:r>
            <a:r>
              <a:rPr lang="en-US" sz="1400" dirty="0">
                <a:latin typeface="Arial" panose="020B0604020202020204" pitchFamily="34" charset="0"/>
                <a:cs typeface="Arial" panose="020B0604020202020204" pitchFamily="34" charset="0"/>
              </a:rPr>
              <a:t> S, et al. (2020) Managing acute pain in patients taking medication for opioid use disorder: a rapid review. </a:t>
            </a:r>
            <a:r>
              <a:rPr lang="en-US" sz="1400" i="1" dirty="0">
                <a:latin typeface="Arial" panose="020B0604020202020204" pitchFamily="34" charset="0"/>
                <a:cs typeface="Arial" panose="020B0604020202020204" pitchFamily="34" charset="0"/>
              </a:rPr>
              <a:t>J Gen Intern Med</a:t>
            </a:r>
            <a:r>
              <a:rPr lang="en-US" sz="1400" dirty="0">
                <a:latin typeface="Arial" panose="020B0604020202020204" pitchFamily="34" charset="0"/>
                <a:cs typeface="Arial" panose="020B0604020202020204" pitchFamily="34" charset="0"/>
              </a:rPr>
              <a:t> 35(Suppl 3): S945-S953.</a:t>
            </a:r>
          </a:p>
          <a:p>
            <a:pPr marL="0" indent="0">
              <a:spcAft>
                <a:spcPts val="600"/>
              </a:spcAft>
              <a:buNone/>
            </a:pPr>
            <a:r>
              <a:rPr lang="en-US" sz="1400" dirty="0">
                <a:latin typeface="Arial" panose="020B0604020202020204" pitchFamily="34" charset="0"/>
                <a:cs typeface="Arial" panose="020B0604020202020204" pitchFamily="34" charset="0"/>
              </a:rPr>
              <a:t>White J, et al. (2009) Open-label dose-finding trial of buprenorphine implants (</a:t>
            </a:r>
            <a:r>
              <a:rPr lang="en-US" sz="1400" dirty="0" err="1">
                <a:latin typeface="Arial" panose="020B0604020202020204" pitchFamily="34" charset="0"/>
                <a:cs typeface="Arial" panose="020B0604020202020204" pitchFamily="34" charset="0"/>
              </a:rPr>
              <a:t>Probuphine</a:t>
            </a:r>
            <a:r>
              <a:rPr lang="en-US" sz="1400" dirty="0">
                <a:latin typeface="Arial" panose="020B0604020202020204" pitchFamily="34" charset="0"/>
                <a:cs typeface="Arial" panose="020B0604020202020204" pitchFamily="34" charset="0"/>
              </a:rPr>
              <a:t>®) for treatment of heroin dependence. </a:t>
            </a:r>
            <a:r>
              <a:rPr lang="en-US" sz="1400" i="1" dirty="0">
                <a:latin typeface="Arial" panose="020B0604020202020204" pitchFamily="34" charset="0"/>
                <a:cs typeface="Arial" panose="020B0604020202020204" pitchFamily="34" charset="0"/>
              </a:rPr>
              <a:t>Drug Alcohol Depend </a:t>
            </a:r>
            <a:r>
              <a:rPr lang="en-US" sz="1400" dirty="0">
                <a:latin typeface="Arial" panose="020B0604020202020204" pitchFamily="34" charset="0"/>
                <a:cs typeface="Arial" panose="020B0604020202020204" pitchFamily="34" charset="0"/>
              </a:rPr>
              <a:t>103: 37-43.</a:t>
            </a:r>
            <a:endParaRPr lang="en-US" sz="1200" dirty="0">
              <a:latin typeface="Arial" panose="020B0604020202020204" pitchFamily="34" charset="0"/>
              <a:cs typeface="Arial" panose="020B0604020202020204" pitchFamily="34" charset="0"/>
            </a:endParaRPr>
          </a:p>
          <a:p>
            <a:pPr marL="0" indent="0">
              <a:spcAft>
                <a:spcPts val="600"/>
              </a:spcAft>
              <a:buNone/>
            </a:pPr>
            <a:r>
              <a:rPr lang="en-US" sz="1400" dirty="0">
                <a:latin typeface="Arial" panose="020B0604020202020204" pitchFamily="34" charset="0"/>
                <a:cs typeface="Arial" panose="020B0604020202020204" pitchFamily="34" charset="0"/>
              </a:rPr>
              <a:t>Worley MJ, et al. (2015) Pain volatility and prescription opioid addiction treatment outcomes in patients with chronic pain. </a:t>
            </a:r>
            <a:r>
              <a:rPr lang="en-US" sz="1400" i="1" dirty="0">
                <a:latin typeface="Arial" panose="020B0604020202020204" pitchFamily="34" charset="0"/>
                <a:cs typeface="Arial" panose="020B0604020202020204" pitchFamily="34" charset="0"/>
              </a:rPr>
              <a:t>Exp Clin Psychopharmacol </a:t>
            </a:r>
            <a:r>
              <a:rPr lang="en-US" sz="1400" dirty="0">
                <a:latin typeface="Arial" panose="020B0604020202020204" pitchFamily="34" charset="0"/>
                <a:cs typeface="Arial" panose="020B0604020202020204" pitchFamily="34" charset="0"/>
              </a:rPr>
              <a:t>23: 428-435.</a:t>
            </a:r>
          </a:p>
          <a:p>
            <a:pPr marL="0" indent="0">
              <a:spcAft>
                <a:spcPts val="600"/>
              </a:spcAft>
              <a:buNone/>
            </a:pPr>
            <a:r>
              <a:rPr lang="en-US" sz="1400" dirty="0">
                <a:latin typeface="Arial" panose="020B0604020202020204" pitchFamily="34" charset="0"/>
                <a:cs typeface="Arial" panose="020B0604020202020204" pitchFamily="34" charset="0"/>
              </a:rPr>
              <a:t>Worley MJ, et al. (2017) Volatility and change in chronic pain severity predict outcomes of treatment for prescription opioid addiction. </a:t>
            </a:r>
            <a:r>
              <a:rPr lang="en-US" sz="1400" i="1" dirty="0">
                <a:latin typeface="Arial" panose="020B0604020202020204" pitchFamily="34" charset="0"/>
                <a:cs typeface="Arial" panose="020B0604020202020204" pitchFamily="34" charset="0"/>
              </a:rPr>
              <a:t>Addiction</a:t>
            </a:r>
            <a:r>
              <a:rPr lang="en-US" sz="1400" dirty="0">
                <a:latin typeface="Arial" panose="020B0604020202020204" pitchFamily="34" charset="0"/>
                <a:cs typeface="Arial" panose="020B0604020202020204" pitchFamily="34" charset="0"/>
              </a:rPr>
              <a:t> 112: 1202-1209</a:t>
            </a:r>
            <a:r>
              <a:rPr lang="en-US" sz="12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id="{564CC835-D047-448F-BF6F-D10BA6A1FF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
        <p:nvSpPr>
          <p:cNvPr id="4" name="Rectangle 1026">
            <a:extLst>
              <a:ext uri="{FF2B5EF4-FFF2-40B4-BE49-F238E27FC236}">
                <a16:creationId xmlns:a16="http://schemas.microsoft.com/office/drawing/2014/main" id="{6C500AFA-DA50-7332-D873-8DED774997B2}"/>
              </a:ext>
            </a:extLst>
          </p:cNvPr>
          <p:cNvSpPr txBox="1">
            <a:spLocks noChangeArrowheads="1"/>
          </p:cNvSpPr>
          <p:nvPr/>
        </p:nvSpPr>
        <p:spPr bwMode="auto">
          <a:xfrm>
            <a:off x="533400" y="126735"/>
            <a:ext cx="11125200" cy="6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References. 2</a:t>
            </a:r>
          </a:p>
        </p:txBody>
      </p:sp>
    </p:spTree>
    <p:custDataLst>
      <p:tags r:id="rId1"/>
    </p:custDataLst>
    <p:extLst>
      <p:ext uri="{BB962C8B-B14F-4D97-AF65-F5344CB8AC3E}">
        <p14:creationId xmlns:p14="http://schemas.microsoft.com/office/powerpoint/2010/main" val="3237072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6708C188-DAF8-3A41-8D5F-A9745C2F3FDD}"/>
              </a:ext>
            </a:extLst>
          </p:cNvPr>
          <p:cNvSpPr>
            <a:spLocks noChangeArrowheads="1"/>
          </p:cNvSpPr>
          <p:nvPr/>
        </p:nvSpPr>
        <p:spPr bwMode="auto">
          <a:xfrm>
            <a:off x="185150" y="883460"/>
            <a:ext cx="5424442" cy="573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defRPr sz="1400" b="1">
                <a:solidFill>
                  <a:schemeClr val="tx1"/>
                </a:solidFill>
                <a:latin typeface="Helvetica" pitchFamily="2" charset="0"/>
                <a:ea typeface="ＭＳ Ｐゴシック" panose="020B0600070205080204" pitchFamily="34" charset="-128"/>
              </a:defRPr>
            </a:lvl1pPr>
            <a:lvl2pPr marL="647700" indent="-190500">
              <a:defRPr sz="1400" b="1">
                <a:solidFill>
                  <a:schemeClr val="tx1"/>
                </a:solidFill>
                <a:latin typeface="Helvetica" pitchFamily="2" charset="0"/>
                <a:ea typeface="ＭＳ Ｐゴシック" panose="020B0600070205080204" pitchFamily="34" charset="-128"/>
              </a:defRPr>
            </a:lvl2pPr>
            <a:lvl3pPr marL="831850" indent="-1905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Fentanyl has high </a:t>
            </a:r>
            <a:r>
              <a:rPr lang="en-US" altLang="en-US" sz="1800" b="0" u="sng" dirty="0">
                <a:latin typeface="Arial" panose="020B0604020202020204" pitchFamily="34" charset="0"/>
                <a:cs typeface="Arial" panose="020B0604020202020204" pitchFamily="34" charset="0"/>
              </a:rPr>
              <a:t>l</a:t>
            </a:r>
            <a:r>
              <a:rPr lang="en-US" altLang="en-US" sz="1800" b="0" dirty="0">
                <a:latin typeface="Arial" panose="020B0604020202020204" pitchFamily="34" charset="0"/>
                <a:cs typeface="Arial" panose="020B0604020202020204" pitchFamily="34" charset="0"/>
              </a:rPr>
              <a:t>ipophilicity, and high </a:t>
            </a:r>
            <a:r>
              <a:rPr lang="en-US" altLang="en-US" sz="1800" b="0" u="sng" dirty="0">
                <a:latin typeface="Arial" panose="020B0604020202020204" pitchFamily="34" charset="0"/>
                <a:cs typeface="Arial" panose="020B0604020202020204" pitchFamily="34" charset="0"/>
              </a:rPr>
              <a:t>a</a:t>
            </a:r>
            <a:r>
              <a:rPr lang="en-US" altLang="en-US" sz="1800" b="0" dirty="0">
                <a:latin typeface="Arial" panose="020B0604020202020204" pitchFamily="34" charset="0"/>
                <a:cs typeface="Arial" panose="020B0604020202020204" pitchFamily="34" charset="0"/>
              </a:rPr>
              <a:t>ffinity and intrinsic </a:t>
            </a:r>
            <a:r>
              <a:rPr lang="en-US" altLang="en-US" sz="1800" b="0" u="sng" dirty="0">
                <a:latin typeface="Arial" panose="020B0604020202020204" pitchFamily="34" charset="0"/>
                <a:cs typeface="Arial" panose="020B0604020202020204" pitchFamily="34" charset="0"/>
              </a:rPr>
              <a:t>e</a:t>
            </a:r>
            <a:r>
              <a:rPr lang="en-US" altLang="en-US" sz="1800" b="0" dirty="0">
                <a:latin typeface="Arial" panose="020B0604020202020204" pitchFamily="34" charset="0"/>
                <a:cs typeface="Arial" panose="020B0604020202020204" pitchFamily="34" charset="0"/>
              </a:rPr>
              <a:t>fficacy at µORs</a:t>
            </a:r>
          </a:p>
          <a:p>
            <a:pPr marL="560070" lvl="1" indent="-194310">
              <a:lnSpc>
                <a:spcPct val="90000"/>
              </a:lnSpc>
              <a:spcBef>
                <a:spcPct val="30000"/>
              </a:spcBef>
              <a:buSzPct val="100000"/>
              <a:buFont typeface="Wingdings" pitchFamily="2" charset="2"/>
              <a:buChar char="Ø"/>
            </a:pPr>
            <a:r>
              <a:rPr lang="en-US" altLang="en-US" sz="1600" b="0" dirty="0">
                <a:latin typeface="Arial" panose="020B0604020202020204" pitchFamily="34" charset="0"/>
                <a:cs typeface="Arial" panose="020B0604020202020204" pitchFamily="34" charset="0"/>
              </a:rPr>
              <a:t>ALE = (1÷K</a:t>
            </a:r>
            <a:r>
              <a:rPr lang="en-US" altLang="en-US" sz="1600" b="0" baseline="-25000" dirty="0">
                <a:latin typeface="Arial" panose="020B0604020202020204" pitchFamily="34" charset="0"/>
                <a:cs typeface="Arial" panose="020B0604020202020204" pitchFamily="34" charset="0"/>
              </a:rPr>
              <a:t>d</a:t>
            </a:r>
            <a:r>
              <a:rPr lang="en-US" altLang="en-US" sz="1600" b="0" dirty="0">
                <a:latin typeface="Arial" panose="020B0604020202020204" pitchFamily="34" charset="0"/>
                <a:cs typeface="Arial" panose="020B0604020202020204" pitchFamily="34" charset="0"/>
              </a:rPr>
              <a:t>) * lipophilicity * intrinsic efficacy</a:t>
            </a:r>
          </a:p>
          <a:p>
            <a:pPr marL="560070" lvl="1" indent="-194310">
              <a:lnSpc>
                <a:spcPct val="90000"/>
              </a:lnSpc>
              <a:spcBef>
                <a:spcPct val="30000"/>
              </a:spcBef>
              <a:buSzPct val="100000"/>
              <a:buFont typeface="Wingdings" pitchFamily="2" charset="2"/>
              <a:buChar char="Ø"/>
            </a:pPr>
            <a:r>
              <a:rPr lang="en-US" altLang="en-US" sz="1600" b="0" dirty="0">
                <a:latin typeface="Arial" panose="020B0604020202020204" pitchFamily="34" charset="0"/>
                <a:cs typeface="Arial" panose="020B0604020202020204" pitchFamily="34" charset="0"/>
              </a:rPr>
              <a:t>High-ALE opioids also tend to cause more µOR phosphorylation, internalization, and desensitization than lower-ALE opioids </a:t>
            </a:r>
          </a:p>
          <a:p>
            <a:pPr marL="560070" lvl="1" indent="-194310">
              <a:lnSpc>
                <a:spcPct val="90000"/>
              </a:lnSpc>
              <a:spcBef>
                <a:spcPct val="30000"/>
              </a:spcBef>
              <a:spcAft>
                <a:spcPts val="600"/>
              </a:spcAft>
              <a:buSzPct val="100000"/>
              <a:buFont typeface="Wingdings" pitchFamily="2" charset="2"/>
              <a:buChar char="Ø"/>
            </a:pPr>
            <a:r>
              <a:rPr lang="en-US" altLang="en-US" sz="1600" b="0" dirty="0">
                <a:latin typeface="Arial" panose="020B0604020202020204" pitchFamily="34" charset="0"/>
                <a:cs typeface="Arial" panose="020B0604020202020204" pitchFamily="34" charset="0"/>
              </a:rPr>
              <a:t>Will return to “</a:t>
            </a:r>
            <a:r>
              <a:rPr lang="en-US" altLang="en-US" sz="1600" b="0" i="1" dirty="0">
                <a:latin typeface="Arial" panose="020B0604020202020204" pitchFamily="34" charset="0"/>
                <a:cs typeface="Arial" panose="020B0604020202020204" pitchFamily="34" charset="0"/>
              </a:rPr>
              <a:t>ALE</a:t>
            </a:r>
            <a:r>
              <a:rPr lang="en-US" altLang="en-US" sz="1600" b="0" dirty="0">
                <a:latin typeface="Arial" panose="020B0604020202020204" pitchFamily="34" charset="0"/>
                <a:cs typeface="Arial" panose="020B0604020202020204" pitchFamily="34" charset="0"/>
              </a:rPr>
              <a:t>” concept later, in the context of BUP induction</a:t>
            </a:r>
          </a:p>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Fentanyl doses that are misused may surmount low-to-moderate daily doses of MOUDs (e.g. &lt;6 mg BUP), </a:t>
            </a:r>
            <a:r>
              <a:rPr lang="en-US" altLang="en-US" sz="1800" b="0" i="1" dirty="0">
                <a:latin typeface="Arial" panose="020B0604020202020204" pitchFamily="34" charset="0"/>
                <a:cs typeface="Arial" panose="020B0604020202020204" pitchFamily="34" charset="0"/>
              </a:rPr>
              <a:t>especially</a:t>
            </a:r>
            <a:r>
              <a:rPr lang="en-US" altLang="en-US" sz="1800" b="0" dirty="0">
                <a:latin typeface="Arial" panose="020B0604020202020204" pitchFamily="34" charset="0"/>
                <a:cs typeface="Arial" panose="020B0604020202020204" pitchFamily="34" charset="0"/>
              </a:rPr>
              <a:t> if fentanyl is taken long after peak medication effect.</a:t>
            </a:r>
          </a:p>
          <a:p>
            <a:pPr>
              <a:lnSpc>
                <a:spcPct val="90000"/>
              </a:lnSpc>
              <a:spcBef>
                <a:spcPct val="30000"/>
              </a:spcBef>
              <a:buSzPct val="100000"/>
              <a:buFont typeface="Wingdings" pitchFamily="2" charset="2"/>
              <a:buChar char="v"/>
            </a:pPr>
            <a:r>
              <a:rPr lang="en-US" altLang="en-US" sz="1800" b="0" dirty="0">
                <a:latin typeface="Arial" panose="020B0604020202020204" pitchFamily="34" charset="0"/>
                <a:cs typeface="Arial" panose="020B0604020202020204" pitchFamily="34" charset="0"/>
              </a:rPr>
              <a:t>Supra-analgesic fentanyl doses (&gt;0.4 mg IV) might even surmount higher daily MOUD doses (approx. &gt;16 mg BUP); however, there are almost no empirical data regarding this issue. </a:t>
            </a:r>
          </a:p>
        </p:txBody>
      </p:sp>
      <p:grpSp>
        <p:nvGrpSpPr>
          <p:cNvPr id="8" name="Group 7">
            <a:extLst>
              <a:ext uri="{FF2B5EF4-FFF2-40B4-BE49-F238E27FC236}">
                <a16:creationId xmlns:a16="http://schemas.microsoft.com/office/drawing/2014/main" id="{3414A665-9ABD-7442-A4BC-9E0EED2B5F21}"/>
              </a:ext>
            </a:extLst>
          </p:cNvPr>
          <p:cNvGrpSpPr/>
          <p:nvPr/>
        </p:nvGrpSpPr>
        <p:grpSpPr>
          <a:xfrm>
            <a:off x="5609592" y="890617"/>
            <a:ext cx="6277608" cy="5864870"/>
            <a:chOff x="3856992" y="1513189"/>
            <a:chExt cx="6277608" cy="5864870"/>
          </a:xfrm>
        </p:grpSpPr>
        <p:sp>
          <p:nvSpPr>
            <p:cNvPr id="7" name="Rectangle 3">
              <a:extLst>
                <a:ext uri="{FF2B5EF4-FFF2-40B4-BE49-F238E27FC236}">
                  <a16:creationId xmlns:a16="http://schemas.microsoft.com/office/drawing/2014/main" id="{9175543E-5BBD-4E41-AA5F-79625038A669}"/>
                </a:ext>
              </a:extLst>
            </p:cNvPr>
            <p:cNvSpPr>
              <a:spLocks noChangeArrowheads="1"/>
            </p:cNvSpPr>
            <p:nvPr/>
          </p:nvSpPr>
          <p:spPr bwMode="auto">
            <a:xfrm>
              <a:off x="3856992" y="1513189"/>
              <a:ext cx="6277608" cy="17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defRPr sz="1400" b="1">
                  <a:solidFill>
                    <a:schemeClr val="tx1"/>
                  </a:solidFill>
                  <a:latin typeface="Helvetica" pitchFamily="2" charset="0"/>
                  <a:ea typeface="ＭＳ Ｐゴシック" panose="020B0600070205080204" pitchFamily="34" charset="-128"/>
                </a:defRPr>
              </a:lvl1pPr>
              <a:lvl2pPr marL="647700" indent="-190500">
                <a:defRPr sz="1400" b="1">
                  <a:solidFill>
                    <a:schemeClr val="tx1"/>
                  </a:solidFill>
                  <a:latin typeface="Helvetica" pitchFamily="2" charset="0"/>
                  <a:ea typeface="ＭＳ Ｐゴシック" panose="020B0600070205080204" pitchFamily="34" charset="-128"/>
                </a:defRPr>
              </a:lvl2pPr>
              <a:lvl3pPr marL="831850" indent="-1905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nSpc>
                  <a:spcPct val="90000"/>
                </a:lnSpc>
                <a:spcBef>
                  <a:spcPct val="30000"/>
                </a:spcBef>
                <a:spcAft>
                  <a:spcPts val="1200"/>
                </a:spcAft>
                <a:buSzPct val="100000"/>
                <a:buFont typeface="Wingdings" pitchFamily="2" charset="2"/>
                <a:buChar char="v"/>
              </a:pPr>
              <a:r>
                <a:rPr lang="en-US" altLang="en-US" sz="1800" b="0" u="sng" dirty="0">
                  <a:latin typeface="Arial" panose="020B0604020202020204" pitchFamily="34" charset="0"/>
                  <a:cs typeface="Arial" panose="020B0604020202020204" pitchFamily="34" charset="0"/>
                </a:rPr>
                <a:t>Figure</a:t>
              </a:r>
              <a:r>
                <a:rPr lang="en-US" altLang="en-US" sz="1800" b="0" dirty="0">
                  <a:latin typeface="Arial" panose="020B0604020202020204" pitchFamily="34" charset="0"/>
                  <a:cs typeface="Arial" panose="020B0604020202020204" pitchFamily="34" charset="0"/>
                </a:rPr>
                <a:t>: This simulation based on extrapolations from hydromorphone (24 mg IM) + BUP dose (2, 16 and 32 mg) interaction for VAS “good drug effect” (Greenwald et al. 2003), accounting for relative potency of HYD and FEN. </a:t>
              </a:r>
            </a:p>
            <a:p>
              <a:pPr>
                <a:lnSpc>
                  <a:spcPct val="90000"/>
                </a:lnSpc>
                <a:spcBef>
                  <a:spcPct val="30000"/>
                </a:spcBef>
                <a:spcAft>
                  <a:spcPts val="12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Higher-dose BUP should be able to decrease fentanyl’s positive subjective effect approx. 10-fold. </a:t>
              </a:r>
              <a:r>
                <a:rPr lang="en-US" altLang="en-US" sz="1800" b="0" i="1" u="sng" dirty="0">
                  <a:solidFill>
                    <a:srgbClr val="FFFF00"/>
                  </a:solidFill>
                  <a:latin typeface="Arial" panose="020B0604020202020204" pitchFamily="34" charset="0"/>
                  <a:cs typeface="Arial" panose="020B0604020202020204" pitchFamily="34" charset="0"/>
                </a:rPr>
                <a:t>Goal</a:t>
              </a:r>
              <a:r>
                <a:rPr lang="en-US" altLang="en-US" sz="1800" b="0" i="1" dirty="0">
                  <a:solidFill>
                    <a:srgbClr val="FFFF00"/>
                  </a:solidFill>
                  <a:latin typeface="Arial" panose="020B0604020202020204" pitchFamily="34" charset="0"/>
                  <a:cs typeface="Arial" panose="020B0604020202020204" pitchFamily="34" charset="0"/>
                </a:rPr>
                <a:t> =  shift the fentanyl dose-response curve to the right (reduce fentanyl potency, abuse potential, and toxicity)</a:t>
              </a:r>
              <a:endParaRPr lang="en-US" altLang="en-US" sz="1800" b="0" dirty="0">
                <a:solidFill>
                  <a:srgbClr val="FFFF0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A8E25172-155F-BA42-ACCD-270E15581087}"/>
                </a:ext>
              </a:extLst>
            </p:cNvPr>
            <p:cNvGrpSpPr/>
            <p:nvPr/>
          </p:nvGrpSpPr>
          <p:grpSpPr>
            <a:xfrm>
              <a:off x="4267200" y="4128484"/>
              <a:ext cx="4724400" cy="3249575"/>
              <a:chOff x="4267200" y="4128484"/>
              <a:chExt cx="4724400" cy="3249575"/>
            </a:xfrm>
          </p:grpSpPr>
          <p:pic>
            <p:nvPicPr>
              <p:cNvPr id="6" name="Picture 1">
                <a:extLst>
                  <a:ext uri="{FF2B5EF4-FFF2-40B4-BE49-F238E27FC236}">
                    <a16:creationId xmlns:a16="http://schemas.microsoft.com/office/drawing/2014/main" id="{0976DB2F-FB63-3D41-AC2F-A284EA2D0E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1223" y="4128484"/>
                <a:ext cx="4650377" cy="274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4E825A1-126B-174A-B17B-BF0201E898C5}"/>
                  </a:ext>
                </a:extLst>
              </p:cNvPr>
              <p:cNvSpPr txBox="1"/>
              <p:nvPr/>
            </p:nvSpPr>
            <p:spPr>
              <a:xfrm>
                <a:off x="4267200" y="6947172"/>
                <a:ext cx="4447051" cy="430887"/>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Greenwald MK (unpublished simulation), based on </a:t>
                </a:r>
                <a:r>
                  <a:rPr lang="en-GB" sz="1100" dirty="0">
                    <a:latin typeface="Arial" panose="020B0604020202020204" pitchFamily="34" charset="0"/>
                    <a:cs typeface="Arial" panose="020B0604020202020204" pitchFamily="34" charset="0"/>
                  </a:rPr>
                  <a:t>Greenwald et al. </a:t>
                </a:r>
              </a:p>
              <a:p>
                <a:r>
                  <a:rPr lang="en-GB" sz="1100" i="1" dirty="0">
                    <a:latin typeface="Arial" panose="020B0604020202020204" pitchFamily="34" charset="0"/>
                    <a:cs typeface="Arial" panose="020B0604020202020204" pitchFamily="34" charset="0"/>
                  </a:rPr>
                  <a:t>Neuropsychopharmacology</a:t>
                </a:r>
                <a:r>
                  <a:rPr lang="en-GB" sz="1100" dirty="0">
                    <a:latin typeface="Arial" panose="020B0604020202020204" pitchFamily="34" charset="0"/>
                    <a:cs typeface="Arial" panose="020B0604020202020204" pitchFamily="34" charset="0"/>
                  </a:rPr>
                  <a:t> 2003;28:2000-2009</a:t>
                </a:r>
                <a:endParaRPr lang="en-US" sz="1100" dirty="0">
                  <a:latin typeface="Arial" panose="020B0604020202020204" pitchFamily="34" charset="0"/>
                  <a:cs typeface="Arial" panose="020B0604020202020204" pitchFamily="34" charset="0"/>
                </a:endParaRPr>
              </a:p>
            </p:txBody>
          </p:sp>
        </p:grpSp>
      </p:grpSp>
      <p:sp>
        <p:nvSpPr>
          <p:cNvPr id="9" name="Rectangle 1026">
            <a:extLst>
              <a:ext uri="{FF2B5EF4-FFF2-40B4-BE49-F238E27FC236}">
                <a16:creationId xmlns:a16="http://schemas.microsoft.com/office/drawing/2014/main" id="{A58853D7-57CC-6793-20AE-02722B995AFA}"/>
              </a:ext>
            </a:extLst>
          </p:cNvPr>
          <p:cNvSpPr txBox="1">
            <a:spLocks noChangeArrowheads="1"/>
          </p:cNvSpPr>
          <p:nvPr/>
        </p:nvSpPr>
        <p:spPr bwMode="auto">
          <a:xfrm>
            <a:off x="430876" y="83049"/>
            <a:ext cx="11125200" cy="6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MOUD treatment = Harm reduction</a:t>
            </a:r>
          </a:p>
        </p:txBody>
      </p:sp>
    </p:spTree>
    <p:extLst>
      <p:ext uri="{BB962C8B-B14F-4D97-AF65-F5344CB8AC3E}">
        <p14:creationId xmlns:p14="http://schemas.microsoft.com/office/powerpoint/2010/main" val="100653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3" name="Title 8">
            <a:extLst>
              <a:ext uri="{FF2B5EF4-FFF2-40B4-BE49-F238E27FC236}">
                <a16:creationId xmlns:a16="http://schemas.microsoft.com/office/drawing/2014/main" id="{D6E20AE2-8CB8-146D-FE9D-324854A83FFC}"/>
              </a:ext>
            </a:extLst>
          </p:cNvPr>
          <p:cNvSpPr txBox="1">
            <a:spLocks/>
          </p:cNvSpPr>
          <p:nvPr/>
        </p:nvSpPr>
        <p:spPr bwMode="auto">
          <a:xfrm>
            <a:off x="1219204" y="268374"/>
            <a:ext cx="960118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µOR availability across post-BUP time and brain regions</a:t>
            </a:r>
            <a:endParaRPr lang="en-US" altLang="en-US" sz="2000" b="0" dirty="0">
              <a:solidFill>
                <a:srgbClr val="FFFF00"/>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C9345C9D-E760-DB89-7BC3-24F7B035FEB0}"/>
              </a:ext>
            </a:extLst>
          </p:cNvPr>
          <p:cNvGrpSpPr/>
          <p:nvPr/>
        </p:nvGrpSpPr>
        <p:grpSpPr>
          <a:xfrm>
            <a:off x="6629400" y="1371600"/>
            <a:ext cx="5257800" cy="5189041"/>
            <a:chOff x="6629400" y="1371600"/>
            <a:chExt cx="5257800" cy="5189041"/>
          </a:xfrm>
        </p:grpSpPr>
        <p:grpSp>
          <p:nvGrpSpPr>
            <p:cNvPr id="49156" name="Group 113">
              <a:extLst>
                <a:ext uri="{FF2B5EF4-FFF2-40B4-BE49-F238E27FC236}">
                  <a16:creationId xmlns:a16="http://schemas.microsoft.com/office/drawing/2014/main" id="{747A2C41-1D57-F94E-C13B-4667FD5E726E}"/>
                </a:ext>
              </a:extLst>
            </p:cNvPr>
            <p:cNvGrpSpPr>
              <a:grpSpLocks/>
            </p:cNvGrpSpPr>
            <p:nvPr/>
          </p:nvGrpSpPr>
          <p:grpSpPr bwMode="auto">
            <a:xfrm>
              <a:off x="6681787" y="1371600"/>
              <a:ext cx="4419587" cy="4357686"/>
              <a:chOff x="5202370" y="1306513"/>
              <a:chExt cx="3370202" cy="3294062"/>
            </a:xfrm>
          </p:grpSpPr>
          <p:pic>
            <p:nvPicPr>
              <p:cNvPr id="49157" name="Picture 98">
                <a:extLst>
                  <a:ext uri="{FF2B5EF4-FFF2-40B4-BE49-F238E27FC236}">
                    <a16:creationId xmlns:a16="http://schemas.microsoft.com/office/drawing/2014/main" id="{6B641E1A-57F9-D173-30CF-349C97D8F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6311"/>
              <a:stretch>
                <a:fillRect/>
              </a:stretch>
            </p:blipFill>
            <p:spPr bwMode="auto">
              <a:xfrm>
                <a:off x="5202370" y="1306513"/>
                <a:ext cx="798380"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98">
                <a:extLst>
                  <a:ext uri="{FF2B5EF4-FFF2-40B4-BE49-F238E27FC236}">
                    <a16:creationId xmlns:a16="http://schemas.microsoft.com/office/drawing/2014/main" id="{767787B2-2C4D-2CBF-4844-81F526E3D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41"/>
              <a:stretch>
                <a:fillRect/>
              </a:stretch>
            </p:blipFill>
            <p:spPr bwMode="auto">
              <a:xfrm>
                <a:off x="5753100" y="1306513"/>
                <a:ext cx="2819472"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a:extLst>
                <a:ext uri="{FF2B5EF4-FFF2-40B4-BE49-F238E27FC236}">
                  <a16:creationId xmlns:a16="http://schemas.microsoft.com/office/drawing/2014/main" id="{CECC2410-3F4C-20F8-D1AD-B0984F843610}"/>
                </a:ext>
              </a:extLst>
            </p:cNvPr>
            <p:cNvSpPr txBox="1"/>
            <p:nvPr/>
          </p:nvSpPr>
          <p:spPr>
            <a:xfrm>
              <a:off x="6629400" y="5791200"/>
              <a:ext cx="5257800" cy="769441"/>
            </a:xfrm>
            <a:prstGeom prst="rect">
              <a:avLst/>
            </a:prstGeom>
            <a:noFill/>
          </p:spPr>
          <p:txBody>
            <a:bodyPr wrap="square">
              <a:spAutoFit/>
            </a:bodyPr>
            <a:lstStyle/>
            <a:p>
              <a:r>
                <a:rPr lang="en-US" altLang="en-US" sz="1100" b="0" dirty="0">
                  <a:latin typeface="Arial" panose="020B0604020202020204" pitchFamily="34" charset="0"/>
                  <a:cs typeface="Arial" panose="020B0604020202020204" pitchFamily="34" charset="0"/>
                </a:rPr>
                <a:t>Greenwald MK, </a:t>
              </a:r>
              <a:r>
                <a:rPr lang="en-US" altLang="en-US" sz="1100" b="0" dirty="0" err="1">
                  <a:latin typeface="Arial" panose="020B0604020202020204" pitchFamily="34" charset="0"/>
                  <a:cs typeface="Arial" panose="020B0604020202020204" pitchFamily="34" charset="0"/>
                </a:rPr>
                <a:t>Johanson</a:t>
              </a:r>
              <a:r>
                <a:rPr lang="en-US" altLang="en-US" sz="1100" b="0" dirty="0">
                  <a:latin typeface="Arial" panose="020B0604020202020204" pitchFamily="34" charset="0"/>
                  <a:cs typeface="Arial" panose="020B0604020202020204" pitchFamily="34" charset="0"/>
                </a:rPr>
                <a:t> CE, Bueller J, Chang Y, Moody DE, Kilbourn MR, </a:t>
              </a:r>
              <a:r>
                <a:rPr lang="en-US" altLang="en-US" sz="1100" b="0" dirty="0" err="1">
                  <a:latin typeface="Arial" panose="020B0604020202020204" pitchFamily="34" charset="0"/>
                  <a:cs typeface="Arial" panose="020B0604020202020204" pitchFamily="34" charset="0"/>
                </a:rPr>
                <a:t>Koeppe</a:t>
              </a:r>
              <a:r>
                <a:rPr lang="en-US" altLang="en-US" sz="1100" b="0" dirty="0">
                  <a:latin typeface="Arial" panose="020B0604020202020204" pitchFamily="34" charset="0"/>
                  <a:cs typeface="Arial" panose="020B0604020202020204" pitchFamily="34" charset="0"/>
                </a:rPr>
                <a:t> RA, </a:t>
              </a:r>
              <a:r>
                <a:rPr lang="en-US" altLang="en-US" sz="1100" b="0" dirty="0" err="1">
                  <a:latin typeface="Arial" panose="020B0604020202020204" pitchFamily="34" charset="0"/>
                  <a:cs typeface="Arial" panose="020B0604020202020204" pitchFamily="34" charset="0"/>
                </a:rPr>
                <a:t>Zubieta</a:t>
              </a:r>
              <a:r>
                <a:rPr lang="en-US" altLang="en-US" sz="1100" b="0" dirty="0">
                  <a:latin typeface="Arial" panose="020B0604020202020204" pitchFamily="34" charset="0"/>
                  <a:cs typeface="Arial" panose="020B0604020202020204" pitchFamily="34" charset="0"/>
                </a:rPr>
                <a:t> JK (2007) Buprenorphine duration of action: Mu-opioid receptor availability, pharmacokinetic and behavioral indices.  Biological Psychiatry 61: 101-110. </a:t>
              </a:r>
            </a:p>
          </p:txBody>
        </p:sp>
      </p:grpSp>
      <p:grpSp>
        <p:nvGrpSpPr>
          <p:cNvPr id="11" name="Group 10">
            <a:extLst>
              <a:ext uri="{FF2B5EF4-FFF2-40B4-BE49-F238E27FC236}">
                <a16:creationId xmlns:a16="http://schemas.microsoft.com/office/drawing/2014/main" id="{E28A9B2C-BFB9-6FF0-C4EC-21EDE7E2A271}"/>
              </a:ext>
            </a:extLst>
          </p:cNvPr>
          <p:cNvGrpSpPr/>
          <p:nvPr/>
        </p:nvGrpSpPr>
        <p:grpSpPr>
          <a:xfrm>
            <a:off x="380999" y="1410574"/>
            <a:ext cx="6118521" cy="4142590"/>
            <a:chOff x="380999" y="1410574"/>
            <a:chExt cx="6118521" cy="4142590"/>
          </a:xfrm>
        </p:grpSpPr>
        <p:sp>
          <p:nvSpPr>
            <p:cNvPr id="40962" name="Rectangle 3">
              <a:extLst>
                <a:ext uri="{FF2B5EF4-FFF2-40B4-BE49-F238E27FC236}">
                  <a16:creationId xmlns:a16="http://schemas.microsoft.com/office/drawing/2014/main" id="{AD4382B4-06CD-31BA-1372-D1AB7116DCDC}"/>
                </a:ext>
              </a:extLst>
            </p:cNvPr>
            <p:cNvSpPr>
              <a:spLocks noChangeArrowheads="1"/>
            </p:cNvSpPr>
            <p:nvPr/>
          </p:nvSpPr>
          <p:spPr bwMode="auto">
            <a:xfrm>
              <a:off x="381001" y="4953000"/>
              <a:ext cx="601979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spcAft>
                  <a:spcPts val="600"/>
                </a:spcAft>
              </a:pPr>
              <a:r>
                <a:rPr lang="en-US" altLang="en-US" sz="1100" b="0" dirty="0">
                  <a:latin typeface="Arial" panose="020B0604020202020204" pitchFamily="34" charset="0"/>
                  <a:cs typeface="Arial" panose="020B0604020202020204" pitchFamily="34" charset="0"/>
                </a:rPr>
                <a:t>Greenwald MK, Comer SD, </a:t>
              </a:r>
              <a:r>
                <a:rPr lang="en-US" altLang="en-US" sz="1100" b="0" dirty="0" err="1">
                  <a:latin typeface="Arial" panose="020B0604020202020204" pitchFamily="34" charset="0"/>
                  <a:cs typeface="Arial" panose="020B0604020202020204" pitchFamily="34" charset="0"/>
                </a:rPr>
                <a:t>Fiellin</a:t>
              </a:r>
              <a:r>
                <a:rPr lang="en-US" altLang="en-US" sz="1100" b="0" dirty="0">
                  <a:latin typeface="Arial" panose="020B0604020202020204" pitchFamily="34" charset="0"/>
                  <a:cs typeface="Arial" panose="020B0604020202020204" pitchFamily="34" charset="0"/>
                </a:rPr>
                <a:t> DA (2014) Buprenorphine maintenance and mu-opioid receptor availability in the treatment of opioid use disorder: implications for clinical use and policy. Drug and Alcohol Dependence 144: 1-11.</a:t>
              </a:r>
            </a:p>
          </p:txBody>
        </p:sp>
        <p:pic>
          <p:nvPicPr>
            <p:cNvPr id="10" name="Picture 9">
              <a:extLst>
                <a:ext uri="{FF2B5EF4-FFF2-40B4-BE49-F238E27FC236}">
                  <a16:creationId xmlns:a16="http://schemas.microsoft.com/office/drawing/2014/main" id="{0BD564C7-94B1-8181-EC66-8C82FADF62D5}"/>
                </a:ext>
              </a:extLst>
            </p:cNvPr>
            <p:cNvPicPr>
              <a:picLocks noChangeAspect="1"/>
            </p:cNvPicPr>
            <p:nvPr/>
          </p:nvPicPr>
          <p:blipFill>
            <a:blip r:embed="rId4"/>
            <a:stretch>
              <a:fillRect/>
            </a:stretch>
          </p:blipFill>
          <p:spPr>
            <a:xfrm>
              <a:off x="380999" y="1410574"/>
              <a:ext cx="6118521" cy="3466226"/>
            </a:xfrm>
            <a:prstGeom prst="rect">
              <a:avLst/>
            </a:prstGeom>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D55C-2ABF-FB4C-921F-19C9F3794FEC}"/>
              </a:ext>
            </a:extLst>
          </p:cNvPr>
          <p:cNvSpPr>
            <a:spLocks noGrp="1"/>
          </p:cNvSpPr>
          <p:nvPr>
            <p:ph type="title"/>
          </p:nvPr>
        </p:nvSpPr>
        <p:spPr>
          <a:xfrm>
            <a:off x="1928946" y="76200"/>
            <a:ext cx="8229600" cy="467650"/>
          </a:xfrm>
        </p:spPr>
        <p:txBody>
          <a:bodyPr>
            <a:normAutofit/>
          </a:bodyPr>
          <a:lstStyle/>
          <a:p>
            <a:r>
              <a:rPr lang="en-US" sz="2200" b="0" dirty="0">
                <a:solidFill>
                  <a:srgbClr val="FFFF00"/>
                </a:solidFill>
                <a:latin typeface="Arial" panose="020B0604020202020204" pitchFamily="34" charset="0"/>
                <a:cs typeface="Arial" panose="020B0604020202020204" pitchFamily="34" charset="0"/>
              </a:rPr>
              <a:t>ALE values of different opioids</a:t>
            </a:r>
          </a:p>
        </p:txBody>
      </p:sp>
      <p:pic>
        <p:nvPicPr>
          <p:cNvPr id="4" name="Picture 3">
            <a:extLst>
              <a:ext uri="{FF2B5EF4-FFF2-40B4-BE49-F238E27FC236}">
                <a16:creationId xmlns:a16="http://schemas.microsoft.com/office/drawing/2014/main" id="{8E7DE260-E471-4149-AC9D-E465B7A6CEBC}"/>
              </a:ext>
            </a:extLst>
          </p:cNvPr>
          <p:cNvPicPr>
            <a:picLocks noChangeAspect="1"/>
          </p:cNvPicPr>
          <p:nvPr/>
        </p:nvPicPr>
        <p:blipFill>
          <a:blip r:embed="rId2"/>
          <a:stretch>
            <a:fillRect/>
          </a:stretch>
        </p:blipFill>
        <p:spPr>
          <a:xfrm>
            <a:off x="1981201" y="685797"/>
            <a:ext cx="7798139" cy="5185954"/>
          </a:xfrm>
          <a:prstGeom prst="rect">
            <a:avLst/>
          </a:prstGeom>
        </p:spPr>
      </p:pic>
      <p:sp>
        <p:nvSpPr>
          <p:cNvPr id="3" name="TextBox 2">
            <a:extLst>
              <a:ext uri="{FF2B5EF4-FFF2-40B4-BE49-F238E27FC236}">
                <a16:creationId xmlns:a16="http://schemas.microsoft.com/office/drawing/2014/main" id="{57759D82-4614-89A3-B4EE-1FA4077285B0}"/>
              </a:ext>
            </a:extLst>
          </p:cNvPr>
          <p:cNvSpPr txBox="1"/>
          <p:nvPr/>
        </p:nvSpPr>
        <p:spPr>
          <a:xfrm>
            <a:off x="1928946" y="6155638"/>
            <a:ext cx="7850394"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Greenwald MK, et al. (2022) A neuropharmacological model to explain buprenorphine induction challenges. </a:t>
            </a:r>
            <a:r>
              <a:rPr lang="en-US" sz="1100" i="1" dirty="0">
                <a:latin typeface="Arial" panose="020B0604020202020204" pitchFamily="34" charset="0"/>
                <a:cs typeface="Arial" panose="020B0604020202020204" pitchFamily="34" charset="0"/>
              </a:rPr>
              <a:t>Annal </a:t>
            </a:r>
            <a:r>
              <a:rPr lang="en-US" sz="1100" i="1" dirty="0" err="1">
                <a:latin typeface="Arial" panose="020B0604020202020204" pitchFamily="34" charset="0"/>
                <a:cs typeface="Arial" panose="020B0604020202020204" pitchFamily="34" charset="0"/>
              </a:rPr>
              <a:t>Emerg</a:t>
            </a:r>
            <a:r>
              <a:rPr lang="en-US" sz="1100" i="1" dirty="0">
                <a:latin typeface="Arial" panose="020B0604020202020204" pitchFamily="34" charset="0"/>
                <a:cs typeface="Arial" panose="020B0604020202020204" pitchFamily="34" charset="0"/>
              </a:rPr>
              <a:t> Med</a:t>
            </a:r>
            <a:r>
              <a:rPr lang="en-US" sz="1100" dirty="0">
                <a:latin typeface="Arial" panose="020B0604020202020204" pitchFamily="34" charset="0"/>
                <a:cs typeface="Arial" panose="020B0604020202020204" pitchFamily="34" charset="0"/>
              </a:rPr>
              <a:t>. 80(6): 509-524.</a:t>
            </a:r>
          </a:p>
        </p:txBody>
      </p:sp>
    </p:spTree>
    <p:extLst>
      <p:ext uri="{BB962C8B-B14F-4D97-AF65-F5344CB8AC3E}">
        <p14:creationId xmlns:p14="http://schemas.microsoft.com/office/powerpoint/2010/main" val="404543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026">
            <a:extLst>
              <a:ext uri="{FF2B5EF4-FFF2-40B4-BE49-F238E27FC236}">
                <a16:creationId xmlns:a16="http://schemas.microsoft.com/office/drawing/2014/main" id="{641C43F3-594C-48D7-0EA3-E5187FC2947A}"/>
              </a:ext>
            </a:extLst>
          </p:cNvPr>
          <p:cNvSpPr txBox="1">
            <a:spLocks noChangeArrowheads="1"/>
          </p:cNvSpPr>
          <p:nvPr/>
        </p:nvSpPr>
        <p:spPr bwMode="auto">
          <a:xfrm>
            <a:off x="533400" y="126735"/>
            <a:ext cx="11125200" cy="6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Can adjunctive treatments with BUP potentially increase abstinence?</a:t>
            </a:r>
          </a:p>
        </p:txBody>
      </p:sp>
      <p:sp>
        <p:nvSpPr>
          <p:cNvPr id="13" name="TextBox 12">
            <a:extLst>
              <a:ext uri="{FF2B5EF4-FFF2-40B4-BE49-F238E27FC236}">
                <a16:creationId xmlns:a16="http://schemas.microsoft.com/office/drawing/2014/main" id="{182C366C-ED52-B164-4CAD-C4411E3AEB3C}"/>
              </a:ext>
            </a:extLst>
          </p:cNvPr>
          <p:cNvSpPr txBox="1"/>
          <p:nvPr/>
        </p:nvSpPr>
        <p:spPr>
          <a:xfrm>
            <a:off x="10134599" y="4648200"/>
            <a:ext cx="2022231" cy="161582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Kowalczyk WJ, et al. (2015) Clonidine maintenance prolongs opioid abstinence and decouples stress from craving in daily life: a randomized controlled trial with ecological momentary assessment. </a:t>
            </a:r>
            <a:r>
              <a:rPr lang="en-US" sz="1100" i="1" dirty="0">
                <a:latin typeface="Arial" panose="020B0604020202020204" pitchFamily="34" charset="0"/>
                <a:cs typeface="Arial" panose="020B0604020202020204" pitchFamily="34" charset="0"/>
              </a:rPr>
              <a:t>Am J Psychiatry </a:t>
            </a:r>
            <a:r>
              <a:rPr lang="en-US" sz="1100" dirty="0">
                <a:latin typeface="Arial" panose="020B0604020202020204" pitchFamily="34" charset="0"/>
                <a:cs typeface="Arial" panose="020B0604020202020204" pitchFamily="34" charset="0"/>
              </a:rPr>
              <a:t>172: 760-767.</a:t>
            </a:r>
          </a:p>
        </p:txBody>
      </p:sp>
      <p:pic>
        <p:nvPicPr>
          <p:cNvPr id="2" name="Picture 1">
            <a:extLst>
              <a:ext uri="{FF2B5EF4-FFF2-40B4-BE49-F238E27FC236}">
                <a16:creationId xmlns:a16="http://schemas.microsoft.com/office/drawing/2014/main" id="{C21AF60E-8EA0-F516-C322-B2875FC43C3A}"/>
              </a:ext>
            </a:extLst>
          </p:cNvPr>
          <p:cNvPicPr>
            <a:picLocks noChangeAspect="1"/>
          </p:cNvPicPr>
          <p:nvPr/>
        </p:nvPicPr>
        <p:blipFill>
          <a:blip r:embed="rId3"/>
          <a:stretch>
            <a:fillRect/>
          </a:stretch>
        </p:blipFill>
        <p:spPr>
          <a:xfrm>
            <a:off x="5486400" y="882069"/>
            <a:ext cx="4572000" cy="5790396"/>
          </a:xfrm>
          <a:prstGeom prst="rect">
            <a:avLst/>
          </a:prstGeom>
        </p:spPr>
      </p:pic>
      <p:sp>
        <p:nvSpPr>
          <p:cNvPr id="3" name="Rectangle 3">
            <a:extLst>
              <a:ext uri="{FF2B5EF4-FFF2-40B4-BE49-F238E27FC236}">
                <a16:creationId xmlns:a16="http://schemas.microsoft.com/office/drawing/2014/main" id="{24CB5241-8D21-EE01-E0F6-A98370D2C579}"/>
              </a:ext>
            </a:extLst>
          </p:cNvPr>
          <p:cNvSpPr>
            <a:spLocks noChangeArrowheads="1"/>
          </p:cNvSpPr>
          <p:nvPr/>
        </p:nvSpPr>
        <p:spPr bwMode="auto">
          <a:xfrm>
            <a:off x="533400" y="883460"/>
            <a:ext cx="4800599" cy="573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defRPr sz="1400" b="1">
                <a:solidFill>
                  <a:schemeClr val="tx1"/>
                </a:solidFill>
                <a:latin typeface="Helvetica" pitchFamily="2" charset="0"/>
                <a:ea typeface="ＭＳ Ｐゴシック" panose="020B0600070205080204" pitchFamily="34" charset="-128"/>
              </a:defRPr>
            </a:lvl1pPr>
            <a:lvl2pPr marL="647700" indent="-190500">
              <a:defRPr sz="1400" b="1">
                <a:solidFill>
                  <a:schemeClr val="tx1"/>
                </a:solidFill>
                <a:latin typeface="Helvetica" pitchFamily="2" charset="0"/>
                <a:ea typeface="ＭＳ Ｐゴシック" panose="020B0600070205080204" pitchFamily="34" charset="-128"/>
              </a:defRPr>
            </a:lvl2pPr>
            <a:lvl3pPr marL="831850" indent="-1905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Few controlled studies have tackled this issue and, </a:t>
            </a:r>
            <a:r>
              <a:rPr lang="en-US" altLang="en-US" sz="1800" b="0" i="1" dirty="0">
                <a:latin typeface="Arial" panose="020B0604020202020204" pitchFamily="34" charset="0"/>
                <a:cs typeface="Arial" panose="020B0604020202020204" pitchFamily="34" charset="0"/>
              </a:rPr>
              <a:t>to be clear, no such options are yet FDA approved for this purpose</a:t>
            </a:r>
          </a:p>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One RCT found that, after controlling for cocaine use, adjunctive clonidine maintenance (target = 0.3 mg/day) during BUP treatment prolonged opioid abstinence relative to placebo clonidine</a:t>
            </a:r>
          </a:p>
          <a:p>
            <a:pPr marL="598170" lvl="1" indent="-285750">
              <a:lnSpc>
                <a:spcPct val="90000"/>
              </a:lnSpc>
              <a:spcBef>
                <a:spcPct val="30000"/>
              </a:spcBef>
              <a:spcAft>
                <a:spcPts val="600"/>
              </a:spcAft>
              <a:buSzPct val="100000"/>
              <a:buFont typeface="Wingdings" pitchFamily="2" charset="2"/>
              <a:buChar char="Ø"/>
            </a:pPr>
            <a:r>
              <a:rPr lang="en-US" altLang="en-US" sz="1600" b="0" dirty="0">
                <a:latin typeface="Arial" panose="020B0604020202020204" pitchFamily="34" charset="0"/>
                <a:cs typeface="Arial" panose="020B0604020202020204" pitchFamily="34" charset="0"/>
              </a:rPr>
              <a:t>Clonidine also helped to decouple stress from craving</a:t>
            </a:r>
          </a:p>
          <a:p>
            <a:pPr>
              <a:lnSpc>
                <a:spcPct val="90000"/>
              </a:lnSpc>
              <a:spcBef>
                <a:spcPct val="30000"/>
              </a:spcBef>
              <a:spcAft>
                <a:spcPts val="600"/>
              </a:spcAft>
              <a:buSzPct val="100000"/>
              <a:buFont typeface="Wingdings" pitchFamily="2" charset="2"/>
              <a:buChar char="v"/>
            </a:pPr>
            <a:r>
              <a:rPr lang="en-US" altLang="en-US" sz="1800" b="0" dirty="0">
                <a:latin typeface="Arial" panose="020B0604020202020204" pitchFamily="34" charset="0"/>
                <a:cs typeface="Arial" panose="020B0604020202020204" pitchFamily="34" charset="0"/>
              </a:rPr>
              <a:t>While promising, further RCTs needed to determine whether this effect is robust, and to what extent adjunctive or non-pharmacological approaches (e.g. neuromodulation, CBT, CM, medication management) offer incremental efficacy improvement, especially in mitigating the role of stress-induced relapse </a:t>
            </a:r>
          </a:p>
        </p:txBody>
      </p:sp>
    </p:spTree>
    <p:extLst>
      <p:ext uri="{BB962C8B-B14F-4D97-AF65-F5344CB8AC3E}">
        <p14:creationId xmlns:p14="http://schemas.microsoft.com/office/powerpoint/2010/main" val="399743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C323380-7965-BEDB-714B-D64ED8B72D81}"/>
              </a:ext>
            </a:extLst>
          </p:cNvPr>
          <p:cNvSpPr txBox="1">
            <a:spLocks/>
          </p:cNvSpPr>
          <p:nvPr/>
        </p:nvSpPr>
        <p:spPr>
          <a:xfrm>
            <a:off x="914400" y="992221"/>
            <a:ext cx="10439400" cy="5721400"/>
          </a:xfrm>
          <a:prstGeom prst="rect">
            <a:avLst/>
          </a:prstGeom>
        </p:spPr>
        <p:txBody>
          <a:bodyPr>
            <a:normAutofit/>
          </a:bodyPr>
          <a:lstStyle>
            <a:lvl1pPr marL="320024" indent="-320024" algn="l" rtl="0" eaLnBrk="1" latinLnBrk="0" hangingPunct="1">
              <a:spcBef>
                <a:spcPct val="20000"/>
              </a:spcBef>
              <a:buClr>
                <a:schemeClr val="accent2"/>
              </a:buClr>
              <a:buSzPct val="100000"/>
              <a:buFont typeface="Wingdings 2" panose="05020102010507070707" pitchFamily="18" charset="2"/>
              <a:buChar char="®"/>
              <a:defRPr sz="3000" kern="1200">
                <a:solidFill>
                  <a:schemeClr val="tx1"/>
                </a:solidFill>
                <a:latin typeface="Lato" panose="020F0502020204030203" pitchFamily="34" charset="0"/>
                <a:ea typeface="+mn-ea"/>
                <a:cs typeface="+mn-cs"/>
              </a:defRPr>
            </a:lvl1pPr>
            <a:lvl2pPr marL="630904" indent="-274306" algn="l" rtl="0" eaLnBrk="1" latinLnBrk="0" hangingPunct="1">
              <a:spcBef>
                <a:spcPct val="20000"/>
              </a:spcBef>
              <a:buClr>
                <a:schemeClr val="accent2"/>
              </a:buClr>
              <a:buSzPct val="90000"/>
              <a:buFont typeface="Wingdings 2" panose="05020102010507070707" pitchFamily="18" charset="2"/>
              <a:buChar char="®"/>
              <a:defRPr sz="2600" kern="1200">
                <a:solidFill>
                  <a:schemeClr val="tx1"/>
                </a:solidFill>
                <a:latin typeface="Lato" panose="020F0502020204030203" pitchFamily="34" charset="0"/>
                <a:ea typeface="+mn-ea"/>
                <a:cs typeface="+mn-cs"/>
              </a:defRPr>
            </a:lvl2pPr>
            <a:lvl3pPr marL="923498" indent="-274306" algn="l" rtl="0" eaLnBrk="1" latinLnBrk="0" hangingPunct="1">
              <a:spcBef>
                <a:spcPct val="20000"/>
              </a:spcBef>
              <a:buClr>
                <a:schemeClr val="accent2"/>
              </a:buClr>
              <a:buSzPct val="80000"/>
              <a:buFont typeface="Wingdings 2" panose="05020102010507070707" pitchFamily="18" charset="2"/>
              <a:buChar char="®"/>
              <a:defRPr sz="2400" kern="1200">
                <a:solidFill>
                  <a:schemeClr val="tx1"/>
                </a:solidFill>
                <a:latin typeface="Lato" panose="020F0502020204030203" pitchFamily="34" charset="0"/>
                <a:ea typeface="+mn-ea"/>
                <a:cs typeface="+mn-cs"/>
              </a:defRPr>
            </a:lvl3pPr>
            <a:lvl4pPr marL="1188661" indent="-228589" algn="l" rtl="0" eaLnBrk="1" latinLnBrk="0" hangingPunct="1">
              <a:spcBef>
                <a:spcPct val="20000"/>
              </a:spcBef>
              <a:buClr>
                <a:schemeClr val="accent2"/>
              </a:buClr>
              <a:buSzPct val="70000"/>
              <a:buFont typeface="Wingdings 2" panose="05020102010507070707" pitchFamily="18" charset="2"/>
              <a:buChar char="®"/>
              <a:defRPr sz="2200" kern="1200">
                <a:solidFill>
                  <a:schemeClr val="tx1"/>
                </a:solidFill>
                <a:latin typeface="Lato" panose="020F0502020204030203" pitchFamily="34" charset="0"/>
                <a:ea typeface="+mn-ea"/>
                <a:cs typeface="+mn-cs"/>
              </a:defRPr>
            </a:lvl4pPr>
            <a:lvl5pPr marL="1426392" indent="-228589" algn="l" rtl="0" eaLnBrk="1" latinLnBrk="0" hangingPunct="1">
              <a:spcBef>
                <a:spcPct val="20000"/>
              </a:spcBef>
              <a:buClr>
                <a:schemeClr val="accent2"/>
              </a:buClr>
              <a:buSzPct val="60000"/>
              <a:buFont typeface="Wingdings 2" panose="05020102010507070707" pitchFamily="18" charset="2"/>
              <a:buChar char="®"/>
              <a:defRPr sz="2000" kern="1200">
                <a:solidFill>
                  <a:schemeClr val="tx1"/>
                </a:solidFill>
                <a:latin typeface="Lato" panose="020F0502020204030203" pitchFamily="34" charset="0"/>
                <a:ea typeface="+mn-ea"/>
                <a:cs typeface="+mn-cs"/>
              </a:defRPr>
            </a:lvl5pPr>
            <a:lvl6pPr marL="1673269" indent="-228589"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00" indent="-228589"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302"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461"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a:lstStyle>
          <a:p>
            <a:pPr>
              <a:buFont typeface="Wingdings" charset="2"/>
              <a:buChar char="v"/>
            </a:pPr>
            <a:endParaRPr lang="en-US" sz="1400" dirty="0">
              <a:latin typeface="Arial"/>
              <a:cs typeface="Arial"/>
            </a:endParaRPr>
          </a:p>
          <a:p>
            <a:pPr>
              <a:spcAft>
                <a:spcPts val="300"/>
              </a:spcAft>
              <a:buFont typeface="Wingdings" pitchFamily="2" charset="2"/>
              <a:buChar char="v"/>
            </a:pPr>
            <a:r>
              <a:rPr lang="en-US" sz="2000" dirty="0">
                <a:latin typeface="Arial"/>
                <a:cs typeface="Arial"/>
              </a:rPr>
              <a:t>Park Therapeutics</a:t>
            </a:r>
          </a:p>
          <a:p>
            <a:pPr lvl="1">
              <a:spcBef>
                <a:spcPts val="300"/>
              </a:spcBef>
              <a:spcAft>
                <a:spcPts val="1200"/>
              </a:spcAft>
              <a:buFont typeface="Wingdings" pitchFamily="2" charset="2"/>
              <a:buChar char="Ø"/>
            </a:pPr>
            <a:r>
              <a:rPr lang="en-US" sz="2000" dirty="0">
                <a:latin typeface="Arial"/>
                <a:cs typeface="Arial"/>
              </a:rPr>
              <a:t>Pending NIH grant application (Co-PI): Development of </a:t>
            </a:r>
            <a:r>
              <a:rPr lang="en-US" sz="2000" i="1" dirty="0">
                <a:latin typeface="Arial"/>
                <a:cs typeface="Arial"/>
              </a:rPr>
              <a:t>mu</a:t>
            </a:r>
            <a:r>
              <a:rPr lang="en-US" sz="2000" dirty="0">
                <a:latin typeface="Arial"/>
                <a:cs typeface="Arial"/>
              </a:rPr>
              <a:t>-opioid/nociceptin receptor agonist for treatment of OUD</a:t>
            </a:r>
          </a:p>
          <a:p>
            <a:pPr>
              <a:spcAft>
                <a:spcPts val="300"/>
              </a:spcAft>
              <a:buFont typeface="Wingdings" pitchFamily="2" charset="2"/>
              <a:buChar char="v"/>
            </a:pPr>
            <a:r>
              <a:rPr lang="en-US" sz="2000" dirty="0">
                <a:latin typeface="Arial"/>
                <a:cs typeface="Arial"/>
              </a:rPr>
              <a:t>MI CARES</a:t>
            </a:r>
          </a:p>
          <a:p>
            <a:pPr lvl="1">
              <a:spcBef>
                <a:spcPts val="300"/>
              </a:spcBef>
              <a:spcAft>
                <a:spcPts val="1200"/>
              </a:spcAft>
              <a:buFont typeface="Wingdings" pitchFamily="2" charset="2"/>
              <a:buChar char="Ø"/>
            </a:pPr>
            <a:r>
              <a:rPr lang="en-US" sz="2000" dirty="0">
                <a:latin typeface="Arial"/>
                <a:cs typeface="Arial"/>
              </a:rPr>
              <a:t>Grant subcontract (Co-investigator): Online program to educate U.S. physicians, medical students and advanced practice professionals in addiction medicine</a:t>
            </a:r>
          </a:p>
          <a:p>
            <a:pPr>
              <a:spcAft>
                <a:spcPts val="300"/>
              </a:spcAft>
              <a:buFont typeface="Wingdings" pitchFamily="2" charset="2"/>
              <a:buChar char="v"/>
            </a:pPr>
            <a:r>
              <a:rPr lang="en-US" sz="2000" dirty="0" err="1">
                <a:latin typeface="Arial"/>
                <a:cs typeface="Arial"/>
              </a:rPr>
              <a:t>Arborsense</a:t>
            </a:r>
            <a:r>
              <a:rPr lang="en-US" sz="2000" dirty="0">
                <a:latin typeface="Arial"/>
                <a:cs typeface="Arial"/>
              </a:rPr>
              <a:t>, Inc.</a:t>
            </a:r>
          </a:p>
          <a:p>
            <a:pPr lvl="1">
              <a:spcBef>
                <a:spcPts val="300"/>
              </a:spcBef>
              <a:buFont typeface="Wingdings" pitchFamily="2" charset="2"/>
              <a:buChar char="Ø"/>
            </a:pPr>
            <a:r>
              <a:rPr lang="en-US" sz="2000" dirty="0">
                <a:latin typeface="Arial"/>
                <a:cs typeface="Arial"/>
              </a:rPr>
              <a:t>Paid consultant for novel drug detection methodology</a:t>
            </a:r>
          </a:p>
          <a:p>
            <a:pPr marL="118872" indent="0">
              <a:spcAft>
                <a:spcPts val="600"/>
              </a:spcAft>
              <a:buFont typeface="Wingdings 2" panose="05020102010507070707" pitchFamily="18" charset="2"/>
              <a:buNone/>
            </a:pPr>
            <a:endParaRPr lang="en-US" sz="1400" dirty="0">
              <a:latin typeface="Arial"/>
              <a:cs typeface="Arial"/>
            </a:endParaRPr>
          </a:p>
        </p:txBody>
      </p:sp>
      <p:sp>
        <p:nvSpPr>
          <p:cNvPr id="5" name="Rectangle 1026">
            <a:extLst>
              <a:ext uri="{FF2B5EF4-FFF2-40B4-BE49-F238E27FC236}">
                <a16:creationId xmlns:a16="http://schemas.microsoft.com/office/drawing/2014/main" id="{98D0E4CF-6677-C5A5-A7D0-146E72CB7AB1}"/>
              </a:ext>
            </a:extLst>
          </p:cNvPr>
          <p:cNvSpPr txBox="1">
            <a:spLocks noChangeArrowheads="1"/>
          </p:cNvSpPr>
          <p:nvPr/>
        </p:nvSpPr>
        <p:spPr bwMode="auto">
          <a:xfrm>
            <a:off x="533400" y="126735"/>
            <a:ext cx="11125200" cy="6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Disclosure information 2</a:t>
            </a:r>
          </a:p>
        </p:txBody>
      </p:sp>
    </p:spTree>
    <p:extLst>
      <p:ext uri="{BB962C8B-B14F-4D97-AF65-F5344CB8AC3E}">
        <p14:creationId xmlns:p14="http://schemas.microsoft.com/office/powerpoint/2010/main" val="197368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066800" y="1371600"/>
            <a:ext cx="6248400" cy="1294866"/>
          </a:xfrm>
        </p:spPr>
        <p:txBody>
          <a:bodyPr>
            <a:normAutofit/>
          </a:bodyPr>
          <a:lstStyle/>
          <a:p>
            <a:pPr marR="0" lvl="0">
              <a:spcBef>
                <a:spcPts val="0"/>
              </a:spcBef>
              <a:spcAft>
                <a:spcPts val="1500"/>
              </a:spcAft>
              <a:buFont typeface="Wingdings" pitchFamily="2" charset="2"/>
              <a:buChar char="v"/>
            </a:pPr>
            <a:r>
              <a:rPr lang="en-US" sz="2200" dirty="0">
                <a:effectLst/>
                <a:latin typeface="Arial" panose="020B0604020202020204" pitchFamily="34" charset="0"/>
                <a:ea typeface="Calibri" panose="020F0502020204030204" pitchFamily="34" charset="0"/>
                <a:cs typeface="Arial" panose="020B0604020202020204" pitchFamily="34" charset="0"/>
              </a:rPr>
              <a:t>Improve understanding of the pharmacology of BUP relating to its safety and efficacy in treating opioid use disorder (OUD)</a:t>
            </a:r>
          </a:p>
        </p:txBody>
      </p:sp>
      <p:pic>
        <p:nvPicPr>
          <p:cNvPr id="5" name="Picture 4">
            <a:extLst>
              <a:ext uri="{FF2B5EF4-FFF2-40B4-BE49-F238E27FC236}">
                <a16:creationId xmlns:a16="http://schemas.microsoft.com/office/drawing/2014/main" id="{290224E5-A6EB-2469-9B2B-755D68702D40}"/>
              </a:ext>
            </a:extLst>
          </p:cNvPr>
          <p:cNvPicPr>
            <a:picLocks noChangeAspect="1"/>
          </p:cNvPicPr>
          <p:nvPr/>
        </p:nvPicPr>
        <p:blipFill>
          <a:blip r:embed="rId2"/>
          <a:stretch>
            <a:fillRect/>
          </a:stretch>
        </p:blipFill>
        <p:spPr>
          <a:xfrm>
            <a:off x="7467600" y="1371600"/>
            <a:ext cx="1676400" cy="1294866"/>
          </a:xfrm>
          <a:prstGeom prst="rect">
            <a:avLst/>
          </a:prstGeom>
          <a:scene3d>
            <a:camera prst="orthographicFront">
              <a:rot lat="0" lon="0" rev="0"/>
            </a:camera>
            <a:lightRig rig="threePt" dir="t"/>
          </a:scene3d>
        </p:spPr>
      </p:pic>
      <p:grpSp>
        <p:nvGrpSpPr>
          <p:cNvPr id="11" name="Group 10">
            <a:extLst>
              <a:ext uri="{FF2B5EF4-FFF2-40B4-BE49-F238E27FC236}">
                <a16:creationId xmlns:a16="http://schemas.microsoft.com/office/drawing/2014/main" id="{B89EFDCA-B794-2B1D-CE51-74210B1D1EC8}"/>
              </a:ext>
            </a:extLst>
          </p:cNvPr>
          <p:cNvGrpSpPr/>
          <p:nvPr/>
        </p:nvGrpSpPr>
        <p:grpSpPr>
          <a:xfrm>
            <a:off x="1066800" y="4664765"/>
            <a:ext cx="7934633" cy="1432892"/>
            <a:chOff x="1066800" y="4664765"/>
            <a:chExt cx="7934633" cy="1432892"/>
          </a:xfrm>
        </p:grpSpPr>
        <p:pic>
          <p:nvPicPr>
            <p:cNvPr id="6" name="Picture 5">
              <a:extLst>
                <a:ext uri="{FF2B5EF4-FFF2-40B4-BE49-F238E27FC236}">
                  <a16:creationId xmlns:a16="http://schemas.microsoft.com/office/drawing/2014/main" id="{9832C080-C3C1-E088-1805-C7B2B9B565BC}"/>
                </a:ext>
              </a:extLst>
            </p:cNvPr>
            <p:cNvPicPr>
              <a:picLocks noChangeAspect="1"/>
            </p:cNvPicPr>
            <p:nvPr/>
          </p:nvPicPr>
          <p:blipFill>
            <a:blip r:embed="rId3"/>
            <a:stretch>
              <a:fillRect/>
            </a:stretch>
          </p:blipFill>
          <p:spPr>
            <a:xfrm>
              <a:off x="7467600" y="4664765"/>
              <a:ext cx="1533833" cy="1431235"/>
            </a:xfrm>
            <a:prstGeom prst="rect">
              <a:avLst/>
            </a:prstGeom>
          </p:spPr>
        </p:pic>
        <p:sp>
          <p:nvSpPr>
            <p:cNvPr id="8" name="Content Placeholder 3">
              <a:extLst>
                <a:ext uri="{FF2B5EF4-FFF2-40B4-BE49-F238E27FC236}">
                  <a16:creationId xmlns:a16="http://schemas.microsoft.com/office/drawing/2014/main" id="{B8A92C69-CE24-325C-A4CF-5F1D35D2757A}"/>
                </a:ext>
              </a:extLst>
            </p:cNvPr>
            <p:cNvSpPr txBox="1">
              <a:spLocks/>
            </p:cNvSpPr>
            <p:nvPr/>
          </p:nvSpPr>
          <p:spPr>
            <a:xfrm>
              <a:off x="1066800" y="4666422"/>
              <a:ext cx="6248400" cy="1431235"/>
            </a:xfrm>
            <a:prstGeom prst="rect">
              <a:avLst/>
            </a:prstGeom>
          </p:spPr>
          <p:txBody>
            <a:bodyPr vert="horz" lIns="91440">
              <a:normAutofit/>
            </a:bodyPr>
            <a:lstStyle>
              <a:lvl1pPr marL="320024" indent="-320024" algn="l" rtl="0" eaLnBrk="1" latinLnBrk="0" hangingPunct="1">
                <a:spcBef>
                  <a:spcPct val="20000"/>
                </a:spcBef>
                <a:buClr>
                  <a:schemeClr val="accent2"/>
                </a:buClr>
                <a:buSzPct val="100000"/>
                <a:buFont typeface="Wingdings 2" panose="05020102010507070707" pitchFamily="18" charset="2"/>
                <a:buChar char="®"/>
                <a:defRPr sz="3000" kern="1200">
                  <a:solidFill>
                    <a:schemeClr val="tx1"/>
                  </a:solidFill>
                  <a:latin typeface="Lato" panose="020F0502020204030203" pitchFamily="34" charset="0"/>
                  <a:ea typeface="+mn-ea"/>
                  <a:cs typeface="+mn-cs"/>
                </a:defRPr>
              </a:lvl1pPr>
              <a:lvl2pPr marL="630904" indent="-274306" algn="l" rtl="0" eaLnBrk="1" latinLnBrk="0" hangingPunct="1">
                <a:spcBef>
                  <a:spcPct val="20000"/>
                </a:spcBef>
                <a:buClr>
                  <a:schemeClr val="accent2"/>
                </a:buClr>
                <a:buSzPct val="90000"/>
                <a:buFont typeface="Wingdings 2" panose="05020102010507070707" pitchFamily="18" charset="2"/>
                <a:buChar char="®"/>
                <a:defRPr sz="2600" kern="1200">
                  <a:solidFill>
                    <a:schemeClr val="tx1"/>
                  </a:solidFill>
                  <a:latin typeface="Lato" panose="020F0502020204030203" pitchFamily="34" charset="0"/>
                  <a:ea typeface="+mn-ea"/>
                  <a:cs typeface="+mn-cs"/>
                </a:defRPr>
              </a:lvl2pPr>
              <a:lvl3pPr marL="923498" indent="-274306" algn="l" rtl="0" eaLnBrk="1" latinLnBrk="0" hangingPunct="1">
                <a:spcBef>
                  <a:spcPct val="20000"/>
                </a:spcBef>
                <a:buClr>
                  <a:schemeClr val="accent2"/>
                </a:buClr>
                <a:buSzPct val="80000"/>
                <a:buFont typeface="Wingdings 2" panose="05020102010507070707" pitchFamily="18" charset="2"/>
                <a:buChar char="®"/>
                <a:defRPr sz="2400" kern="1200">
                  <a:solidFill>
                    <a:schemeClr val="tx1"/>
                  </a:solidFill>
                  <a:latin typeface="Lato" panose="020F0502020204030203" pitchFamily="34" charset="0"/>
                  <a:ea typeface="+mn-ea"/>
                  <a:cs typeface="+mn-cs"/>
                </a:defRPr>
              </a:lvl3pPr>
              <a:lvl4pPr marL="1188661" indent="-228589" algn="l" rtl="0" eaLnBrk="1" latinLnBrk="0" hangingPunct="1">
                <a:spcBef>
                  <a:spcPct val="20000"/>
                </a:spcBef>
                <a:buClr>
                  <a:schemeClr val="accent2"/>
                </a:buClr>
                <a:buSzPct val="70000"/>
                <a:buFont typeface="Wingdings 2" panose="05020102010507070707" pitchFamily="18" charset="2"/>
                <a:buChar char="®"/>
                <a:defRPr sz="2200" kern="1200">
                  <a:solidFill>
                    <a:schemeClr val="tx1"/>
                  </a:solidFill>
                  <a:latin typeface="Lato" panose="020F0502020204030203" pitchFamily="34" charset="0"/>
                  <a:ea typeface="+mn-ea"/>
                  <a:cs typeface="+mn-cs"/>
                </a:defRPr>
              </a:lvl4pPr>
              <a:lvl5pPr marL="1426392" indent="-228589" algn="l" rtl="0" eaLnBrk="1" latinLnBrk="0" hangingPunct="1">
                <a:spcBef>
                  <a:spcPct val="20000"/>
                </a:spcBef>
                <a:buClr>
                  <a:schemeClr val="accent2"/>
                </a:buClr>
                <a:buSzPct val="60000"/>
                <a:buFont typeface="Wingdings 2" panose="05020102010507070707" pitchFamily="18" charset="2"/>
                <a:buChar char="®"/>
                <a:defRPr sz="2000" kern="1200">
                  <a:solidFill>
                    <a:schemeClr val="tx1"/>
                  </a:solidFill>
                  <a:latin typeface="Lato" panose="020F0502020204030203" pitchFamily="34" charset="0"/>
                  <a:ea typeface="+mn-ea"/>
                  <a:cs typeface="+mn-cs"/>
                </a:defRPr>
              </a:lvl5pPr>
              <a:lvl6pPr marL="1673269" indent="-228589"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00" indent="-228589"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302"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461"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a:lstStyle>
            <a:p>
              <a:pPr>
                <a:spcBef>
                  <a:spcPts val="0"/>
                </a:spcBef>
                <a:spcAft>
                  <a:spcPts val="1500"/>
                </a:spcAft>
                <a:buFont typeface="Wingdings" pitchFamily="2" charset="2"/>
                <a:buChar char="v"/>
              </a:pPr>
              <a:r>
                <a:rPr lang="en-US" sz="2200" dirty="0">
                  <a:latin typeface="Arial" panose="020B0604020202020204" pitchFamily="34" charset="0"/>
                  <a:ea typeface="Calibri" panose="020F0502020204030204" pitchFamily="34" charset="0"/>
                  <a:cs typeface="Arial" panose="020B0604020202020204" pitchFamily="34" charset="0"/>
                </a:rPr>
                <a:t>Improve clinician confidence in BUP dosing practices for management of OUD and co-occurring pain</a:t>
              </a:r>
            </a:p>
          </p:txBody>
        </p:sp>
      </p:grpSp>
      <p:grpSp>
        <p:nvGrpSpPr>
          <p:cNvPr id="10" name="Group 9">
            <a:extLst>
              <a:ext uri="{FF2B5EF4-FFF2-40B4-BE49-F238E27FC236}">
                <a16:creationId xmlns:a16="http://schemas.microsoft.com/office/drawing/2014/main" id="{4C124A5A-5581-9BFD-AB80-F90AAAE701FD}"/>
              </a:ext>
            </a:extLst>
          </p:cNvPr>
          <p:cNvGrpSpPr/>
          <p:nvPr/>
        </p:nvGrpSpPr>
        <p:grpSpPr>
          <a:xfrm>
            <a:off x="1066800" y="2971800"/>
            <a:ext cx="10896600" cy="1381688"/>
            <a:chOff x="1066800" y="2971800"/>
            <a:chExt cx="10896600" cy="1381688"/>
          </a:xfrm>
        </p:grpSpPr>
        <p:pic>
          <p:nvPicPr>
            <p:cNvPr id="3" name="Picture 2">
              <a:extLst>
                <a:ext uri="{FF2B5EF4-FFF2-40B4-BE49-F238E27FC236}">
                  <a16:creationId xmlns:a16="http://schemas.microsoft.com/office/drawing/2014/main" id="{2F0400B2-017E-F694-3321-17B1810C57C0}"/>
                </a:ext>
              </a:extLst>
            </p:cNvPr>
            <p:cNvPicPr>
              <a:picLocks noChangeAspect="1"/>
            </p:cNvPicPr>
            <p:nvPr/>
          </p:nvPicPr>
          <p:blipFill>
            <a:blip r:embed="rId4"/>
            <a:stretch>
              <a:fillRect/>
            </a:stretch>
          </p:blipFill>
          <p:spPr>
            <a:xfrm>
              <a:off x="7467600" y="2971800"/>
              <a:ext cx="2209800" cy="1369912"/>
            </a:xfrm>
            <a:prstGeom prst="rect">
              <a:avLst/>
            </a:prstGeom>
          </p:spPr>
        </p:pic>
        <p:sp>
          <p:nvSpPr>
            <p:cNvPr id="7" name="Content Placeholder 3">
              <a:extLst>
                <a:ext uri="{FF2B5EF4-FFF2-40B4-BE49-F238E27FC236}">
                  <a16:creationId xmlns:a16="http://schemas.microsoft.com/office/drawing/2014/main" id="{094615BA-E960-119B-0267-504BC3BD2381}"/>
                </a:ext>
              </a:extLst>
            </p:cNvPr>
            <p:cNvSpPr txBox="1">
              <a:spLocks/>
            </p:cNvSpPr>
            <p:nvPr/>
          </p:nvSpPr>
          <p:spPr>
            <a:xfrm>
              <a:off x="1066800" y="2972334"/>
              <a:ext cx="6248400" cy="1294866"/>
            </a:xfrm>
            <a:prstGeom prst="rect">
              <a:avLst/>
            </a:prstGeom>
          </p:spPr>
          <p:txBody>
            <a:bodyPr vert="horz" lIns="91440">
              <a:normAutofit/>
            </a:bodyPr>
            <a:lstStyle>
              <a:lvl1pPr marL="320024" indent="-320024" algn="l" rtl="0" eaLnBrk="1" latinLnBrk="0" hangingPunct="1">
                <a:spcBef>
                  <a:spcPct val="20000"/>
                </a:spcBef>
                <a:buClr>
                  <a:schemeClr val="accent2"/>
                </a:buClr>
                <a:buSzPct val="100000"/>
                <a:buFont typeface="Wingdings 2" panose="05020102010507070707" pitchFamily="18" charset="2"/>
                <a:buChar char="®"/>
                <a:defRPr sz="3000" kern="1200">
                  <a:solidFill>
                    <a:schemeClr val="tx1"/>
                  </a:solidFill>
                  <a:latin typeface="Lato" panose="020F0502020204030203" pitchFamily="34" charset="0"/>
                  <a:ea typeface="+mn-ea"/>
                  <a:cs typeface="+mn-cs"/>
                </a:defRPr>
              </a:lvl1pPr>
              <a:lvl2pPr marL="630904" indent="-274306" algn="l" rtl="0" eaLnBrk="1" latinLnBrk="0" hangingPunct="1">
                <a:spcBef>
                  <a:spcPct val="20000"/>
                </a:spcBef>
                <a:buClr>
                  <a:schemeClr val="accent2"/>
                </a:buClr>
                <a:buSzPct val="90000"/>
                <a:buFont typeface="Wingdings 2" panose="05020102010507070707" pitchFamily="18" charset="2"/>
                <a:buChar char="®"/>
                <a:defRPr sz="2600" kern="1200">
                  <a:solidFill>
                    <a:schemeClr val="tx1"/>
                  </a:solidFill>
                  <a:latin typeface="Lato" panose="020F0502020204030203" pitchFamily="34" charset="0"/>
                  <a:ea typeface="+mn-ea"/>
                  <a:cs typeface="+mn-cs"/>
                </a:defRPr>
              </a:lvl2pPr>
              <a:lvl3pPr marL="923498" indent="-274306" algn="l" rtl="0" eaLnBrk="1" latinLnBrk="0" hangingPunct="1">
                <a:spcBef>
                  <a:spcPct val="20000"/>
                </a:spcBef>
                <a:buClr>
                  <a:schemeClr val="accent2"/>
                </a:buClr>
                <a:buSzPct val="80000"/>
                <a:buFont typeface="Wingdings 2" panose="05020102010507070707" pitchFamily="18" charset="2"/>
                <a:buChar char="®"/>
                <a:defRPr sz="2400" kern="1200">
                  <a:solidFill>
                    <a:schemeClr val="tx1"/>
                  </a:solidFill>
                  <a:latin typeface="Lato" panose="020F0502020204030203" pitchFamily="34" charset="0"/>
                  <a:ea typeface="+mn-ea"/>
                  <a:cs typeface="+mn-cs"/>
                </a:defRPr>
              </a:lvl3pPr>
              <a:lvl4pPr marL="1188661" indent="-228589" algn="l" rtl="0" eaLnBrk="1" latinLnBrk="0" hangingPunct="1">
                <a:spcBef>
                  <a:spcPct val="20000"/>
                </a:spcBef>
                <a:buClr>
                  <a:schemeClr val="accent2"/>
                </a:buClr>
                <a:buSzPct val="70000"/>
                <a:buFont typeface="Wingdings 2" panose="05020102010507070707" pitchFamily="18" charset="2"/>
                <a:buChar char="®"/>
                <a:defRPr sz="2200" kern="1200">
                  <a:solidFill>
                    <a:schemeClr val="tx1"/>
                  </a:solidFill>
                  <a:latin typeface="Lato" panose="020F0502020204030203" pitchFamily="34" charset="0"/>
                  <a:ea typeface="+mn-ea"/>
                  <a:cs typeface="+mn-cs"/>
                </a:defRPr>
              </a:lvl4pPr>
              <a:lvl5pPr marL="1426392" indent="-228589" algn="l" rtl="0" eaLnBrk="1" latinLnBrk="0" hangingPunct="1">
                <a:spcBef>
                  <a:spcPct val="20000"/>
                </a:spcBef>
                <a:buClr>
                  <a:schemeClr val="accent2"/>
                </a:buClr>
                <a:buSzPct val="60000"/>
                <a:buFont typeface="Wingdings 2" panose="05020102010507070707" pitchFamily="18" charset="2"/>
                <a:buChar char="®"/>
                <a:defRPr sz="2000" kern="1200">
                  <a:solidFill>
                    <a:schemeClr val="tx1"/>
                  </a:solidFill>
                  <a:latin typeface="Lato" panose="020F0502020204030203" pitchFamily="34" charset="0"/>
                  <a:ea typeface="+mn-ea"/>
                  <a:cs typeface="+mn-cs"/>
                </a:defRPr>
              </a:lvl5pPr>
              <a:lvl6pPr marL="1673269" indent="-228589"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00" indent="-228589"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302"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461"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a:lstStyle>
            <a:p>
              <a:pPr>
                <a:spcBef>
                  <a:spcPts val="0"/>
                </a:spcBef>
                <a:spcAft>
                  <a:spcPts val="1500"/>
                </a:spcAft>
                <a:buFont typeface="Wingdings" pitchFamily="2" charset="2"/>
                <a:buChar char="v"/>
              </a:pPr>
              <a:r>
                <a:rPr lang="en-US" sz="2200" dirty="0">
                  <a:latin typeface="Arial" panose="020B0604020202020204" pitchFamily="34" charset="0"/>
                  <a:ea typeface="Calibri" panose="020F0502020204030204" pitchFamily="34" charset="0"/>
                  <a:cs typeface="Arial" panose="020B0604020202020204" pitchFamily="34" charset="0"/>
                </a:rPr>
                <a:t>Identify and clear up common misconceptions and unanswered questions surrounding BUP induction and maintenance</a:t>
              </a:r>
            </a:p>
          </p:txBody>
        </p:sp>
        <p:pic>
          <p:nvPicPr>
            <p:cNvPr id="9" name="Picture 8">
              <a:extLst>
                <a:ext uri="{FF2B5EF4-FFF2-40B4-BE49-F238E27FC236}">
                  <a16:creationId xmlns:a16="http://schemas.microsoft.com/office/drawing/2014/main" id="{120831FC-9F92-F750-D2F7-9527CC2E3168}"/>
                </a:ext>
              </a:extLst>
            </p:cNvPr>
            <p:cNvPicPr>
              <a:picLocks noChangeAspect="1"/>
            </p:cNvPicPr>
            <p:nvPr/>
          </p:nvPicPr>
          <p:blipFill>
            <a:blip r:embed="rId5"/>
            <a:stretch>
              <a:fillRect/>
            </a:stretch>
          </p:blipFill>
          <p:spPr>
            <a:xfrm>
              <a:off x="9753600" y="2971800"/>
              <a:ext cx="2209800" cy="1381688"/>
            </a:xfrm>
            <a:prstGeom prst="rect">
              <a:avLst/>
            </a:prstGeom>
          </p:spPr>
        </p:pic>
      </p:grpSp>
      <p:sp>
        <p:nvSpPr>
          <p:cNvPr id="14" name="Rectangle 1026">
            <a:extLst>
              <a:ext uri="{FF2B5EF4-FFF2-40B4-BE49-F238E27FC236}">
                <a16:creationId xmlns:a16="http://schemas.microsoft.com/office/drawing/2014/main" id="{4455D7FC-893A-CD5B-BD0B-EDC69A9D2710}"/>
              </a:ext>
            </a:extLst>
          </p:cNvPr>
          <p:cNvSpPr txBox="1">
            <a:spLocks noChangeArrowheads="1"/>
          </p:cNvSpPr>
          <p:nvPr/>
        </p:nvSpPr>
        <p:spPr bwMode="auto">
          <a:xfrm>
            <a:off x="533400" y="126735"/>
            <a:ext cx="11125200" cy="6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Learning objectives</a:t>
            </a:r>
          </a:p>
        </p:txBody>
      </p:sp>
    </p:spTree>
    <p:extLst>
      <p:ext uri="{BB962C8B-B14F-4D97-AF65-F5344CB8AC3E}">
        <p14:creationId xmlns:p14="http://schemas.microsoft.com/office/powerpoint/2010/main" val="71524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26">
            <a:extLst>
              <a:ext uri="{FF2B5EF4-FFF2-40B4-BE49-F238E27FC236}">
                <a16:creationId xmlns:a16="http://schemas.microsoft.com/office/drawing/2014/main" id="{10ECDD00-B81B-CC9B-2A85-F3A57B9836F0}"/>
              </a:ext>
            </a:extLst>
          </p:cNvPr>
          <p:cNvSpPr txBox="1">
            <a:spLocks noChangeArrowheads="1"/>
          </p:cNvSpPr>
          <p:nvPr/>
        </p:nvSpPr>
        <p:spPr bwMode="auto">
          <a:xfrm>
            <a:off x="990600" y="33338"/>
            <a:ext cx="104394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Buprenorphine selectively activates </a:t>
            </a:r>
            <a:r>
              <a:rPr lang="en-US" altLang="en-US" sz="2800" b="0" i="1" dirty="0">
                <a:solidFill>
                  <a:srgbClr val="FFFF00"/>
                </a:solidFill>
                <a:latin typeface="Arial" panose="020B0604020202020204" pitchFamily="34" charset="0"/>
                <a:cs typeface="Arial" panose="020B0604020202020204" pitchFamily="34" charset="0"/>
              </a:rPr>
              <a:t>mu</a:t>
            </a:r>
            <a:r>
              <a:rPr lang="en-US" altLang="en-US" sz="2800" b="0" dirty="0">
                <a:solidFill>
                  <a:srgbClr val="FFFF00"/>
                </a:solidFill>
                <a:latin typeface="Arial" panose="020B0604020202020204" pitchFamily="34" charset="0"/>
                <a:cs typeface="Arial" panose="020B0604020202020204" pitchFamily="34" charset="0"/>
              </a:rPr>
              <a:t>-opioid receptors (µORs) at physiologically relevant concentrations</a:t>
            </a:r>
          </a:p>
        </p:txBody>
      </p:sp>
      <p:sp>
        <p:nvSpPr>
          <p:cNvPr id="32770" name="TextBox 22">
            <a:extLst>
              <a:ext uri="{FF2B5EF4-FFF2-40B4-BE49-F238E27FC236}">
                <a16:creationId xmlns:a16="http://schemas.microsoft.com/office/drawing/2014/main" id="{4D7CC5B2-3567-8328-5A74-17CF4E774B96}"/>
              </a:ext>
            </a:extLst>
          </p:cNvPr>
          <p:cNvSpPr txBox="1">
            <a:spLocks noChangeArrowheads="1"/>
          </p:cNvSpPr>
          <p:nvPr/>
        </p:nvSpPr>
        <p:spPr bwMode="auto">
          <a:xfrm>
            <a:off x="304800" y="1331416"/>
            <a:ext cx="6781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spcBef>
                <a:spcPts val="600"/>
              </a:spcBef>
              <a:spcAft>
                <a:spcPts val="600"/>
              </a:spcAft>
            </a:pPr>
            <a:r>
              <a:rPr lang="en-US" altLang="en-US" sz="1600" b="0" dirty="0">
                <a:solidFill>
                  <a:srgbClr val="FFFF00"/>
                </a:solidFill>
                <a:latin typeface="Arial" panose="020B0604020202020204" pitchFamily="34" charset="0"/>
                <a:cs typeface="Arial" panose="020B0604020202020204" pitchFamily="34" charset="0"/>
              </a:rPr>
              <a:t>“Partial agonist” misconception</a:t>
            </a:r>
            <a:r>
              <a:rPr lang="en-US" altLang="en-US" sz="1600" b="0" dirty="0">
                <a:latin typeface="Arial" panose="020B0604020202020204" pitchFamily="34" charset="0"/>
                <a:cs typeface="Arial" panose="020B0604020202020204" pitchFamily="34" charset="0"/>
              </a:rPr>
              <a:t>: µOR partial agonism does </a:t>
            </a:r>
            <a:r>
              <a:rPr lang="en-US" altLang="en-US" sz="1600" b="0" u="sng" dirty="0">
                <a:latin typeface="Arial" panose="020B0604020202020204" pitchFamily="34" charset="0"/>
                <a:cs typeface="Arial" panose="020B0604020202020204" pitchFamily="34" charset="0"/>
              </a:rPr>
              <a:t>not</a:t>
            </a:r>
            <a:r>
              <a:rPr lang="en-US" altLang="en-US" sz="1600" b="0" dirty="0">
                <a:latin typeface="Arial" panose="020B0604020202020204" pitchFamily="34" charset="0"/>
                <a:cs typeface="Arial" panose="020B0604020202020204" pitchFamily="34" charset="0"/>
              </a:rPr>
              <a:t> mean BUP clinical effects are universally limited. Rather, partial agonism refers to limited activation of GPCR machinery (figure). Clinical effects – which are mediated downstream via different intracellular signaling pathways –can differ in their </a:t>
            </a:r>
            <a:r>
              <a:rPr lang="en-US" altLang="en-US" sz="1600" b="0" i="1" dirty="0">
                <a:latin typeface="Arial" panose="020B0604020202020204" pitchFamily="34" charset="0"/>
                <a:cs typeface="Arial" panose="020B0604020202020204" pitchFamily="34" charset="0"/>
              </a:rPr>
              <a:t>intrinsic activity</a:t>
            </a:r>
            <a:r>
              <a:rPr lang="en-US" altLang="en-US" sz="1600" b="0" dirty="0">
                <a:latin typeface="Arial" panose="020B0604020202020204" pitchFamily="34" charset="0"/>
                <a:cs typeface="Arial" panose="020B0604020202020204" pitchFamily="34" charset="0"/>
              </a:rPr>
              <a:t>. This means there is </a:t>
            </a:r>
            <a:r>
              <a:rPr lang="en-US" altLang="en-US" sz="1600" b="0" u="sng" dirty="0">
                <a:latin typeface="Arial" panose="020B0604020202020204" pitchFamily="34" charset="0"/>
                <a:cs typeface="Arial" panose="020B0604020202020204" pitchFamily="34" charset="0"/>
              </a:rPr>
              <a:t>not</a:t>
            </a:r>
            <a:r>
              <a:rPr lang="en-US" altLang="en-US" sz="1600" b="0" dirty="0">
                <a:latin typeface="Arial" panose="020B0604020202020204" pitchFamily="34" charset="0"/>
                <a:cs typeface="Arial" panose="020B0604020202020204" pitchFamily="34" charset="0"/>
              </a:rPr>
              <a:t> a ceiling effect for every outcome measure.</a:t>
            </a:r>
          </a:p>
          <a:p>
            <a:pPr>
              <a:spcBef>
                <a:spcPts val="600"/>
              </a:spcBef>
              <a:spcAft>
                <a:spcPts val="600"/>
              </a:spcAft>
            </a:pPr>
            <a:r>
              <a:rPr lang="en-US" sz="1200" b="0" dirty="0"/>
              <a:t>     “A drug, acting at a single receptor subtype, can have multiple intrinsic efficacies that differ depending on which of the multiple responses coupled to a receptor is measured.” (Berg and Clarke, 2018)</a:t>
            </a:r>
            <a:endParaRPr lang="en-US" altLang="en-US" sz="1600" b="0" dirty="0">
              <a:latin typeface="Arial" panose="020B0604020202020204" pitchFamily="34" charset="0"/>
              <a:cs typeface="Arial" panose="020B0604020202020204" pitchFamily="34" charset="0"/>
            </a:endParaRPr>
          </a:p>
          <a:p>
            <a:pPr>
              <a:spcBef>
                <a:spcPts val="600"/>
              </a:spcBef>
              <a:spcAft>
                <a:spcPts val="600"/>
              </a:spcAft>
            </a:pPr>
            <a:r>
              <a:rPr lang="en-US" altLang="en-US" sz="1600" b="0" dirty="0">
                <a:solidFill>
                  <a:srgbClr val="FFFF00"/>
                </a:solidFill>
                <a:latin typeface="Arial" panose="020B0604020202020204" pitchFamily="34" charset="0"/>
                <a:cs typeface="Arial" panose="020B0604020202020204" pitchFamily="34" charset="0"/>
              </a:rPr>
              <a:t>Kappa/delta receptor involvement? </a:t>
            </a:r>
            <a:r>
              <a:rPr lang="en-US" altLang="en-US" sz="1600" b="0" dirty="0">
                <a:latin typeface="Arial" panose="020B0604020202020204" pitchFamily="34" charset="0"/>
                <a:cs typeface="Arial" panose="020B0604020202020204" pitchFamily="34" charset="0"/>
              </a:rPr>
              <a:t>No convincing evidence yet in animals or humans that BUP antagonism at </a:t>
            </a:r>
            <a:r>
              <a:rPr lang="en-US" altLang="en-US" sz="1600" b="0" i="1" dirty="0">
                <a:latin typeface="Arial" panose="020B0604020202020204" pitchFamily="34" charset="0"/>
                <a:cs typeface="Arial" panose="020B0604020202020204" pitchFamily="34" charset="0"/>
              </a:rPr>
              <a:t>kappa</a:t>
            </a:r>
            <a:r>
              <a:rPr lang="en-US" altLang="en-US" sz="1600" b="0" dirty="0">
                <a:latin typeface="Arial" panose="020B0604020202020204" pitchFamily="34" charset="0"/>
                <a:cs typeface="Arial" panose="020B0604020202020204" pitchFamily="34" charset="0"/>
              </a:rPr>
              <a:t> or </a:t>
            </a:r>
            <a:r>
              <a:rPr lang="en-US" altLang="en-US" sz="1600" b="0" i="1" dirty="0">
                <a:latin typeface="Arial" panose="020B0604020202020204" pitchFamily="34" charset="0"/>
                <a:cs typeface="Arial" panose="020B0604020202020204" pitchFamily="34" charset="0"/>
              </a:rPr>
              <a:t>delta</a:t>
            </a:r>
            <a:r>
              <a:rPr lang="en-US" altLang="en-US" sz="1600" b="0" dirty="0">
                <a:latin typeface="Arial" panose="020B0604020202020204" pitchFamily="34" charset="0"/>
                <a:cs typeface="Arial" panose="020B0604020202020204" pitchFamily="34" charset="0"/>
              </a:rPr>
              <a:t> receptors mediates its clinical efficacy for treating OUD.</a:t>
            </a:r>
            <a:endParaRPr lang="en-US" altLang="en-US" sz="1600" b="0" dirty="0">
              <a:solidFill>
                <a:srgbClr val="FFFF00"/>
              </a:solidFill>
              <a:latin typeface="Arial" panose="020B0604020202020204" pitchFamily="34" charset="0"/>
              <a:cs typeface="Arial" panose="020B0604020202020204" pitchFamily="34" charset="0"/>
            </a:endParaRPr>
          </a:p>
          <a:p>
            <a:pPr>
              <a:spcBef>
                <a:spcPts val="600"/>
              </a:spcBef>
              <a:spcAft>
                <a:spcPts val="600"/>
              </a:spcAft>
            </a:pPr>
            <a:r>
              <a:rPr lang="en-US" altLang="en-US" sz="1600" b="0" dirty="0">
                <a:solidFill>
                  <a:srgbClr val="FFFF00"/>
                </a:solidFill>
                <a:latin typeface="Arial" panose="020B0604020202020204" pitchFamily="34" charset="0"/>
                <a:cs typeface="Arial" panose="020B0604020202020204" pitchFamily="34" charset="0"/>
              </a:rPr>
              <a:t>“Nociception misconception”: </a:t>
            </a:r>
            <a:r>
              <a:rPr lang="en-US" altLang="en-US" sz="1600" b="0" dirty="0">
                <a:latin typeface="Arial" panose="020B0604020202020204" pitchFamily="34" charset="0"/>
                <a:cs typeface="Arial" panose="020B0604020202020204" pitchFamily="34" charset="0"/>
              </a:rPr>
              <a:t>BUP-induced GPCR activation is ≈1000x more potent at µORs than nociceptin receptors, therefore, nociceptin receptors are not mediating BUP effects at </a:t>
            </a:r>
            <a:r>
              <a:rPr lang="en-US" altLang="en-US" sz="1600" b="0" i="1" dirty="0">
                <a:latin typeface="Arial" panose="020B0604020202020204" pitchFamily="34" charset="0"/>
                <a:cs typeface="Arial" panose="020B0604020202020204" pitchFamily="34" charset="0"/>
              </a:rPr>
              <a:t>clinically relevant doses</a:t>
            </a:r>
            <a:r>
              <a:rPr lang="en-US" altLang="en-US" sz="1600" b="0" dirty="0">
                <a:latin typeface="Arial" panose="020B0604020202020204" pitchFamily="34" charset="0"/>
                <a:cs typeface="Arial" panose="020B0604020202020204" pitchFamily="34" charset="0"/>
              </a:rPr>
              <a:t>. </a:t>
            </a:r>
            <a:endParaRPr lang="en-US" altLang="en-US" sz="1600" b="0" dirty="0">
              <a:solidFill>
                <a:srgbClr val="FFFF00"/>
              </a:solidFill>
              <a:latin typeface="Arial" panose="020B0604020202020204" pitchFamily="34" charset="0"/>
              <a:cs typeface="Arial" panose="020B0604020202020204" pitchFamily="34" charset="0"/>
            </a:endParaRPr>
          </a:p>
          <a:p>
            <a:pPr>
              <a:spcBef>
                <a:spcPts val="600"/>
              </a:spcBef>
              <a:spcAft>
                <a:spcPts val="600"/>
              </a:spcAft>
            </a:pPr>
            <a:r>
              <a:rPr lang="en-US" altLang="en-US" sz="1600" b="0" dirty="0">
                <a:solidFill>
                  <a:srgbClr val="FFFF00"/>
                </a:solidFill>
                <a:latin typeface="Arial" panose="020B0604020202020204" pitchFamily="34" charset="0"/>
                <a:cs typeface="Arial" panose="020B0604020202020204" pitchFamily="34" charset="0"/>
              </a:rPr>
              <a:t>Occam’s razor</a:t>
            </a:r>
            <a:r>
              <a:rPr lang="en-US" altLang="en-US" sz="1600" b="0" dirty="0">
                <a:latin typeface="Arial" panose="020B0604020202020204" pitchFamily="34" charset="0"/>
                <a:cs typeface="Arial" panose="020B0604020202020204" pitchFamily="34" charset="0"/>
              </a:rPr>
              <a:t>: BUP effects are – based on current knowledge –selectively attributable to its partial agonist effects at the µOR.</a:t>
            </a:r>
          </a:p>
        </p:txBody>
      </p:sp>
      <p:pic>
        <p:nvPicPr>
          <p:cNvPr id="2" name="Picture 1">
            <a:extLst>
              <a:ext uri="{FF2B5EF4-FFF2-40B4-BE49-F238E27FC236}">
                <a16:creationId xmlns:a16="http://schemas.microsoft.com/office/drawing/2014/main" id="{7EC52102-1EAD-4983-BC2B-D4D65E05A7A6}"/>
              </a:ext>
            </a:extLst>
          </p:cNvPr>
          <p:cNvPicPr>
            <a:picLocks noChangeAspect="1"/>
          </p:cNvPicPr>
          <p:nvPr/>
        </p:nvPicPr>
        <p:blipFill>
          <a:blip r:embed="rId3"/>
          <a:stretch>
            <a:fillRect/>
          </a:stretch>
        </p:blipFill>
        <p:spPr>
          <a:xfrm>
            <a:off x="7193859" y="1447800"/>
            <a:ext cx="4845741" cy="4657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277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27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26">
            <a:extLst>
              <a:ext uri="{FF2B5EF4-FFF2-40B4-BE49-F238E27FC236}">
                <a16:creationId xmlns:a16="http://schemas.microsoft.com/office/drawing/2014/main" id="{641C43F3-594C-48D7-0EA3-E5187FC2947A}"/>
              </a:ext>
            </a:extLst>
          </p:cNvPr>
          <p:cNvSpPr txBox="1">
            <a:spLocks noChangeArrowheads="1"/>
          </p:cNvSpPr>
          <p:nvPr/>
        </p:nvSpPr>
        <p:spPr bwMode="auto">
          <a:xfrm>
            <a:off x="533400" y="126735"/>
            <a:ext cx="11125200" cy="6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Addressing some misconceptions </a:t>
            </a:r>
          </a:p>
        </p:txBody>
      </p:sp>
      <p:sp>
        <p:nvSpPr>
          <p:cNvPr id="3" name="Rectangle 3">
            <a:extLst>
              <a:ext uri="{FF2B5EF4-FFF2-40B4-BE49-F238E27FC236}">
                <a16:creationId xmlns:a16="http://schemas.microsoft.com/office/drawing/2014/main" id="{24CB5241-8D21-EE01-E0F6-A98370D2C579}"/>
              </a:ext>
            </a:extLst>
          </p:cNvPr>
          <p:cNvSpPr>
            <a:spLocks noChangeArrowheads="1"/>
          </p:cNvSpPr>
          <p:nvPr/>
        </p:nvSpPr>
        <p:spPr bwMode="auto">
          <a:xfrm>
            <a:off x="457200" y="1066800"/>
            <a:ext cx="11277600" cy="158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defRPr sz="1400" b="1">
                <a:solidFill>
                  <a:schemeClr val="tx1"/>
                </a:solidFill>
                <a:latin typeface="Helvetica" pitchFamily="2" charset="0"/>
                <a:ea typeface="ＭＳ Ｐゴシック" panose="020B0600070205080204" pitchFamily="34" charset="-128"/>
              </a:defRPr>
            </a:lvl1pPr>
            <a:lvl2pPr marL="647700" indent="-190500">
              <a:defRPr sz="1400" b="1">
                <a:solidFill>
                  <a:schemeClr val="tx1"/>
                </a:solidFill>
                <a:latin typeface="Helvetica" pitchFamily="2" charset="0"/>
                <a:ea typeface="ＭＳ Ｐゴシック" panose="020B0600070205080204" pitchFamily="34" charset="-128"/>
              </a:defRPr>
            </a:lvl2pPr>
            <a:lvl3pPr marL="831850" indent="-1905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nSpc>
                <a:spcPct val="90000"/>
              </a:lnSpc>
              <a:spcBef>
                <a:spcPct val="30000"/>
              </a:spcBef>
              <a:spcAft>
                <a:spcPts val="600"/>
              </a:spcAft>
              <a:buSzPct val="100000"/>
              <a:buFont typeface="Wingdings" pitchFamily="2" charset="2"/>
              <a:buChar char="v"/>
            </a:pPr>
            <a:r>
              <a:rPr lang="en-US" altLang="en-US" sz="1800" b="0" dirty="0">
                <a:solidFill>
                  <a:srgbClr val="FFFF00"/>
                </a:solidFill>
                <a:latin typeface="Arial" panose="020B0604020202020204" pitchFamily="34" charset="0"/>
                <a:cs typeface="Arial" panose="020B0604020202020204" pitchFamily="34" charset="0"/>
              </a:rPr>
              <a:t>Opioid blockade</a:t>
            </a:r>
            <a:r>
              <a:rPr lang="en-US" altLang="en-US" sz="1800" b="0" dirty="0">
                <a:latin typeface="Arial" panose="020B0604020202020204" pitchFamily="34" charset="0"/>
                <a:cs typeface="Arial" panose="020B0604020202020204" pitchFamily="34" charset="0"/>
              </a:rPr>
              <a:t>: What is it and how is it achieved?</a:t>
            </a:r>
          </a:p>
          <a:p>
            <a:pPr marL="742950" lvl="1" indent="-285750">
              <a:lnSpc>
                <a:spcPct val="90000"/>
              </a:lnSpc>
              <a:spcBef>
                <a:spcPct val="30000"/>
              </a:spcBef>
              <a:spcAft>
                <a:spcPts val="600"/>
              </a:spcAft>
              <a:buSzPct val="100000"/>
              <a:buFont typeface="Wingdings" pitchFamily="2" charset="2"/>
              <a:buChar char="Ø"/>
            </a:pPr>
            <a:r>
              <a:rPr lang="en-US" altLang="en-US" sz="1800" b="0" dirty="0">
                <a:latin typeface="Arial" panose="020B0604020202020204" pitchFamily="34" charset="0"/>
                <a:cs typeface="Arial" panose="020B0604020202020204" pitchFamily="34" charset="0"/>
              </a:rPr>
              <a:t>Efficacy of BUP to attenuate certain effects of an opioid (e.g. fentanyl, hydromorphone), so that the opioid’s effects – typically liking (abuse potential), or toxicity such as respiratory depression – are comparable to placebo challenge (Greenwald et al.                                                                              2014; adopted by FDA for phase II studies).</a:t>
            </a:r>
          </a:p>
        </p:txBody>
      </p:sp>
      <p:pic>
        <p:nvPicPr>
          <p:cNvPr id="2" name="Picture 1">
            <a:extLst>
              <a:ext uri="{FF2B5EF4-FFF2-40B4-BE49-F238E27FC236}">
                <a16:creationId xmlns:a16="http://schemas.microsoft.com/office/drawing/2014/main" id="{E9802BD3-75B7-9D2E-DFC1-1730DC38DE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7116" y="2272707"/>
            <a:ext cx="4463384" cy="271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03F1DD1-AE93-4165-D530-801C9B961C32}"/>
              </a:ext>
            </a:extLst>
          </p:cNvPr>
          <p:cNvSpPr>
            <a:spLocks noChangeArrowheads="1"/>
          </p:cNvSpPr>
          <p:nvPr/>
        </p:nvSpPr>
        <p:spPr bwMode="auto">
          <a:xfrm>
            <a:off x="457200" y="2667000"/>
            <a:ext cx="63101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defRPr sz="1400" b="1">
                <a:solidFill>
                  <a:schemeClr val="tx1"/>
                </a:solidFill>
                <a:latin typeface="Helvetica" pitchFamily="2" charset="0"/>
                <a:ea typeface="ＭＳ Ｐゴシック" panose="020B0600070205080204" pitchFamily="34" charset="-128"/>
              </a:defRPr>
            </a:lvl1pPr>
            <a:lvl2pPr marL="647700" indent="-190500">
              <a:defRPr sz="1400" b="1">
                <a:solidFill>
                  <a:schemeClr val="tx1"/>
                </a:solidFill>
                <a:latin typeface="Helvetica" pitchFamily="2" charset="0"/>
                <a:ea typeface="ＭＳ Ｐゴシック" panose="020B0600070205080204" pitchFamily="34" charset="-128"/>
              </a:defRPr>
            </a:lvl2pPr>
            <a:lvl3pPr marL="831850" indent="-1905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marL="742950" lvl="1" indent="-285750">
              <a:lnSpc>
                <a:spcPct val="90000"/>
              </a:lnSpc>
              <a:spcBef>
                <a:spcPct val="30000"/>
              </a:spcBef>
              <a:spcAft>
                <a:spcPts val="600"/>
              </a:spcAft>
              <a:buSzPct val="100000"/>
              <a:buFont typeface="Wingdings" pitchFamily="2" charset="2"/>
              <a:buChar char="Ø"/>
            </a:pPr>
            <a:r>
              <a:rPr lang="en-US" altLang="en-US" sz="1800" b="0" dirty="0">
                <a:latin typeface="Arial" panose="020B0604020202020204" pitchFamily="34" charset="0"/>
                <a:cs typeface="Arial" panose="020B0604020202020204" pitchFamily="34" charset="0"/>
              </a:rPr>
              <a:t>Figure: Mechanism is likely cross-tolerance, leading to a rightward shift (reduction in potency) of the illicit opioid.  A formerly lethal dose is no longer lethal.</a:t>
            </a:r>
          </a:p>
          <a:p>
            <a:pPr marL="742950" lvl="1" indent="-285750">
              <a:lnSpc>
                <a:spcPct val="90000"/>
              </a:lnSpc>
              <a:spcBef>
                <a:spcPct val="30000"/>
              </a:spcBef>
              <a:spcAft>
                <a:spcPts val="1800"/>
              </a:spcAft>
              <a:buSzPct val="100000"/>
              <a:buFont typeface="Wingdings" pitchFamily="2" charset="2"/>
              <a:buChar char="Ø"/>
            </a:pPr>
            <a:r>
              <a:rPr lang="en-US" altLang="en-US" sz="1800" b="0" dirty="0">
                <a:solidFill>
                  <a:srgbClr val="FFFF00"/>
                </a:solidFill>
                <a:latin typeface="Arial" panose="020B0604020202020204" pitchFamily="34" charset="0"/>
                <a:cs typeface="Arial" panose="020B0604020202020204" pitchFamily="34" charset="0"/>
              </a:rPr>
              <a:t>Misconception</a:t>
            </a:r>
            <a:r>
              <a:rPr lang="en-US" altLang="en-US" sz="1800" b="0" dirty="0">
                <a:latin typeface="Arial" panose="020B0604020202020204" pitchFamily="34" charset="0"/>
                <a:cs typeface="Arial" panose="020B0604020202020204" pitchFamily="34" charset="0"/>
              </a:rPr>
              <a:t>: Naloxone co-formulated with BUP is </a:t>
            </a:r>
            <a:r>
              <a:rPr lang="en-US" altLang="en-US" sz="1800" b="0" u="sng" dirty="0">
                <a:latin typeface="Arial" panose="020B0604020202020204" pitchFamily="34" charset="0"/>
                <a:cs typeface="Arial" panose="020B0604020202020204" pitchFamily="34" charset="0"/>
              </a:rPr>
              <a:t>not</a:t>
            </a:r>
            <a:r>
              <a:rPr lang="en-US" altLang="en-US" sz="1800" b="0" dirty="0">
                <a:latin typeface="Arial" panose="020B0604020202020204" pitchFamily="34" charset="0"/>
                <a:cs typeface="Arial" panose="020B0604020202020204" pitchFamily="34" charset="0"/>
              </a:rPr>
              <a:t> the agent producing opioid blockade, nor was that ever the intent.  </a:t>
            </a:r>
          </a:p>
        </p:txBody>
      </p:sp>
      <p:sp>
        <p:nvSpPr>
          <p:cNvPr id="5" name="Rectangle 4">
            <a:extLst>
              <a:ext uri="{FF2B5EF4-FFF2-40B4-BE49-F238E27FC236}">
                <a16:creationId xmlns:a16="http://schemas.microsoft.com/office/drawing/2014/main" id="{BA5879C0-D075-3213-6100-87B22330B169}"/>
              </a:ext>
            </a:extLst>
          </p:cNvPr>
          <p:cNvSpPr>
            <a:spLocks noChangeArrowheads="1"/>
          </p:cNvSpPr>
          <p:nvPr/>
        </p:nvSpPr>
        <p:spPr bwMode="auto">
          <a:xfrm>
            <a:off x="521676" y="4724400"/>
            <a:ext cx="11488615" cy="188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defRPr sz="1400" b="1">
                <a:solidFill>
                  <a:schemeClr val="tx1"/>
                </a:solidFill>
                <a:latin typeface="Helvetica" pitchFamily="2" charset="0"/>
                <a:ea typeface="ＭＳ Ｐゴシック" panose="020B0600070205080204" pitchFamily="34" charset="-128"/>
              </a:defRPr>
            </a:lvl1pPr>
            <a:lvl2pPr marL="647700" indent="-190500">
              <a:defRPr sz="1400" b="1">
                <a:solidFill>
                  <a:schemeClr val="tx1"/>
                </a:solidFill>
                <a:latin typeface="Helvetica" pitchFamily="2" charset="0"/>
                <a:ea typeface="ＭＳ Ｐゴシック" panose="020B0600070205080204" pitchFamily="34" charset="-128"/>
              </a:defRPr>
            </a:lvl2pPr>
            <a:lvl3pPr marL="831850" indent="-1905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nSpc>
                <a:spcPct val="90000"/>
              </a:lnSpc>
              <a:spcBef>
                <a:spcPct val="30000"/>
              </a:spcBef>
              <a:spcAft>
                <a:spcPts val="600"/>
              </a:spcAft>
              <a:buSzPct val="100000"/>
              <a:buFont typeface="Wingdings" pitchFamily="2" charset="2"/>
              <a:buChar char="v"/>
            </a:pPr>
            <a:r>
              <a:rPr lang="en-US" altLang="en-US" sz="1800" b="0" dirty="0">
                <a:solidFill>
                  <a:srgbClr val="FFFF00"/>
                </a:solidFill>
                <a:latin typeface="Arial" panose="020B0604020202020204" pitchFamily="34" charset="0"/>
                <a:cs typeface="Arial" panose="020B0604020202020204" pitchFamily="34" charset="0"/>
              </a:rPr>
              <a:t>BUP is a weak/ineffective analgesic in OUD </a:t>
            </a:r>
            <a:r>
              <a:rPr lang="en-US" altLang="en-US" sz="1800" b="0" dirty="0">
                <a:latin typeface="Arial" panose="020B0604020202020204" pitchFamily="34" charset="0"/>
                <a:cs typeface="Arial" panose="020B0604020202020204" pitchFamily="34" charset="0"/>
              </a:rPr>
              <a:t>(</a:t>
            </a:r>
            <a:r>
              <a:rPr lang="en-US" altLang="en-US" sz="1800" b="0" i="1" dirty="0">
                <a:latin typeface="Arial" panose="020B0604020202020204" pitchFamily="34" charset="0"/>
                <a:cs typeface="Arial" panose="020B0604020202020204" pitchFamily="34" charset="0"/>
              </a:rPr>
              <a:t>Incorrect,                                                                           although there are limits, as will be discussed</a:t>
            </a:r>
            <a:r>
              <a:rPr lang="en-US" altLang="en-US" sz="1800" b="0" dirty="0">
                <a:latin typeface="Arial" panose="020B0604020202020204" pitchFamily="34" charset="0"/>
                <a:cs typeface="Arial" panose="020B0604020202020204" pitchFamily="34" charset="0"/>
              </a:rPr>
              <a:t>)</a:t>
            </a:r>
          </a:p>
          <a:p>
            <a:pPr marL="742950" lvl="1" indent="-285750">
              <a:lnSpc>
                <a:spcPct val="90000"/>
              </a:lnSpc>
              <a:spcBef>
                <a:spcPct val="30000"/>
              </a:spcBef>
              <a:spcAft>
                <a:spcPts val="600"/>
              </a:spcAft>
              <a:buSzPct val="100000"/>
              <a:buFont typeface="Wingdings" pitchFamily="2" charset="2"/>
              <a:buChar char="Ø"/>
            </a:pPr>
            <a:r>
              <a:rPr lang="en-US" altLang="en-US" sz="1800" b="0" dirty="0">
                <a:latin typeface="Arial" panose="020B0604020202020204" pitchFamily="34" charset="0"/>
                <a:cs typeface="Arial" panose="020B0604020202020204" pitchFamily="34" charset="0"/>
              </a:rPr>
              <a:t>Confusion arises because of its dual indication for OUD and pain, and addressing both issues when there is comorbid pain and OUD, e.g. what formulation(s) and dose(s) to use?</a:t>
            </a:r>
          </a:p>
        </p:txBody>
      </p:sp>
    </p:spTree>
    <p:extLst>
      <p:ext uri="{BB962C8B-B14F-4D97-AF65-F5344CB8AC3E}">
        <p14:creationId xmlns:p14="http://schemas.microsoft.com/office/powerpoint/2010/main" val="38073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F2FC28-3DB9-5447-94A3-61AD5CCEF11F}"/>
              </a:ext>
            </a:extLst>
          </p:cNvPr>
          <p:cNvSpPr>
            <a:spLocks noGrp="1"/>
          </p:cNvSpPr>
          <p:nvPr>
            <p:ph idx="1"/>
          </p:nvPr>
        </p:nvSpPr>
        <p:spPr>
          <a:xfrm>
            <a:off x="533400" y="990600"/>
            <a:ext cx="3886200" cy="3583075"/>
          </a:xfrm>
        </p:spPr>
        <p:txBody>
          <a:bodyPr>
            <a:normAutofit fontScale="92500" lnSpcReduction="10000"/>
          </a:bodyPr>
          <a:lstStyle/>
          <a:p>
            <a:pPr>
              <a:spcAft>
                <a:spcPts val="1200"/>
              </a:spcAft>
              <a:buFont typeface="Wingdings" pitchFamily="2" charset="2"/>
              <a:buChar char="v"/>
            </a:pPr>
            <a:r>
              <a:rPr lang="en-US" sz="2000" dirty="0">
                <a:latin typeface="Arial" panose="020B0604020202020204" pitchFamily="34" charset="0"/>
                <a:cs typeface="Arial" panose="020B0604020202020204" pitchFamily="34" charset="0"/>
              </a:rPr>
              <a:t>Routes/formulations that are FDA-approved for OUD and analgesia</a:t>
            </a:r>
          </a:p>
          <a:p>
            <a:pPr lvl="1">
              <a:spcAft>
                <a:spcPts val="1200"/>
              </a:spcAft>
            </a:pPr>
            <a:r>
              <a:rPr lang="en-US" sz="2000" dirty="0">
                <a:latin typeface="Arial" panose="020B0604020202020204" pitchFamily="34" charset="0"/>
                <a:cs typeface="Arial" panose="020B0604020202020204" pitchFamily="34" charset="0"/>
              </a:rPr>
              <a:t>Injection (IV, IM and SC depot)</a:t>
            </a:r>
          </a:p>
          <a:p>
            <a:pPr lvl="1">
              <a:spcAft>
                <a:spcPts val="1200"/>
              </a:spcAft>
            </a:pPr>
            <a:r>
              <a:rPr lang="en-US" sz="2000" dirty="0">
                <a:latin typeface="Arial" panose="020B0604020202020204" pitchFamily="34" charset="0"/>
                <a:cs typeface="Arial" panose="020B0604020202020204" pitchFamily="34" charset="0"/>
              </a:rPr>
              <a:t>Transmucosal (SL tablet or buccal film)</a:t>
            </a:r>
          </a:p>
          <a:p>
            <a:pPr lvl="1">
              <a:spcAft>
                <a:spcPts val="1200"/>
              </a:spcAft>
            </a:pPr>
            <a:r>
              <a:rPr lang="en-US" sz="2000" dirty="0">
                <a:latin typeface="Arial" panose="020B0604020202020204" pitchFamily="34" charset="0"/>
                <a:cs typeface="Arial" panose="020B0604020202020204" pitchFamily="34" charset="0"/>
              </a:rPr>
              <a:t>Transdermal (patch)</a:t>
            </a:r>
          </a:p>
          <a:p>
            <a:pPr lvl="1"/>
            <a:r>
              <a:rPr lang="en-US" sz="2000" dirty="0">
                <a:solidFill>
                  <a:schemeClr val="tx1">
                    <a:lumMod val="50000"/>
                  </a:schemeClr>
                </a:solidFill>
                <a:latin typeface="Arial" panose="020B0604020202020204" pitchFamily="34" charset="0"/>
                <a:cs typeface="Arial" panose="020B0604020202020204" pitchFamily="34" charset="0"/>
              </a:rPr>
              <a:t>Implant (surgical) – no longer marketed in USA</a:t>
            </a:r>
          </a:p>
        </p:txBody>
      </p:sp>
      <p:sp>
        <p:nvSpPr>
          <p:cNvPr id="5" name="TextBox 4">
            <a:extLst>
              <a:ext uri="{FF2B5EF4-FFF2-40B4-BE49-F238E27FC236}">
                <a16:creationId xmlns:a16="http://schemas.microsoft.com/office/drawing/2014/main" id="{D9D4CACD-C50C-A042-9601-BA2C3B537FBE}"/>
              </a:ext>
            </a:extLst>
          </p:cNvPr>
          <p:cNvSpPr txBox="1"/>
          <p:nvPr/>
        </p:nvSpPr>
        <p:spPr>
          <a:xfrm>
            <a:off x="1143000" y="4876800"/>
            <a:ext cx="10744200" cy="1931298"/>
          </a:xfrm>
          <a:prstGeom prst="rect">
            <a:avLst/>
          </a:prstGeom>
          <a:noFill/>
        </p:spPr>
        <p:txBody>
          <a:bodyPr wrap="square" rtlCol="0">
            <a:spAutoFit/>
          </a:bodyPr>
          <a:lstStyle/>
          <a:p>
            <a:pPr>
              <a:spcAft>
                <a:spcPts val="600"/>
              </a:spcAft>
            </a:pPr>
            <a:r>
              <a:rPr lang="en-US" sz="1000" u="sng" dirty="0">
                <a:latin typeface="Arial" panose="020B0604020202020204" pitchFamily="34" charset="0"/>
                <a:cs typeface="Arial" panose="020B0604020202020204" pitchFamily="34" charset="0"/>
              </a:rPr>
              <a:t>Data references</a:t>
            </a:r>
            <a:r>
              <a:rPr lang="en-US" sz="1000" dirty="0">
                <a:latin typeface="Arial" panose="020B0604020202020204" pitchFamily="34" charset="0"/>
                <a:cs typeface="Arial" panose="020B0604020202020204" pitchFamily="34" charset="0"/>
              </a:rPr>
              <a:t>:</a:t>
            </a:r>
          </a:p>
          <a:p>
            <a:pPr marL="205740" indent="-205740">
              <a:spcAft>
                <a:spcPts val="600"/>
              </a:spcAft>
            </a:pPr>
            <a:r>
              <a:rPr lang="en-US" sz="1000" dirty="0">
                <a:latin typeface="Arial" panose="020B0604020202020204" pitchFamily="34" charset="0"/>
                <a:cs typeface="Arial" panose="020B0604020202020204" pitchFamily="34" charset="0"/>
              </a:rPr>
              <a:t>Andresen T, et al. (2011) Pharmacokinetic/pharmacodynamic relationships of transdermal buprenorphine and fentanyl in experimental human pain models. Basic Clin Pharmacol </a:t>
            </a:r>
            <a:r>
              <a:rPr lang="en-US" sz="1000" dirty="0" err="1">
                <a:latin typeface="Arial" panose="020B0604020202020204" pitchFamily="34" charset="0"/>
                <a:cs typeface="Arial" panose="020B0604020202020204" pitchFamily="34" charset="0"/>
              </a:rPr>
              <a:t>Toxicol</a:t>
            </a:r>
            <a:r>
              <a:rPr lang="en-US" sz="1000" dirty="0">
                <a:latin typeface="Arial" panose="020B0604020202020204" pitchFamily="34" charset="0"/>
                <a:cs typeface="Arial" panose="020B0604020202020204" pitchFamily="34" charset="0"/>
              </a:rPr>
              <a:t> 108: 274-284.</a:t>
            </a:r>
          </a:p>
          <a:p>
            <a:pPr marL="205740" indent="-205740">
              <a:spcAft>
                <a:spcPts val="600"/>
              </a:spcAft>
            </a:pPr>
            <a:r>
              <a:rPr lang="en-US" sz="1000" dirty="0">
                <a:latin typeface="Arial" panose="020B0604020202020204" pitchFamily="34" charset="0"/>
                <a:cs typeface="Arial" panose="020B0604020202020204" pitchFamily="34" charset="0"/>
              </a:rPr>
              <a:t>Kuhlman JJ, et al. (1996) Human pharmacokinetics of intravenous, sublingual, and buccal buprenorphine. J Anal </a:t>
            </a:r>
            <a:r>
              <a:rPr lang="en-US" sz="1000" dirty="0" err="1">
                <a:latin typeface="Arial" panose="020B0604020202020204" pitchFamily="34" charset="0"/>
                <a:cs typeface="Arial" panose="020B0604020202020204" pitchFamily="34" charset="0"/>
              </a:rPr>
              <a:t>Toxicol</a:t>
            </a:r>
            <a:r>
              <a:rPr lang="en-US" sz="1000" dirty="0">
                <a:latin typeface="Arial" panose="020B0604020202020204" pitchFamily="34" charset="0"/>
                <a:cs typeface="Arial" panose="020B0604020202020204" pitchFamily="34" charset="0"/>
              </a:rPr>
              <a:t> 20: 369-378.</a:t>
            </a:r>
          </a:p>
          <a:p>
            <a:pPr marL="205740" indent="-205740">
              <a:spcAft>
                <a:spcPts val="600"/>
              </a:spcAft>
            </a:pPr>
            <a:r>
              <a:rPr lang="en-US" sz="1000" dirty="0">
                <a:latin typeface="Arial" panose="020B0604020202020204" pitchFamily="34" charset="0"/>
                <a:cs typeface="Arial" panose="020B0604020202020204" pitchFamily="34" charset="0"/>
              </a:rPr>
              <a:t>Laffont CM, et al. (2016) Population pharmacokinetic modeling after repeated administrations of RBP-6000, a new, subcutaneously injectable, long-acting, sustained-release formulation of buprenorphine, for the treatment of opioid use disorder. J Clin Pharmacol 56: 806-815. {Data provided by the study sponsor.}</a:t>
            </a:r>
          </a:p>
          <a:p>
            <a:pPr marL="205740" indent="-205740">
              <a:spcAft>
                <a:spcPts val="600"/>
              </a:spcAft>
            </a:pPr>
            <a:r>
              <a:rPr lang="en-US" sz="1000" dirty="0">
                <a:latin typeface="Arial" panose="020B0604020202020204" pitchFamily="34" charset="0"/>
                <a:cs typeface="Arial" panose="020B0604020202020204" pitchFamily="34" charset="0"/>
              </a:rPr>
              <a:t>McAleer SD, et al. (2003) Pharmacokinetics of high-dose buprenorphine following single administration of sublingual tablet formulations in opioid naïve healthy male volunteers under a naltrexone block. Drug and Alcohol Dependence 72: 75-83.</a:t>
            </a:r>
          </a:p>
          <a:p>
            <a:pPr marL="205740" indent="-205740">
              <a:spcAft>
                <a:spcPts val="600"/>
              </a:spcAft>
            </a:pPr>
            <a:r>
              <a:rPr lang="en-US" sz="1000" dirty="0">
                <a:latin typeface="Arial" panose="020B0604020202020204" pitchFamily="34" charset="0"/>
                <a:cs typeface="Arial" panose="020B0604020202020204" pitchFamily="34" charset="0"/>
              </a:rPr>
              <a:t>White J, et al. (2009) Open-label dose-finding trial of buprenorphine implants (</a:t>
            </a:r>
            <a:r>
              <a:rPr lang="en-US" sz="1000" dirty="0" err="1">
                <a:latin typeface="Arial" panose="020B0604020202020204" pitchFamily="34" charset="0"/>
                <a:cs typeface="Arial" panose="020B0604020202020204" pitchFamily="34" charset="0"/>
              </a:rPr>
              <a:t>Probuphine</a:t>
            </a:r>
            <a:r>
              <a:rPr lang="en-US" sz="1000" dirty="0">
                <a:latin typeface="Arial" panose="020B0604020202020204" pitchFamily="34" charset="0"/>
                <a:cs typeface="Arial" panose="020B0604020202020204" pitchFamily="34" charset="0"/>
              </a:rPr>
              <a:t>®) for treatment of heroin dependence. Drug Alcohol Depend 103: 37-43.</a:t>
            </a:r>
            <a:endParaRPr lang="en-US" sz="9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8FB9DA-AD29-859D-2384-38ED3A996142}"/>
              </a:ext>
            </a:extLst>
          </p:cNvPr>
          <p:cNvSpPr txBox="1"/>
          <p:nvPr/>
        </p:nvSpPr>
        <p:spPr>
          <a:xfrm>
            <a:off x="1828800" y="152400"/>
            <a:ext cx="8915400" cy="523220"/>
          </a:xfrm>
          <a:prstGeom prst="rect">
            <a:avLst/>
          </a:prstGeom>
          <a:noFill/>
        </p:spPr>
        <p:txBody>
          <a:bodyPr wrap="square">
            <a:spAutoFit/>
          </a:bodyPr>
          <a:lstStyle/>
          <a:p>
            <a:r>
              <a:rPr lang="en-US" altLang="en-US" sz="2800" b="0" dirty="0">
                <a:solidFill>
                  <a:srgbClr val="FFFF00"/>
                </a:solidFill>
                <a:latin typeface="Arial" panose="020B0604020202020204" pitchFamily="34" charset="0"/>
                <a:cs typeface="Arial" panose="020B0604020202020204" pitchFamily="34" charset="0"/>
              </a:rPr>
              <a:t>BUP routes/formulations and pharmacokinetics (PK)</a:t>
            </a:r>
            <a:endParaRPr lang="en-US" sz="2800" dirty="0"/>
          </a:p>
        </p:txBody>
      </p:sp>
      <p:pic>
        <p:nvPicPr>
          <p:cNvPr id="2" name="Picture 1">
            <a:extLst>
              <a:ext uri="{FF2B5EF4-FFF2-40B4-BE49-F238E27FC236}">
                <a16:creationId xmlns:a16="http://schemas.microsoft.com/office/drawing/2014/main" id="{B0B24D5B-5ADE-7B61-ED23-59DCE64F943C}"/>
              </a:ext>
            </a:extLst>
          </p:cNvPr>
          <p:cNvPicPr>
            <a:picLocks noChangeAspect="1"/>
          </p:cNvPicPr>
          <p:nvPr/>
        </p:nvPicPr>
        <p:blipFill>
          <a:blip r:embed="rId3"/>
          <a:stretch>
            <a:fillRect/>
          </a:stretch>
        </p:blipFill>
        <p:spPr>
          <a:xfrm>
            <a:off x="4648200" y="1007724"/>
            <a:ext cx="7010400" cy="3861197"/>
          </a:xfrm>
          <a:prstGeom prst="rect">
            <a:avLst/>
          </a:prstGeom>
        </p:spPr>
      </p:pic>
    </p:spTree>
    <p:extLst>
      <p:ext uri="{BB962C8B-B14F-4D97-AF65-F5344CB8AC3E}">
        <p14:creationId xmlns:p14="http://schemas.microsoft.com/office/powerpoint/2010/main" val="1529724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F51E9819-875B-5643-A77F-B21D19E2F222}"/>
              </a:ext>
            </a:extLst>
          </p:cNvPr>
          <p:cNvSpPr>
            <a:spLocks noChangeArrowheads="1"/>
          </p:cNvSpPr>
          <p:nvPr/>
        </p:nvSpPr>
        <p:spPr bwMode="auto">
          <a:xfrm>
            <a:off x="6553200" y="1524001"/>
            <a:ext cx="480747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8">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spcAft>
                <a:spcPts val="600"/>
              </a:spcAft>
            </a:pPr>
            <a:r>
              <a:rPr lang="en-US" altLang="en-US" sz="2000" b="0" dirty="0">
                <a:latin typeface="Arial" panose="020B0604020202020204" pitchFamily="34" charset="0"/>
                <a:cs typeface="Arial" panose="020B0604020202020204" pitchFamily="34" charset="0"/>
              </a:rPr>
              <a:t>With addiction medicines, we're trying to maximize efficacy &amp; minimize side effects within a therapeutic window along a continuum (mediated by µOR occupancy)</a:t>
            </a:r>
          </a:p>
        </p:txBody>
      </p:sp>
      <p:grpSp>
        <p:nvGrpSpPr>
          <p:cNvPr id="4" name="Group 3">
            <a:extLst>
              <a:ext uri="{FF2B5EF4-FFF2-40B4-BE49-F238E27FC236}">
                <a16:creationId xmlns:a16="http://schemas.microsoft.com/office/drawing/2014/main" id="{2E278F83-82B7-384A-B07F-D4CC6A81B5E5}"/>
              </a:ext>
            </a:extLst>
          </p:cNvPr>
          <p:cNvGrpSpPr/>
          <p:nvPr/>
        </p:nvGrpSpPr>
        <p:grpSpPr>
          <a:xfrm>
            <a:off x="6274733" y="4747340"/>
            <a:ext cx="5460067" cy="1943300"/>
            <a:chOff x="3313473" y="4747340"/>
            <a:chExt cx="5460067" cy="1943300"/>
          </a:xfrm>
        </p:grpSpPr>
        <p:cxnSp>
          <p:nvCxnSpPr>
            <p:cNvPr id="14" name="Straight Connector 13">
              <a:extLst>
                <a:ext uri="{FF2B5EF4-FFF2-40B4-BE49-F238E27FC236}">
                  <a16:creationId xmlns:a16="http://schemas.microsoft.com/office/drawing/2014/main" id="{854FEB12-1362-0E46-B217-30D868982379}"/>
                </a:ext>
              </a:extLst>
            </p:cNvPr>
            <p:cNvCxnSpPr/>
            <p:nvPr/>
          </p:nvCxnSpPr>
          <p:spPr bwMode="auto">
            <a:xfrm>
              <a:off x="4534901" y="5354064"/>
              <a:ext cx="3020179" cy="0"/>
            </a:xfrm>
            <a:prstGeom prst="line">
              <a:avLst/>
            </a:prstGeom>
            <a:ln w="7302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ext Box 17">
              <a:extLst>
                <a:ext uri="{FF2B5EF4-FFF2-40B4-BE49-F238E27FC236}">
                  <a16:creationId xmlns:a16="http://schemas.microsoft.com/office/drawing/2014/main" id="{B7B357BF-308A-774D-89D0-851CBF5FC962}"/>
                </a:ext>
              </a:extLst>
            </p:cNvPr>
            <p:cNvSpPr txBox="1">
              <a:spLocks noChangeArrowheads="1"/>
            </p:cNvSpPr>
            <p:nvPr/>
          </p:nvSpPr>
          <p:spPr bwMode="auto">
            <a:xfrm>
              <a:off x="3602875" y="6105866"/>
              <a:ext cx="4927269" cy="584774"/>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defRPr/>
              </a:pPr>
              <a:r>
                <a:rPr lang="en-US" sz="1600" dirty="0">
                  <a:latin typeface="Arial" panose="020B0604020202020204" pitchFamily="34" charset="0"/>
                  <a:ea typeface="ＭＳ Ｐゴシック" charset="0"/>
                  <a:cs typeface="Arial" panose="020B0604020202020204" pitchFamily="34" charset="0"/>
                </a:rPr>
                <a:t>Increasing receptor occupancy </a:t>
              </a:r>
            </a:p>
            <a:p>
              <a:pPr algn="ctr">
                <a:defRPr/>
              </a:pPr>
              <a:r>
                <a:rPr lang="en-US" sz="1600" dirty="0">
                  <a:latin typeface="Arial" panose="020B0604020202020204" pitchFamily="34" charset="0"/>
                  <a:ea typeface="ＭＳ Ｐゴシック" charset="0"/>
                  <a:cs typeface="Arial" panose="020B0604020202020204" pitchFamily="34" charset="0"/>
                </a:rPr>
                <a:t>(or plasma concentration)</a:t>
              </a:r>
              <a:endParaRPr lang="en-US" sz="1600" i="1" dirty="0">
                <a:latin typeface="Arial" panose="020B0604020202020204" pitchFamily="34" charset="0"/>
                <a:ea typeface="ＭＳ Ｐゴシック" charset="0"/>
                <a:cs typeface="Arial" panose="020B0604020202020204" pitchFamily="34" charset="0"/>
              </a:endParaRPr>
            </a:p>
          </p:txBody>
        </p:sp>
        <p:sp>
          <p:nvSpPr>
            <p:cNvPr id="17" name="Oval 16">
              <a:extLst>
                <a:ext uri="{FF2B5EF4-FFF2-40B4-BE49-F238E27FC236}">
                  <a16:creationId xmlns:a16="http://schemas.microsoft.com/office/drawing/2014/main" id="{649D5445-7837-DD4C-B233-F08FE0E448D5}"/>
                </a:ext>
              </a:extLst>
            </p:cNvPr>
            <p:cNvSpPr/>
            <p:nvPr/>
          </p:nvSpPr>
          <p:spPr bwMode="auto">
            <a:xfrm>
              <a:off x="3313473" y="4747340"/>
              <a:ext cx="1228849" cy="118482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200" dirty="0">
                  <a:solidFill>
                    <a:schemeClr val="tx2"/>
                  </a:solidFill>
                  <a:latin typeface="Arial" panose="020B0604020202020204" pitchFamily="34" charset="0"/>
                  <a:cs typeface="Arial" panose="020B0604020202020204" pitchFamily="34" charset="0"/>
                </a:rPr>
                <a:t>Ineffective </a:t>
              </a:r>
              <a:br>
                <a:rPr lang="en-GB" sz="1200" dirty="0">
                  <a:solidFill>
                    <a:schemeClr val="tx2"/>
                  </a:solidFill>
                  <a:latin typeface="Arial" panose="020B0604020202020204" pitchFamily="34" charset="0"/>
                  <a:cs typeface="Arial" panose="020B0604020202020204" pitchFamily="34" charset="0"/>
                </a:rPr>
              </a:br>
              <a:r>
                <a:rPr lang="en-GB" sz="1200" dirty="0">
                  <a:solidFill>
                    <a:schemeClr val="tx2"/>
                  </a:solidFill>
                  <a:latin typeface="Arial" panose="020B0604020202020204" pitchFamily="34" charset="0"/>
                  <a:cs typeface="Arial" panose="020B0604020202020204" pitchFamily="34" charset="0"/>
                </a:rPr>
                <a:t>but safe</a:t>
              </a:r>
              <a:endParaRPr lang="en-GB" sz="1400" dirty="0">
                <a:solidFill>
                  <a:schemeClr val="tx2"/>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C4B93078-A94F-7246-AD12-F52D5D9A2866}"/>
                </a:ext>
              </a:extLst>
            </p:cNvPr>
            <p:cNvSpPr/>
            <p:nvPr/>
          </p:nvSpPr>
          <p:spPr bwMode="auto">
            <a:xfrm>
              <a:off x="4723384" y="4747340"/>
              <a:ext cx="1228849" cy="1184828"/>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200" dirty="0">
                  <a:solidFill>
                    <a:schemeClr val="accent2"/>
                  </a:solidFill>
                  <a:latin typeface="Arial" panose="020B0604020202020204" pitchFamily="34" charset="0"/>
                  <a:cs typeface="Arial" panose="020B0604020202020204" pitchFamily="34" charset="0"/>
                </a:rPr>
                <a:t>Effective </a:t>
              </a:r>
              <a:br>
                <a:rPr lang="en-GB" sz="1200" dirty="0">
                  <a:solidFill>
                    <a:schemeClr val="accent2"/>
                  </a:solidFill>
                  <a:latin typeface="Arial" panose="020B0604020202020204" pitchFamily="34" charset="0"/>
                  <a:cs typeface="Arial" panose="020B0604020202020204" pitchFamily="34" charset="0"/>
                </a:rPr>
              </a:br>
              <a:r>
                <a:rPr lang="en-GB" sz="1200" dirty="0">
                  <a:solidFill>
                    <a:schemeClr val="accent2"/>
                  </a:solidFill>
                  <a:latin typeface="Arial" panose="020B0604020202020204" pitchFamily="34" charset="0"/>
                  <a:cs typeface="Arial" panose="020B0604020202020204" pitchFamily="34" charset="0"/>
                </a:rPr>
                <a:t>and safe</a:t>
              </a:r>
            </a:p>
          </p:txBody>
        </p:sp>
        <p:sp>
          <p:nvSpPr>
            <p:cNvPr id="19" name="Oval 18">
              <a:extLst>
                <a:ext uri="{FF2B5EF4-FFF2-40B4-BE49-F238E27FC236}">
                  <a16:creationId xmlns:a16="http://schemas.microsoft.com/office/drawing/2014/main" id="{FA6599C1-7C32-D848-A949-6D3F0FEC5EE6}"/>
                </a:ext>
              </a:extLst>
            </p:cNvPr>
            <p:cNvSpPr/>
            <p:nvPr/>
          </p:nvSpPr>
          <p:spPr bwMode="auto">
            <a:xfrm>
              <a:off x="6134779" y="4747340"/>
              <a:ext cx="1228849" cy="118482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200" dirty="0">
                  <a:solidFill>
                    <a:schemeClr val="accent2"/>
                  </a:solidFill>
                  <a:latin typeface="Arial" panose="020B0604020202020204" pitchFamily="34" charset="0"/>
                  <a:cs typeface="Arial" panose="020B0604020202020204" pitchFamily="34" charset="0"/>
                </a:rPr>
                <a:t>Effective </a:t>
              </a:r>
              <a:br>
                <a:rPr lang="en-GB" sz="1200" dirty="0">
                  <a:solidFill>
                    <a:schemeClr val="accent2"/>
                  </a:solidFill>
                  <a:latin typeface="Arial" panose="020B0604020202020204" pitchFamily="34" charset="0"/>
                  <a:cs typeface="Arial" panose="020B0604020202020204" pitchFamily="34" charset="0"/>
                </a:rPr>
              </a:br>
              <a:r>
                <a:rPr lang="en-GB" sz="1200" dirty="0">
                  <a:solidFill>
                    <a:schemeClr val="accent2"/>
                  </a:solidFill>
                  <a:latin typeface="Arial" panose="020B0604020202020204" pitchFamily="34" charset="0"/>
                  <a:cs typeface="Arial" panose="020B0604020202020204" pitchFamily="34" charset="0"/>
                </a:rPr>
                <a:t>but unsafe</a:t>
              </a:r>
            </a:p>
          </p:txBody>
        </p:sp>
        <p:sp>
          <p:nvSpPr>
            <p:cNvPr id="20" name="Oval 19">
              <a:extLst>
                <a:ext uri="{FF2B5EF4-FFF2-40B4-BE49-F238E27FC236}">
                  <a16:creationId xmlns:a16="http://schemas.microsoft.com/office/drawing/2014/main" id="{E51B7706-78A3-044F-BD8B-8AF681E4E0A5}"/>
                </a:ext>
              </a:extLst>
            </p:cNvPr>
            <p:cNvSpPr/>
            <p:nvPr/>
          </p:nvSpPr>
          <p:spPr bwMode="auto">
            <a:xfrm>
              <a:off x="7544691" y="4747340"/>
              <a:ext cx="1228849" cy="1184828"/>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200" dirty="0">
                  <a:solidFill>
                    <a:schemeClr val="accent3"/>
                  </a:solidFill>
                  <a:latin typeface="Arial" panose="020B0604020202020204" pitchFamily="34" charset="0"/>
                  <a:cs typeface="Arial" panose="020B0604020202020204" pitchFamily="34" charset="0"/>
                </a:rPr>
                <a:t>Ineffective </a:t>
              </a:r>
              <a:br>
                <a:rPr lang="en-GB" sz="1200" dirty="0">
                  <a:solidFill>
                    <a:schemeClr val="accent3"/>
                  </a:solidFill>
                  <a:latin typeface="Arial" panose="020B0604020202020204" pitchFamily="34" charset="0"/>
                  <a:cs typeface="Arial" panose="020B0604020202020204" pitchFamily="34" charset="0"/>
                </a:rPr>
              </a:br>
              <a:r>
                <a:rPr lang="en-GB" sz="1200" dirty="0">
                  <a:solidFill>
                    <a:schemeClr val="accent3"/>
                  </a:solidFill>
                  <a:latin typeface="Arial" panose="020B0604020202020204" pitchFamily="34" charset="0"/>
                  <a:cs typeface="Arial" panose="020B0604020202020204" pitchFamily="34" charset="0"/>
                </a:rPr>
                <a:t>and unsafe</a:t>
              </a:r>
            </a:p>
          </p:txBody>
        </p:sp>
      </p:grpSp>
      <p:grpSp>
        <p:nvGrpSpPr>
          <p:cNvPr id="2" name="Group 1">
            <a:extLst>
              <a:ext uri="{FF2B5EF4-FFF2-40B4-BE49-F238E27FC236}">
                <a16:creationId xmlns:a16="http://schemas.microsoft.com/office/drawing/2014/main" id="{FD8EC2C2-DA62-2129-7F3F-1EB28681A2ED}"/>
              </a:ext>
            </a:extLst>
          </p:cNvPr>
          <p:cNvGrpSpPr/>
          <p:nvPr/>
        </p:nvGrpSpPr>
        <p:grpSpPr>
          <a:xfrm>
            <a:off x="483447" y="1524000"/>
            <a:ext cx="5307754" cy="4215319"/>
            <a:chOff x="483447" y="1524000"/>
            <a:chExt cx="5307754" cy="4215319"/>
          </a:xfrm>
        </p:grpSpPr>
        <p:sp>
          <p:nvSpPr>
            <p:cNvPr id="8" name="TextBox 4">
              <a:extLst>
                <a:ext uri="{FF2B5EF4-FFF2-40B4-BE49-F238E27FC236}">
                  <a16:creationId xmlns:a16="http://schemas.microsoft.com/office/drawing/2014/main" id="{7AC28F1D-CE5B-4D40-9D6A-EF1E95D70A46}"/>
                </a:ext>
              </a:extLst>
            </p:cNvPr>
            <p:cNvSpPr txBox="1">
              <a:spLocks noChangeArrowheads="1"/>
            </p:cNvSpPr>
            <p:nvPr/>
          </p:nvSpPr>
          <p:spPr bwMode="auto">
            <a:xfrm>
              <a:off x="483447" y="1524000"/>
              <a:ext cx="530775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spcAft>
                  <a:spcPts val="600"/>
                </a:spcAft>
              </a:pPr>
              <a:r>
                <a:rPr lang="en-US" altLang="en-US" sz="2000" b="0" dirty="0">
                  <a:latin typeface="Arial" panose="020B0604020202020204" pitchFamily="34" charset="0"/>
                  <a:cs typeface="Arial" panose="020B0604020202020204" pitchFamily="34" charset="0"/>
                </a:rPr>
                <a:t>Target for treating OUD is </a:t>
              </a:r>
              <a:r>
                <a:rPr lang="en-US" altLang="en-US" sz="2000" b="0" i="1" dirty="0">
                  <a:latin typeface="Arial" panose="020B0604020202020204" pitchFamily="34" charset="0"/>
                  <a:cs typeface="Arial" panose="020B0604020202020204" pitchFamily="34" charset="0"/>
                </a:rPr>
                <a:t>mu</a:t>
              </a:r>
              <a:r>
                <a:rPr lang="en-US" altLang="en-US" sz="2000" b="0" dirty="0">
                  <a:latin typeface="Arial" panose="020B0604020202020204" pitchFamily="34" charset="0"/>
                  <a:cs typeface="Arial" panose="020B0604020202020204" pitchFamily="34" charset="0"/>
                </a:rPr>
                <a:t>-opioid receptor (µOR), implicated in reinforcing and physical dependence related effects of opioids</a:t>
              </a:r>
            </a:p>
          </p:txBody>
        </p:sp>
        <p:grpSp>
          <p:nvGrpSpPr>
            <p:cNvPr id="21" name="Group 20">
              <a:extLst>
                <a:ext uri="{FF2B5EF4-FFF2-40B4-BE49-F238E27FC236}">
                  <a16:creationId xmlns:a16="http://schemas.microsoft.com/office/drawing/2014/main" id="{F7BFF298-EBEB-D94D-82B3-5A3FECC9398E}"/>
                </a:ext>
              </a:extLst>
            </p:cNvPr>
            <p:cNvGrpSpPr/>
            <p:nvPr/>
          </p:nvGrpSpPr>
          <p:grpSpPr>
            <a:xfrm>
              <a:off x="505788" y="2819400"/>
              <a:ext cx="3990013" cy="2919919"/>
              <a:chOff x="121360" y="4095654"/>
              <a:chExt cx="3509004" cy="2403005"/>
            </a:xfrm>
          </p:grpSpPr>
          <p:grpSp>
            <p:nvGrpSpPr>
              <p:cNvPr id="22" name="Group 21">
                <a:extLst>
                  <a:ext uri="{FF2B5EF4-FFF2-40B4-BE49-F238E27FC236}">
                    <a16:creationId xmlns:a16="http://schemas.microsoft.com/office/drawing/2014/main" id="{FE14C8F0-D90D-C94E-92B0-4599885F0651}"/>
                  </a:ext>
                </a:extLst>
              </p:cNvPr>
              <p:cNvGrpSpPr/>
              <p:nvPr/>
            </p:nvGrpSpPr>
            <p:grpSpPr>
              <a:xfrm>
                <a:off x="121360" y="4095654"/>
                <a:ext cx="3256239" cy="1640140"/>
                <a:chOff x="2685643" y="1751614"/>
                <a:chExt cx="3256239" cy="1640140"/>
              </a:xfrm>
            </p:grpSpPr>
            <p:pic>
              <p:nvPicPr>
                <p:cNvPr id="24" name="Picture 23">
                  <a:extLst>
                    <a:ext uri="{FF2B5EF4-FFF2-40B4-BE49-F238E27FC236}">
                      <a16:creationId xmlns:a16="http://schemas.microsoft.com/office/drawing/2014/main" id="{C8EC3BC7-2476-784C-9F37-BC7ADDA8A7CE}"/>
                    </a:ext>
                  </a:extLst>
                </p:cNvPr>
                <p:cNvPicPr>
                  <a:picLocks noChangeAspect="1"/>
                </p:cNvPicPr>
                <p:nvPr/>
              </p:nvPicPr>
              <p:blipFill>
                <a:blip r:embed="rId3"/>
                <a:stretch>
                  <a:fillRect/>
                </a:stretch>
              </p:blipFill>
              <p:spPr>
                <a:xfrm>
                  <a:off x="2739433" y="2002455"/>
                  <a:ext cx="3202449" cy="1389299"/>
                </a:xfrm>
                <a:prstGeom prst="rect">
                  <a:avLst/>
                </a:prstGeom>
              </p:spPr>
            </p:pic>
            <p:sp>
              <p:nvSpPr>
                <p:cNvPr id="25" name="TextBox 24">
                  <a:extLst>
                    <a:ext uri="{FF2B5EF4-FFF2-40B4-BE49-F238E27FC236}">
                      <a16:creationId xmlns:a16="http://schemas.microsoft.com/office/drawing/2014/main" id="{B48D042E-733C-3446-8F96-45B1F5CB8381}"/>
                    </a:ext>
                  </a:extLst>
                </p:cNvPr>
                <p:cNvSpPr txBox="1"/>
                <p:nvPr/>
              </p:nvSpPr>
              <p:spPr>
                <a:xfrm>
                  <a:off x="2685643" y="1751614"/>
                  <a:ext cx="2181174" cy="253291"/>
                </a:xfrm>
                <a:prstGeom prst="rect">
                  <a:avLst/>
                </a:prstGeom>
                <a:noFill/>
              </p:spPr>
              <p:txBody>
                <a:bodyPr wrap="none" rtlCol="0">
                  <a:spAutoFit/>
                </a:bodyPr>
                <a:lstStyle/>
                <a:p>
                  <a:r>
                    <a:rPr lang="en-US" sz="1400" i="1" dirty="0">
                      <a:latin typeface="Arial" panose="020B0604020202020204" pitchFamily="34" charset="0"/>
                      <a:cs typeface="Arial" panose="020B0604020202020204" pitchFamily="34" charset="0"/>
                    </a:rPr>
                    <a:t>Mu</a:t>
                  </a:r>
                  <a:r>
                    <a:rPr lang="en-US" sz="1400" dirty="0">
                      <a:latin typeface="Arial" panose="020B0604020202020204" pitchFamily="34" charset="0"/>
                      <a:cs typeface="Arial" panose="020B0604020202020204" pitchFamily="34" charset="0"/>
                    </a:rPr>
                    <a:t>-opioid receptors (human)</a:t>
                  </a:r>
                </a:p>
              </p:txBody>
            </p:sp>
          </p:grpSp>
          <p:sp>
            <p:nvSpPr>
              <p:cNvPr id="23" name="TextBox 22">
                <a:extLst>
                  <a:ext uri="{FF2B5EF4-FFF2-40B4-BE49-F238E27FC236}">
                    <a16:creationId xmlns:a16="http://schemas.microsoft.com/office/drawing/2014/main" id="{A4326538-F81A-B34C-A826-2DF8C027A7FF}"/>
                  </a:ext>
                </a:extLst>
              </p:cNvPr>
              <p:cNvSpPr txBox="1"/>
              <p:nvPr/>
            </p:nvSpPr>
            <p:spPr>
              <a:xfrm>
                <a:off x="145642" y="5726122"/>
                <a:ext cx="3484722" cy="772537"/>
              </a:xfrm>
              <a:prstGeom prst="rect">
                <a:avLst/>
              </a:prstGeom>
              <a:noFill/>
            </p:spPr>
            <p:txBody>
              <a:bodyPr wrap="square">
                <a:spAutoFit/>
              </a:bodyPr>
              <a:lstStyle/>
              <a:p>
                <a:r>
                  <a:rPr lang="en-GB" sz="1100" dirty="0">
                    <a:latin typeface="Arial" panose="020B0604020202020204" pitchFamily="34" charset="0"/>
                    <a:cs typeface="Arial" panose="020B0604020202020204" pitchFamily="34" charset="0"/>
                  </a:rPr>
                  <a:t>Greenwald MK, et al.</a:t>
                </a:r>
                <a:r>
                  <a:rPr lang="en-US" sz="1100" dirty="0">
                    <a:effectLst/>
                    <a:latin typeface="Arial" panose="020B0604020202020204" pitchFamily="34" charset="0"/>
                    <a:ea typeface="Times New Roman" panose="02020603050405020304" pitchFamily="18" charset="0"/>
                    <a:cs typeface="Arial" panose="020B0604020202020204" pitchFamily="34" charset="0"/>
                  </a:rPr>
                  <a:t> (2003) Effects of buprenorphine maintenance dose on </a:t>
                </a:r>
                <a:r>
                  <a:rPr lang="en-US" sz="1100" i="1" dirty="0">
                    <a:effectLst/>
                    <a:latin typeface="Arial" panose="020B0604020202020204" pitchFamily="34" charset="0"/>
                    <a:ea typeface="Times New Roman" panose="02020603050405020304" pitchFamily="18" charset="0"/>
                    <a:cs typeface="Arial" panose="020B0604020202020204" pitchFamily="34" charset="0"/>
                  </a:rPr>
                  <a:t>mu</a:t>
                </a:r>
                <a:r>
                  <a:rPr lang="en-US" sz="1100" dirty="0">
                    <a:effectLst/>
                    <a:latin typeface="Arial" panose="020B0604020202020204" pitchFamily="34" charset="0"/>
                    <a:ea typeface="Times New Roman" panose="02020603050405020304" pitchFamily="18" charset="0"/>
                    <a:cs typeface="Arial" panose="020B0604020202020204" pitchFamily="34" charset="0"/>
                  </a:rPr>
                  <a:t>-opioid receptor binding potential, plasma concentration, and antagonist blockade in heroin-dependent volunteers. </a:t>
                </a:r>
                <a:r>
                  <a:rPr lang="en-GB" sz="1100" i="1" dirty="0">
                    <a:latin typeface="Arial" panose="020B0604020202020204" pitchFamily="34" charset="0"/>
                    <a:cs typeface="Arial" panose="020B0604020202020204" pitchFamily="34" charset="0"/>
                  </a:rPr>
                  <a:t>Neuropsychopharmacology</a:t>
                </a:r>
                <a:r>
                  <a:rPr lang="en-GB" sz="1100" dirty="0">
                    <a:latin typeface="Arial" panose="020B0604020202020204" pitchFamily="34" charset="0"/>
                    <a:cs typeface="Arial" panose="020B0604020202020204" pitchFamily="34" charset="0"/>
                  </a:rPr>
                  <a:t> </a:t>
                </a:r>
              </a:p>
              <a:p>
                <a:r>
                  <a:rPr lang="en-GB" sz="1100" dirty="0">
                    <a:latin typeface="Arial" panose="020B0604020202020204" pitchFamily="34" charset="0"/>
                    <a:cs typeface="Arial" panose="020B0604020202020204" pitchFamily="34" charset="0"/>
                  </a:rPr>
                  <a:t>28: 2000-2009.</a:t>
                </a:r>
                <a:endParaRPr lang="en-US" sz="1100" dirty="0">
                  <a:latin typeface="Arial" panose="020B0604020202020204" pitchFamily="34" charset="0"/>
                  <a:cs typeface="Arial" panose="020B0604020202020204" pitchFamily="34" charset="0"/>
                </a:endParaRPr>
              </a:p>
            </p:txBody>
          </p:sp>
        </p:grpSp>
      </p:grpSp>
      <p:grpSp>
        <p:nvGrpSpPr>
          <p:cNvPr id="5" name="Group 4">
            <a:extLst>
              <a:ext uri="{FF2B5EF4-FFF2-40B4-BE49-F238E27FC236}">
                <a16:creationId xmlns:a16="http://schemas.microsoft.com/office/drawing/2014/main" id="{4D55D618-9CEB-F249-96BB-5BA0CE37C3E9}"/>
              </a:ext>
            </a:extLst>
          </p:cNvPr>
          <p:cNvGrpSpPr/>
          <p:nvPr/>
        </p:nvGrpSpPr>
        <p:grpSpPr>
          <a:xfrm>
            <a:off x="7209442" y="4111119"/>
            <a:ext cx="2161326" cy="790702"/>
            <a:chOff x="4248183" y="4111119"/>
            <a:chExt cx="2161326" cy="790702"/>
          </a:xfrm>
        </p:grpSpPr>
        <p:sp>
          <p:nvSpPr>
            <p:cNvPr id="16" name="TextBox 5">
              <a:extLst>
                <a:ext uri="{FF2B5EF4-FFF2-40B4-BE49-F238E27FC236}">
                  <a16:creationId xmlns:a16="http://schemas.microsoft.com/office/drawing/2014/main" id="{AA499798-5A9D-8044-97E0-E1E29609B939}"/>
                </a:ext>
              </a:extLst>
            </p:cNvPr>
            <p:cNvSpPr txBox="1">
              <a:spLocks noChangeArrowheads="1"/>
            </p:cNvSpPr>
            <p:nvPr/>
          </p:nvSpPr>
          <p:spPr bwMode="auto">
            <a:xfrm>
              <a:off x="4248183" y="4111119"/>
              <a:ext cx="2161326" cy="307777"/>
            </a:xfrm>
            <a:prstGeom prst="rect">
              <a:avLst/>
            </a:prstGeom>
            <a:noFill/>
            <a:ln>
              <a:noFill/>
            </a:ln>
            <a:extLst>
              <a:ext uri="{909E8E84-426E-40dd-AFC4-6F175D3DCCD1}"/>
              <a:ext uri="{91240B29-F687-4f45-9708-019B960494DF}"/>
            </a:extLst>
          </p:spPr>
          <p:txBody>
            <a:bodyPr wrap="square">
              <a:spAutoFit/>
            </a:bodyPr>
            <a:lstStyle>
              <a:lvl1pPr>
                <a:defRPr sz="1400" b="1">
                  <a:solidFill>
                    <a:schemeClr val="tx1"/>
                  </a:solidFill>
                  <a:latin typeface="Helvetica" charset="0"/>
                  <a:ea typeface="ＭＳ Ｐゴシック" charset="0"/>
                  <a:cs typeface="ＭＳ Ｐゴシック" charset="0"/>
                </a:defRPr>
              </a:lvl1pPr>
              <a:lvl2pPr marL="742950" indent="-285750">
                <a:defRPr sz="1400" b="1">
                  <a:solidFill>
                    <a:schemeClr val="tx1"/>
                  </a:solidFill>
                  <a:latin typeface="Helvetica" charset="0"/>
                  <a:ea typeface="ＭＳ Ｐゴシック" charset="0"/>
                </a:defRPr>
              </a:lvl2pPr>
              <a:lvl3pPr marL="1143000" indent="-228600">
                <a:defRPr sz="1400" b="1">
                  <a:solidFill>
                    <a:schemeClr val="tx1"/>
                  </a:solidFill>
                  <a:latin typeface="Helvetica" charset="0"/>
                  <a:ea typeface="ＭＳ Ｐゴシック" charset="0"/>
                </a:defRPr>
              </a:lvl3pPr>
              <a:lvl4pPr marL="1600200" indent="-228600">
                <a:defRPr sz="1400" b="1">
                  <a:solidFill>
                    <a:schemeClr val="tx1"/>
                  </a:solidFill>
                  <a:latin typeface="Helvetica" charset="0"/>
                  <a:ea typeface="ＭＳ Ｐゴシック" charset="0"/>
                </a:defRPr>
              </a:lvl4pPr>
              <a:lvl5pPr marL="2057400" indent="-228600">
                <a:defRPr sz="1400" b="1">
                  <a:solidFill>
                    <a:schemeClr val="tx1"/>
                  </a:solidFill>
                  <a:latin typeface="Helvetica" charset="0"/>
                  <a:ea typeface="ＭＳ Ｐゴシック" charset="0"/>
                </a:defRPr>
              </a:lvl5pPr>
              <a:lvl6pPr marL="2514600" indent="-228600" eaLnBrk="0" fontAlgn="base" hangingPunct="0">
                <a:spcBef>
                  <a:spcPct val="0"/>
                </a:spcBef>
                <a:spcAft>
                  <a:spcPct val="0"/>
                </a:spcAft>
                <a:defRPr sz="1400" b="1">
                  <a:solidFill>
                    <a:schemeClr val="tx1"/>
                  </a:solidFill>
                  <a:latin typeface="Helvetica" charset="0"/>
                  <a:ea typeface="ＭＳ Ｐゴシック" charset="0"/>
                </a:defRPr>
              </a:lvl6pPr>
              <a:lvl7pPr marL="2971800" indent="-228600" eaLnBrk="0" fontAlgn="base" hangingPunct="0">
                <a:spcBef>
                  <a:spcPct val="0"/>
                </a:spcBef>
                <a:spcAft>
                  <a:spcPct val="0"/>
                </a:spcAft>
                <a:defRPr sz="1400" b="1">
                  <a:solidFill>
                    <a:schemeClr val="tx1"/>
                  </a:solidFill>
                  <a:latin typeface="Helvetica" charset="0"/>
                  <a:ea typeface="ＭＳ Ｐゴシック" charset="0"/>
                </a:defRPr>
              </a:lvl7pPr>
              <a:lvl8pPr marL="3429000" indent="-228600" eaLnBrk="0" fontAlgn="base" hangingPunct="0">
                <a:spcBef>
                  <a:spcPct val="0"/>
                </a:spcBef>
                <a:spcAft>
                  <a:spcPct val="0"/>
                </a:spcAft>
                <a:defRPr sz="1400" b="1">
                  <a:solidFill>
                    <a:schemeClr val="tx1"/>
                  </a:solidFill>
                  <a:latin typeface="Helvetica" charset="0"/>
                  <a:ea typeface="ＭＳ Ｐゴシック" charset="0"/>
                </a:defRPr>
              </a:lvl8pPr>
              <a:lvl9pPr marL="3886200" indent="-228600" eaLnBrk="0" fontAlgn="base" hangingPunct="0">
                <a:spcBef>
                  <a:spcPct val="0"/>
                </a:spcBef>
                <a:spcAft>
                  <a:spcPct val="0"/>
                </a:spcAft>
                <a:defRPr sz="1400" b="1">
                  <a:solidFill>
                    <a:schemeClr val="tx1"/>
                  </a:solidFill>
                  <a:latin typeface="Helvetica" charset="0"/>
                  <a:ea typeface="ＭＳ Ｐゴシック" charset="0"/>
                </a:defRPr>
              </a:lvl9pPr>
            </a:lstStyle>
            <a:p>
              <a:pPr algn="ctr">
                <a:defRPr/>
              </a:pPr>
              <a:r>
                <a:rPr lang="en-US" i="1" dirty="0">
                  <a:solidFill>
                    <a:srgbClr val="FFC000"/>
                  </a:solidFill>
                  <a:highlight>
                    <a:srgbClr val="0000FF"/>
                  </a:highlight>
                  <a:latin typeface="Arial" panose="020B0604020202020204" pitchFamily="34" charset="0"/>
                  <a:cs typeface="Arial" panose="020B0604020202020204" pitchFamily="34" charset="0"/>
                </a:rPr>
                <a:t>Therapeutic window</a:t>
              </a:r>
            </a:p>
          </p:txBody>
        </p:sp>
        <p:sp>
          <p:nvSpPr>
            <p:cNvPr id="3" name="Down Arrow 2">
              <a:extLst>
                <a:ext uri="{FF2B5EF4-FFF2-40B4-BE49-F238E27FC236}">
                  <a16:creationId xmlns:a16="http://schemas.microsoft.com/office/drawing/2014/main" id="{E0389B8C-0313-3342-8FAC-35D5B52517AE}"/>
                </a:ext>
              </a:extLst>
            </p:cNvPr>
            <p:cNvSpPr/>
            <p:nvPr/>
          </p:nvSpPr>
          <p:spPr>
            <a:xfrm>
              <a:off x="5204558" y="4429892"/>
              <a:ext cx="249382" cy="47192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27BD999B-DC6D-DE45-8850-8B1C0C425C23}"/>
              </a:ext>
            </a:extLst>
          </p:cNvPr>
          <p:cNvSpPr txBox="1"/>
          <p:nvPr/>
        </p:nvSpPr>
        <p:spPr>
          <a:xfrm>
            <a:off x="6560076" y="3276600"/>
            <a:ext cx="5403324" cy="707886"/>
          </a:xfrm>
          <a:prstGeom prst="rect">
            <a:avLst/>
          </a:prstGeom>
          <a:noFill/>
        </p:spPr>
        <p:txBody>
          <a:bodyPr wrap="square">
            <a:spAutoFit/>
          </a:bodyPr>
          <a:lstStyle/>
          <a:p>
            <a:pPr>
              <a:spcAft>
                <a:spcPts val="600"/>
              </a:spcAft>
            </a:pPr>
            <a:r>
              <a:rPr lang="en-US" altLang="en-US" sz="2000" dirty="0">
                <a:solidFill>
                  <a:srgbClr val="FFFF00"/>
                </a:solidFill>
                <a:latin typeface="Arial" panose="020B0604020202020204" pitchFamily="34" charset="0"/>
                <a:cs typeface="Arial" panose="020B0604020202020204" pitchFamily="34" charset="0"/>
              </a:rPr>
              <a:t>But we need to be clear: </a:t>
            </a:r>
            <a:r>
              <a:rPr lang="en-US" altLang="en-US" sz="2000" i="1" u="sng" dirty="0">
                <a:solidFill>
                  <a:srgbClr val="FFFF00"/>
                </a:solidFill>
                <a:latin typeface="Arial" panose="020B0604020202020204" pitchFamily="34" charset="0"/>
                <a:cs typeface="Arial" panose="020B0604020202020204" pitchFamily="34" charset="0"/>
              </a:rPr>
              <a:t>which</a:t>
            </a:r>
            <a:r>
              <a:rPr lang="en-US" altLang="en-US" sz="2000" dirty="0">
                <a:solidFill>
                  <a:srgbClr val="FFFF00"/>
                </a:solidFill>
                <a:latin typeface="Arial" panose="020B0604020202020204" pitchFamily="34" charset="0"/>
                <a:cs typeface="Arial" panose="020B0604020202020204" pitchFamily="34" charset="0"/>
              </a:rPr>
              <a:t> efficacy measures?</a:t>
            </a:r>
          </a:p>
        </p:txBody>
      </p:sp>
      <p:sp>
        <p:nvSpPr>
          <p:cNvPr id="6" name="Rectangle 1026">
            <a:extLst>
              <a:ext uri="{FF2B5EF4-FFF2-40B4-BE49-F238E27FC236}">
                <a16:creationId xmlns:a16="http://schemas.microsoft.com/office/drawing/2014/main" id="{A621EC48-24E3-7A04-3A5C-8E6D7CC273DC}"/>
              </a:ext>
            </a:extLst>
          </p:cNvPr>
          <p:cNvSpPr txBox="1">
            <a:spLocks noChangeArrowheads="1"/>
          </p:cNvSpPr>
          <p:nvPr/>
        </p:nvSpPr>
        <p:spPr bwMode="auto">
          <a:xfrm>
            <a:off x="304800" y="135653"/>
            <a:ext cx="111252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Neuropharmacological rationale:</a:t>
            </a:r>
          </a:p>
          <a:p>
            <a:pPr algn="ctr"/>
            <a:r>
              <a:rPr lang="en-US" altLang="en-US" sz="2800" b="0" dirty="0">
                <a:solidFill>
                  <a:srgbClr val="FFFF00"/>
                </a:solidFill>
                <a:latin typeface="Arial" panose="020B0604020202020204" pitchFamily="34" charset="0"/>
                <a:cs typeface="Arial" panose="020B0604020202020204" pitchFamily="34" charset="0"/>
              </a:rPr>
              <a:t>Application of receptor theory to MOUDs</a:t>
            </a:r>
          </a:p>
        </p:txBody>
      </p:sp>
    </p:spTree>
    <p:extLst>
      <p:ext uri="{BB962C8B-B14F-4D97-AF65-F5344CB8AC3E}">
        <p14:creationId xmlns:p14="http://schemas.microsoft.com/office/powerpoint/2010/main" val="181653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a:extLst>
              <a:ext uri="{FF2B5EF4-FFF2-40B4-BE49-F238E27FC236}">
                <a16:creationId xmlns:a16="http://schemas.microsoft.com/office/drawing/2014/main" id="{85672C0C-E4AD-3E4E-9ECF-B6F418394816}"/>
              </a:ext>
            </a:extLst>
          </p:cNvPr>
          <p:cNvSpPr/>
          <p:nvPr/>
        </p:nvSpPr>
        <p:spPr>
          <a:xfrm>
            <a:off x="7209298" y="1617253"/>
            <a:ext cx="2816681" cy="4320214"/>
          </a:xfrm>
          <a:prstGeom prst="roundRec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r>
              <a:rPr lang="en-US" sz="1600" b="1" i="1" u="sng" dirty="0">
                <a:solidFill>
                  <a:schemeClr val="tx1"/>
                </a:solidFill>
                <a:latin typeface="Arial" panose="020B0604020202020204" pitchFamily="34" charset="0"/>
                <a:cs typeface="Arial" panose="020B0604020202020204" pitchFamily="34" charset="0"/>
              </a:rPr>
              <a:t>Where we </a:t>
            </a:r>
          </a:p>
          <a:p>
            <a:pPr algn="ctr"/>
            <a:r>
              <a:rPr lang="en-US" sz="1600" b="1" i="1" u="sng" dirty="0">
                <a:solidFill>
                  <a:schemeClr val="tx1"/>
                </a:solidFill>
                <a:latin typeface="Arial" panose="020B0604020202020204" pitchFamily="34" charset="0"/>
                <a:cs typeface="Arial" panose="020B0604020202020204" pitchFamily="34" charset="0"/>
              </a:rPr>
              <a:t>need to be for</a:t>
            </a:r>
          </a:p>
          <a:p>
            <a:pPr algn="ctr"/>
            <a:r>
              <a:rPr lang="en-US" sz="1600" b="1" i="1" u="sng" dirty="0">
                <a:solidFill>
                  <a:schemeClr val="tx1"/>
                </a:solidFill>
                <a:latin typeface="Arial" panose="020B0604020202020204" pitchFamily="34" charset="0"/>
                <a:cs typeface="Arial" panose="020B0604020202020204" pitchFamily="34" charset="0"/>
              </a:rPr>
              <a:t>harm reduction</a:t>
            </a:r>
          </a:p>
        </p:txBody>
      </p:sp>
      <p:sp>
        <p:nvSpPr>
          <p:cNvPr id="67" name="Rounded Rectangle 66">
            <a:extLst>
              <a:ext uri="{FF2B5EF4-FFF2-40B4-BE49-F238E27FC236}">
                <a16:creationId xmlns:a16="http://schemas.microsoft.com/office/drawing/2014/main" id="{D825B495-C3DD-C849-AADE-0CAFAC9F07D2}"/>
              </a:ext>
            </a:extLst>
          </p:cNvPr>
          <p:cNvSpPr/>
          <p:nvPr/>
        </p:nvSpPr>
        <p:spPr>
          <a:xfrm>
            <a:off x="4964572" y="1599988"/>
            <a:ext cx="2215185" cy="4320214"/>
          </a:xfrm>
          <a:prstGeom prst="roundRect">
            <a:avLst/>
          </a:prstGeom>
          <a:solidFill>
            <a:schemeClr val="accent2">
              <a:lumMod val="60000"/>
              <a:lumOff val="4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Less-obvious </a:t>
            </a:r>
          </a:p>
          <a:p>
            <a:pPr algn="ctr"/>
            <a:r>
              <a:rPr lang="en-US" sz="1600" dirty="0">
                <a:solidFill>
                  <a:schemeClr val="bg1"/>
                </a:solidFill>
                <a:latin typeface="Arial" panose="020B0604020202020204" pitchFamily="34" charset="0"/>
                <a:cs typeface="Arial" panose="020B0604020202020204" pitchFamily="34" charset="0"/>
              </a:rPr>
              <a:t>under-dosing</a:t>
            </a: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sp>
        <p:nvSpPr>
          <p:cNvPr id="45" name="Rounded Rectangle 44">
            <a:extLst>
              <a:ext uri="{FF2B5EF4-FFF2-40B4-BE49-F238E27FC236}">
                <a16:creationId xmlns:a16="http://schemas.microsoft.com/office/drawing/2014/main" id="{F8CD78B6-3D6A-2A42-8B41-CBBDF73DE47A}"/>
              </a:ext>
            </a:extLst>
          </p:cNvPr>
          <p:cNvSpPr/>
          <p:nvPr/>
        </p:nvSpPr>
        <p:spPr>
          <a:xfrm>
            <a:off x="2020115" y="1603230"/>
            <a:ext cx="2934241" cy="4320214"/>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Obvious </a:t>
            </a:r>
          </a:p>
          <a:p>
            <a:pPr algn="ctr"/>
            <a:r>
              <a:rPr lang="en-US" sz="1600" dirty="0">
                <a:solidFill>
                  <a:schemeClr val="bg1"/>
                </a:solidFill>
                <a:latin typeface="Arial" panose="020B0604020202020204" pitchFamily="34" charset="0"/>
                <a:cs typeface="Arial" panose="020B0604020202020204" pitchFamily="34" charset="0"/>
              </a:rPr>
              <a:t>under-dosing</a:t>
            </a: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sp>
        <p:nvSpPr>
          <p:cNvPr id="35841" name="Rectangle 2">
            <a:extLst>
              <a:ext uri="{FF2B5EF4-FFF2-40B4-BE49-F238E27FC236}">
                <a16:creationId xmlns:a16="http://schemas.microsoft.com/office/drawing/2014/main" id="{B87F1DCD-1675-4E4F-914B-4A66FC618E29}"/>
              </a:ext>
            </a:extLst>
          </p:cNvPr>
          <p:cNvSpPr txBox="1">
            <a:spLocks noChangeArrowheads="1"/>
          </p:cNvSpPr>
          <p:nvPr/>
        </p:nvSpPr>
        <p:spPr bwMode="auto">
          <a:xfrm>
            <a:off x="685800" y="129027"/>
            <a:ext cx="10820400" cy="96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pitchFamily="2" charset="0"/>
                <a:ea typeface="ＭＳ Ｐゴシック" panose="020B0600070205080204" pitchFamily="34" charset="-128"/>
              </a:defRPr>
            </a:lvl1pPr>
            <a:lvl2pPr marL="742950" indent="-285750">
              <a:defRPr sz="1400" b="1">
                <a:solidFill>
                  <a:schemeClr val="tx1"/>
                </a:solidFill>
                <a:latin typeface="Helvetica" pitchFamily="2" charset="0"/>
                <a:ea typeface="ＭＳ Ｐゴシック" panose="020B0600070205080204" pitchFamily="34" charset="-128"/>
              </a:defRPr>
            </a:lvl2pPr>
            <a:lvl3pPr marL="1143000" indent="-228600">
              <a:defRPr sz="1400" b="1">
                <a:solidFill>
                  <a:schemeClr val="tx1"/>
                </a:solidFill>
                <a:latin typeface="Helvetica" pitchFamily="2" charset="0"/>
                <a:ea typeface="ＭＳ Ｐゴシック" panose="020B0600070205080204" pitchFamily="34" charset="-128"/>
              </a:defRPr>
            </a:lvl3pPr>
            <a:lvl4pPr marL="1600200" indent="-228600">
              <a:defRPr sz="1400" b="1">
                <a:solidFill>
                  <a:schemeClr val="tx1"/>
                </a:solidFill>
                <a:latin typeface="Helvetica" pitchFamily="2" charset="0"/>
                <a:ea typeface="ＭＳ Ｐゴシック" panose="020B0600070205080204" pitchFamily="34" charset="-128"/>
              </a:defRPr>
            </a:lvl4pPr>
            <a:lvl5pPr marL="2057400" indent="-228600">
              <a:defRPr sz="1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Helvetica" pitchFamily="2" charset="0"/>
                <a:ea typeface="ＭＳ Ｐゴシック" panose="020B0600070205080204" pitchFamily="34" charset="-128"/>
              </a:defRPr>
            </a:lvl9pPr>
          </a:lstStyle>
          <a:p>
            <a:pPr algn="ctr"/>
            <a:r>
              <a:rPr lang="en-US" altLang="en-US" sz="2800" b="0" dirty="0">
                <a:solidFill>
                  <a:srgbClr val="FFFF00"/>
                </a:solidFill>
                <a:latin typeface="Arial" panose="020B0604020202020204" pitchFamily="34" charset="0"/>
                <a:cs typeface="Arial" panose="020B0604020202020204" pitchFamily="34" charset="0"/>
              </a:rPr>
              <a:t>Estimated ordering and variability of µOR occupancy requirements for differing therapeutic thresholds in persons with OUD</a:t>
            </a:r>
          </a:p>
        </p:txBody>
      </p:sp>
      <p:sp>
        <p:nvSpPr>
          <p:cNvPr id="3" name="Line 4">
            <a:extLst>
              <a:ext uri="{FF2B5EF4-FFF2-40B4-BE49-F238E27FC236}">
                <a16:creationId xmlns:a16="http://schemas.microsoft.com/office/drawing/2014/main" id="{EE475B0B-F23D-0C4B-AA55-28D456C6A36A}"/>
              </a:ext>
            </a:extLst>
          </p:cNvPr>
          <p:cNvSpPr>
            <a:spLocks noChangeShapeType="1"/>
          </p:cNvSpPr>
          <p:nvPr/>
        </p:nvSpPr>
        <p:spPr bwMode="auto">
          <a:xfrm flipV="1">
            <a:off x="2039571" y="6006989"/>
            <a:ext cx="8115996" cy="20495"/>
          </a:xfrm>
          <a:prstGeom prst="line">
            <a:avLst/>
          </a:prstGeom>
          <a:ln w="7302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txBody>
          <a:bodyPr wrap="none" anchor="ctr"/>
          <a:lstStyle/>
          <a:p>
            <a:pPr>
              <a:defRPr/>
            </a:pPr>
            <a:endParaRPr lang="en-US" dirty="0">
              <a:solidFill>
                <a:srgbClr val="000000"/>
              </a:solidFill>
              <a:latin typeface="Arial" panose="020B0604020202020204" pitchFamily="34" charset="0"/>
              <a:cs typeface="Arial" panose="020B0604020202020204" pitchFamily="34" charset="0"/>
            </a:endParaRPr>
          </a:p>
        </p:txBody>
      </p:sp>
      <p:sp>
        <p:nvSpPr>
          <p:cNvPr id="11" name="Text Box 17">
            <a:extLst>
              <a:ext uri="{FF2B5EF4-FFF2-40B4-BE49-F238E27FC236}">
                <a16:creationId xmlns:a16="http://schemas.microsoft.com/office/drawing/2014/main" id="{5135F2F5-2026-EB48-A89C-8A58FFE7BF89}"/>
              </a:ext>
            </a:extLst>
          </p:cNvPr>
          <p:cNvSpPr txBox="1">
            <a:spLocks noChangeArrowheads="1"/>
          </p:cNvSpPr>
          <p:nvPr/>
        </p:nvSpPr>
        <p:spPr bwMode="auto">
          <a:xfrm>
            <a:off x="2777618" y="6079814"/>
            <a:ext cx="6824938" cy="338554"/>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lgn="ctr">
              <a:defRPr/>
            </a:pPr>
            <a:r>
              <a:rPr lang="en-US" sz="1600" dirty="0">
                <a:latin typeface="Arial" panose="020B0604020202020204" pitchFamily="34" charset="0"/>
                <a:ea typeface="ＭＳ Ｐゴシック" charset="0"/>
                <a:cs typeface="Arial" panose="020B0604020202020204" pitchFamily="34" charset="0"/>
              </a:rPr>
              <a:t>Increasing µ-receptor occupancy -&gt; (or decreasing µ-receptor availability)</a:t>
            </a:r>
            <a:endParaRPr lang="en-US" sz="1600" i="1" dirty="0">
              <a:latin typeface="Arial" panose="020B0604020202020204" pitchFamily="34" charset="0"/>
              <a:ea typeface="ＭＳ Ｐゴシック" charset="0"/>
              <a:cs typeface="Arial" panose="020B0604020202020204" pitchFamily="34" charset="0"/>
            </a:endParaRPr>
          </a:p>
        </p:txBody>
      </p:sp>
      <p:grpSp>
        <p:nvGrpSpPr>
          <p:cNvPr id="33" name="Group 32">
            <a:extLst>
              <a:ext uri="{FF2B5EF4-FFF2-40B4-BE49-F238E27FC236}">
                <a16:creationId xmlns:a16="http://schemas.microsoft.com/office/drawing/2014/main" id="{EEA119EB-0704-5F49-8BD9-CA972612B77B}"/>
              </a:ext>
            </a:extLst>
          </p:cNvPr>
          <p:cNvGrpSpPr/>
          <p:nvPr/>
        </p:nvGrpSpPr>
        <p:grpSpPr>
          <a:xfrm>
            <a:off x="3059728" y="3423245"/>
            <a:ext cx="4835894" cy="995363"/>
            <a:chOff x="893699" y="1327786"/>
            <a:chExt cx="4835894" cy="995363"/>
          </a:xfrm>
        </p:grpSpPr>
        <p:grpSp>
          <p:nvGrpSpPr>
            <p:cNvPr id="20" name="Group 19">
              <a:extLst>
                <a:ext uri="{FF2B5EF4-FFF2-40B4-BE49-F238E27FC236}">
                  <a16:creationId xmlns:a16="http://schemas.microsoft.com/office/drawing/2014/main" id="{626F5CA6-7940-574E-BED4-C3D4E9EF1984}"/>
                </a:ext>
              </a:extLst>
            </p:cNvPr>
            <p:cNvGrpSpPr/>
            <p:nvPr/>
          </p:nvGrpSpPr>
          <p:grpSpPr>
            <a:xfrm>
              <a:off x="2824235" y="1327786"/>
              <a:ext cx="2905358" cy="995363"/>
              <a:chOff x="1442903" y="2135188"/>
              <a:chExt cx="2905358" cy="995363"/>
            </a:xfrm>
          </p:grpSpPr>
          <p:sp>
            <p:nvSpPr>
              <p:cNvPr id="13" name="Oval 12">
                <a:extLst>
                  <a:ext uri="{FF2B5EF4-FFF2-40B4-BE49-F238E27FC236}">
                    <a16:creationId xmlns:a16="http://schemas.microsoft.com/office/drawing/2014/main" id="{24F3005B-9A96-9D4D-8A13-1EE9162D466A}"/>
                  </a:ext>
                </a:extLst>
              </p:cNvPr>
              <p:cNvSpPr/>
              <p:nvPr/>
            </p:nvSpPr>
            <p:spPr bwMode="auto">
              <a:xfrm>
                <a:off x="1442903" y="2135188"/>
                <a:ext cx="995362" cy="99536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100" i="1" dirty="0">
                    <a:solidFill>
                      <a:schemeClr val="tx1"/>
                    </a:solidFill>
                    <a:latin typeface="Arial" panose="020B0604020202020204" pitchFamily="34" charset="0"/>
                    <a:cs typeface="Arial" panose="020B0604020202020204" pitchFamily="34" charset="0"/>
                  </a:rPr>
                  <a:t>Opioid</a:t>
                </a:r>
              </a:p>
              <a:p>
                <a:pPr algn="ctr">
                  <a:defRPr/>
                </a:pPr>
                <a:r>
                  <a:rPr lang="en-GB" sz="1100" i="1" dirty="0">
                    <a:solidFill>
                      <a:schemeClr val="tx1"/>
                    </a:solidFill>
                    <a:latin typeface="Arial" panose="020B0604020202020204" pitchFamily="34" charset="0"/>
                    <a:cs typeface="Arial" panose="020B0604020202020204" pitchFamily="34" charset="0"/>
                  </a:rPr>
                  <a:t>craving</a:t>
                </a:r>
              </a:p>
              <a:p>
                <a:pPr algn="ctr">
                  <a:defRPr/>
                </a:pPr>
                <a:r>
                  <a:rPr lang="en-GB" sz="1100" i="1" dirty="0">
                    <a:solidFill>
                      <a:schemeClr val="tx1"/>
                    </a:solidFill>
                    <a:latin typeface="Arial" panose="020B0604020202020204" pitchFamily="34" charset="0"/>
                    <a:cs typeface="Arial" panose="020B0604020202020204" pitchFamily="34" charset="0"/>
                  </a:rPr>
                  <a:t>suppression</a:t>
                </a:r>
              </a:p>
            </p:txBody>
          </p:sp>
          <p:cxnSp>
            <p:nvCxnSpPr>
              <p:cNvPr id="31" name="Straight Connector 30">
                <a:extLst>
                  <a:ext uri="{FF2B5EF4-FFF2-40B4-BE49-F238E27FC236}">
                    <a16:creationId xmlns:a16="http://schemas.microsoft.com/office/drawing/2014/main" id="{DDFFABAA-5AAF-D84D-B783-4BB58BC5A19C}"/>
                  </a:ext>
                </a:extLst>
              </p:cNvPr>
              <p:cNvCxnSpPr>
                <a:cxnSpLocks/>
              </p:cNvCxnSpPr>
              <p:nvPr/>
            </p:nvCxnSpPr>
            <p:spPr>
              <a:xfrm>
                <a:off x="2448481" y="2623267"/>
                <a:ext cx="1899780" cy="259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cxnSp>
          <p:nvCxnSpPr>
            <p:cNvPr id="39" name="Straight Connector 38">
              <a:extLst>
                <a:ext uri="{FF2B5EF4-FFF2-40B4-BE49-F238E27FC236}">
                  <a16:creationId xmlns:a16="http://schemas.microsoft.com/office/drawing/2014/main" id="{56D3EE93-8F39-8448-92F5-A08568242571}"/>
                </a:ext>
              </a:extLst>
            </p:cNvPr>
            <p:cNvCxnSpPr>
              <a:cxnSpLocks/>
            </p:cNvCxnSpPr>
            <p:nvPr/>
          </p:nvCxnSpPr>
          <p:spPr>
            <a:xfrm>
              <a:off x="893699" y="1813272"/>
              <a:ext cx="1899780" cy="259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A0944955-02EE-2B4D-89E9-F22DB061018F}"/>
              </a:ext>
            </a:extLst>
          </p:cNvPr>
          <p:cNvGrpSpPr/>
          <p:nvPr/>
        </p:nvGrpSpPr>
        <p:grpSpPr>
          <a:xfrm>
            <a:off x="3990163" y="4290966"/>
            <a:ext cx="2962325" cy="1594530"/>
            <a:chOff x="2291062" y="2763516"/>
            <a:chExt cx="2962325" cy="1594530"/>
          </a:xfrm>
        </p:grpSpPr>
        <p:grpSp>
          <p:nvGrpSpPr>
            <p:cNvPr id="7" name="Group 6">
              <a:extLst>
                <a:ext uri="{FF2B5EF4-FFF2-40B4-BE49-F238E27FC236}">
                  <a16:creationId xmlns:a16="http://schemas.microsoft.com/office/drawing/2014/main" id="{87823449-B913-E540-BE92-10F6A8794230}"/>
                </a:ext>
              </a:extLst>
            </p:cNvPr>
            <p:cNvGrpSpPr/>
            <p:nvPr/>
          </p:nvGrpSpPr>
          <p:grpSpPr>
            <a:xfrm>
              <a:off x="2291062" y="2763516"/>
              <a:ext cx="1991025" cy="1594530"/>
              <a:chOff x="2660720" y="2335495"/>
              <a:chExt cx="1991025" cy="1594530"/>
            </a:xfrm>
          </p:grpSpPr>
          <p:sp>
            <p:nvSpPr>
              <p:cNvPr id="6" name="Line 9">
                <a:extLst>
                  <a:ext uri="{FF2B5EF4-FFF2-40B4-BE49-F238E27FC236}">
                    <a16:creationId xmlns:a16="http://schemas.microsoft.com/office/drawing/2014/main" id="{1C666A6A-37DD-634B-981F-C33F3D366F37}"/>
                  </a:ext>
                </a:extLst>
              </p:cNvPr>
              <p:cNvSpPr>
                <a:spLocks noChangeShapeType="1"/>
              </p:cNvSpPr>
              <p:nvPr/>
            </p:nvSpPr>
            <p:spPr bwMode="auto">
              <a:xfrm>
                <a:off x="4146754" y="3387757"/>
                <a:ext cx="18405" cy="542268"/>
              </a:xfrm>
              <a:prstGeom prst="line">
                <a:avLst/>
              </a:prstGeom>
              <a:noFill/>
              <a:ln w="25400" cap="rnd">
                <a:solidFill>
                  <a:srgbClr val="FF0000"/>
                </a:solidFill>
                <a:prstDash val="sysDot"/>
                <a:round/>
                <a:headEnd/>
                <a:tailEnd type="triangle" w="med" len="med"/>
              </a:ln>
              <a:effectLst/>
              <a:extLst>
                <a:ext uri="{909E8E84-426E-40dd-AFC4-6F175D3DCCD1}"/>
                <a:ext uri="{AF507438-7753-43e0-B8FC-AC1667EBCBE1}"/>
              </a:extLst>
            </p:spPr>
            <p:txBody>
              <a:bodyPr wrap="none" anchor="ctr"/>
              <a:lstStyle/>
              <a:p>
                <a:pPr>
                  <a:defRPr/>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4" name="Oval 13">
                <a:extLst>
                  <a:ext uri="{FF2B5EF4-FFF2-40B4-BE49-F238E27FC236}">
                    <a16:creationId xmlns:a16="http://schemas.microsoft.com/office/drawing/2014/main" id="{6E33B8D8-CDE4-8C4F-AAC3-C771F3935BC2}"/>
                  </a:ext>
                </a:extLst>
              </p:cNvPr>
              <p:cNvSpPr/>
              <p:nvPr/>
            </p:nvSpPr>
            <p:spPr bwMode="auto">
              <a:xfrm>
                <a:off x="3654795" y="2335495"/>
                <a:ext cx="996950" cy="99536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100" i="1" dirty="0">
                    <a:solidFill>
                      <a:schemeClr val="tx1"/>
                    </a:solidFill>
                    <a:latin typeface="Arial" panose="020B0604020202020204" pitchFamily="34" charset="0"/>
                    <a:cs typeface="Arial" panose="020B0604020202020204" pitchFamily="34" charset="0"/>
                  </a:rPr>
                  <a:t>Opioid</a:t>
                </a:r>
              </a:p>
              <a:p>
                <a:pPr algn="ctr">
                  <a:defRPr/>
                </a:pPr>
                <a:r>
                  <a:rPr lang="en-GB" sz="1100" i="1" dirty="0">
                    <a:solidFill>
                      <a:schemeClr val="tx1"/>
                    </a:solidFill>
                    <a:latin typeface="Arial" panose="020B0604020202020204" pitchFamily="34" charset="0"/>
                    <a:cs typeface="Arial" panose="020B0604020202020204" pitchFamily="34" charset="0"/>
                  </a:rPr>
                  <a:t>withdrawal</a:t>
                </a:r>
              </a:p>
              <a:p>
                <a:pPr algn="ctr">
                  <a:defRPr/>
                </a:pPr>
                <a:r>
                  <a:rPr lang="en-GB" sz="1100" i="1" dirty="0">
                    <a:solidFill>
                      <a:schemeClr val="tx1"/>
                    </a:solidFill>
                    <a:latin typeface="Arial" panose="020B0604020202020204" pitchFamily="34" charset="0"/>
                    <a:cs typeface="Arial" panose="020B0604020202020204" pitchFamily="34" charset="0"/>
                  </a:rPr>
                  <a:t>suppression</a:t>
                </a:r>
                <a:endParaRPr lang="en-GB" sz="1200" i="1" dirty="0">
                  <a:solidFill>
                    <a:schemeClr val="tx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B95F5108-2D77-584C-91AC-EEDD92FB7157}"/>
                  </a:ext>
                </a:extLst>
              </p:cNvPr>
              <p:cNvCxnSpPr>
                <a:cxnSpLocks/>
              </p:cNvCxnSpPr>
              <p:nvPr/>
            </p:nvCxnSpPr>
            <p:spPr>
              <a:xfrm>
                <a:off x="2660720" y="2833177"/>
                <a:ext cx="96489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42" name="Straight Connector 41">
              <a:extLst>
                <a:ext uri="{FF2B5EF4-FFF2-40B4-BE49-F238E27FC236}">
                  <a16:creationId xmlns:a16="http://schemas.microsoft.com/office/drawing/2014/main" id="{111F5D60-C0DB-FC4E-8013-C85476178E9F}"/>
                </a:ext>
              </a:extLst>
            </p:cNvPr>
            <p:cNvCxnSpPr>
              <a:cxnSpLocks/>
            </p:cNvCxnSpPr>
            <p:nvPr/>
          </p:nvCxnSpPr>
          <p:spPr>
            <a:xfrm>
              <a:off x="4288496" y="3261197"/>
              <a:ext cx="96489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E1D41A1D-B0C5-B248-BF78-DDC47C609363}"/>
              </a:ext>
            </a:extLst>
          </p:cNvPr>
          <p:cNvGrpSpPr/>
          <p:nvPr/>
        </p:nvGrpSpPr>
        <p:grpSpPr>
          <a:xfrm>
            <a:off x="6195206" y="4015434"/>
            <a:ext cx="3007035" cy="1896190"/>
            <a:chOff x="4233447" y="2072749"/>
            <a:chExt cx="3007035" cy="1896190"/>
          </a:xfrm>
        </p:grpSpPr>
        <p:grpSp>
          <p:nvGrpSpPr>
            <p:cNvPr id="40" name="Group 39">
              <a:extLst>
                <a:ext uri="{FF2B5EF4-FFF2-40B4-BE49-F238E27FC236}">
                  <a16:creationId xmlns:a16="http://schemas.microsoft.com/office/drawing/2014/main" id="{A8728B0F-C296-FB48-95FA-57260923DA20}"/>
                </a:ext>
              </a:extLst>
            </p:cNvPr>
            <p:cNvGrpSpPr/>
            <p:nvPr/>
          </p:nvGrpSpPr>
          <p:grpSpPr>
            <a:xfrm>
              <a:off x="4233447" y="2072749"/>
              <a:ext cx="2001199" cy="1896190"/>
              <a:chOff x="4233447" y="2072749"/>
              <a:chExt cx="2001199" cy="1896190"/>
            </a:xfrm>
          </p:grpSpPr>
          <p:sp>
            <p:nvSpPr>
              <p:cNvPr id="8" name="Line 15">
                <a:extLst>
                  <a:ext uri="{FF2B5EF4-FFF2-40B4-BE49-F238E27FC236}">
                    <a16:creationId xmlns:a16="http://schemas.microsoft.com/office/drawing/2014/main" id="{D87EBB38-5115-F54C-95DF-158C6583C506}"/>
                  </a:ext>
                </a:extLst>
              </p:cNvPr>
              <p:cNvSpPr>
                <a:spLocks noChangeShapeType="1"/>
              </p:cNvSpPr>
              <p:nvPr/>
            </p:nvSpPr>
            <p:spPr bwMode="auto">
              <a:xfrm>
                <a:off x="5729623" y="3116820"/>
                <a:ext cx="13675" cy="852119"/>
              </a:xfrm>
              <a:prstGeom prst="line">
                <a:avLst/>
              </a:prstGeom>
              <a:noFill/>
              <a:ln w="25400" cap="rnd">
                <a:solidFill>
                  <a:schemeClr val="accent4">
                    <a:lumMod val="75000"/>
                  </a:schemeClr>
                </a:solidFill>
                <a:prstDash val="sysDot"/>
                <a:round/>
                <a:headEnd/>
                <a:tailEnd type="triangle" w="med" len="med"/>
              </a:ln>
              <a:effectLst/>
              <a:extLst>
                <a:ext uri="{909E8E84-426E-40dd-AFC4-6F175D3DCCD1}"/>
                <a:ext uri="{AF507438-7753-43e0-B8FC-AC1667EBCBE1}"/>
              </a:extLst>
            </p:spPr>
            <p:txBody>
              <a:bodyPr wrap="none" anchor="ctr"/>
              <a:lstStyle/>
              <a:p>
                <a:pPr>
                  <a:defRPr/>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 name="Oval 14">
                <a:extLst>
                  <a:ext uri="{FF2B5EF4-FFF2-40B4-BE49-F238E27FC236}">
                    <a16:creationId xmlns:a16="http://schemas.microsoft.com/office/drawing/2014/main" id="{988E86E0-C78E-AA4C-8E25-1EB58E241CF5}"/>
                  </a:ext>
                </a:extLst>
              </p:cNvPr>
              <p:cNvSpPr/>
              <p:nvPr/>
            </p:nvSpPr>
            <p:spPr bwMode="auto">
              <a:xfrm>
                <a:off x="5239283" y="2072749"/>
                <a:ext cx="995363" cy="995363"/>
              </a:xfrm>
              <a:prstGeom prst="ellipse">
                <a:avLst/>
              </a:prstGeom>
              <a:solidFill>
                <a:schemeClr val="bg1"/>
              </a:solidFill>
              <a:ln>
                <a:solidFill>
                  <a:srgbClr val="00AA54"/>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100" i="1" dirty="0">
                    <a:solidFill>
                      <a:schemeClr val="tx1"/>
                    </a:solidFill>
                    <a:latin typeface="Arial" panose="020B0604020202020204" pitchFamily="34" charset="0"/>
                    <a:cs typeface="Arial" panose="020B0604020202020204" pitchFamily="34" charset="0"/>
                  </a:rPr>
                  <a:t>Block</a:t>
                </a:r>
              </a:p>
              <a:p>
                <a:pPr algn="ctr">
                  <a:defRPr/>
                </a:pPr>
                <a:r>
                  <a:rPr lang="en-GB" sz="1100" i="1" dirty="0">
                    <a:solidFill>
                      <a:schemeClr val="tx1"/>
                    </a:solidFill>
                    <a:latin typeface="Arial" panose="020B0604020202020204" pitchFamily="34" charset="0"/>
                    <a:cs typeface="Arial" panose="020B0604020202020204" pitchFamily="34" charset="0"/>
                  </a:rPr>
                  <a:t>opioid</a:t>
                </a:r>
              </a:p>
              <a:p>
                <a:pPr algn="ctr">
                  <a:defRPr/>
                </a:pPr>
                <a:r>
                  <a:rPr lang="en-GB" sz="1100" i="1" dirty="0">
                    <a:solidFill>
                      <a:schemeClr val="tx1"/>
                    </a:solidFill>
                    <a:latin typeface="Arial" panose="020B0604020202020204" pitchFamily="34" charset="0"/>
                    <a:cs typeface="Arial" panose="020B0604020202020204" pitchFamily="34" charset="0"/>
                  </a:rPr>
                  <a:t>liking</a:t>
                </a:r>
                <a:endParaRPr lang="en-GB" sz="1100" i="1" baseline="30000" dirty="0">
                  <a:solidFill>
                    <a:schemeClr val="tx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34D4902B-7B43-1443-A0F8-77E20EE96404}"/>
                  </a:ext>
                </a:extLst>
              </p:cNvPr>
              <p:cNvCxnSpPr>
                <a:cxnSpLocks/>
              </p:cNvCxnSpPr>
              <p:nvPr/>
            </p:nvCxnSpPr>
            <p:spPr>
              <a:xfrm>
                <a:off x="4233447" y="2576350"/>
                <a:ext cx="975955" cy="6402"/>
              </a:xfrm>
              <a:prstGeom prst="line">
                <a:avLst/>
              </a:prstGeom>
              <a:ln>
                <a:solidFill>
                  <a:srgbClr val="00AA54"/>
                </a:solidFill>
              </a:ln>
            </p:spPr>
            <p:style>
              <a:lnRef idx="2">
                <a:schemeClr val="accent1"/>
              </a:lnRef>
              <a:fillRef idx="0">
                <a:schemeClr val="accent1"/>
              </a:fillRef>
              <a:effectRef idx="1">
                <a:schemeClr val="accent1"/>
              </a:effectRef>
              <a:fontRef idx="minor">
                <a:schemeClr val="tx1"/>
              </a:fontRef>
            </p:style>
          </p:cxnSp>
        </p:grpSp>
        <p:cxnSp>
          <p:nvCxnSpPr>
            <p:cNvPr id="47" name="Straight Connector 46">
              <a:extLst>
                <a:ext uri="{FF2B5EF4-FFF2-40B4-BE49-F238E27FC236}">
                  <a16:creationId xmlns:a16="http://schemas.microsoft.com/office/drawing/2014/main" id="{DD089458-EECD-F345-A675-849CA156C88A}"/>
                </a:ext>
              </a:extLst>
            </p:cNvPr>
            <p:cNvCxnSpPr>
              <a:cxnSpLocks/>
            </p:cNvCxnSpPr>
            <p:nvPr/>
          </p:nvCxnSpPr>
          <p:spPr>
            <a:xfrm>
              <a:off x="6264527" y="2573149"/>
              <a:ext cx="975955" cy="6402"/>
            </a:xfrm>
            <a:prstGeom prst="line">
              <a:avLst/>
            </a:prstGeom>
            <a:ln>
              <a:solidFill>
                <a:srgbClr val="00AA54"/>
              </a:solidFill>
            </a:ln>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09484C28-0E5A-4141-A195-38E5C276DC83}"/>
              </a:ext>
            </a:extLst>
          </p:cNvPr>
          <p:cNvGrpSpPr/>
          <p:nvPr/>
        </p:nvGrpSpPr>
        <p:grpSpPr>
          <a:xfrm>
            <a:off x="7705056" y="1918792"/>
            <a:ext cx="2320922" cy="995363"/>
            <a:chOff x="6181056" y="1298615"/>
            <a:chExt cx="2320922" cy="995363"/>
          </a:xfrm>
        </p:grpSpPr>
        <p:grpSp>
          <p:nvGrpSpPr>
            <p:cNvPr id="17" name="Group 16">
              <a:extLst>
                <a:ext uri="{FF2B5EF4-FFF2-40B4-BE49-F238E27FC236}">
                  <a16:creationId xmlns:a16="http://schemas.microsoft.com/office/drawing/2014/main" id="{CB84A838-5542-6B4D-8D60-1BA8773A1769}"/>
                </a:ext>
              </a:extLst>
            </p:cNvPr>
            <p:cNvGrpSpPr/>
            <p:nvPr/>
          </p:nvGrpSpPr>
          <p:grpSpPr>
            <a:xfrm>
              <a:off x="7180435" y="1298615"/>
              <a:ext cx="1321543" cy="995363"/>
              <a:chOff x="7306894" y="2135188"/>
              <a:chExt cx="1321543" cy="995363"/>
            </a:xfrm>
          </p:grpSpPr>
          <p:sp>
            <p:nvSpPr>
              <p:cNvPr id="16" name="Oval 15">
                <a:extLst>
                  <a:ext uri="{FF2B5EF4-FFF2-40B4-BE49-F238E27FC236}">
                    <a16:creationId xmlns:a16="http://schemas.microsoft.com/office/drawing/2014/main" id="{C05EEE16-A066-164F-9011-F63030A80EAF}"/>
                  </a:ext>
                </a:extLst>
              </p:cNvPr>
              <p:cNvSpPr/>
              <p:nvPr/>
            </p:nvSpPr>
            <p:spPr bwMode="auto">
              <a:xfrm>
                <a:off x="7306894" y="2135188"/>
                <a:ext cx="996950" cy="995363"/>
              </a:xfrm>
              <a:prstGeom prst="ellipse">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100" i="1" dirty="0">
                    <a:solidFill>
                      <a:schemeClr val="tx1"/>
                    </a:solidFill>
                    <a:latin typeface="Arial" panose="020B0604020202020204" pitchFamily="34" charset="0"/>
                    <a:cs typeface="Arial" panose="020B0604020202020204" pitchFamily="34" charset="0"/>
                  </a:rPr>
                  <a:t>Block </a:t>
                </a:r>
              </a:p>
              <a:p>
                <a:pPr algn="ctr">
                  <a:defRPr/>
                </a:pPr>
                <a:r>
                  <a:rPr lang="en-GB" sz="1100" i="1" dirty="0">
                    <a:solidFill>
                      <a:schemeClr val="tx1"/>
                    </a:solidFill>
                    <a:latin typeface="Arial" panose="020B0604020202020204" pitchFamily="34" charset="0"/>
                    <a:cs typeface="Arial" panose="020B0604020202020204" pitchFamily="34" charset="0"/>
                  </a:rPr>
                  <a:t>respiratory</a:t>
                </a:r>
              </a:p>
              <a:p>
                <a:pPr algn="ctr">
                  <a:defRPr/>
                </a:pPr>
                <a:r>
                  <a:rPr lang="en-GB" sz="1100" i="1" dirty="0">
                    <a:solidFill>
                      <a:schemeClr val="tx1"/>
                    </a:solidFill>
                    <a:latin typeface="Arial" panose="020B0604020202020204" pitchFamily="34" charset="0"/>
                    <a:cs typeface="Arial" panose="020B0604020202020204" pitchFamily="34" charset="0"/>
                  </a:rPr>
                  <a:t>depression</a:t>
                </a:r>
              </a:p>
            </p:txBody>
          </p:sp>
          <p:cxnSp>
            <p:nvCxnSpPr>
              <p:cNvPr id="27" name="Straight Connector 26">
                <a:extLst>
                  <a:ext uri="{FF2B5EF4-FFF2-40B4-BE49-F238E27FC236}">
                    <a16:creationId xmlns:a16="http://schemas.microsoft.com/office/drawing/2014/main" id="{EB65EFCC-C097-1C4B-BFFE-CE34487CD835}"/>
                  </a:ext>
                </a:extLst>
              </p:cNvPr>
              <p:cNvCxnSpPr>
                <a:cxnSpLocks/>
              </p:cNvCxnSpPr>
              <p:nvPr/>
            </p:nvCxnSpPr>
            <p:spPr>
              <a:xfrm>
                <a:off x="8312553" y="2609645"/>
                <a:ext cx="315884"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grpSp>
        <p:cxnSp>
          <p:nvCxnSpPr>
            <p:cNvPr id="56" name="Straight Connector 55">
              <a:extLst>
                <a:ext uri="{FF2B5EF4-FFF2-40B4-BE49-F238E27FC236}">
                  <a16:creationId xmlns:a16="http://schemas.microsoft.com/office/drawing/2014/main" id="{B82A5605-03CD-D841-8F66-3767ABCA29D0}"/>
                </a:ext>
              </a:extLst>
            </p:cNvPr>
            <p:cNvCxnSpPr>
              <a:cxnSpLocks/>
            </p:cNvCxnSpPr>
            <p:nvPr/>
          </p:nvCxnSpPr>
          <p:spPr>
            <a:xfrm>
              <a:off x="6181056" y="1773072"/>
              <a:ext cx="969838"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grpSp>
      <p:grpSp>
        <p:nvGrpSpPr>
          <p:cNvPr id="52" name="Group 51">
            <a:extLst>
              <a:ext uri="{FF2B5EF4-FFF2-40B4-BE49-F238E27FC236}">
                <a16:creationId xmlns:a16="http://schemas.microsoft.com/office/drawing/2014/main" id="{FE14BE9A-458D-6846-89AB-F8C09D61794C}"/>
              </a:ext>
            </a:extLst>
          </p:cNvPr>
          <p:cNvGrpSpPr/>
          <p:nvPr/>
        </p:nvGrpSpPr>
        <p:grpSpPr>
          <a:xfrm>
            <a:off x="6879772" y="2843659"/>
            <a:ext cx="3146207" cy="995363"/>
            <a:chOff x="5209851" y="2423783"/>
            <a:chExt cx="3146207" cy="995363"/>
          </a:xfrm>
        </p:grpSpPr>
        <p:grpSp>
          <p:nvGrpSpPr>
            <p:cNvPr id="59" name="Group 58">
              <a:extLst>
                <a:ext uri="{FF2B5EF4-FFF2-40B4-BE49-F238E27FC236}">
                  <a16:creationId xmlns:a16="http://schemas.microsoft.com/office/drawing/2014/main" id="{EBE60096-53E5-CA43-9303-1581146E9BAF}"/>
                </a:ext>
              </a:extLst>
            </p:cNvPr>
            <p:cNvGrpSpPr/>
            <p:nvPr/>
          </p:nvGrpSpPr>
          <p:grpSpPr>
            <a:xfrm>
              <a:off x="5209851" y="2423783"/>
              <a:ext cx="2237528" cy="995363"/>
              <a:chOff x="3997118" y="2037913"/>
              <a:chExt cx="2237528" cy="995363"/>
            </a:xfrm>
          </p:grpSpPr>
          <p:sp>
            <p:nvSpPr>
              <p:cNvPr id="62" name="Oval 61">
                <a:extLst>
                  <a:ext uri="{FF2B5EF4-FFF2-40B4-BE49-F238E27FC236}">
                    <a16:creationId xmlns:a16="http://schemas.microsoft.com/office/drawing/2014/main" id="{C64A2CA7-6D84-9548-9177-1412CDE717E4}"/>
                  </a:ext>
                </a:extLst>
              </p:cNvPr>
              <p:cNvSpPr/>
              <p:nvPr/>
            </p:nvSpPr>
            <p:spPr bwMode="auto">
              <a:xfrm>
                <a:off x="5239283" y="2037913"/>
                <a:ext cx="995363" cy="995363"/>
              </a:xfrm>
              <a:prstGeom prst="ellipse">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100" i="1" dirty="0">
                    <a:solidFill>
                      <a:schemeClr val="tx1"/>
                    </a:solidFill>
                    <a:latin typeface="Arial" panose="020B0604020202020204" pitchFamily="34" charset="0"/>
                    <a:cs typeface="Arial" panose="020B0604020202020204" pitchFamily="34" charset="0"/>
                  </a:rPr>
                  <a:t>Block </a:t>
                </a:r>
              </a:p>
              <a:p>
                <a:pPr algn="ctr">
                  <a:defRPr/>
                </a:pPr>
                <a:r>
                  <a:rPr lang="en-GB" sz="1100" i="1" dirty="0">
                    <a:solidFill>
                      <a:schemeClr val="tx1"/>
                    </a:solidFill>
                    <a:latin typeface="Arial" panose="020B0604020202020204" pitchFamily="34" charset="0"/>
                    <a:cs typeface="Arial" panose="020B0604020202020204" pitchFamily="34" charset="0"/>
                  </a:rPr>
                  <a:t>opioid-</a:t>
                </a:r>
              </a:p>
              <a:p>
                <a:pPr algn="ctr">
                  <a:defRPr/>
                </a:pPr>
                <a:r>
                  <a:rPr lang="en-GB" sz="1100" i="1" dirty="0">
                    <a:solidFill>
                      <a:schemeClr val="tx1"/>
                    </a:solidFill>
                    <a:latin typeface="Arial" panose="020B0604020202020204" pitchFamily="34" charset="0"/>
                    <a:cs typeface="Arial" panose="020B0604020202020204" pitchFamily="34" charset="0"/>
                  </a:rPr>
                  <a:t>seeking</a:t>
                </a:r>
              </a:p>
            </p:txBody>
          </p:sp>
          <p:cxnSp>
            <p:nvCxnSpPr>
              <p:cNvPr id="63" name="Straight Connector 62">
                <a:extLst>
                  <a:ext uri="{FF2B5EF4-FFF2-40B4-BE49-F238E27FC236}">
                    <a16:creationId xmlns:a16="http://schemas.microsoft.com/office/drawing/2014/main" id="{59AAEEC0-E9CB-454D-B21A-C85618762984}"/>
                  </a:ext>
                </a:extLst>
              </p:cNvPr>
              <p:cNvCxnSpPr>
                <a:cxnSpLocks/>
              </p:cNvCxnSpPr>
              <p:nvPr/>
            </p:nvCxnSpPr>
            <p:spPr>
              <a:xfrm>
                <a:off x="3997118" y="2547916"/>
                <a:ext cx="1212284"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grpSp>
        <p:cxnSp>
          <p:nvCxnSpPr>
            <p:cNvPr id="65" name="Straight Connector 64">
              <a:extLst>
                <a:ext uri="{FF2B5EF4-FFF2-40B4-BE49-F238E27FC236}">
                  <a16:creationId xmlns:a16="http://schemas.microsoft.com/office/drawing/2014/main" id="{C7C01481-11F8-264A-ADDA-3C16234306FD}"/>
                </a:ext>
              </a:extLst>
            </p:cNvPr>
            <p:cNvCxnSpPr>
              <a:cxnSpLocks/>
            </p:cNvCxnSpPr>
            <p:nvPr/>
          </p:nvCxnSpPr>
          <p:spPr>
            <a:xfrm flipV="1">
              <a:off x="7468664" y="2921464"/>
              <a:ext cx="887394" cy="9121"/>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grpSp>
      <p:grpSp>
        <p:nvGrpSpPr>
          <p:cNvPr id="19" name="Group 18">
            <a:extLst>
              <a:ext uri="{FF2B5EF4-FFF2-40B4-BE49-F238E27FC236}">
                <a16:creationId xmlns:a16="http://schemas.microsoft.com/office/drawing/2014/main" id="{9E67205F-C768-9B4D-BF8B-6427DB87447E}"/>
              </a:ext>
            </a:extLst>
          </p:cNvPr>
          <p:cNvGrpSpPr/>
          <p:nvPr/>
        </p:nvGrpSpPr>
        <p:grpSpPr>
          <a:xfrm>
            <a:off x="7171160" y="1420352"/>
            <a:ext cx="2836704" cy="416832"/>
            <a:chOff x="5665274" y="838534"/>
            <a:chExt cx="2836704" cy="416832"/>
          </a:xfrm>
        </p:grpSpPr>
        <p:sp>
          <p:nvSpPr>
            <p:cNvPr id="12" name="Rectangle 11">
              <a:extLst>
                <a:ext uri="{FF2B5EF4-FFF2-40B4-BE49-F238E27FC236}">
                  <a16:creationId xmlns:a16="http://schemas.microsoft.com/office/drawing/2014/main" id="{10F4C796-B388-BB4F-8050-472CDF8EBED1}"/>
                </a:ext>
              </a:extLst>
            </p:cNvPr>
            <p:cNvSpPr/>
            <p:nvPr/>
          </p:nvSpPr>
          <p:spPr>
            <a:xfrm>
              <a:off x="5665274" y="838534"/>
              <a:ext cx="2836704" cy="416832"/>
            </a:xfrm>
            <a:prstGeom prst="rect">
              <a:avLst/>
            </a:prstGeom>
            <a:solidFill>
              <a:srgbClr val="007A42"/>
            </a:solidFill>
            <a:effectLst>
              <a:glow rad="38628">
                <a:srgbClr val="43C633">
                  <a:alpha val="40000"/>
                </a:srgbClr>
              </a:glow>
              <a:outerShdw blurRad="39000" dist="25400" dir="5400000" rotWithShape="0">
                <a:srgbClr val="000000">
                  <a:alpha val="38000"/>
                </a:srgbClr>
              </a:outerShdw>
              <a:reflection endPos="0" dir="5400000" sy="-100000" algn="bl" rotWithShape="0"/>
              <a:softEdge rad="72112"/>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DA5EAD9-75B4-DF4A-B1B6-E42E4534BF0F}"/>
                </a:ext>
              </a:extLst>
            </p:cNvPr>
            <p:cNvSpPr txBox="1"/>
            <p:nvPr/>
          </p:nvSpPr>
          <p:spPr>
            <a:xfrm>
              <a:off x="6092295" y="868842"/>
              <a:ext cx="2074607" cy="307777"/>
            </a:xfrm>
            <a:prstGeom prst="rect">
              <a:avLst/>
            </a:prstGeom>
            <a:noFill/>
          </p:spPr>
          <p:txBody>
            <a:bodyPr wrap="none" rtlCol="0">
              <a:spAutoFit/>
            </a:bodyPr>
            <a:lstStyle/>
            <a:p>
              <a:r>
                <a:rPr lang="en-US" sz="1400" i="1" dirty="0">
                  <a:latin typeface="Arial" panose="020B0604020202020204" pitchFamily="34" charset="0"/>
                  <a:cs typeface="Arial" panose="020B0604020202020204" pitchFamily="34" charset="0"/>
                </a:rPr>
                <a:t>Illicit “on-top” opioid use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dissolv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dissolve">
                                      <p:cBhvr>
                                        <p:cTn id="41" dur="500"/>
                                        <p:tgtEl>
                                          <p:spTgt spid="5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dissolve">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dissolve">
                                      <p:cBhvr>
                                        <p:cTn id="51" dur="500"/>
                                        <p:tgtEl>
                                          <p:spTgt spid="4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dissolve">
                                      <p:cBhvr>
                                        <p:cTn id="56" dur="500"/>
                                        <p:tgtEl>
                                          <p:spTgt spid="67"/>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dissolve">
                                      <p:cBhvr>
                                        <p:cTn id="6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7" grpId="0" animBg="1"/>
      <p:bldP spid="45" grpId="0" animBg="1"/>
      <p:bldP spid="35841" grpId="0"/>
      <p:bldP spid="3"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FUNDAMENTALS" val="gu7FDFac"/>
  <p:tag name="ARTICULATE_DESIGN_ID_1_FUNDAMENTALS" val="TgHDw6rH"/>
  <p:tag name="ARTICULATE_DESIGN_ID_CUSTOM DESIGN" val="PfxOmXiB"/>
  <p:tag name="ARTICULATE_SLIDE_THUMBNAIL_REFRESH" val="1"/>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undamentals">
  <a:themeElements>
    <a:clrScheme name="ASAM Colors">
      <a:dk1>
        <a:srgbClr val="06204C"/>
      </a:dk1>
      <a:lt1>
        <a:sysClr val="window" lastClr="FFFFFF"/>
      </a:lt1>
      <a:dk2>
        <a:srgbClr val="06204C"/>
      </a:dk2>
      <a:lt2>
        <a:srgbClr val="5493B2"/>
      </a:lt2>
      <a:accent1>
        <a:srgbClr val="5493B2"/>
      </a:accent1>
      <a:accent2>
        <a:srgbClr val="F6DE55"/>
      </a:accent2>
      <a:accent3>
        <a:srgbClr val="387CEF"/>
      </a:accent3>
      <a:accent4>
        <a:srgbClr val="FFFFFF"/>
      </a:accent4>
      <a:accent5>
        <a:srgbClr val="9D8608"/>
      </a:accent5>
      <a:accent6>
        <a:srgbClr val="C00000"/>
      </a:accent6>
      <a:hlink>
        <a:srgbClr val="00C8C3"/>
      </a:hlink>
      <a:folHlink>
        <a:srgbClr val="009692"/>
      </a:folHlink>
    </a:clrScheme>
    <a:fontScheme name="Lato Font">
      <a:majorFont>
        <a:latin typeface="Lato"/>
        <a:ea typeface=""/>
        <a:cs typeface=""/>
      </a:majorFont>
      <a:minorFont>
        <a:latin typeface="Lato"/>
        <a:ea typeface=""/>
        <a:cs typeface=""/>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asam</Template>
  <TotalTime>9857</TotalTime>
  <Words>5115</Words>
  <Application>Microsoft Office PowerPoint</Application>
  <PresentationFormat>Widescreen</PresentationFormat>
  <Paragraphs>330</Paragraphs>
  <Slides>29</Slides>
  <Notes>24</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Helvetica</vt:lpstr>
      <vt:lpstr>Lato</vt:lpstr>
      <vt:lpstr>Wingdings</vt:lpstr>
      <vt:lpstr>Wingdings 2</vt:lpstr>
      <vt:lpstr>Fundamentals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ALE values of different opioids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cglover</dc:creator>
  <cp:lastModifiedBy>Kristin Krancer</cp:lastModifiedBy>
  <cp:revision>502</cp:revision>
  <dcterms:created xsi:type="dcterms:W3CDTF">2012-01-26T19:55:03Z</dcterms:created>
  <dcterms:modified xsi:type="dcterms:W3CDTF">2023-04-03T15:56:23Z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058FAE5F-E0EF-46DF-B248-B261D632DD8B</vt:lpwstr>
  </property>
  <property fmtid="{D5CDD505-2E9C-101B-9397-08002B2CF9AE}" pid="3" name="ArticulatePath">
    <vt:lpwstr>Pain and Addiction Template</vt:lpwstr>
  </property>
</Properties>
</file>