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532" r:id="rId2"/>
    <p:sldId id="551" r:id="rId3"/>
    <p:sldId id="574" r:id="rId4"/>
    <p:sldId id="847" r:id="rId5"/>
    <p:sldId id="701" r:id="rId6"/>
    <p:sldId id="560" r:id="rId7"/>
    <p:sldId id="654" r:id="rId8"/>
    <p:sldId id="822" r:id="rId9"/>
    <p:sldId id="549" r:id="rId10"/>
    <p:sldId id="259" r:id="rId11"/>
    <p:sldId id="850" r:id="rId12"/>
    <p:sldId id="572" r:id="rId13"/>
    <p:sldId id="834" r:id="rId14"/>
    <p:sldId id="795" r:id="rId15"/>
    <p:sldId id="816" r:id="rId16"/>
    <p:sldId id="830" r:id="rId17"/>
    <p:sldId id="844" r:id="rId18"/>
    <p:sldId id="818" r:id="rId19"/>
    <p:sldId id="833" r:id="rId20"/>
    <p:sldId id="819" r:id="rId21"/>
    <p:sldId id="820" r:id="rId22"/>
    <p:sldId id="845" r:id="rId23"/>
    <p:sldId id="846" r:id="rId24"/>
    <p:sldId id="557" r:id="rId25"/>
  </p:sldIdLst>
  <p:sldSz cx="12188825"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7677">
          <p15:clr>
            <a:srgbClr val="A4A3A4"/>
          </p15:clr>
        </p15:guide>
        <p15:guide id="3" orient="horz" pos="908">
          <p15:clr>
            <a:srgbClr val="A4A3A4"/>
          </p15:clr>
        </p15:guide>
        <p15:guide id="4" pos="3849">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A"/>
    <a:srgbClr val="104790"/>
    <a:srgbClr val="024599"/>
    <a:srgbClr val="0A4EA5"/>
    <a:srgbClr val="104389"/>
    <a:srgbClr val="1A59AD"/>
    <a:srgbClr val="1351A4"/>
    <a:srgbClr val="414042"/>
    <a:srgbClr val="FFFFFF"/>
    <a:srgbClr val="E6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58" autoAdjust="0"/>
    <p:restoredTop sz="83099" autoAdjust="0"/>
  </p:normalViewPr>
  <p:slideViewPr>
    <p:cSldViewPr snapToGrid="0" snapToObjects="1" showGuides="1">
      <p:cViewPr>
        <p:scale>
          <a:sx n="91" d="100"/>
          <a:sy n="91" d="100"/>
        </p:scale>
        <p:origin x="-552" y="312"/>
      </p:cViewPr>
      <p:guideLst>
        <p:guide orient="horz" pos="2166"/>
        <p:guide pos="7677"/>
        <p:guide orient="horz" pos="908"/>
        <p:guide pos="3849"/>
      </p:guideLst>
    </p:cSldViewPr>
  </p:slideViewPr>
  <p:notesTextViewPr>
    <p:cViewPr>
      <p:scale>
        <a:sx n="100" d="100"/>
        <a:sy n="100" d="100"/>
      </p:scale>
      <p:origin x="0" y="0"/>
    </p:cViewPr>
  </p:notesTextViewPr>
  <p:sorterViewPr>
    <p:cViewPr varScale="1">
      <p:scale>
        <a:sx n="1" d="1"/>
        <a:sy n="1" d="1"/>
      </p:scale>
      <p:origin x="0" y="-1422"/>
    </p:cViewPr>
  </p:sorterViewPr>
  <p:notesViewPr>
    <p:cSldViewPr snapToGrid="0" snapToObjects="1">
      <p:cViewPr varScale="1">
        <p:scale>
          <a:sx n="151" d="100"/>
          <a:sy n="151" d="100"/>
        </p:scale>
        <p:origin x="3304" y="19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ostarre\My%20Documents\Talks\BronxLeb%20GR\boehnert%20dose%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17852800348799"/>
          <c:y val="0.12575835603488"/>
          <c:w val="0.82671949768337405"/>
          <c:h val="0.74634001318555898"/>
        </c:manualLayout>
      </c:layout>
      <c:barChart>
        <c:barDir val="col"/>
        <c:grouping val="clustered"/>
        <c:varyColors val="0"/>
        <c:ser>
          <c:idx val="0"/>
          <c:order val="0"/>
          <c:tx>
            <c:v>Daily dose, maximum prescribed</c:v>
          </c:tx>
          <c:spPr>
            <a:gradFill flip="none" rotWithShape="1">
              <a:gsLst>
                <a:gs pos="0">
                  <a:srgbClr val="FFC000"/>
                </a:gs>
                <a:gs pos="100000">
                  <a:srgbClr val="FFFF00"/>
                </a:gs>
                <a:gs pos="100000">
                  <a:srgbClr val="3366CC">
                    <a:tint val="23500"/>
                    <a:satMod val="160000"/>
                  </a:srgbClr>
                </a:gs>
              </a:gsLst>
              <a:lin ang="5400000" scaled="1"/>
              <a:tileRect/>
            </a:gradFill>
            <a:scene3d>
              <a:camera prst="orthographicFront"/>
              <a:lightRig rig="threePt" dir="t"/>
            </a:scene3d>
            <a:sp3d>
              <a:bevelT w="0"/>
            </a:sp3d>
          </c:spPr>
          <c:invertIfNegative val="0"/>
          <c:dPt>
            <c:idx val="0"/>
            <c:invertIfNegative val="0"/>
            <c:bubble3D val="0"/>
            <c:spPr>
              <a:solidFill>
                <a:srgbClr val="0070C0"/>
              </a:solidFill>
              <a:scene3d>
                <a:camera prst="orthographicFront"/>
                <a:lightRig rig="threePt" dir="t"/>
              </a:scene3d>
              <a:sp3d>
                <a:bevelT w="0"/>
              </a:sp3d>
            </c:spPr>
            <c:extLst>
              <c:ext xmlns:c16="http://schemas.microsoft.com/office/drawing/2014/chart" uri="{C3380CC4-5D6E-409C-BE32-E72D297353CC}">
                <c16:uniqueId val="{00000001-5C39-4874-86E7-FF3CC0CAB82B}"/>
              </c:ext>
            </c:extLst>
          </c:dPt>
          <c:dPt>
            <c:idx val="1"/>
            <c:invertIfNegative val="0"/>
            <c:bubble3D val="0"/>
            <c:spPr>
              <a:solidFill>
                <a:srgbClr val="0070C0"/>
              </a:solidFill>
              <a:scene3d>
                <a:camera prst="orthographicFront"/>
                <a:lightRig rig="threePt" dir="t"/>
              </a:scene3d>
              <a:sp3d>
                <a:bevelT w="0"/>
              </a:sp3d>
            </c:spPr>
            <c:extLst>
              <c:ext xmlns:c16="http://schemas.microsoft.com/office/drawing/2014/chart" uri="{C3380CC4-5D6E-409C-BE32-E72D297353CC}">
                <c16:uniqueId val="{00000003-5C39-4874-86E7-FF3CC0CAB82B}"/>
              </c:ext>
            </c:extLst>
          </c:dPt>
          <c:dPt>
            <c:idx val="2"/>
            <c:invertIfNegative val="0"/>
            <c:bubble3D val="0"/>
            <c:spPr>
              <a:solidFill>
                <a:srgbClr val="0070C0"/>
              </a:solidFill>
              <a:scene3d>
                <a:camera prst="orthographicFront"/>
                <a:lightRig rig="threePt" dir="t"/>
              </a:scene3d>
              <a:sp3d>
                <a:bevelT w="0"/>
              </a:sp3d>
            </c:spPr>
            <c:extLst>
              <c:ext xmlns:c16="http://schemas.microsoft.com/office/drawing/2014/chart" uri="{C3380CC4-5D6E-409C-BE32-E72D297353CC}">
                <c16:uniqueId val="{00000005-5C39-4874-86E7-FF3CC0CAB82B}"/>
              </c:ext>
            </c:extLst>
          </c:dPt>
          <c:dPt>
            <c:idx val="3"/>
            <c:invertIfNegative val="0"/>
            <c:bubble3D val="0"/>
            <c:spPr>
              <a:solidFill>
                <a:srgbClr val="0070C0"/>
              </a:solidFill>
              <a:scene3d>
                <a:camera prst="orthographicFront"/>
                <a:lightRig rig="threePt" dir="t"/>
              </a:scene3d>
              <a:sp3d>
                <a:bevelT w="0"/>
              </a:sp3d>
            </c:spPr>
            <c:extLst>
              <c:ext xmlns:c16="http://schemas.microsoft.com/office/drawing/2014/chart" uri="{C3380CC4-5D6E-409C-BE32-E72D297353CC}">
                <c16:uniqueId val="{00000007-5C39-4874-86E7-FF3CC0CAB82B}"/>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C39-4874-86E7-FF3CC0CAB82B}"/>
                </c:ext>
              </c:extLst>
            </c:dLbl>
            <c:dLbl>
              <c:idx val="2"/>
              <c:layout>
                <c:manualLayout>
                  <c:x val="2.1299254526091602E-3"/>
                  <c:y val="-2.8436018957346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39-4874-86E7-FF3CC0CAB82B}"/>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C39-4874-86E7-FF3CC0CAB8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Sheet1!$A$4:$A$7</c:f>
              <c:strCache>
                <c:ptCount val="4"/>
                <c:pt idx="0">
                  <c:v>1 to 19</c:v>
                </c:pt>
                <c:pt idx="1">
                  <c:v>20 to 49</c:v>
                </c:pt>
                <c:pt idx="2">
                  <c:v>50 to 99</c:v>
                </c:pt>
                <c:pt idx="3">
                  <c:v>≥100</c:v>
                </c:pt>
              </c:strCache>
            </c:strRef>
          </c:cat>
          <c:val>
            <c:numRef>
              <c:f>Sheet1!$B$4:$B$7</c:f>
              <c:numCache>
                <c:formatCode>General</c:formatCode>
                <c:ptCount val="4"/>
                <c:pt idx="0">
                  <c:v>1.05</c:v>
                </c:pt>
                <c:pt idx="1">
                  <c:v>1.88</c:v>
                </c:pt>
                <c:pt idx="2">
                  <c:v>4.63</c:v>
                </c:pt>
                <c:pt idx="3">
                  <c:v>7.18</c:v>
                </c:pt>
              </c:numCache>
            </c:numRef>
          </c:val>
          <c:extLst>
            <c:ext xmlns:c16="http://schemas.microsoft.com/office/drawing/2014/chart" uri="{C3380CC4-5D6E-409C-BE32-E72D297353CC}">
              <c16:uniqueId val="{00000008-5C39-4874-86E7-FF3CC0CAB82B}"/>
            </c:ext>
          </c:extLst>
        </c:ser>
        <c:dLbls>
          <c:showLegendKey val="0"/>
          <c:showVal val="0"/>
          <c:showCatName val="0"/>
          <c:showSerName val="0"/>
          <c:showPercent val="0"/>
          <c:showBubbleSize val="0"/>
        </c:dLbls>
        <c:gapWidth val="150"/>
        <c:axId val="-2103884280"/>
        <c:axId val="-2104437208"/>
      </c:barChart>
      <c:catAx>
        <c:axId val="-2103884280"/>
        <c:scaling>
          <c:orientation val="minMax"/>
        </c:scaling>
        <c:delete val="0"/>
        <c:axPos val="b"/>
        <c:numFmt formatCode="General" sourceLinked="0"/>
        <c:majorTickMark val="out"/>
        <c:minorTickMark val="none"/>
        <c:tickLblPos val="nextTo"/>
        <c:txPr>
          <a:bodyPr/>
          <a:lstStyle/>
          <a:p>
            <a:pPr>
              <a:defRPr sz="1400"/>
            </a:pPr>
            <a:endParaRPr lang="en-US"/>
          </a:p>
        </c:txPr>
        <c:crossAx val="-2104437208"/>
        <c:crosses val="autoZero"/>
        <c:auto val="1"/>
        <c:lblAlgn val="ctr"/>
        <c:lblOffset val="100"/>
        <c:noMultiLvlLbl val="0"/>
      </c:catAx>
      <c:valAx>
        <c:axId val="-2104437208"/>
        <c:scaling>
          <c:orientation val="minMax"/>
          <c:min val="1"/>
        </c:scaling>
        <c:delete val="0"/>
        <c:axPos val="l"/>
        <c:majorGridlines>
          <c:spPr>
            <a:ln>
              <a:solidFill>
                <a:schemeClr val="tx1">
                  <a:lumMod val="85000"/>
                </a:schemeClr>
              </a:solidFill>
            </a:ln>
          </c:spPr>
        </c:majorGridlines>
        <c:numFmt formatCode="General" sourceLinked="1"/>
        <c:majorTickMark val="out"/>
        <c:minorTickMark val="none"/>
        <c:tickLblPos val="nextTo"/>
        <c:txPr>
          <a:bodyPr/>
          <a:lstStyle/>
          <a:p>
            <a:pPr>
              <a:defRPr sz="1400"/>
            </a:pPr>
            <a:endParaRPr lang="en-US"/>
          </a:p>
        </c:txPr>
        <c:crossAx val="-2103884280"/>
        <c:crosses val="autoZero"/>
        <c:crossBetween val="between"/>
      </c:valAx>
    </c:plotArea>
    <c:plotVisOnly val="1"/>
    <c:dispBlanksAs val="gap"/>
    <c:showDLblsOverMax val="0"/>
  </c:chart>
  <c:externalData r:id="rId1">
    <c:autoUpdate val="0"/>
  </c:externalData>
  <c:userShapes r:id="rId2"/>
</c:chartSpace>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215390-5FC8-7C4E-8036-9E55527D92C1}"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04F90D72-71BC-094C-9414-3541A00B8B0E}">
      <dgm:prSet phldrT="[Text]"/>
      <dgm:spPr>
        <a:solidFill>
          <a:schemeClr val="tx2">
            <a:lumMod val="20000"/>
            <a:lumOff val="80000"/>
          </a:schemeClr>
        </a:solidFill>
      </dgm:spPr>
      <dgm:t>
        <a:bodyPr/>
        <a:lstStyle/>
        <a:p>
          <a:r>
            <a:rPr lang="en-US" dirty="0">
              <a:solidFill>
                <a:schemeClr val="tx1"/>
              </a:solidFill>
            </a:rPr>
            <a:t>Historical view</a:t>
          </a:r>
        </a:p>
      </dgm:t>
    </dgm:pt>
    <dgm:pt modelId="{3842182D-7481-7042-ABDD-0D2704D33782}" type="parTrans" cxnId="{27C03B3E-FC99-B748-A22C-EC836C63DF2B}">
      <dgm:prSet/>
      <dgm:spPr/>
      <dgm:t>
        <a:bodyPr/>
        <a:lstStyle/>
        <a:p>
          <a:endParaRPr lang="en-US"/>
        </a:p>
      </dgm:t>
    </dgm:pt>
    <dgm:pt modelId="{0910511B-95B3-4A48-A19D-23D1F94220C5}" type="sibTrans" cxnId="{27C03B3E-FC99-B748-A22C-EC836C63DF2B}">
      <dgm:prSet/>
      <dgm:spPr/>
      <dgm:t>
        <a:bodyPr/>
        <a:lstStyle/>
        <a:p>
          <a:endParaRPr lang="en-US"/>
        </a:p>
      </dgm:t>
    </dgm:pt>
    <dgm:pt modelId="{965A13A4-9C19-9342-B29E-2F78F9194D4A}">
      <dgm:prSet phldrT="[Text]"/>
      <dgm:spPr>
        <a:solidFill>
          <a:schemeClr val="accent4">
            <a:lumMod val="40000"/>
            <a:lumOff val="60000"/>
          </a:schemeClr>
        </a:solidFill>
      </dgm:spPr>
      <dgm:t>
        <a:bodyPr/>
        <a:lstStyle/>
        <a:p>
          <a:pPr rtl="0"/>
          <a:r>
            <a:rPr lang="en-US" dirty="0">
              <a:solidFill>
                <a:schemeClr val="tx1"/>
              </a:solidFill>
            </a:rPr>
            <a:t>Take-home points</a:t>
          </a:r>
        </a:p>
      </dgm:t>
    </dgm:pt>
    <dgm:pt modelId="{9587DB3A-68FB-544F-82AC-629FCF00E5D6}" type="parTrans" cxnId="{A29B1808-68ED-AB47-A928-E1A4F96ECEE3}">
      <dgm:prSet/>
      <dgm:spPr/>
      <dgm:t>
        <a:bodyPr/>
        <a:lstStyle/>
        <a:p>
          <a:endParaRPr lang="en-US"/>
        </a:p>
      </dgm:t>
    </dgm:pt>
    <dgm:pt modelId="{5D1AA1FD-B6F7-3C48-86B0-D847860FA742}" type="sibTrans" cxnId="{A29B1808-68ED-AB47-A928-E1A4F96ECEE3}">
      <dgm:prSet/>
      <dgm:spPr/>
      <dgm:t>
        <a:bodyPr/>
        <a:lstStyle/>
        <a:p>
          <a:endParaRPr lang="en-US"/>
        </a:p>
      </dgm:t>
    </dgm:pt>
    <dgm:pt modelId="{17A2A4D2-D410-BD4E-9B13-9902136FDC68}">
      <dgm:prSet/>
      <dgm:spPr>
        <a:solidFill>
          <a:schemeClr val="accent6">
            <a:lumMod val="60000"/>
            <a:lumOff val="40000"/>
          </a:schemeClr>
        </a:solidFill>
      </dgm:spPr>
      <dgm:t>
        <a:bodyPr/>
        <a:lstStyle/>
        <a:p>
          <a:pPr rtl="0"/>
          <a:r>
            <a:rPr lang="en-US" dirty="0">
              <a:solidFill>
                <a:schemeClr val="tx1"/>
              </a:solidFill>
            </a:rPr>
            <a:t>Evolving guidelines</a:t>
          </a:r>
        </a:p>
      </dgm:t>
    </dgm:pt>
    <dgm:pt modelId="{9902CAB0-895D-8F4F-B68B-AAA621956DA2}" type="parTrans" cxnId="{15719FDF-E527-7043-A7DA-D5A35C9981F1}">
      <dgm:prSet/>
      <dgm:spPr/>
      <dgm:t>
        <a:bodyPr/>
        <a:lstStyle/>
        <a:p>
          <a:endParaRPr lang="en-US"/>
        </a:p>
      </dgm:t>
    </dgm:pt>
    <dgm:pt modelId="{A077579E-9A55-124A-8D34-FFE5938FB04C}" type="sibTrans" cxnId="{15719FDF-E527-7043-A7DA-D5A35C9981F1}">
      <dgm:prSet/>
      <dgm:spPr/>
      <dgm:t>
        <a:bodyPr/>
        <a:lstStyle/>
        <a:p>
          <a:endParaRPr lang="en-US"/>
        </a:p>
      </dgm:t>
    </dgm:pt>
    <dgm:pt modelId="{5B9ABF27-3410-B94B-B4F7-5527650C22B0}" type="pres">
      <dgm:prSet presAssocID="{0A215390-5FC8-7C4E-8036-9E55527D92C1}" presName="rootnode" presStyleCnt="0">
        <dgm:presLayoutVars>
          <dgm:chMax/>
          <dgm:chPref/>
          <dgm:dir/>
          <dgm:animLvl val="lvl"/>
        </dgm:presLayoutVars>
      </dgm:prSet>
      <dgm:spPr/>
    </dgm:pt>
    <dgm:pt modelId="{3C6E2ECB-3B89-CC44-85DF-D3D6C88A05A7}" type="pres">
      <dgm:prSet presAssocID="{04F90D72-71BC-094C-9414-3541A00B8B0E}" presName="composite" presStyleCnt="0"/>
      <dgm:spPr/>
    </dgm:pt>
    <dgm:pt modelId="{58F7C446-8149-A54D-AB60-FD156958D8DA}" type="pres">
      <dgm:prSet presAssocID="{04F90D72-71BC-094C-9414-3541A00B8B0E}" presName="bentUpArrow1" presStyleLbl="alignImgPlace1" presStyleIdx="0" presStyleCnt="2"/>
      <dgm:spPr/>
    </dgm:pt>
    <dgm:pt modelId="{4E786DE1-2E99-C94F-84A6-8A662EF10EA8}" type="pres">
      <dgm:prSet presAssocID="{04F90D72-71BC-094C-9414-3541A00B8B0E}" presName="ParentText" presStyleLbl="node1" presStyleIdx="0" presStyleCnt="3" custScaleX="165821">
        <dgm:presLayoutVars>
          <dgm:chMax val="1"/>
          <dgm:chPref val="1"/>
          <dgm:bulletEnabled val="1"/>
        </dgm:presLayoutVars>
      </dgm:prSet>
      <dgm:spPr/>
    </dgm:pt>
    <dgm:pt modelId="{6B935A99-E71B-1040-BE0F-A440DBD7DF58}" type="pres">
      <dgm:prSet presAssocID="{04F90D72-71BC-094C-9414-3541A00B8B0E}" presName="ChildText" presStyleLbl="revTx" presStyleIdx="0" presStyleCnt="2">
        <dgm:presLayoutVars>
          <dgm:chMax val="0"/>
          <dgm:chPref val="0"/>
          <dgm:bulletEnabled val="1"/>
        </dgm:presLayoutVars>
      </dgm:prSet>
      <dgm:spPr/>
    </dgm:pt>
    <dgm:pt modelId="{6DB8E3CC-C5BE-B943-A658-6EC11D7B5D55}" type="pres">
      <dgm:prSet presAssocID="{0910511B-95B3-4A48-A19D-23D1F94220C5}" presName="sibTrans" presStyleCnt="0"/>
      <dgm:spPr/>
    </dgm:pt>
    <dgm:pt modelId="{18CC0D72-4714-9F45-9492-23AB308651DE}" type="pres">
      <dgm:prSet presAssocID="{17A2A4D2-D410-BD4E-9B13-9902136FDC68}" presName="composite" presStyleCnt="0"/>
      <dgm:spPr/>
    </dgm:pt>
    <dgm:pt modelId="{22ACBA75-4E96-5241-A86F-81BE9853F46D}" type="pres">
      <dgm:prSet presAssocID="{17A2A4D2-D410-BD4E-9B13-9902136FDC68}" presName="bentUpArrow1" presStyleLbl="alignImgPlace1" presStyleIdx="1" presStyleCnt="2" custLinFactNeighborX="19122"/>
      <dgm:spPr/>
    </dgm:pt>
    <dgm:pt modelId="{ABC07E81-CDA9-CD40-9662-77DD5C28C4CA}" type="pres">
      <dgm:prSet presAssocID="{17A2A4D2-D410-BD4E-9B13-9902136FDC68}" presName="ParentText" presStyleLbl="node1" presStyleIdx="1" presStyleCnt="3" custScaleX="187853" custLinFactNeighborX="12930">
        <dgm:presLayoutVars>
          <dgm:chMax val="1"/>
          <dgm:chPref val="1"/>
          <dgm:bulletEnabled val="1"/>
        </dgm:presLayoutVars>
      </dgm:prSet>
      <dgm:spPr/>
    </dgm:pt>
    <dgm:pt modelId="{F9E93B56-8172-0546-A3C3-95C50DF6F483}" type="pres">
      <dgm:prSet presAssocID="{17A2A4D2-D410-BD4E-9B13-9902136FDC68}" presName="ChildText" presStyleLbl="revTx" presStyleIdx="1" presStyleCnt="2">
        <dgm:presLayoutVars>
          <dgm:chMax val="0"/>
          <dgm:chPref val="0"/>
          <dgm:bulletEnabled val="1"/>
        </dgm:presLayoutVars>
      </dgm:prSet>
      <dgm:spPr/>
    </dgm:pt>
    <dgm:pt modelId="{ED1A574B-5B08-EB4A-B03B-A716E5C54500}" type="pres">
      <dgm:prSet presAssocID="{A077579E-9A55-124A-8D34-FFE5938FB04C}" presName="sibTrans" presStyleCnt="0"/>
      <dgm:spPr/>
    </dgm:pt>
    <dgm:pt modelId="{FAD293C2-17B9-DF44-A683-EB7F93DEC4ED}" type="pres">
      <dgm:prSet presAssocID="{965A13A4-9C19-9342-B29E-2F78F9194D4A}" presName="composite" presStyleCnt="0"/>
      <dgm:spPr/>
    </dgm:pt>
    <dgm:pt modelId="{9409669A-11A8-004C-BD72-C7C2AEBF8A43}" type="pres">
      <dgm:prSet presAssocID="{965A13A4-9C19-9342-B29E-2F78F9194D4A}" presName="ParentText" presStyleLbl="node1" presStyleIdx="2" presStyleCnt="3" custLinFactNeighborX="38790">
        <dgm:presLayoutVars>
          <dgm:chMax val="1"/>
          <dgm:chPref val="1"/>
          <dgm:bulletEnabled val="1"/>
        </dgm:presLayoutVars>
      </dgm:prSet>
      <dgm:spPr/>
    </dgm:pt>
  </dgm:ptLst>
  <dgm:cxnLst>
    <dgm:cxn modelId="{A29B1808-68ED-AB47-A928-E1A4F96ECEE3}" srcId="{0A215390-5FC8-7C4E-8036-9E55527D92C1}" destId="{965A13A4-9C19-9342-B29E-2F78F9194D4A}" srcOrd="2" destOrd="0" parTransId="{9587DB3A-68FB-544F-82AC-629FCF00E5D6}" sibTransId="{5D1AA1FD-B6F7-3C48-86B0-D847860FA742}"/>
    <dgm:cxn modelId="{25DF9F29-0950-B84D-B2A1-884BECD1BC70}" type="presOf" srcId="{0A215390-5FC8-7C4E-8036-9E55527D92C1}" destId="{5B9ABF27-3410-B94B-B4F7-5527650C22B0}" srcOrd="0" destOrd="0" presId="urn:microsoft.com/office/officeart/2005/8/layout/StepDownProcess"/>
    <dgm:cxn modelId="{27C03B3E-FC99-B748-A22C-EC836C63DF2B}" srcId="{0A215390-5FC8-7C4E-8036-9E55527D92C1}" destId="{04F90D72-71BC-094C-9414-3541A00B8B0E}" srcOrd="0" destOrd="0" parTransId="{3842182D-7481-7042-ABDD-0D2704D33782}" sibTransId="{0910511B-95B3-4A48-A19D-23D1F94220C5}"/>
    <dgm:cxn modelId="{D689C444-919E-824E-8AED-C9463070F1CB}" type="presOf" srcId="{04F90D72-71BC-094C-9414-3541A00B8B0E}" destId="{4E786DE1-2E99-C94F-84A6-8A662EF10EA8}" srcOrd="0" destOrd="0" presId="urn:microsoft.com/office/officeart/2005/8/layout/StepDownProcess"/>
    <dgm:cxn modelId="{2F8F74A2-AC31-1C4E-B51E-7D8F4E9112A4}" type="presOf" srcId="{965A13A4-9C19-9342-B29E-2F78F9194D4A}" destId="{9409669A-11A8-004C-BD72-C7C2AEBF8A43}" srcOrd="0" destOrd="0" presId="urn:microsoft.com/office/officeart/2005/8/layout/StepDownProcess"/>
    <dgm:cxn modelId="{15719FDF-E527-7043-A7DA-D5A35C9981F1}" srcId="{0A215390-5FC8-7C4E-8036-9E55527D92C1}" destId="{17A2A4D2-D410-BD4E-9B13-9902136FDC68}" srcOrd="1" destOrd="0" parTransId="{9902CAB0-895D-8F4F-B68B-AAA621956DA2}" sibTransId="{A077579E-9A55-124A-8D34-FFE5938FB04C}"/>
    <dgm:cxn modelId="{E596D8F2-D83C-D04E-B32F-508E6EC74ECB}" type="presOf" srcId="{17A2A4D2-D410-BD4E-9B13-9902136FDC68}" destId="{ABC07E81-CDA9-CD40-9662-77DD5C28C4CA}" srcOrd="0" destOrd="0" presId="urn:microsoft.com/office/officeart/2005/8/layout/StepDownProcess"/>
    <dgm:cxn modelId="{8CC8AD68-1BE5-3846-8F70-3E11912A265F}" type="presParOf" srcId="{5B9ABF27-3410-B94B-B4F7-5527650C22B0}" destId="{3C6E2ECB-3B89-CC44-85DF-D3D6C88A05A7}" srcOrd="0" destOrd="0" presId="urn:microsoft.com/office/officeart/2005/8/layout/StepDownProcess"/>
    <dgm:cxn modelId="{E302077E-F374-AC42-9EDC-94CFB8AEFF35}" type="presParOf" srcId="{3C6E2ECB-3B89-CC44-85DF-D3D6C88A05A7}" destId="{58F7C446-8149-A54D-AB60-FD156958D8DA}" srcOrd="0" destOrd="0" presId="urn:microsoft.com/office/officeart/2005/8/layout/StepDownProcess"/>
    <dgm:cxn modelId="{21499288-4BF8-EE40-8C23-9CE0B6E5E8AC}" type="presParOf" srcId="{3C6E2ECB-3B89-CC44-85DF-D3D6C88A05A7}" destId="{4E786DE1-2E99-C94F-84A6-8A662EF10EA8}" srcOrd="1" destOrd="0" presId="urn:microsoft.com/office/officeart/2005/8/layout/StepDownProcess"/>
    <dgm:cxn modelId="{91C7BCB5-492E-9D44-8A30-34EF07554691}" type="presParOf" srcId="{3C6E2ECB-3B89-CC44-85DF-D3D6C88A05A7}" destId="{6B935A99-E71B-1040-BE0F-A440DBD7DF58}" srcOrd="2" destOrd="0" presId="urn:microsoft.com/office/officeart/2005/8/layout/StepDownProcess"/>
    <dgm:cxn modelId="{42B0F564-9DA2-4949-9F54-0C21FF627CB3}" type="presParOf" srcId="{5B9ABF27-3410-B94B-B4F7-5527650C22B0}" destId="{6DB8E3CC-C5BE-B943-A658-6EC11D7B5D55}" srcOrd="1" destOrd="0" presId="urn:microsoft.com/office/officeart/2005/8/layout/StepDownProcess"/>
    <dgm:cxn modelId="{D2D4866F-7E1E-9445-ABF3-42902F7DDE66}" type="presParOf" srcId="{5B9ABF27-3410-B94B-B4F7-5527650C22B0}" destId="{18CC0D72-4714-9F45-9492-23AB308651DE}" srcOrd="2" destOrd="0" presId="urn:microsoft.com/office/officeart/2005/8/layout/StepDownProcess"/>
    <dgm:cxn modelId="{BF80CBFC-78E6-9244-8CB0-A71176CA6E70}" type="presParOf" srcId="{18CC0D72-4714-9F45-9492-23AB308651DE}" destId="{22ACBA75-4E96-5241-A86F-81BE9853F46D}" srcOrd="0" destOrd="0" presId="urn:microsoft.com/office/officeart/2005/8/layout/StepDownProcess"/>
    <dgm:cxn modelId="{5A5D18D6-016B-9D4F-9E27-1CD43F36553B}" type="presParOf" srcId="{18CC0D72-4714-9F45-9492-23AB308651DE}" destId="{ABC07E81-CDA9-CD40-9662-77DD5C28C4CA}" srcOrd="1" destOrd="0" presId="urn:microsoft.com/office/officeart/2005/8/layout/StepDownProcess"/>
    <dgm:cxn modelId="{504C0AC4-4459-954B-9579-FCCCF51AAFA0}" type="presParOf" srcId="{18CC0D72-4714-9F45-9492-23AB308651DE}" destId="{F9E93B56-8172-0546-A3C3-95C50DF6F483}" srcOrd="2" destOrd="0" presId="urn:microsoft.com/office/officeart/2005/8/layout/StepDownProcess"/>
    <dgm:cxn modelId="{0326FB2A-0D40-4B47-8E99-7003E3024C13}" type="presParOf" srcId="{5B9ABF27-3410-B94B-B4F7-5527650C22B0}" destId="{ED1A574B-5B08-EB4A-B03B-A716E5C54500}" srcOrd="3" destOrd="0" presId="urn:microsoft.com/office/officeart/2005/8/layout/StepDownProcess"/>
    <dgm:cxn modelId="{44CFE08A-1F69-BF43-8C53-AA671520CF6B}" type="presParOf" srcId="{5B9ABF27-3410-B94B-B4F7-5527650C22B0}" destId="{FAD293C2-17B9-DF44-A683-EB7F93DEC4ED}" srcOrd="4" destOrd="0" presId="urn:microsoft.com/office/officeart/2005/8/layout/StepDownProcess"/>
    <dgm:cxn modelId="{0C30AAB8-4E1D-9147-A825-AD37BE47F38A}" type="presParOf" srcId="{FAD293C2-17B9-DF44-A683-EB7F93DEC4ED}" destId="{9409669A-11A8-004C-BD72-C7C2AEBF8A43}"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D35D48-8BA9-EA49-B860-53B673DA0018}" type="doc">
      <dgm:prSet loTypeId="urn:microsoft.com/office/officeart/2008/layout/PictureStrips" loCatId="" qsTypeId="urn:microsoft.com/office/officeart/2005/8/quickstyle/simple1" qsCatId="simple" csTypeId="urn:microsoft.com/office/officeart/2005/8/colors/colorful5" csCatId="colorful" phldr="1"/>
      <dgm:spPr/>
      <dgm:t>
        <a:bodyPr/>
        <a:lstStyle/>
        <a:p>
          <a:endParaRPr lang="en-US"/>
        </a:p>
      </dgm:t>
    </dgm:pt>
    <dgm:pt modelId="{06DB1006-16B2-6C4C-A6D4-37245868EF82}">
      <dgm:prSet phldrT="[Text]"/>
      <dgm:spPr>
        <a:ln>
          <a:solidFill>
            <a:schemeClr val="bg1">
              <a:lumMod val="65000"/>
            </a:schemeClr>
          </a:solidFill>
        </a:ln>
      </dgm:spPr>
      <dgm:t>
        <a:bodyPr/>
        <a:lstStyle/>
        <a:p>
          <a:pPr rtl="0"/>
          <a:r>
            <a:rPr lang="en-US" dirty="0"/>
            <a:t>Respecting the rights of people prescribed opioids</a:t>
          </a:r>
        </a:p>
      </dgm:t>
    </dgm:pt>
    <dgm:pt modelId="{D3F5DED2-0DA9-E048-8FA3-8465B1C74E37}" type="parTrans" cxnId="{12C7F6FE-4237-C44A-ABD3-DF8F0171F826}">
      <dgm:prSet/>
      <dgm:spPr/>
      <dgm:t>
        <a:bodyPr/>
        <a:lstStyle/>
        <a:p>
          <a:endParaRPr lang="en-US"/>
        </a:p>
      </dgm:t>
    </dgm:pt>
    <dgm:pt modelId="{FD0CB97A-22FB-A046-BDDE-880F7AC7F8D8}" type="sibTrans" cxnId="{12C7F6FE-4237-C44A-ABD3-DF8F0171F826}">
      <dgm:prSet/>
      <dgm:spPr/>
      <dgm:t>
        <a:bodyPr/>
        <a:lstStyle/>
        <a:p>
          <a:endParaRPr lang="en-US"/>
        </a:p>
      </dgm:t>
    </dgm:pt>
    <dgm:pt modelId="{4C376C27-67F4-B949-81BC-BFFD0A8C8428}">
      <dgm:prSet phldrT="[Text]"/>
      <dgm:spPr>
        <a:ln>
          <a:solidFill>
            <a:schemeClr val="bg1">
              <a:lumMod val="65000"/>
            </a:schemeClr>
          </a:solidFill>
        </a:ln>
      </dgm:spPr>
      <dgm:t>
        <a:bodyPr/>
        <a:lstStyle/>
        <a:p>
          <a:pPr rtl="0"/>
          <a:r>
            <a:rPr lang="en-US" dirty="0"/>
            <a:t>Acknowledging a spectrum of use and problems</a:t>
          </a:r>
        </a:p>
      </dgm:t>
    </dgm:pt>
    <dgm:pt modelId="{B9FD42CC-7CBE-A94D-A387-6DA34AD1DFE8}" type="parTrans" cxnId="{C81C9896-15F6-EA44-BF44-B1DA4846D708}">
      <dgm:prSet/>
      <dgm:spPr/>
      <dgm:t>
        <a:bodyPr/>
        <a:lstStyle/>
        <a:p>
          <a:endParaRPr lang="en-US"/>
        </a:p>
      </dgm:t>
    </dgm:pt>
    <dgm:pt modelId="{A86CAAB2-2046-C645-BA36-8443FA52F485}" type="sibTrans" cxnId="{C81C9896-15F6-EA44-BF44-B1DA4846D708}">
      <dgm:prSet/>
      <dgm:spPr/>
      <dgm:t>
        <a:bodyPr/>
        <a:lstStyle/>
        <a:p>
          <a:endParaRPr lang="en-US"/>
        </a:p>
      </dgm:t>
    </dgm:pt>
    <dgm:pt modelId="{17B9890C-A47D-AB4C-9A3F-6D7ADCB43E8F}">
      <dgm:prSet phldrT="[Text]"/>
      <dgm:spPr>
        <a:ln>
          <a:solidFill>
            <a:schemeClr val="bg1">
              <a:lumMod val="65000"/>
            </a:schemeClr>
          </a:solidFill>
        </a:ln>
      </dgm:spPr>
      <dgm:t>
        <a:bodyPr/>
        <a:lstStyle/>
        <a:p>
          <a:pPr rtl="0"/>
          <a:r>
            <a:rPr lang="en-US" dirty="0"/>
            <a:t>Providing non-judgmental, low-threshold services</a:t>
          </a:r>
        </a:p>
      </dgm:t>
    </dgm:pt>
    <dgm:pt modelId="{05775B83-234E-6445-A8F8-B381077BBA25}" type="parTrans" cxnId="{81F58D13-39DA-FB47-823C-D68AC7D0EEA6}">
      <dgm:prSet/>
      <dgm:spPr/>
      <dgm:t>
        <a:bodyPr/>
        <a:lstStyle/>
        <a:p>
          <a:endParaRPr lang="en-US"/>
        </a:p>
      </dgm:t>
    </dgm:pt>
    <dgm:pt modelId="{641BF908-8F99-D749-A476-49A3A3FCF225}" type="sibTrans" cxnId="{81F58D13-39DA-FB47-823C-D68AC7D0EEA6}">
      <dgm:prSet/>
      <dgm:spPr/>
      <dgm:t>
        <a:bodyPr/>
        <a:lstStyle/>
        <a:p>
          <a:endParaRPr lang="en-US"/>
        </a:p>
      </dgm:t>
    </dgm:pt>
    <dgm:pt modelId="{FD5D835D-A388-D544-8C1F-13364A2A1AC4}">
      <dgm:prSet/>
      <dgm:spPr>
        <a:ln>
          <a:solidFill>
            <a:schemeClr val="bg1">
              <a:lumMod val="65000"/>
            </a:schemeClr>
          </a:solidFill>
        </a:ln>
      </dgm:spPr>
      <dgm:t>
        <a:bodyPr lIns="1005840"/>
        <a:lstStyle/>
        <a:p>
          <a:pPr marL="7938" indent="0" rtl="0">
            <a:tabLst>
              <a:tab pos="3941763" algn="l"/>
            </a:tabLst>
          </a:pPr>
          <a:r>
            <a:rPr lang="en-US" dirty="0"/>
            <a:t>Meeting people where they are</a:t>
          </a:r>
        </a:p>
      </dgm:t>
    </dgm:pt>
    <dgm:pt modelId="{C8034CC8-5EDC-574F-A9BB-96374A699723}" type="parTrans" cxnId="{9F9AB6B6-C78C-5C41-9599-46B5F169CBDF}">
      <dgm:prSet/>
      <dgm:spPr/>
      <dgm:t>
        <a:bodyPr/>
        <a:lstStyle/>
        <a:p>
          <a:endParaRPr lang="en-US"/>
        </a:p>
      </dgm:t>
    </dgm:pt>
    <dgm:pt modelId="{ED374708-20E6-4D40-8BB4-6A4BBD218209}" type="sibTrans" cxnId="{9F9AB6B6-C78C-5C41-9599-46B5F169CBDF}">
      <dgm:prSet/>
      <dgm:spPr/>
      <dgm:t>
        <a:bodyPr/>
        <a:lstStyle/>
        <a:p>
          <a:endParaRPr lang="en-US"/>
        </a:p>
      </dgm:t>
    </dgm:pt>
    <dgm:pt modelId="{A004A371-D52F-E64B-9968-5841FFE5215B}">
      <dgm:prSet/>
      <dgm:spPr/>
      <dgm:t>
        <a:bodyPr/>
        <a:lstStyle/>
        <a:p>
          <a:pPr rtl="0"/>
          <a:r>
            <a:rPr lang="en-US" dirty="0"/>
            <a:t>Individualized care</a:t>
          </a:r>
        </a:p>
      </dgm:t>
    </dgm:pt>
    <dgm:pt modelId="{48341B5A-1767-9946-8F43-A8BCD6D40A82}" type="parTrans" cxnId="{56A4A30D-E18A-1349-BFDF-4EED627E76C7}">
      <dgm:prSet/>
      <dgm:spPr/>
      <dgm:t>
        <a:bodyPr/>
        <a:lstStyle/>
        <a:p>
          <a:endParaRPr lang="en-US"/>
        </a:p>
      </dgm:t>
    </dgm:pt>
    <dgm:pt modelId="{940B03F0-52A0-BF4C-8B40-A61CEAF2608C}" type="sibTrans" cxnId="{56A4A30D-E18A-1349-BFDF-4EED627E76C7}">
      <dgm:prSet/>
      <dgm:spPr/>
      <dgm:t>
        <a:bodyPr/>
        <a:lstStyle/>
        <a:p>
          <a:endParaRPr lang="en-US"/>
        </a:p>
      </dgm:t>
    </dgm:pt>
    <dgm:pt modelId="{23874C92-A1AB-D147-AD22-5BA33CCB5878}">
      <dgm:prSet/>
      <dgm:spPr/>
      <dgm:t>
        <a:bodyPr/>
        <a:lstStyle/>
        <a:p>
          <a:pPr rtl="0"/>
          <a:r>
            <a:rPr lang="en-US" dirty="0"/>
            <a:t>No forced withdrawal</a:t>
          </a:r>
        </a:p>
      </dgm:t>
    </dgm:pt>
    <dgm:pt modelId="{5613D7FD-7BA6-9148-972C-A3D819E200E2}" type="parTrans" cxnId="{23F3B24C-3FEE-9743-9849-4214BE8F9336}">
      <dgm:prSet/>
      <dgm:spPr/>
      <dgm:t>
        <a:bodyPr/>
        <a:lstStyle/>
        <a:p>
          <a:endParaRPr lang="en-US"/>
        </a:p>
      </dgm:t>
    </dgm:pt>
    <dgm:pt modelId="{AFD952B5-E033-4D4F-9758-F8932F4ACC64}" type="sibTrans" cxnId="{23F3B24C-3FEE-9743-9849-4214BE8F9336}">
      <dgm:prSet/>
      <dgm:spPr/>
      <dgm:t>
        <a:bodyPr/>
        <a:lstStyle/>
        <a:p>
          <a:endParaRPr lang="en-US"/>
        </a:p>
      </dgm:t>
    </dgm:pt>
    <dgm:pt modelId="{A6653A4B-D0C8-BB4E-BBF9-45651D44F0C2}">
      <dgm:prSet/>
      <dgm:spPr>
        <a:ln>
          <a:solidFill>
            <a:schemeClr val="bg1">
              <a:lumMod val="65000"/>
            </a:schemeClr>
          </a:solidFill>
        </a:ln>
      </dgm:spPr>
      <dgm:t>
        <a:bodyPr lIns="1005840"/>
        <a:lstStyle/>
        <a:p>
          <a:pPr marL="171450" indent="0" rtl="0"/>
          <a:r>
            <a:rPr lang="en-US" dirty="0"/>
            <a:t>Shared decision-making</a:t>
          </a:r>
        </a:p>
      </dgm:t>
    </dgm:pt>
    <dgm:pt modelId="{075419E3-2E96-0148-B170-083920F4D7DA}" type="sibTrans" cxnId="{05DF3677-A805-7649-AA76-177C36B5BF15}">
      <dgm:prSet/>
      <dgm:spPr/>
      <dgm:t>
        <a:bodyPr/>
        <a:lstStyle/>
        <a:p>
          <a:endParaRPr lang="en-US"/>
        </a:p>
      </dgm:t>
    </dgm:pt>
    <dgm:pt modelId="{A2136E3F-D912-6F48-BD9A-66CA70B20DA3}" type="parTrans" cxnId="{05DF3677-A805-7649-AA76-177C36B5BF15}">
      <dgm:prSet/>
      <dgm:spPr/>
      <dgm:t>
        <a:bodyPr/>
        <a:lstStyle/>
        <a:p>
          <a:endParaRPr lang="en-US"/>
        </a:p>
      </dgm:t>
    </dgm:pt>
    <dgm:pt modelId="{33E08799-010F-F543-B92D-AAF5A79EF5D3}">
      <dgm:prSet/>
      <dgm:spPr>
        <a:ln>
          <a:solidFill>
            <a:schemeClr val="bg1">
              <a:lumMod val="65000"/>
            </a:schemeClr>
          </a:solidFill>
        </a:ln>
      </dgm:spPr>
      <dgm:t>
        <a:bodyPr lIns="1005840"/>
        <a:lstStyle/>
        <a:p>
          <a:pPr marL="171450" indent="0" rtl="0"/>
          <a:r>
            <a:rPr lang="en-US" dirty="0"/>
            <a:t>Slow taper</a:t>
          </a:r>
        </a:p>
      </dgm:t>
    </dgm:pt>
    <dgm:pt modelId="{2FD23BCE-96B9-6940-8B61-56B881DAE7F9}" type="parTrans" cxnId="{22FA377D-2FCD-C840-AA8E-D0A526E72BCF}">
      <dgm:prSet/>
      <dgm:spPr/>
      <dgm:t>
        <a:bodyPr/>
        <a:lstStyle/>
        <a:p>
          <a:endParaRPr lang="en-US"/>
        </a:p>
      </dgm:t>
    </dgm:pt>
    <dgm:pt modelId="{074B4D05-525E-464C-B9BE-BB4008F74C5D}" type="sibTrans" cxnId="{22FA377D-2FCD-C840-AA8E-D0A526E72BCF}">
      <dgm:prSet/>
      <dgm:spPr/>
      <dgm:t>
        <a:bodyPr/>
        <a:lstStyle/>
        <a:p>
          <a:endParaRPr lang="en-US"/>
        </a:p>
      </dgm:t>
    </dgm:pt>
    <dgm:pt modelId="{23B36794-AD12-2049-B9BF-68807A366AB3}">
      <dgm:prSet/>
      <dgm:spPr/>
      <dgm:t>
        <a:bodyPr/>
        <a:lstStyle/>
        <a:p>
          <a:pPr rtl="0"/>
          <a:r>
            <a:rPr lang="en-US" dirty="0"/>
            <a:t>Sometimes benefits exceed risks</a:t>
          </a:r>
        </a:p>
      </dgm:t>
    </dgm:pt>
    <dgm:pt modelId="{BE298E5E-4D5C-DE48-8ED3-A60EF8984E13}" type="parTrans" cxnId="{3FB7E522-3DB1-E94C-8C69-61278F344B49}">
      <dgm:prSet/>
      <dgm:spPr/>
      <dgm:t>
        <a:bodyPr/>
        <a:lstStyle/>
        <a:p>
          <a:endParaRPr lang="en-US"/>
        </a:p>
      </dgm:t>
    </dgm:pt>
    <dgm:pt modelId="{F83F749C-11A6-EE48-8237-FC62C45540A5}" type="sibTrans" cxnId="{3FB7E522-3DB1-E94C-8C69-61278F344B49}">
      <dgm:prSet/>
      <dgm:spPr/>
      <dgm:t>
        <a:bodyPr/>
        <a:lstStyle/>
        <a:p>
          <a:endParaRPr lang="en-US"/>
        </a:p>
      </dgm:t>
    </dgm:pt>
    <dgm:pt modelId="{2149E0B0-1844-CA42-83E8-7AE882B7CD90}">
      <dgm:prSet/>
      <dgm:spPr/>
      <dgm:t>
        <a:bodyPr/>
        <a:lstStyle/>
        <a:p>
          <a:pPr rtl="0"/>
          <a:r>
            <a:rPr lang="en-US" dirty="0"/>
            <a:t>People may not be able to taper off</a:t>
          </a:r>
        </a:p>
      </dgm:t>
    </dgm:pt>
    <dgm:pt modelId="{9BD5F84D-137F-DC49-9975-F146F938F3B0}" type="parTrans" cxnId="{1E213CC0-A629-3D4D-B341-EB7CF2A9DFC2}">
      <dgm:prSet/>
      <dgm:spPr/>
      <dgm:t>
        <a:bodyPr/>
        <a:lstStyle/>
        <a:p>
          <a:endParaRPr lang="en-US"/>
        </a:p>
      </dgm:t>
    </dgm:pt>
    <dgm:pt modelId="{A3063301-D4F8-5C4A-9F8F-5039CCD14FD3}" type="sibTrans" cxnId="{1E213CC0-A629-3D4D-B341-EB7CF2A9DFC2}">
      <dgm:prSet/>
      <dgm:spPr/>
      <dgm:t>
        <a:bodyPr/>
        <a:lstStyle/>
        <a:p>
          <a:endParaRPr lang="en-US"/>
        </a:p>
      </dgm:t>
    </dgm:pt>
    <dgm:pt modelId="{5D9AD8CE-71ED-7745-8439-83BA9CA6D359}">
      <dgm:prSet/>
      <dgm:spPr/>
      <dgm:t>
        <a:bodyPr/>
        <a:lstStyle/>
        <a:p>
          <a:pPr rtl="0"/>
          <a:r>
            <a:rPr lang="en-US" dirty="0"/>
            <a:t>Do not refuse care</a:t>
          </a:r>
        </a:p>
      </dgm:t>
    </dgm:pt>
    <dgm:pt modelId="{DB247D8E-A0EF-8E42-99B3-ABBF04975BB7}" type="parTrans" cxnId="{BA97CC84-F056-894E-B17E-76E13F1EC017}">
      <dgm:prSet/>
      <dgm:spPr/>
      <dgm:t>
        <a:bodyPr/>
        <a:lstStyle/>
        <a:p>
          <a:endParaRPr lang="en-US"/>
        </a:p>
      </dgm:t>
    </dgm:pt>
    <dgm:pt modelId="{351A3C39-9567-EC42-B0C2-D16FD8379F94}" type="sibTrans" cxnId="{BA97CC84-F056-894E-B17E-76E13F1EC017}">
      <dgm:prSet/>
      <dgm:spPr/>
      <dgm:t>
        <a:bodyPr/>
        <a:lstStyle/>
        <a:p>
          <a:endParaRPr lang="en-US"/>
        </a:p>
      </dgm:t>
    </dgm:pt>
    <dgm:pt modelId="{85F85296-787F-CD4F-984B-102ADC70D834}" type="pres">
      <dgm:prSet presAssocID="{42D35D48-8BA9-EA49-B860-53B673DA0018}" presName="Name0" presStyleCnt="0">
        <dgm:presLayoutVars>
          <dgm:dir/>
          <dgm:resizeHandles val="exact"/>
        </dgm:presLayoutVars>
      </dgm:prSet>
      <dgm:spPr/>
    </dgm:pt>
    <dgm:pt modelId="{9938F326-A9C3-0A4E-BADA-2077FB0550D7}" type="pres">
      <dgm:prSet presAssocID="{06DB1006-16B2-6C4C-A6D4-37245868EF82}" presName="composite" presStyleCnt="0"/>
      <dgm:spPr/>
    </dgm:pt>
    <dgm:pt modelId="{8236055F-DCDC-2A43-A906-4D183A2FF1D9}" type="pres">
      <dgm:prSet presAssocID="{06DB1006-16B2-6C4C-A6D4-37245868EF82}" presName="rect1" presStyleLbl="trAlignAcc1" presStyleIdx="0" presStyleCnt="4" custScaleX="97543" custLinFactNeighborX="2021" custLinFactNeighborY="5722">
        <dgm:presLayoutVars>
          <dgm:bulletEnabled val="1"/>
        </dgm:presLayoutVars>
      </dgm:prSet>
      <dgm:spPr/>
    </dgm:pt>
    <dgm:pt modelId="{A71DA715-9A47-4449-ABEC-7C89996EA5D9}" type="pres">
      <dgm:prSet presAssocID="{06DB1006-16B2-6C4C-A6D4-37245868EF82}" presName="rect2" presStyleLbl="fgImgPlace1" presStyleIdx="0" presStyleCnt="4" custScaleX="100110" custScaleY="92025" custLinFactNeighborX="13984" custLinFactNeighborY="386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9000" r="-19000"/>
          </a:stretch>
        </a:blipFill>
      </dgm:spPr>
      <dgm:extLst>
        <a:ext uri="{E40237B7-FDA0-4F09-8148-C483321AD2D9}">
          <dgm14:cNvPr xmlns:dgm14="http://schemas.microsoft.com/office/drawing/2010/diagram" id="0" name="" descr="Head with gears with solid fill"/>
        </a:ext>
      </dgm:extLst>
    </dgm:pt>
    <dgm:pt modelId="{D39C2F18-FADD-0249-B80A-47027008044F}" type="pres">
      <dgm:prSet presAssocID="{FD0CB97A-22FB-A046-BDDE-880F7AC7F8D8}" presName="sibTrans" presStyleCnt="0"/>
      <dgm:spPr/>
    </dgm:pt>
    <dgm:pt modelId="{4BD65ED5-75FC-9E40-A5DE-17D27D75FE41}" type="pres">
      <dgm:prSet presAssocID="{4C376C27-67F4-B949-81BC-BFFD0A8C8428}" presName="composite" presStyleCnt="0"/>
      <dgm:spPr/>
    </dgm:pt>
    <dgm:pt modelId="{9A5C8F0D-F3E6-4B44-97EF-E0210C7980E4}" type="pres">
      <dgm:prSet presAssocID="{4C376C27-67F4-B949-81BC-BFFD0A8C8428}" presName="rect1" presStyleLbl="trAlignAcc1" presStyleIdx="1" presStyleCnt="4" custLinFactNeighborX="-1288" custLinFactNeighborY="5722">
        <dgm:presLayoutVars>
          <dgm:bulletEnabled val="1"/>
        </dgm:presLayoutVars>
      </dgm:prSet>
      <dgm:spPr/>
    </dgm:pt>
    <dgm:pt modelId="{7515960A-301F-4B4E-BF4F-5F96A263020F}" type="pres">
      <dgm:prSet presAssocID="{4C376C27-67F4-B949-81BC-BFFD0A8C8428}" presName="rect2" presStyleLbl="fgImgPlace1" presStyleIdx="1" presStyleCnt="4"/>
      <dgm:spPr>
        <a:blipFill>
          <a:blip xmlns:r="http://schemas.openxmlformats.org/officeDocument/2006/relationships" r:embed="rId3">
            <a:duotone>
              <a:prstClr val="black"/>
              <a:schemeClr val="accent4">
                <a:tint val="45000"/>
                <a:satMod val="400000"/>
              </a:schemeClr>
            </a:duotone>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Rainbow with solid fill"/>
        </a:ext>
      </dgm:extLst>
    </dgm:pt>
    <dgm:pt modelId="{98203D18-AF58-6F4F-8C85-EA52DD4F94AD}" type="pres">
      <dgm:prSet presAssocID="{A86CAAB2-2046-C645-BA36-8443FA52F485}" presName="sibTrans" presStyleCnt="0"/>
      <dgm:spPr/>
    </dgm:pt>
    <dgm:pt modelId="{82819AA0-D172-4842-A5B5-8048D3687299}" type="pres">
      <dgm:prSet presAssocID="{17B9890C-A47D-AB4C-9A3F-6D7ADCB43E8F}" presName="composite" presStyleCnt="0"/>
      <dgm:spPr/>
    </dgm:pt>
    <dgm:pt modelId="{D5B65006-D69B-8347-9400-4750468BA89A}" type="pres">
      <dgm:prSet presAssocID="{17B9890C-A47D-AB4C-9A3F-6D7ADCB43E8F}" presName="rect1" presStyleLbl="trAlignAcc1" presStyleIdx="2" presStyleCnt="4" custScaleY="76045">
        <dgm:presLayoutVars>
          <dgm:bulletEnabled val="1"/>
        </dgm:presLayoutVars>
      </dgm:prSet>
      <dgm:spPr/>
    </dgm:pt>
    <dgm:pt modelId="{66D3087D-B3B7-5641-9163-126815F8715E}" type="pres">
      <dgm:prSet presAssocID="{17B9890C-A47D-AB4C-9A3F-6D7ADCB43E8F}" presName="rect2" presStyleLbl="fgImgPlace1" presStyleIdx="2" presStyleCnt="4"/>
      <dgm:spPr>
        <a:blipFill>
          <a:blip xmlns:r="http://schemas.openxmlformats.org/officeDocument/2006/relationships" r:embed="rId5">
            <a:duotone>
              <a:prstClr val="black"/>
              <a:schemeClr val="tx2">
                <a:tint val="45000"/>
                <a:satMod val="400000"/>
              </a:schemeClr>
            </a:duotone>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Door Open with solid fill"/>
        </a:ext>
      </dgm:extLst>
    </dgm:pt>
    <dgm:pt modelId="{8D660651-ECAB-2345-80F3-D3E9B5AF1FFE}" type="pres">
      <dgm:prSet presAssocID="{641BF908-8F99-D749-A476-49A3A3FCF225}" presName="sibTrans" presStyleCnt="0"/>
      <dgm:spPr/>
    </dgm:pt>
    <dgm:pt modelId="{5D31D297-E39D-C24D-8D8F-EFC7F5B89880}" type="pres">
      <dgm:prSet presAssocID="{FD5D835D-A388-D544-8C1F-13364A2A1AC4}" presName="composite" presStyleCnt="0"/>
      <dgm:spPr/>
    </dgm:pt>
    <dgm:pt modelId="{73D3E618-B669-F04E-902B-0D00BC61E3D0}" type="pres">
      <dgm:prSet presAssocID="{FD5D835D-A388-D544-8C1F-13364A2A1AC4}" presName="rect1" presStyleLbl="trAlignAcc1" presStyleIdx="3" presStyleCnt="4" custScaleY="78701" custLinFactNeighborX="-721" custLinFactNeighborY="4130">
        <dgm:presLayoutVars>
          <dgm:bulletEnabled val="1"/>
        </dgm:presLayoutVars>
      </dgm:prSet>
      <dgm:spPr/>
    </dgm:pt>
    <dgm:pt modelId="{FFB24ABC-D354-A54B-AA53-FFC9C2F74B4D}" type="pres">
      <dgm:prSet presAssocID="{FD5D835D-A388-D544-8C1F-13364A2A1AC4}" presName="rect2" presStyleLbl="fgImgPlace1" presStyleIdx="3" presStyleCnt="4" custScaleX="86943" custScaleY="82525" custLinFactNeighborX="-6685" custLinFactNeighborY="84"/>
      <dgm:spPr>
        <a:blipFill>
          <a:blip xmlns:r="http://schemas.openxmlformats.org/officeDocument/2006/relationships" r:embed="rId7">
            <a:duotone>
              <a:prstClr val="black"/>
              <a:schemeClr val="accent6">
                <a:tint val="45000"/>
                <a:satMod val="400000"/>
              </a:schemeClr>
            </a:duotone>
            <a:extLst>
              <a:ext uri="{96DAC541-7B7A-43D3-8B79-37D633B846F1}">
                <asvg:svgBlip xmlns:asvg="http://schemas.microsoft.com/office/drawing/2016/SVG/main" r:embed="rId8"/>
              </a:ext>
            </a:extLst>
          </a:blip>
          <a:srcRect/>
          <a:stretch>
            <a:fillRect l="-23000" r="-23000"/>
          </a:stretch>
        </a:blipFill>
      </dgm:spPr>
      <dgm:extLst>
        <a:ext uri="{E40237B7-FDA0-4F09-8148-C483321AD2D9}">
          <dgm14:cNvPr xmlns:dgm14="http://schemas.microsoft.com/office/drawing/2010/diagram" id="0" name="" descr="Disconnected with solid fill"/>
        </a:ext>
      </dgm:extLst>
    </dgm:pt>
  </dgm:ptLst>
  <dgm:cxnLst>
    <dgm:cxn modelId="{56A4A30D-E18A-1349-BFDF-4EED627E76C7}" srcId="{06DB1006-16B2-6C4C-A6D4-37245868EF82}" destId="{A004A371-D52F-E64B-9968-5841FFE5215B}" srcOrd="0" destOrd="0" parTransId="{48341B5A-1767-9946-8F43-A8BCD6D40A82}" sibTransId="{940B03F0-52A0-BF4C-8B40-A61CEAF2608C}"/>
    <dgm:cxn modelId="{81F58D13-39DA-FB47-823C-D68AC7D0EEA6}" srcId="{42D35D48-8BA9-EA49-B860-53B673DA0018}" destId="{17B9890C-A47D-AB4C-9A3F-6D7ADCB43E8F}" srcOrd="2" destOrd="0" parTransId="{05775B83-234E-6445-A8F8-B381077BBA25}" sibTransId="{641BF908-8F99-D749-A476-49A3A3FCF225}"/>
    <dgm:cxn modelId="{0458C022-86D2-954A-9B9E-330A4B788814}" type="presOf" srcId="{FD5D835D-A388-D544-8C1F-13364A2A1AC4}" destId="{73D3E618-B669-F04E-902B-0D00BC61E3D0}" srcOrd="0" destOrd="0" presId="urn:microsoft.com/office/officeart/2008/layout/PictureStrips"/>
    <dgm:cxn modelId="{3FB7E522-3DB1-E94C-8C69-61278F344B49}" srcId="{4C376C27-67F4-B949-81BC-BFFD0A8C8428}" destId="{23B36794-AD12-2049-B9BF-68807A366AB3}" srcOrd="0" destOrd="0" parTransId="{BE298E5E-4D5C-DE48-8ED3-A60EF8984E13}" sibTransId="{F83F749C-11A6-EE48-8237-FC62C45540A5}"/>
    <dgm:cxn modelId="{22DC073B-ACC4-D444-AE36-F7ABCC6B54C5}" type="presOf" srcId="{4C376C27-67F4-B949-81BC-BFFD0A8C8428}" destId="{9A5C8F0D-F3E6-4B44-97EF-E0210C7980E4}" srcOrd="0" destOrd="0" presId="urn:microsoft.com/office/officeart/2008/layout/PictureStrips"/>
    <dgm:cxn modelId="{23F3B24C-3FEE-9743-9849-4214BE8F9336}" srcId="{06DB1006-16B2-6C4C-A6D4-37245868EF82}" destId="{23874C92-A1AB-D147-AD22-5BA33CCB5878}" srcOrd="1" destOrd="0" parTransId="{5613D7FD-7BA6-9148-972C-A3D819E200E2}" sibTransId="{AFD952B5-E033-4D4F-9758-F8932F4ACC64}"/>
    <dgm:cxn modelId="{57A75B60-9214-A546-BD38-4CACACA85926}" type="presOf" srcId="{06DB1006-16B2-6C4C-A6D4-37245868EF82}" destId="{8236055F-DCDC-2A43-A906-4D183A2FF1D9}" srcOrd="0" destOrd="0" presId="urn:microsoft.com/office/officeart/2008/layout/PictureStrips"/>
    <dgm:cxn modelId="{95E8D161-54F3-A74E-BC40-B9D4E4BD8D73}" type="presOf" srcId="{2149E0B0-1844-CA42-83E8-7AE882B7CD90}" destId="{9A5C8F0D-F3E6-4B44-97EF-E0210C7980E4}" srcOrd="0" destOrd="2" presId="urn:microsoft.com/office/officeart/2008/layout/PictureStrips"/>
    <dgm:cxn modelId="{72108B6F-9530-8B4D-9A57-A7D4C447978C}" type="presOf" srcId="{42D35D48-8BA9-EA49-B860-53B673DA0018}" destId="{85F85296-787F-CD4F-984B-102ADC70D834}" srcOrd="0" destOrd="0" presId="urn:microsoft.com/office/officeart/2008/layout/PictureStrips"/>
    <dgm:cxn modelId="{05DF3677-A805-7649-AA76-177C36B5BF15}" srcId="{FD5D835D-A388-D544-8C1F-13364A2A1AC4}" destId="{A6653A4B-D0C8-BB4E-BBF9-45651D44F0C2}" srcOrd="0" destOrd="0" parTransId="{A2136E3F-D912-6F48-BD9A-66CA70B20DA3}" sibTransId="{075419E3-2E96-0148-B170-083920F4D7DA}"/>
    <dgm:cxn modelId="{F55CD079-EE0B-6A4C-8341-A9692C04EF7B}" type="presOf" srcId="{5D9AD8CE-71ED-7745-8439-83BA9CA6D359}" destId="{D5B65006-D69B-8347-9400-4750468BA89A}" srcOrd="0" destOrd="1" presId="urn:microsoft.com/office/officeart/2008/layout/PictureStrips"/>
    <dgm:cxn modelId="{2786A67A-2DB6-0048-9BE3-80B7F94A566B}" type="presOf" srcId="{33E08799-010F-F543-B92D-AAF5A79EF5D3}" destId="{73D3E618-B669-F04E-902B-0D00BC61E3D0}" srcOrd="0" destOrd="2" presId="urn:microsoft.com/office/officeart/2008/layout/PictureStrips"/>
    <dgm:cxn modelId="{22FA377D-2FCD-C840-AA8E-D0A526E72BCF}" srcId="{FD5D835D-A388-D544-8C1F-13364A2A1AC4}" destId="{33E08799-010F-F543-B92D-AAF5A79EF5D3}" srcOrd="1" destOrd="0" parTransId="{2FD23BCE-96B9-6940-8B61-56B881DAE7F9}" sibTransId="{074B4D05-525E-464C-B9BE-BB4008F74C5D}"/>
    <dgm:cxn modelId="{F27AC580-9D4A-C442-B62E-DACDDD0C8F03}" type="presOf" srcId="{23B36794-AD12-2049-B9BF-68807A366AB3}" destId="{9A5C8F0D-F3E6-4B44-97EF-E0210C7980E4}" srcOrd="0" destOrd="1" presId="urn:microsoft.com/office/officeart/2008/layout/PictureStrips"/>
    <dgm:cxn modelId="{BA97CC84-F056-894E-B17E-76E13F1EC017}" srcId="{17B9890C-A47D-AB4C-9A3F-6D7ADCB43E8F}" destId="{5D9AD8CE-71ED-7745-8439-83BA9CA6D359}" srcOrd="0" destOrd="0" parTransId="{DB247D8E-A0EF-8E42-99B3-ABBF04975BB7}" sibTransId="{351A3C39-9567-EC42-B0C2-D16FD8379F94}"/>
    <dgm:cxn modelId="{C81C9896-15F6-EA44-BF44-B1DA4846D708}" srcId="{42D35D48-8BA9-EA49-B860-53B673DA0018}" destId="{4C376C27-67F4-B949-81BC-BFFD0A8C8428}" srcOrd="1" destOrd="0" parTransId="{B9FD42CC-7CBE-A94D-A387-6DA34AD1DFE8}" sibTransId="{A86CAAB2-2046-C645-BA36-8443FA52F485}"/>
    <dgm:cxn modelId="{C19EA3A7-8CF9-B941-A3C7-D40394FFA2E9}" type="presOf" srcId="{A6653A4B-D0C8-BB4E-BBF9-45651D44F0C2}" destId="{73D3E618-B669-F04E-902B-0D00BC61E3D0}" srcOrd="0" destOrd="1" presId="urn:microsoft.com/office/officeart/2008/layout/PictureStrips"/>
    <dgm:cxn modelId="{9F9AB6B6-C78C-5C41-9599-46B5F169CBDF}" srcId="{42D35D48-8BA9-EA49-B860-53B673DA0018}" destId="{FD5D835D-A388-D544-8C1F-13364A2A1AC4}" srcOrd="3" destOrd="0" parTransId="{C8034CC8-5EDC-574F-A9BB-96374A699723}" sibTransId="{ED374708-20E6-4D40-8BB4-6A4BBD218209}"/>
    <dgm:cxn modelId="{1E213CC0-A629-3D4D-B341-EB7CF2A9DFC2}" srcId="{4C376C27-67F4-B949-81BC-BFFD0A8C8428}" destId="{2149E0B0-1844-CA42-83E8-7AE882B7CD90}" srcOrd="1" destOrd="0" parTransId="{9BD5F84D-137F-DC49-9975-F146F938F3B0}" sibTransId="{A3063301-D4F8-5C4A-9F8F-5039CCD14FD3}"/>
    <dgm:cxn modelId="{B36158E4-393B-9E42-A7F1-58415E37CC8C}" type="presOf" srcId="{17B9890C-A47D-AB4C-9A3F-6D7ADCB43E8F}" destId="{D5B65006-D69B-8347-9400-4750468BA89A}" srcOrd="0" destOrd="0" presId="urn:microsoft.com/office/officeart/2008/layout/PictureStrips"/>
    <dgm:cxn modelId="{C36FE1ED-6224-D34B-BE23-EE75209D662B}" type="presOf" srcId="{23874C92-A1AB-D147-AD22-5BA33CCB5878}" destId="{8236055F-DCDC-2A43-A906-4D183A2FF1D9}" srcOrd="0" destOrd="2" presId="urn:microsoft.com/office/officeart/2008/layout/PictureStrips"/>
    <dgm:cxn modelId="{DD556CF2-5247-914D-8FBB-72F4019078BD}" type="presOf" srcId="{A004A371-D52F-E64B-9968-5841FFE5215B}" destId="{8236055F-DCDC-2A43-A906-4D183A2FF1D9}" srcOrd="0" destOrd="1" presId="urn:microsoft.com/office/officeart/2008/layout/PictureStrips"/>
    <dgm:cxn modelId="{12C7F6FE-4237-C44A-ABD3-DF8F0171F826}" srcId="{42D35D48-8BA9-EA49-B860-53B673DA0018}" destId="{06DB1006-16B2-6C4C-A6D4-37245868EF82}" srcOrd="0" destOrd="0" parTransId="{D3F5DED2-0DA9-E048-8FA3-8465B1C74E37}" sibTransId="{FD0CB97A-22FB-A046-BDDE-880F7AC7F8D8}"/>
    <dgm:cxn modelId="{A3AC48BE-B954-CD4E-BFE0-707ABDDD7E67}" type="presParOf" srcId="{85F85296-787F-CD4F-984B-102ADC70D834}" destId="{9938F326-A9C3-0A4E-BADA-2077FB0550D7}" srcOrd="0" destOrd="0" presId="urn:microsoft.com/office/officeart/2008/layout/PictureStrips"/>
    <dgm:cxn modelId="{EA265B87-5561-1244-B0E6-F96AEA8F0FB7}" type="presParOf" srcId="{9938F326-A9C3-0A4E-BADA-2077FB0550D7}" destId="{8236055F-DCDC-2A43-A906-4D183A2FF1D9}" srcOrd="0" destOrd="0" presId="urn:microsoft.com/office/officeart/2008/layout/PictureStrips"/>
    <dgm:cxn modelId="{956CE334-E03F-4B44-A995-166B1F96DAB7}" type="presParOf" srcId="{9938F326-A9C3-0A4E-BADA-2077FB0550D7}" destId="{A71DA715-9A47-4449-ABEC-7C89996EA5D9}" srcOrd="1" destOrd="0" presId="urn:microsoft.com/office/officeart/2008/layout/PictureStrips"/>
    <dgm:cxn modelId="{B93667AE-49CA-264D-A0A0-FB87B2B4CA45}" type="presParOf" srcId="{85F85296-787F-CD4F-984B-102ADC70D834}" destId="{D39C2F18-FADD-0249-B80A-47027008044F}" srcOrd="1" destOrd="0" presId="urn:microsoft.com/office/officeart/2008/layout/PictureStrips"/>
    <dgm:cxn modelId="{3057F456-1CF0-4144-8E3F-8470ADB2963B}" type="presParOf" srcId="{85F85296-787F-CD4F-984B-102ADC70D834}" destId="{4BD65ED5-75FC-9E40-A5DE-17D27D75FE41}" srcOrd="2" destOrd="0" presId="urn:microsoft.com/office/officeart/2008/layout/PictureStrips"/>
    <dgm:cxn modelId="{4B550961-1448-6247-A909-18FF1EAD701D}" type="presParOf" srcId="{4BD65ED5-75FC-9E40-A5DE-17D27D75FE41}" destId="{9A5C8F0D-F3E6-4B44-97EF-E0210C7980E4}" srcOrd="0" destOrd="0" presId="urn:microsoft.com/office/officeart/2008/layout/PictureStrips"/>
    <dgm:cxn modelId="{B71A1D6E-A19F-AE42-A8D4-DACD6D68F1BE}" type="presParOf" srcId="{4BD65ED5-75FC-9E40-A5DE-17D27D75FE41}" destId="{7515960A-301F-4B4E-BF4F-5F96A263020F}" srcOrd="1" destOrd="0" presId="urn:microsoft.com/office/officeart/2008/layout/PictureStrips"/>
    <dgm:cxn modelId="{D6C10275-FE15-E540-840F-0BBF538561A9}" type="presParOf" srcId="{85F85296-787F-CD4F-984B-102ADC70D834}" destId="{98203D18-AF58-6F4F-8C85-EA52DD4F94AD}" srcOrd="3" destOrd="0" presId="urn:microsoft.com/office/officeart/2008/layout/PictureStrips"/>
    <dgm:cxn modelId="{3EC21EA6-628C-AB42-BC7B-9537CB54F9DF}" type="presParOf" srcId="{85F85296-787F-CD4F-984B-102ADC70D834}" destId="{82819AA0-D172-4842-A5B5-8048D3687299}" srcOrd="4" destOrd="0" presId="urn:microsoft.com/office/officeart/2008/layout/PictureStrips"/>
    <dgm:cxn modelId="{73B42DD5-89A5-304B-82AA-E0B6B76F160A}" type="presParOf" srcId="{82819AA0-D172-4842-A5B5-8048D3687299}" destId="{D5B65006-D69B-8347-9400-4750468BA89A}" srcOrd="0" destOrd="0" presId="urn:microsoft.com/office/officeart/2008/layout/PictureStrips"/>
    <dgm:cxn modelId="{B05A678C-5D38-F44E-A213-D9B424BDCECC}" type="presParOf" srcId="{82819AA0-D172-4842-A5B5-8048D3687299}" destId="{66D3087D-B3B7-5641-9163-126815F8715E}" srcOrd="1" destOrd="0" presId="urn:microsoft.com/office/officeart/2008/layout/PictureStrips"/>
    <dgm:cxn modelId="{6A055432-271A-1D4D-9BCE-2F1F958B96E8}" type="presParOf" srcId="{85F85296-787F-CD4F-984B-102ADC70D834}" destId="{8D660651-ECAB-2345-80F3-D3E9B5AF1FFE}" srcOrd="5" destOrd="0" presId="urn:microsoft.com/office/officeart/2008/layout/PictureStrips"/>
    <dgm:cxn modelId="{CA567B82-B67A-4241-8BF6-A4812B63A096}" type="presParOf" srcId="{85F85296-787F-CD4F-984B-102ADC70D834}" destId="{5D31D297-E39D-C24D-8D8F-EFC7F5B89880}" srcOrd="6" destOrd="0" presId="urn:microsoft.com/office/officeart/2008/layout/PictureStrips"/>
    <dgm:cxn modelId="{10C98345-C4C3-7A43-83DF-1C08063413C1}" type="presParOf" srcId="{5D31D297-E39D-C24D-8D8F-EFC7F5B89880}" destId="{73D3E618-B669-F04E-902B-0D00BC61E3D0}" srcOrd="0" destOrd="0" presId="urn:microsoft.com/office/officeart/2008/layout/PictureStrips"/>
    <dgm:cxn modelId="{EAA3CBFA-DAFC-1C42-925F-6CF93BAEFAA6}" type="presParOf" srcId="{5D31D297-E39D-C24D-8D8F-EFC7F5B89880}" destId="{FFB24ABC-D354-A54B-AA53-FFC9C2F74B4D}"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563F57-A54A-5D43-92CF-80B6AB280BBF}" type="doc">
      <dgm:prSet loTypeId="urn:microsoft.com/office/officeart/2005/8/layout/hList7" loCatId="" qsTypeId="urn:microsoft.com/office/officeart/2005/8/quickstyle/simple1" qsCatId="simple" csTypeId="urn:microsoft.com/office/officeart/2005/8/colors/colorful3" csCatId="colorful" phldr="1"/>
      <dgm:spPr/>
      <dgm:t>
        <a:bodyPr/>
        <a:lstStyle/>
        <a:p>
          <a:endParaRPr lang="en-US"/>
        </a:p>
      </dgm:t>
    </dgm:pt>
    <dgm:pt modelId="{36760822-AFDF-E74D-AACB-854479C9D57C}">
      <dgm:prSet phldrT="[Text]"/>
      <dgm:spPr>
        <a:solidFill>
          <a:schemeClr val="tx2">
            <a:lumMod val="20000"/>
            <a:lumOff val="80000"/>
          </a:schemeClr>
        </a:solidFill>
      </dgm:spPr>
      <dgm:t>
        <a:bodyPr/>
        <a:lstStyle/>
        <a:p>
          <a:pPr rtl="0"/>
          <a:r>
            <a:rPr lang="en-US" dirty="0"/>
            <a:t>Mild</a:t>
          </a:r>
        </a:p>
      </dgm:t>
    </dgm:pt>
    <dgm:pt modelId="{3E48F4C5-627B-E94F-BD37-55EC3E96EFDD}" type="parTrans" cxnId="{52C8BFE1-7BC9-884A-A4FB-483A210E578A}">
      <dgm:prSet/>
      <dgm:spPr/>
      <dgm:t>
        <a:bodyPr/>
        <a:lstStyle/>
        <a:p>
          <a:endParaRPr lang="en-US"/>
        </a:p>
      </dgm:t>
    </dgm:pt>
    <dgm:pt modelId="{94FA539C-D5D3-4F47-8D5C-9329829B76A3}" type="sibTrans" cxnId="{52C8BFE1-7BC9-884A-A4FB-483A210E578A}">
      <dgm:prSet/>
      <dgm:spPr/>
      <dgm:t>
        <a:bodyPr/>
        <a:lstStyle/>
        <a:p>
          <a:endParaRPr lang="en-US"/>
        </a:p>
      </dgm:t>
    </dgm:pt>
    <dgm:pt modelId="{46227874-0A4E-694D-B8C1-E367D53274BB}">
      <dgm:prSet phldrT="[Text]"/>
      <dgm:spPr/>
      <dgm:t>
        <a:bodyPr/>
        <a:lstStyle/>
        <a:p>
          <a:pPr rtl="0"/>
          <a:r>
            <a:rPr lang="en-US" dirty="0"/>
            <a:t>Moderate</a:t>
          </a:r>
        </a:p>
      </dgm:t>
    </dgm:pt>
    <dgm:pt modelId="{EE9556E2-B786-2C48-A773-ADF7325FD251}" type="parTrans" cxnId="{03F865F8-B04A-7246-8289-5D4DCAA139BB}">
      <dgm:prSet/>
      <dgm:spPr/>
      <dgm:t>
        <a:bodyPr/>
        <a:lstStyle/>
        <a:p>
          <a:endParaRPr lang="en-US"/>
        </a:p>
      </dgm:t>
    </dgm:pt>
    <dgm:pt modelId="{01A21E37-769F-B348-B43C-80ED064DA5F0}" type="sibTrans" cxnId="{03F865F8-B04A-7246-8289-5D4DCAA139BB}">
      <dgm:prSet/>
      <dgm:spPr/>
      <dgm:t>
        <a:bodyPr/>
        <a:lstStyle/>
        <a:p>
          <a:endParaRPr lang="en-US"/>
        </a:p>
      </dgm:t>
    </dgm:pt>
    <dgm:pt modelId="{0F79A40C-78DB-164C-A17C-A96F735CE56A}">
      <dgm:prSet phldrT="[Text]"/>
      <dgm:spPr/>
      <dgm:t>
        <a:bodyPr/>
        <a:lstStyle/>
        <a:p>
          <a:pPr rtl="0"/>
          <a:r>
            <a:rPr lang="en-US" dirty="0"/>
            <a:t>Severe</a:t>
          </a:r>
        </a:p>
      </dgm:t>
    </dgm:pt>
    <dgm:pt modelId="{6B14A88E-1384-C543-B5CE-E7B5F2880930}" type="parTrans" cxnId="{6A6B7350-522C-E54D-937E-4C43725F7C34}">
      <dgm:prSet/>
      <dgm:spPr/>
      <dgm:t>
        <a:bodyPr/>
        <a:lstStyle/>
        <a:p>
          <a:endParaRPr lang="en-US"/>
        </a:p>
      </dgm:t>
    </dgm:pt>
    <dgm:pt modelId="{19CAA118-AAEA-3542-B565-34A611AFEB56}" type="sibTrans" cxnId="{6A6B7350-522C-E54D-937E-4C43725F7C34}">
      <dgm:prSet/>
      <dgm:spPr/>
      <dgm:t>
        <a:bodyPr/>
        <a:lstStyle/>
        <a:p>
          <a:endParaRPr lang="en-US"/>
        </a:p>
      </dgm:t>
    </dgm:pt>
    <dgm:pt modelId="{EA77BBB5-46D0-1141-83DD-F9DE2B985059}" type="pres">
      <dgm:prSet presAssocID="{59563F57-A54A-5D43-92CF-80B6AB280BBF}" presName="Name0" presStyleCnt="0">
        <dgm:presLayoutVars>
          <dgm:dir/>
          <dgm:resizeHandles val="exact"/>
        </dgm:presLayoutVars>
      </dgm:prSet>
      <dgm:spPr/>
    </dgm:pt>
    <dgm:pt modelId="{241F9955-6364-BE43-957A-283A881F90E3}" type="pres">
      <dgm:prSet presAssocID="{59563F57-A54A-5D43-92CF-80B6AB280BBF}" presName="fgShape" presStyleLbl="fgShp" presStyleIdx="0" presStyleCnt="1"/>
      <dgm:spPr/>
    </dgm:pt>
    <dgm:pt modelId="{B87B149E-AB6C-EC46-8939-DA189850E990}" type="pres">
      <dgm:prSet presAssocID="{59563F57-A54A-5D43-92CF-80B6AB280BBF}" presName="linComp" presStyleCnt="0"/>
      <dgm:spPr/>
    </dgm:pt>
    <dgm:pt modelId="{0F664D06-CFA4-2C41-927B-95E929665F4C}" type="pres">
      <dgm:prSet presAssocID="{36760822-AFDF-E74D-AACB-854479C9D57C}" presName="compNode" presStyleCnt="0"/>
      <dgm:spPr/>
    </dgm:pt>
    <dgm:pt modelId="{0F4DA326-1DEF-F747-A6C2-B9235C960AAF}" type="pres">
      <dgm:prSet presAssocID="{36760822-AFDF-E74D-AACB-854479C9D57C}" presName="bkgdShape" presStyleLbl="node1" presStyleIdx="0" presStyleCnt="3"/>
      <dgm:spPr/>
    </dgm:pt>
    <dgm:pt modelId="{08986942-791C-2545-9F74-403DC3423AA0}" type="pres">
      <dgm:prSet presAssocID="{36760822-AFDF-E74D-AACB-854479C9D57C}" presName="nodeTx" presStyleLbl="node1" presStyleIdx="0" presStyleCnt="3">
        <dgm:presLayoutVars>
          <dgm:bulletEnabled val="1"/>
        </dgm:presLayoutVars>
      </dgm:prSet>
      <dgm:spPr/>
    </dgm:pt>
    <dgm:pt modelId="{038FFCB9-53FA-2C46-9506-5FD33F8F4BD5}" type="pres">
      <dgm:prSet presAssocID="{36760822-AFDF-E74D-AACB-854479C9D57C}" presName="invisiNode" presStyleLbl="node1" presStyleIdx="0" presStyleCnt="3"/>
      <dgm:spPr/>
    </dgm:pt>
    <dgm:pt modelId="{10C68E5E-7272-214D-A8AC-8BEE93E57E10}" type="pres">
      <dgm:prSet presAssocID="{36760822-AFDF-E74D-AACB-854479C9D57C}" presName="imagNode" presStyleLbl="fgImgPlace1" presStyleIdx="0" presStyleCnt="3"/>
      <dgm:spPr/>
    </dgm:pt>
    <dgm:pt modelId="{E063767B-FCA6-3B4A-99BA-FDBCA0A6D6CE}" type="pres">
      <dgm:prSet presAssocID="{94FA539C-D5D3-4F47-8D5C-9329829B76A3}" presName="sibTrans" presStyleLbl="sibTrans2D1" presStyleIdx="0" presStyleCnt="0"/>
      <dgm:spPr/>
    </dgm:pt>
    <dgm:pt modelId="{28451B27-A12B-7943-956A-1601497A159A}" type="pres">
      <dgm:prSet presAssocID="{46227874-0A4E-694D-B8C1-E367D53274BB}" presName="compNode" presStyleCnt="0"/>
      <dgm:spPr/>
    </dgm:pt>
    <dgm:pt modelId="{70861713-A230-E74E-893E-6C202293C678}" type="pres">
      <dgm:prSet presAssocID="{46227874-0A4E-694D-B8C1-E367D53274BB}" presName="bkgdShape" presStyleLbl="node1" presStyleIdx="1" presStyleCnt="3"/>
      <dgm:spPr/>
    </dgm:pt>
    <dgm:pt modelId="{4BBC3B26-A39A-774C-9E64-A64867129525}" type="pres">
      <dgm:prSet presAssocID="{46227874-0A4E-694D-B8C1-E367D53274BB}" presName="nodeTx" presStyleLbl="node1" presStyleIdx="1" presStyleCnt="3">
        <dgm:presLayoutVars>
          <dgm:bulletEnabled val="1"/>
        </dgm:presLayoutVars>
      </dgm:prSet>
      <dgm:spPr/>
    </dgm:pt>
    <dgm:pt modelId="{3381205D-3AAE-FA45-BFE9-2370C466CA1B}" type="pres">
      <dgm:prSet presAssocID="{46227874-0A4E-694D-B8C1-E367D53274BB}" presName="invisiNode" presStyleLbl="node1" presStyleIdx="1" presStyleCnt="3"/>
      <dgm:spPr/>
    </dgm:pt>
    <dgm:pt modelId="{B47921A8-307A-E445-941E-1B0EBB5E10F4}" type="pres">
      <dgm:prSet presAssocID="{46227874-0A4E-694D-B8C1-E367D53274BB}" presName="imagNode" presStyleLbl="fgImgPlace1" presStyleIdx="1" presStyleCnt="3"/>
      <dgm:spPr/>
    </dgm:pt>
    <dgm:pt modelId="{092A4875-1C4E-0E42-B7AE-063242CAF1F7}" type="pres">
      <dgm:prSet presAssocID="{01A21E37-769F-B348-B43C-80ED064DA5F0}" presName="sibTrans" presStyleLbl="sibTrans2D1" presStyleIdx="0" presStyleCnt="0"/>
      <dgm:spPr/>
    </dgm:pt>
    <dgm:pt modelId="{0D811D94-D0A0-2540-9BC7-29291DB89DFC}" type="pres">
      <dgm:prSet presAssocID="{0F79A40C-78DB-164C-A17C-A96F735CE56A}" presName="compNode" presStyleCnt="0"/>
      <dgm:spPr/>
    </dgm:pt>
    <dgm:pt modelId="{D5F0893B-C71D-0C4F-9F39-2F0CD42BD5C8}" type="pres">
      <dgm:prSet presAssocID="{0F79A40C-78DB-164C-A17C-A96F735CE56A}" presName="bkgdShape" presStyleLbl="node1" presStyleIdx="2" presStyleCnt="3"/>
      <dgm:spPr/>
    </dgm:pt>
    <dgm:pt modelId="{918A8FD5-7240-E142-9A2F-065D7EADD654}" type="pres">
      <dgm:prSet presAssocID="{0F79A40C-78DB-164C-A17C-A96F735CE56A}" presName="nodeTx" presStyleLbl="node1" presStyleIdx="2" presStyleCnt="3">
        <dgm:presLayoutVars>
          <dgm:bulletEnabled val="1"/>
        </dgm:presLayoutVars>
      </dgm:prSet>
      <dgm:spPr/>
    </dgm:pt>
    <dgm:pt modelId="{89F61456-3553-F24D-A153-39DA6C91715A}" type="pres">
      <dgm:prSet presAssocID="{0F79A40C-78DB-164C-A17C-A96F735CE56A}" presName="invisiNode" presStyleLbl="node1" presStyleIdx="2" presStyleCnt="3"/>
      <dgm:spPr/>
    </dgm:pt>
    <dgm:pt modelId="{A5C51303-1C1A-D04D-B20B-8595A76F7D20}" type="pres">
      <dgm:prSet presAssocID="{0F79A40C-78DB-164C-A17C-A96F735CE56A}" presName="imagNode" presStyleLbl="fgImgPlace1" presStyleIdx="2" presStyleCnt="3"/>
      <dgm:spPr/>
    </dgm:pt>
  </dgm:ptLst>
  <dgm:cxnLst>
    <dgm:cxn modelId="{96EA472C-9D0F-BD49-B2CA-511123E55092}" type="presOf" srcId="{0F79A40C-78DB-164C-A17C-A96F735CE56A}" destId="{D5F0893B-C71D-0C4F-9F39-2F0CD42BD5C8}" srcOrd="0" destOrd="0" presId="urn:microsoft.com/office/officeart/2005/8/layout/hList7"/>
    <dgm:cxn modelId="{183CB849-4422-BF43-AAE5-04A9FB16EAD6}" type="presOf" srcId="{46227874-0A4E-694D-B8C1-E367D53274BB}" destId="{70861713-A230-E74E-893E-6C202293C678}" srcOrd="0" destOrd="0" presId="urn:microsoft.com/office/officeart/2005/8/layout/hList7"/>
    <dgm:cxn modelId="{B9CAFC4E-90E0-F040-AC81-14F477B06F6A}" type="presOf" srcId="{01A21E37-769F-B348-B43C-80ED064DA5F0}" destId="{092A4875-1C4E-0E42-B7AE-063242CAF1F7}" srcOrd="0" destOrd="0" presId="urn:microsoft.com/office/officeart/2005/8/layout/hList7"/>
    <dgm:cxn modelId="{6A6B7350-522C-E54D-937E-4C43725F7C34}" srcId="{59563F57-A54A-5D43-92CF-80B6AB280BBF}" destId="{0F79A40C-78DB-164C-A17C-A96F735CE56A}" srcOrd="2" destOrd="0" parTransId="{6B14A88E-1384-C543-B5CE-E7B5F2880930}" sibTransId="{19CAA118-AAEA-3542-B565-34A611AFEB56}"/>
    <dgm:cxn modelId="{55604C54-37C2-A348-B46D-D6613652538B}" type="presOf" srcId="{36760822-AFDF-E74D-AACB-854479C9D57C}" destId="{08986942-791C-2545-9F74-403DC3423AA0}" srcOrd="1" destOrd="0" presId="urn:microsoft.com/office/officeart/2005/8/layout/hList7"/>
    <dgm:cxn modelId="{A21E9958-AB42-E244-9BB1-444273234488}" type="presOf" srcId="{94FA539C-D5D3-4F47-8D5C-9329829B76A3}" destId="{E063767B-FCA6-3B4A-99BA-FDBCA0A6D6CE}" srcOrd="0" destOrd="0" presId="urn:microsoft.com/office/officeart/2005/8/layout/hList7"/>
    <dgm:cxn modelId="{2A9F0678-6704-6243-8675-68F68294904C}" type="presOf" srcId="{36760822-AFDF-E74D-AACB-854479C9D57C}" destId="{0F4DA326-1DEF-F747-A6C2-B9235C960AAF}" srcOrd="0" destOrd="0" presId="urn:microsoft.com/office/officeart/2005/8/layout/hList7"/>
    <dgm:cxn modelId="{B665297C-EEDF-B44B-8AF8-BC9D2DD53088}" type="presOf" srcId="{46227874-0A4E-694D-B8C1-E367D53274BB}" destId="{4BBC3B26-A39A-774C-9E64-A64867129525}" srcOrd="1" destOrd="0" presId="urn:microsoft.com/office/officeart/2005/8/layout/hList7"/>
    <dgm:cxn modelId="{CAF77CC4-2835-F943-AAC5-8FEFEA33CD51}" type="presOf" srcId="{0F79A40C-78DB-164C-A17C-A96F735CE56A}" destId="{918A8FD5-7240-E142-9A2F-065D7EADD654}" srcOrd="1" destOrd="0" presId="urn:microsoft.com/office/officeart/2005/8/layout/hList7"/>
    <dgm:cxn modelId="{294BE2D2-466F-374E-BA1D-02822C9CAB88}" type="presOf" srcId="{59563F57-A54A-5D43-92CF-80B6AB280BBF}" destId="{EA77BBB5-46D0-1141-83DD-F9DE2B985059}" srcOrd="0" destOrd="0" presId="urn:microsoft.com/office/officeart/2005/8/layout/hList7"/>
    <dgm:cxn modelId="{52C8BFE1-7BC9-884A-A4FB-483A210E578A}" srcId="{59563F57-A54A-5D43-92CF-80B6AB280BBF}" destId="{36760822-AFDF-E74D-AACB-854479C9D57C}" srcOrd="0" destOrd="0" parTransId="{3E48F4C5-627B-E94F-BD37-55EC3E96EFDD}" sibTransId="{94FA539C-D5D3-4F47-8D5C-9329829B76A3}"/>
    <dgm:cxn modelId="{03F865F8-B04A-7246-8289-5D4DCAA139BB}" srcId="{59563F57-A54A-5D43-92CF-80B6AB280BBF}" destId="{46227874-0A4E-694D-B8C1-E367D53274BB}" srcOrd="1" destOrd="0" parTransId="{EE9556E2-B786-2C48-A773-ADF7325FD251}" sibTransId="{01A21E37-769F-B348-B43C-80ED064DA5F0}"/>
    <dgm:cxn modelId="{B68E4C08-4AB4-D545-896B-FC03B9A664C8}" type="presParOf" srcId="{EA77BBB5-46D0-1141-83DD-F9DE2B985059}" destId="{241F9955-6364-BE43-957A-283A881F90E3}" srcOrd="0" destOrd="0" presId="urn:microsoft.com/office/officeart/2005/8/layout/hList7"/>
    <dgm:cxn modelId="{12BE42E5-627E-454D-98EF-ACA75577099D}" type="presParOf" srcId="{EA77BBB5-46D0-1141-83DD-F9DE2B985059}" destId="{B87B149E-AB6C-EC46-8939-DA189850E990}" srcOrd="1" destOrd="0" presId="urn:microsoft.com/office/officeart/2005/8/layout/hList7"/>
    <dgm:cxn modelId="{16B36B61-4C93-4F4A-AF36-ACDA9C051270}" type="presParOf" srcId="{B87B149E-AB6C-EC46-8939-DA189850E990}" destId="{0F664D06-CFA4-2C41-927B-95E929665F4C}" srcOrd="0" destOrd="0" presId="urn:microsoft.com/office/officeart/2005/8/layout/hList7"/>
    <dgm:cxn modelId="{48AC0778-4C91-F943-AB6D-AE3ECC5E4861}" type="presParOf" srcId="{0F664D06-CFA4-2C41-927B-95E929665F4C}" destId="{0F4DA326-1DEF-F747-A6C2-B9235C960AAF}" srcOrd="0" destOrd="0" presId="urn:microsoft.com/office/officeart/2005/8/layout/hList7"/>
    <dgm:cxn modelId="{14B987F7-F4AE-6340-920B-B93F6434F678}" type="presParOf" srcId="{0F664D06-CFA4-2C41-927B-95E929665F4C}" destId="{08986942-791C-2545-9F74-403DC3423AA0}" srcOrd="1" destOrd="0" presId="urn:microsoft.com/office/officeart/2005/8/layout/hList7"/>
    <dgm:cxn modelId="{8ADF0F64-6C3C-E14C-BE87-8D838F905D40}" type="presParOf" srcId="{0F664D06-CFA4-2C41-927B-95E929665F4C}" destId="{038FFCB9-53FA-2C46-9506-5FD33F8F4BD5}" srcOrd="2" destOrd="0" presId="urn:microsoft.com/office/officeart/2005/8/layout/hList7"/>
    <dgm:cxn modelId="{08B2D2D9-D907-EA42-8648-376BC8A4016F}" type="presParOf" srcId="{0F664D06-CFA4-2C41-927B-95E929665F4C}" destId="{10C68E5E-7272-214D-A8AC-8BEE93E57E10}" srcOrd="3" destOrd="0" presId="urn:microsoft.com/office/officeart/2005/8/layout/hList7"/>
    <dgm:cxn modelId="{74C0A8EC-2D54-BD43-ACC8-EC6188590CE1}" type="presParOf" srcId="{B87B149E-AB6C-EC46-8939-DA189850E990}" destId="{E063767B-FCA6-3B4A-99BA-FDBCA0A6D6CE}" srcOrd="1" destOrd="0" presId="urn:microsoft.com/office/officeart/2005/8/layout/hList7"/>
    <dgm:cxn modelId="{A35E29EB-2B1A-1A4D-8A4A-CF174394270D}" type="presParOf" srcId="{B87B149E-AB6C-EC46-8939-DA189850E990}" destId="{28451B27-A12B-7943-956A-1601497A159A}" srcOrd="2" destOrd="0" presId="urn:microsoft.com/office/officeart/2005/8/layout/hList7"/>
    <dgm:cxn modelId="{B62CF55D-5682-5C40-BC13-A47ABDCA084E}" type="presParOf" srcId="{28451B27-A12B-7943-956A-1601497A159A}" destId="{70861713-A230-E74E-893E-6C202293C678}" srcOrd="0" destOrd="0" presId="urn:microsoft.com/office/officeart/2005/8/layout/hList7"/>
    <dgm:cxn modelId="{A9CABCC5-88D9-D94C-87CF-E3B0780BC569}" type="presParOf" srcId="{28451B27-A12B-7943-956A-1601497A159A}" destId="{4BBC3B26-A39A-774C-9E64-A64867129525}" srcOrd="1" destOrd="0" presId="urn:microsoft.com/office/officeart/2005/8/layout/hList7"/>
    <dgm:cxn modelId="{5F432173-E6C4-474A-A902-6BD83258CBE1}" type="presParOf" srcId="{28451B27-A12B-7943-956A-1601497A159A}" destId="{3381205D-3AAE-FA45-BFE9-2370C466CA1B}" srcOrd="2" destOrd="0" presId="urn:microsoft.com/office/officeart/2005/8/layout/hList7"/>
    <dgm:cxn modelId="{316269D4-0B16-E64B-876B-884D46C62B58}" type="presParOf" srcId="{28451B27-A12B-7943-956A-1601497A159A}" destId="{B47921A8-307A-E445-941E-1B0EBB5E10F4}" srcOrd="3" destOrd="0" presId="urn:microsoft.com/office/officeart/2005/8/layout/hList7"/>
    <dgm:cxn modelId="{2F08F3C6-BE9B-6947-B710-D6CE1BC5A7A9}" type="presParOf" srcId="{B87B149E-AB6C-EC46-8939-DA189850E990}" destId="{092A4875-1C4E-0E42-B7AE-063242CAF1F7}" srcOrd="3" destOrd="0" presId="urn:microsoft.com/office/officeart/2005/8/layout/hList7"/>
    <dgm:cxn modelId="{DC55899F-9EE9-2348-8A2D-9C021D4C3B76}" type="presParOf" srcId="{B87B149E-AB6C-EC46-8939-DA189850E990}" destId="{0D811D94-D0A0-2540-9BC7-29291DB89DFC}" srcOrd="4" destOrd="0" presId="urn:microsoft.com/office/officeart/2005/8/layout/hList7"/>
    <dgm:cxn modelId="{19269014-1640-034D-849C-6736237C377B}" type="presParOf" srcId="{0D811D94-D0A0-2540-9BC7-29291DB89DFC}" destId="{D5F0893B-C71D-0C4F-9F39-2F0CD42BD5C8}" srcOrd="0" destOrd="0" presId="urn:microsoft.com/office/officeart/2005/8/layout/hList7"/>
    <dgm:cxn modelId="{9E01D632-83DD-8D44-9A70-A1D5FB426880}" type="presParOf" srcId="{0D811D94-D0A0-2540-9BC7-29291DB89DFC}" destId="{918A8FD5-7240-E142-9A2F-065D7EADD654}" srcOrd="1" destOrd="0" presId="urn:microsoft.com/office/officeart/2005/8/layout/hList7"/>
    <dgm:cxn modelId="{986E2065-08A9-4745-9848-81E2A265ED45}" type="presParOf" srcId="{0D811D94-D0A0-2540-9BC7-29291DB89DFC}" destId="{89F61456-3553-F24D-A153-39DA6C91715A}" srcOrd="2" destOrd="0" presId="urn:microsoft.com/office/officeart/2005/8/layout/hList7"/>
    <dgm:cxn modelId="{B237610B-8F4D-354E-9FB7-41BFD57D383D}" type="presParOf" srcId="{0D811D94-D0A0-2540-9BC7-29291DB89DFC}" destId="{A5C51303-1C1A-D04D-B20B-8595A76F7D2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7C446-8149-A54D-AB60-FD156958D8DA}">
      <dsp:nvSpPr>
        <dsp:cNvPr id="0" name=""/>
        <dsp:cNvSpPr/>
      </dsp:nvSpPr>
      <dsp:spPr>
        <a:xfrm rot="5400000">
          <a:off x="2292833" y="1582755"/>
          <a:ext cx="1399810" cy="1593634"/>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786DE1-2E99-C94F-84A6-8A662EF10EA8}">
      <dsp:nvSpPr>
        <dsp:cNvPr id="0" name=""/>
        <dsp:cNvSpPr/>
      </dsp:nvSpPr>
      <dsp:spPr>
        <a:xfrm>
          <a:off x="1146446" y="31037"/>
          <a:ext cx="3907500" cy="1649443"/>
        </a:xfrm>
        <a:prstGeom prst="roundRect">
          <a:avLst>
            <a:gd name="adj" fmla="val 16670"/>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Historical view</a:t>
          </a:r>
        </a:p>
      </dsp:txBody>
      <dsp:txXfrm>
        <a:off x="1226980" y="111571"/>
        <a:ext cx="3746432" cy="1488375"/>
      </dsp:txXfrm>
    </dsp:sp>
    <dsp:sp modelId="{6B935A99-E71B-1040-BE0F-A440DBD7DF58}">
      <dsp:nvSpPr>
        <dsp:cNvPr id="0" name=""/>
        <dsp:cNvSpPr/>
      </dsp:nvSpPr>
      <dsp:spPr>
        <a:xfrm>
          <a:off x="4278425" y="188349"/>
          <a:ext cx="1713862" cy="1333152"/>
        </a:xfrm>
        <a:prstGeom prst="rect">
          <a:avLst/>
        </a:prstGeom>
        <a:noFill/>
        <a:ln>
          <a:noFill/>
        </a:ln>
        <a:effectLst/>
      </dsp:spPr>
      <dsp:style>
        <a:lnRef idx="0">
          <a:scrgbClr r="0" g="0" b="0"/>
        </a:lnRef>
        <a:fillRef idx="0">
          <a:scrgbClr r="0" g="0" b="0"/>
        </a:fillRef>
        <a:effectRef idx="0">
          <a:scrgbClr r="0" g="0" b="0"/>
        </a:effectRef>
        <a:fontRef idx="minor"/>
      </dsp:style>
    </dsp:sp>
    <dsp:sp modelId="{22ACBA75-4E96-5241-A86F-81BE9853F46D}">
      <dsp:nvSpPr>
        <dsp:cNvPr id="0" name=""/>
        <dsp:cNvSpPr/>
      </dsp:nvSpPr>
      <dsp:spPr>
        <a:xfrm rot="5400000">
          <a:off x="5183158" y="3435624"/>
          <a:ext cx="1399810" cy="1593634"/>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C07E81-CDA9-CD40-9662-77DD5C28C4CA}">
      <dsp:nvSpPr>
        <dsp:cNvPr id="0" name=""/>
        <dsp:cNvSpPr/>
      </dsp:nvSpPr>
      <dsp:spPr>
        <a:xfrm>
          <a:off x="3777140" y="1883906"/>
          <a:ext cx="4426674" cy="1649443"/>
        </a:xfrm>
        <a:prstGeom prst="roundRect">
          <a:avLst>
            <a:gd name="adj" fmla="val 16670"/>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dirty="0">
              <a:solidFill>
                <a:schemeClr val="tx1"/>
              </a:solidFill>
            </a:rPr>
            <a:t>Evolving guidelines</a:t>
          </a:r>
        </a:p>
      </dsp:txBody>
      <dsp:txXfrm>
        <a:off x="3857674" y="1964440"/>
        <a:ext cx="4265606" cy="1488375"/>
      </dsp:txXfrm>
    </dsp:sp>
    <dsp:sp modelId="{F9E93B56-8172-0546-A3C3-95C50DF6F483}">
      <dsp:nvSpPr>
        <dsp:cNvPr id="0" name=""/>
        <dsp:cNvSpPr/>
      </dsp:nvSpPr>
      <dsp:spPr>
        <a:xfrm>
          <a:off x="6864016" y="2041218"/>
          <a:ext cx="1713862" cy="1333152"/>
        </a:xfrm>
        <a:prstGeom prst="rect">
          <a:avLst/>
        </a:prstGeom>
        <a:noFill/>
        <a:ln>
          <a:noFill/>
        </a:ln>
        <a:effectLst/>
      </dsp:spPr>
      <dsp:style>
        <a:lnRef idx="0">
          <a:scrgbClr r="0" g="0" b="0"/>
        </a:lnRef>
        <a:fillRef idx="0">
          <a:scrgbClr r="0" g="0" b="0"/>
        </a:fillRef>
        <a:effectRef idx="0">
          <a:scrgbClr r="0" g="0" b="0"/>
        </a:effectRef>
        <a:fontRef idx="minor"/>
      </dsp:style>
    </dsp:sp>
    <dsp:sp modelId="{9409669A-11A8-004C-BD72-C7C2AEBF8A43}">
      <dsp:nvSpPr>
        <dsp:cNvPr id="0" name=""/>
        <dsp:cNvSpPr/>
      </dsp:nvSpPr>
      <dsp:spPr>
        <a:xfrm>
          <a:off x="6712523" y="3736775"/>
          <a:ext cx="2356456" cy="1649443"/>
        </a:xfrm>
        <a:prstGeom prst="roundRect">
          <a:avLst>
            <a:gd name="adj" fmla="val 1667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dirty="0">
              <a:solidFill>
                <a:schemeClr val="tx1"/>
              </a:solidFill>
            </a:rPr>
            <a:t>Take-home points</a:t>
          </a:r>
        </a:p>
      </dsp:txBody>
      <dsp:txXfrm>
        <a:off x="6793057" y="3817309"/>
        <a:ext cx="2195388" cy="1488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6055F-DCDC-2A43-A906-4D183A2FF1D9}">
      <dsp:nvSpPr>
        <dsp:cNvPr id="0" name=""/>
        <dsp:cNvSpPr/>
      </dsp:nvSpPr>
      <dsp:spPr>
        <a:xfrm>
          <a:off x="404815" y="1073321"/>
          <a:ext cx="5242202" cy="1679452"/>
        </a:xfrm>
        <a:prstGeom prst="rect">
          <a:avLst/>
        </a:prstGeom>
        <a:solidFill>
          <a:schemeClr val="lt1">
            <a:alpha val="40000"/>
            <a:hueOff val="0"/>
            <a:satOff val="0"/>
            <a:lumOff val="0"/>
            <a:alphaOff val="0"/>
          </a:schemeClr>
        </a:solid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549"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Respecting the rights of people prescribed opioids</a:t>
          </a:r>
        </a:p>
        <a:p>
          <a:pPr marL="171450" lvl="1" indent="-171450" algn="l" defTabSz="844550" rtl="0">
            <a:lnSpc>
              <a:spcPct val="90000"/>
            </a:lnSpc>
            <a:spcBef>
              <a:spcPct val="0"/>
            </a:spcBef>
            <a:spcAft>
              <a:spcPct val="15000"/>
            </a:spcAft>
            <a:buChar char="•"/>
          </a:pPr>
          <a:r>
            <a:rPr lang="en-US" sz="1900" kern="1200" dirty="0"/>
            <a:t>Individualized care</a:t>
          </a:r>
        </a:p>
        <a:p>
          <a:pPr marL="171450" lvl="1" indent="-171450" algn="l" defTabSz="844550" rtl="0">
            <a:lnSpc>
              <a:spcPct val="90000"/>
            </a:lnSpc>
            <a:spcBef>
              <a:spcPct val="0"/>
            </a:spcBef>
            <a:spcAft>
              <a:spcPct val="15000"/>
            </a:spcAft>
            <a:buChar char="•"/>
          </a:pPr>
          <a:r>
            <a:rPr lang="en-US" sz="1900" kern="1200" dirty="0"/>
            <a:t>No forced withdrawal</a:t>
          </a:r>
        </a:p>
      </dsp:txBody>
      <dsp:txXfrm>
        <a:off x="404815" y="1073321"/>
        <a:ext cx="5242202" cy="1679452"/>
      </dsp:txXfrm>
    </dsp:sp>
    <dsp:sp modelId="{A71DA715-9A47-4449-ABEC-7C89996EA5D9}">
      <dsp:nvSpPr>
        <dsp:cNvPr id="0" name=""/>
        <dsp:cNvSpPr/>
      </dsp:nvSpPr>
      <dsp:spPr>
        <a:xfrm>
          <a:off x="170003" y="873108"/>
          <a:ext cx="1176909" cy="16227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5C8F0D-F3E6-4B44-97EF-E0210C7980E4}">
      <dsp:nvSpPr>
        <dsp:cNvPr id="0" name=""/>
        <dsp:cNvSpPr/>
      </dsp:nvSpPr>
      <dsp:spPr>
        <a:xfrm>
          <a:off x="5958947" y="1108479"/>
          <a:ext cx="5374247" cy="1679452"/>
        </a:xfrm>
        <a:prstGeom prst="rect">
          <a:avLst/>
        </a:prstGeom>
        <a:solidFill>
          <a:schemeClr val="lt1">
            <a:alpha val="40000"/>
            <a:hueOff val="0"/>
            <a:satOff val="0"/>
            <a:lumOff val="0"/>
            <a:alphaOff val="0"/>
          </a:schemeClr>
        </a:solid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549"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Acknowledging a spectrum of use and problems</a:t>
          </a:r>
        </a:p>
        <a:p>
          <a:pPr marL="171450" lvl="1" indent="-171450" algn="l" defTabSz="844550" rtl="0">
            <a:lnSpc>
              <a:spcPct val="90000"/>
            </a:lnSpc>
            <a:spcBef>
              <a:spcPct val="0"/>
            </a:spcBef>
            <a:spcAft>
              <a:spcPct val="15000"/>
            </a:spcAft>
            <a:buChar char="•"/>
          </a:pPr>
          <a:r>
            <a:rPr lang="en-US" sz="1900" kern="1200" dirty="0"/>
            <a:t>Sometimes benefits exceed risks</a:t>
          </a:r>
        </a:p>
        <a:p>
          <a:pPr marL="171450" lvl="1" indent="-171450" algn="l" defTabSz="844550" rtl="0">
            <a:lnSpc>
              <a:spcPct val="90000"/>
            </a:lnSpc>
            <a:spcBef>
              <a:spcPct val="0"/>
            </a:spcBef>
            <a:spcAft>
              <a:spcPct val="15000"/>
            </a:spcAft>
            <a:buChar char="•"/>
          </a:pPr>
          <a:r>
            <a:rPr lang="en-US" sz="1900" kern="1200" dirty="0"/>
            <a:t>People may not be able to taper off</a:t>
          </a:r>
        </a:p>
      </dsp:txBody>
      <dsp:txXfrm>
        <a:off x="5958947" y="1108479"/>
        <a:ext cx="5374247" cy="1679452"/>
      </dsp:txXfrm>
    </dsp:sp>
    <dsp:sp modelId="{7515960A-301F-4B4E-BF4F-5F96A263020F}">
      <dsp:nvSpPr>
        <dsp:cNvPr id="0" name=""/>
        <dsp:cNvSpPr/>
      </dsp:nvSpPr>
      <dsp:spPr>
        <a:xfrm>
          <a:off x="5804240" y="769793"/>
          <a:ext cx="1175616" cy="1763424"/>
        </a:xfrm>
        <a:prstGeom prst="rect">
          <a:avLst/>
        </a:prstGeom>
        <a:blipFill>
          <a:blip xmlns:r="http://schemas.openxmlformats.org/officeDocument/2006/relationships" r:embed="rId3">
            <a:duotone>
              <a:prstClr val="black"/>
              <a:schemeClr val="accent4">
                <a:tint val="45000"/>
                <a:satMod val="400000"/>
              </a:schemeClr>
            </a:duotone>
            <a:extLst>
              <a:ext uri="{96DAC541-7B7A-43D3-8B79-37D633B846F1}">
                <asvg:svgBlip xmlns:asvg="http://schemas.microsoft.com/office/drawing/2016/SVG/main" r:embed="rId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B65006-D69B-8347-9400-4750468BA89A}">
      <dsp:nvSpPr>
        <dsp:cNvPr id="0" name=""/>
        <dsp:cNvSpPr/>
      </dsp:nvSpPr>
      <dsp:spPr>
        <a:xfrm>
          <a:off x="235219" y="3327781"/>
          <a:ext cx="5374247" cy="1277139"/>
        </a:xfrm>
        <a:prstGeom prst="rect">
          <a:avLst/>
        </a:prstGeom>
        <a:solidFill>
          <a:schemeClr val="lt1">
            <a:alpha val="40000"/>
            <a:hueOff val="0"/>
            <a:satOff val="0"/>
            <a:lumOff val="0"/>
            <a:alphaOff val="0"/>
          </a:schemeClr>
        </a:solid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549"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t>Providing non-judgmental, low-threshold services</a:t>
          </a:r>
        </a:p>
        <a:p>
          <a:pPr marL="171450" lvl="1" indent="-171450" algn="l" defTabSz="844550" rtl="0">
            <a:lnSpc>
              <a:spcPct val="90000"/>
            </a:lnSpc>
            <a:spcBef>
              <a:spcPct val="0"/>
            </a:spcBef>
            <a:spcAft>
              <a:spcPct val="15000"/>
            </a:spcAft>
            <a:buChar char="•"/>
          </a:pPr>
          <a:r>
            <a:rPr lang="en-US" sz="1900" kern="1200" dirty="0"/>
            <a:t>Do not refuse care</a:t>
          </a:r>
        </a:p>
      </dsp:txBody>
      <dsp:txXfrm>
        <a:off x="235219" y="3327781"/>
        <a:ext cx="5374247" cy="1277139"/>
      </dsp:txXfrm>
    </dsp:sp>
    <dsp:sp modelId="{66D3087D-B3B7-5641-9163-126815F8715E}">
      <dsp:nvSpPr>
        <dsp:cNvPr id="0" name=""/>
        <dsp:cNvSpPr/>
      </dsp:nvSpPr>
      <dsp:spPr>
        <a:xfrm>
          <a:off x="11292" y="2884037"/>
          <a:ext cx="1175616" cy="1763424"/>
        </a:xfrm>
        <a:prstGeom prst="rect">
          <a:avLst/>
        </a:prstGeom>
        <a:blipFill>
          <a:blip xmlns:r="http://schemas.openxmlformats.org/officeDocument/2006/relationships" r:embed="rId5">
            <a:duotone>
              <a:prstClr val="black"/>
              <a:schemeClr val="tx2">
                <a:tint val="45000"/>
                <a:satMod val="400000"/>
              </a:schemeClr>
            </a:duotone>
            <a:extLst>
              <a:ext uri="{96DAC541-7B7A-43D3-8B79-37D633B846F1}">
                <asvg:svgBlip xmlns:asvg="http://schemas.microsoft.com/office/drawing/2016/SVG/main" r:embed="rId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D3E618-B669-F04E-902B-0D00BC61E3D0}">
      <dsp:nvSpPr>
        <dsp:cNvPr id="0" name=""/>
        <dsp:cNvSpPr/>
      </dsp:nvSpPr>
      <dsp:spPr>
        <a:xfrm>
          <a:off x="5983732" y="3307919"/>
          <a:ext cx="5374247" cy="1321745"/>
        </a:xfrm>
        <a:prstGeom prst="rect">
          <a:avLst/>
        </a:prstGeom>
        <a:solidFill>
          <a:schemeClr val="lt1">
            <a:alpha val="40000"/>
            <a:hueOff val="0"/>
            <a:satOff val="0"/>
            <a:lumOff val="0"/>
            <a:alphaOff val="0"/>
          </a:schemeClr>
        </a:solid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5840" tIns="91440" rIns="91440" bIns="91440" numCol="1" spcCol="1270" anchor="t" anchorCtr="0">
          <a:noAutofit/>
        </a:bodyPr>
        <a:lstStyle/>
        <a:p>
          <a:pPr marL="7938" lvl="0" indent="0" algn="l" defTabSz="1066800" rtl="0">
            <a:lnSpc>
              <a:spcPct val="90000"/>
            </a:lnSpc>
            <a:spcBef>
              <a:spcPct val="0"/>
            </a:spcBef>
            <a:spcAft>
              <a:spcPct val="35000"/>
            </a:spcAft>
            <a:buNone/>
            <a:tabLst>
              <a:tab pos="3941763" algn="l"/>
            </a:tabLst>
          </a:pPr>
          <a:r>
            <a:rPr lang="en-US" sz="2400" kern="1200" dirty="0"/>
            <a:t>Meeting people where they are</a:t>
          </a:r>
        </a:p>
        <a:p>
          <a:pPr marL="171450" lvl="1" indent="0" algn="l" defTabSz="844550" rtl="0">
            <a:lnSpc>
              <a:spcPct val="90000"/>
            </a:lnSpc>
            <a:spcBef>
              <a:spcPct val="0"/>
            </a:spcBef>
            <a:spcAft>
              <a:spcPct val="15000"/>
            </a:spcAft>
            <a:buChar char="•"/>
          </a:pPr>
          <a:r>
            <a:rPr lang="en-US" sz="1900" kern="1200" dirty="0"/>
            <a:t>Shared decision-making</a:t>
          </a:r>
        </a:p>
        <a:p>
          <a:pPr marL="171450" lvl="1" indent="0" algn="l" defTabSz="844550" rtl="0">
            <a:lnSpc>
              <a:spcPct val="90000"/>
            </a:lnSpc>
            <a:spcBef>
              <a:spcPct val="0"/>
            </a:spcBef>
            <a:spcAft>
              <a:spcPct val="15000"/>
            </a:spcAft>
            <a:buChar char="•"/>
          </a:pPr>
          <a:r>
            <a:rPr lang="en-US" sz="1900" kern="1200" dirty="0"/>
            <a:t>Slow taper</a:t>
          </a:r>
        </a:p>
      </dsp:txBody>
      <dsp:txXfrm>
        <a:off x="5983732" y="3307919"/>
        <a:ext cx="5374247" cy="1321745"/>
      </dsp:txXfrm>
    </dsp:sp>
    <dsp:sp modelId="{FFB24ABC-D354-A54B-AA53-FFC9C2F74B4D}">
      <dsp:nvSpPr>
        <dsp:cNvPr id="0" name=""/>
        <dsp:cNvSpPr/>
      </dsp:nvSpPr>
      <dsp:spPr>
        <a:xfrm>
          <a:off x="5796714" y="2972677"/>
          <a:ext cx="1022116" cy="1455266"/>
        </a:xfrm>
        <a:prstGeom prst="rect">
          <a:avLst/>
        </a:prstGeom>
        <a:blipFill>
          <a:blip xmlns:r="http://schemas.openxmlformats.org/officeDocument/2006/relationships" r:embed="rId7">
            <a:duotone>
              <a:prstClr val="black"/>
              <a:schemeClr val="accent6">
                <a:tint val="45000"/>
                <a:satMod val="400000"/>
              </a:schemeClr>
            </a:duotone>
            <a:extLst>
              <a:ext uri="{96DAC541-7B7A-43D3-8B79-37D633B846F1}">
                <asvg:svgBlip xmlns:asvg="http://schemas.microsoft.com/office/drawing/2016/SVG/main" r:embed="rId8"/>
              </a:ext>
            </a:extLst>
          </a:blip>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DA326-1DEF-F747-A6C2-B9235C960AAF}">
      <dsp:nvSpPr>
        <dsp:cNvPr id="0" name=""/>
        <dsp:cNvSpPr/>
      </dsp:nvSpPr>
      <dsp:spPr>
        <a:xfrm>
          <a:off x="950" y="0"/>
          <a:ext cx="1479144" cy="1611388"/>
        </a:xfrm>
        <a:prstGeom prst="roundRect">
          <a:avLst>
            <a:gd name="adj" fmla="val 10000"/>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dirty="0"/>
            <a:t>Mild</a:t>
          </a:r>
        </a:p>
      </dsp:txBody>
      <dsp:txXfrm>
        <a:off x="950" y="644555"/>
        <a:ext cx="1479144" cy="644555"/>
      </dsp:txXfrm>
    </dsp:sp>
    <dsp:sp modelId="{10C68E5E-7272-214D-A8AC-8BEE93E57E10}">
      <dsp:nvSpPr>
        <dsp:cNvPr id="0" name=""/>
        <dsp:cNvSpPr/>
      </dsp:nvSpPr>
      <dsp:spPr>
        <a:xfrm>
          <a:off x="472226" y="96683"/>
          <a:ext cx="536592" cy="536592"/>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861713-A230-E74E-893E-6C202293C678}">
      <dsp:nvSpPr>
        <dsp:cNvPr id="0" name=""/>
        <dsp:cNvSpPr/>
      </dsp:nvSpPr>
      <dsp:spPr>
        <a:xfrm>
          <a:off x="1524469" y="0"/>
          <a:ext cx="1479144" cy="1611388"/>
        </a:xfrm>
        <a:prstGeom prst="roundRect">
          <a:avLst>
            <a:gd name="adj" fmla="val 10000"/>
          </a:avLst>
        </a:prstGeom>
        <a:solidFill>
          <a:schemeClr val="accent3">
            <a:hueOff val="-4892217"/>
            <a:satOff val="47918"/>
            <a:lumOff val="-196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dirty="0"/>
            <a:t>Moderate</a:t>
          </a:r>
        </a:p>
      </dsp:txBody>
      <dsp:txXfrm>
        <a:off x="1524469" y="644555"/>
        <a:ext cx="1479144" cy="644555"/>
      </dsp:txXfrm>
    </dsp:sp>
    <dsp:sp modelId="{B47921A8-307A-E445-941E-1B0EBB5E10F4}">
      <dsp:nvSpPr>
        <dsp:cNvPr id="0" name=""/>
        <dsp:cNvSpPr/>
      </dsp:nvSpPr>
      <dsp:spPr>
        <a:xfrm>
          <a:off x="1995745" y="96683"/>
          <a:ext cx="536592" cy="536592"/>
        </a:xfrm>
        <a:prstGeom prst="ellipse">
          <a:avLst/>
        </a:prstGeom>
        <a:solidFill>
          <a:schemeClr val="accent3">
            <a:tint val="50000"/>
            <a:hueOff val="-5167183"/>
            <a:satOff val="47992"/>
            <a:lumOff val="-43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F0893B-C71D-0C4F-9F39-2F0CD42BD5C8}">
      <dsp:nvSpPr>
        <dsp:cNvPr id="0" name=""/>
        <dsp:cNvSpPr/>
      </dsp:nvSpPr>
      <dsp:spPr>
        <a:xfrm>
          <a:off x="3047988" y="0"/>
          <a:ext cx="1479144" cy="1611388"/>
        </a:xfrm>
        <a:prstGeom prst="roundRect">
          <a:avLst>
            <a:gd name="adj" fmla="val 10000"/>
          </a:avLst>
        </a:prstGeom>
        <a:solidFill>
          <a:schemeClr val="accent3">
            <a:hueOff val="-9784435"/>
            <a:satOff val="95835"/>
            <a:lumOff val="-392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dirty="0"/>
            <a:t>Severe</a:t>
          </a:r>
        </a:p>
      </dsp:txBody>
      <dsp:txXfrm>
        <a:off x="3047988" y="644555"/>
        <a:ext cx="1479144" cy="644555"/>
      </dsp:txXfrm>
    </dsp:sp>
    <dsp:sp modelId="{A5C51303-1C1A-D04D-B20B-8595A76F7D20}">
      <dsp:nvSpPr>
        <dsp:cNvPr id="0" name=""/>
        <dsp:cNvSpPr/>
      </dsp:nvSpPr>
      <dsp:spPr>
        <a:xfrm>
          <a:off x="3519264" y="96683"/>
          <a:ext cx="536592" cy="536592"/>
        </a:xfrm>
        <a:prstGeom prst="ellipse">
          <a:avLst/>
        </a:prstGeom>
        <a:solidFill>
          <a:schemeClr val="accent3">
            <a:tint val="50000"/>
            <a:hueOff val="-10334366"/>
            <a:satOff val="95984"/>
            <a:lumOff val="-86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1F9955-6364-BE43-957A-283A881F90E3}">
      <dsp:nvSpPr>
        <dsp:cNvPr id="0" name=""/>
        <dsp:cNvSpPr/>
      </dsp:nvSpPr>
      <dsp:spPr>
        <a:xfrm>
          <a:off x="181123" y="1289110"/>
          <a:ext cx="4165837" cy="241708"/>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0.03449</cdr:x>
      <cdr:y>0.11364</cdr:y>
    </cdr:from>
    <cdr:to>
      <cdr:x>0.08241</cdr:x>
      <cdr:y>0.85444</cdr:y>
    </cdr:to>
    <cdr:sp macro="" textlink="">
      <cdr:nvSpPr>
        <cdr:cNvPr id="3" name="TextBox 1"/>
        <cdr:cNvSpPr txBox="1"/>
      </cdr:nvSpPr>
      <cdr:spPr>
        <a:xfrm xmlns:a="http://schemas.openxmlformats.org/drawingml/2006/main">
          <a:off x="283823" y="514317"/>
          <a:ext cx="394362" cy="3352833"/>
        </a:xfrm>
        <a:prstGeom xmlns:a="http://schemas.openxmlformats.org/drawingml/2006/main" prst="rect">
          <a:avLst/>
        </a:prstGeom>
      </cdr:spPr>
      <cdr:txBody>
        <a:bodyPr xmlns:a="http://schemas.openxmlformats.org/drawingml/2006/main" vert="vert270" wrap="square" rtlCol="0"/>
        <a:lstStyle xmlns:a="http://schemas.openxmlformats.org/drawingml/2006/main"/>
        <a:p xmlns:a="http://schemas.openxmlformats.org/drawingml/2006/main">
          <a:r>
            <a:rPr lang="en-US" sz="1800" b="1" dirty="0">
              <a:solidFill>
                <a:schemeClr val="tx1"/>
              </a:solidFill>
              <a:latin typeface="Arial" pitchFamily="34" charset="0"/>
              <a:cs typeface="Arial" pitchFamily="34" charset="0"/>
            </a:rPr>
            <a:t>Risk of overdose death (HR</a:t>
          </a:r>
          <a:r>
            <a:rPr lang="en-US" sz="1800" b="1" baseline="0" dirty="0">
              <a:solidFill>
                <a:schemeClr val="tx1"/>
              </a:solidFill>
              <a:latin typeface="Arial" pitchFamily="34" charset="0"/>
              <a:cs typeface="Arial" pitchFamily="34" charset="0"/>
            </a:rPr>
            <a:t>)</a:t>
          </a:r>
          <a:endParaRPr lang="en-US" sz="1800" b="1" dirty="0">
            <a:solidFill>
              <a:schemeClr val="tx1"/>
            </a:solidFill>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296" tIns="46648" rIns="93296" bIns="46648" rtlCol="0"/>
          <a:lstStyle>
            <a:lvl1pPr algn="l">
              <a:defRPr sz="13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978131" y="1"/>
            <a:ext cx="3043343" cy="465455"/>
          </a:xfrm>
          <a:prstGeom prst="rect">
            <a:avLst/>
          </a:prstGeom>
        </p:spPr>
        <p:txBody>
          <a:bodyPr vert="horz" lIns="93296" tIns="46648" rIns="93296" bIns="46648" rtlCol="0"/>
          <a:lstStyle>
            <a:lvl1pPr algn="r">
              <a:defRPr sz="1300"/>
            </a:lvl1pPr>
          </a:lstStyle>
          <a:p>
            <a:fld id="{AD501CEF-2510-4D83-B05C-6C2C94A5B5CE}" type="datetimeFigureOut">
              <a:rPr lang="en-US" smtClean="0">
                <a:latin typeface="Arial" panose="020B0604020202020204" pitchFamily="34" charset="0"/>
              </a:rPr>
              <a:t>4/12/23</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96" tIns="46648" rIns="93296" bIns="46648" rtlCol="0" anchor="b"/>
          <a:lstStyle>
            <a:lvl1pPr algn="l">
              <a:defRPr sz="13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978131" y="8842031"/>
            <a:ext cx="3043343" cy="465455"/>
          </a:xfrm>
          <a:prstGeom prst="rect">
            <a:avLst/>
          </a:prstGeom>
        </p:spPr>
        <p:txBody>
          <a:bodyPr vert="horz" lIns="93296" tIns="46648" rIns="93296" bIns="46648" rtlCol="0" anchor="b"/>
          <a:lstStyle>
            <a:lvl1pPr algn="r">
              <a:defRPr sz="1300"/>
            </a:lvl1pPr>
          </a:lstStyle>
          <a:p>
            <a:fld id="{1E9D9415-2E0E-449C-AAA4-9B13757014C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92783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296" tIns="46648" rIns="93296" bIns="46648" rtlCol="0"/>
          <a:lstStyle>
            <a:lvl1pPr algn="l">
              <a:defRPr sz="13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8131" y="1"/>
            <a:ext cx="3043343" cy="465455"/>
          </a:xfrm>
          <a:prstGeom prst="rect">
            <a:avLst/>
          </a:prstGeom>
        </p:spPr>
        <p:txBody>
          <a:bodyPr vert="horz" lIns="93296" tIns="46648" rIns="93296" bIns="46648" rtlCol="0"/>
          <a:lstStyle>
            <a:lvl1pPr algn="r">
              <a:defRPr sz="1300">
                <a:latin typeface="Arial" panose="020B0604020202020204" pitchFamily="34" charset="0"/>
              </a:defRPr>
            </a:lvl1pPr>
          </a:lstStyle>
          <a:p>
            <a:fld id="{3C0EB677-3968-4D5D-9A31-C01A83E01C2F}" type="datetimeFigureOut">
              <a:rPr lang="en-US" smtClean="0"/>
              <a:pPr/>
              <a:t>4/12/23</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296" tIns="46648" rIns="93296" bIns="46648"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296" tIns="46648" rIns="93296" bIns="4664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96" tIns="46648" rIns="93296" bIns="46648" rtlCol="0" anchor="b"/>
          <a:lstStyle>
            <a:lvl1pPr algn="l">
              <a:defRPr sz="13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8131" y="8842031"/>
            <a:ext cx="3043343" cy="465455"/>
          </a:xfrm>
          <a:prstGeom prst="rect">
            <a:avLst/>
          </a:prstGeom>
        </p:spPr>
        <p:txBody>
          <a:bodyPr vert="horz" lIns="93296" tIns="46648" rIns="93296" bIns="46648" rtlCol="0" anchor="b"/>
          <a:lstStyle>
            <a:lvl1pPr algn="r">
              <a:defRPr sz="1300">
                <a:latin typeface="Arial" panose="020B0604020202020204" pitchFamily="34" charset="0"/>
              </a:defRPr>
            </a:lvl1pPr>
          </a:lstStyle>
          <a:p>
            <a:fld id="{D95807FB-1213-4A92-9A80-793965F70740}" type="slidenum">
              <a:rPr lang="en-US" smtClean="0"/>
              <a:pPr/>
              <a:t>‹#›</a:t>
            </a:fld>
            <a:endParaRPr lang="en-US" dirty="0"/>
          </a:p>
        </p:txBody>
      </p:sp>
    </p:spTree>
    <p:extLst>
      <p:ext uri="{BB962C8B-B14F-4D97-AF65-F5344CB8AC3E}">
        <p14:creationId xmlns:p14="http://schemas.microsoft.com/office/powerpoint/2010/main" val="392903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 general internist focused on pain and also an addiction medicine physician</a:t>
            </a:r>
          </a:p>
          <a:p>
            <a:r>
              <a:rPr lang="en-US" dirty="0"/>
              <a:t>Subheading: Where are we because if you’ve been a clinician over the past 10-20 years, the changes can be a little disorienting </a:t>
            </a:r>
          </a:p>
        </p:txBody>
      </p:sp>
      <p:sp>
        <p:nvSpPr>
          <p:cNvPr id="4" name="Slide Number Placeholder 3"/>
          <p:cNvSpPr>
            <a:spLocks noGrp="1"/>
          </p:cNvSpPr>
          <p:nvPr>
            <p:ph type="sldNum" sz="quarter" idx="5"/>
          </p:nvPr>
        </p:nvSpPr>
        <p:spPr/>
        <p:txBody>
          <a:bodyPr/>
          <a:lstStyle/>
          <a:p>
            <a:fld id="{D95807FB-1213-4A92-9A80-793965F70740}" type="slidenum">
              <a:rPr lang="en-US" smtClean="0"/>
              <a:pPr/>
              <a:t>1</a:t>
            </a:fld>
            <a:endParaRPr lang="en-US" dirty="0"/>
          </a:p>
        </p:txBody>
      </p:sp>
    </p:spTree>
    <p:extLst>
      <p:ext uri="{BB962C8B-B14F-4D97-AF65-F5344CB8AC3E}">
        <p14:creationId xmlns:p14="http://schemas.microsoft.com/office/powerpoint/2010/main" val="1908972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 direct reason why opioid tapering cab be appropriate is… </a:t>
            </a:r>
          </a:p>
          <a:p>
            <a:endParaRPr lang="en-US" dirty="0"/>
          </a:p>
          <a:p>
            <a:r>
              <a:rPr lang="en-US" dirty="0"/>
              <a:t>In this atmosphere spurred on by increased interest in opioid tapering, the first systematic review of opioid tapering outcomes was produced in 2017. They concluded that the evidence base on opioid tapering outcomes was very low quality. They found fair quality evidence that suggested improvements in pain, function, and quality of life in patients who had tapered. One major limitation is most of the studies were in specific multimodal pain care programs, not in primary care offices.</a:t>
            </a:r>
          </a:p>
        </p:txBody>
      </p:sp>
      <p:sp>
        <p:nvSpPr>
          <p:cNvPr id="4" name="Slide Number Placeholder 3"/>
          <p:cNvSpPr>
            <a:spLocks noGrp="1"/>
          </p:cNvSpPr>
          <p:nvPr>
            <p:ph type="sldNum" sz="quarter" idx="5"/>
          </p:nvPr>
        </p:nvSpPr>
        <p:spPr/>
        <p:txBody>
          <a:bodyPr/>
          <a:lstStyle/>
          <a:p>
            <a:pPr>
              <a:defRPr/>
            </a:pPr>
            <a:fld id="{D9D65524-5F6C-784D-9F07-63FA84B6E48A}" type="slidenum">
              <a:rPr lang="en-US" smtClean="0"/>
              <a:pPr>
                <a:defRPr/>
              </a:pPr>
              <a:t>10</a:t>
            </a:fld>
            <a:endParaRPr lang="en-US" dirty="0"/>
          </a:p>
        </p:txBody>
      </p:sp>
    </p:spTree>
    <p:extLst>
      <p:ext uri="{BB962C8B-B14F-4D97-AF65-F5344CB8AC3E}">
        <p14:creationId xmlns:p14="http://schemas.microsoft.com/office/powerpoint/2010/main" val="733651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events are not necessarily drivers of prescribing; they exemplify the context of thought at the time; lots of expert opinion and not enough evidence to guide practice</a:t>
            </a:r>
          </a:p>
          <a:p>
            <a:r>
              <a:rPr lang="en-US" dirty="0"/>
              <a:t>In this talk, I’ll focus on the CDC’s Guidelines</a:t>
            </a:r>
          </a:p>
          <a:p>
            <a:endParaRPr lang="en-US" dirty="0"/>
          </a:p>
          <a:p>
            <a:r>
              <a:rPr lang="en-US" dirty="0"/>
              <a:t>Note: Universal Precautions (2005), APS/AAPM guidelines (2008), Washington state 120 dose limit (2012)</a:t>
            </a:r>
          </a:p>
        </p:txBody>
      </p:sp>
      <p:sp>
        <p:nvSpPr>
          <p:cNvPr id="4" name="Slide Number Placeholder 3"/>
          <p:cNvSpPr>
            <a:spLocks noGrp="1"/>
          </p:cNvSpPr>
          <p:nvPr>
            <p:ph type="sldNum" sz="quarter" idx="5"/>
          </p:nvPr>
        </p:nvSpPr>
        <p:spPr/>
        <p:txBody>
          <a:bodyPr/>
          <a:lstStyle/>
          <a:p>
            <a:fld id="{D95807FB-1213-4A92-9A80-793965F70740}" type="slidenum">
              <a:rPr lang="en-US" smtClean="0"/>
              <a:pPr/>
              <a:t>11</a:t>
            </a:fld>
            <a:endParaRPr lang="en-US" dirty="0"/>
          </a:p>
        </p:txBody>
      </p:sp>
    </p:spTree>
    <p:extLst>
      <p:ext uri="{BB962C8B-B14F-4D97-AF65-F5344CB8AC3E}">
        <p14:creationId xmlns:p14="http://schemas.microsoft.com/office/powerpoint/2010/main" val="3323614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Lagisetty</a:t>
            </a:r>
            <a:r>
              <a:rPr lang="en-US" dirty="0"/>
              <a:t> “secret shopper” study conducted in 2019: called &gt;450 PCP clinics in 9 states. This 43% was turning away all patients, regardless of situation (including prior provider retired). </a:t>
            </a:r>
          </a:p>
        </p:txBody>
      </p:sp>
      <p:sp>
        <p:nvSpPr>
          <p:cNvPr id="4" name="Slide Number Placeholder 3"/>
          <p:cNvSpPr>
            <a:spLocks noGrp="1"/>
          </p:cNvSpPr>
          <p:nvPr>
            <p:ph type="sldNum" sz="quarter" idx="5"/>
          </p:nvPr>
        </p:nvSpPr>
        <p:spPr/>
        <p:txBody>
          <a:bodyPr/>
          <a:lstStyle/>
          <a:p>
            <a:fld id="{D95807FB-1213-4A92-9A80-793965F70740}" type="slidenum">
              <a:rPr lang="en-US" smtClean="0"/>
              <a:pPr/>
              <a:t>12</a:t>
            </a:fld>
            <a:endParaRPr lang="en-US" dirty="0"/>
          </a:p>
        </p:txBody>
      </p:sp>
    </p:spTree>
    <p:extLst>
      <p:ext uri="{BB962C8B-B14F-4D97-AF65-F5344CB8AC3E}">
        <p14:creationId xmlns:p14="http://schemas.microsoft.com/office/powerpoint/2010/main" val="3925609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5807FB-1213-4A92-9A80-793965F70740}" type="slidenum">
              <a:rPr lang="en-US" smtClean="0"/>
              <a:pPr/>
              <a:t>13</a:t>
            </a:fld>
            <a:endParaRPr lang="en-US" dirty="0"/>
          </a:p>
        </p:txBody>
      </p:sp>
    </p:spTree>
    <p:extLst>
      <p:ext uri="{BB962C8B-B14F-4D97-AF65-F5344CB8AC3E}">
        <p14:creationId xmlns:p14="http://schemas.microsoft.com/office/powerpoint/2010/main" val="55292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are real world, observational studies </a:t>
            </a:r>
          </a:p>
          <a:p>
            <a:endParaRPr lang="en-US" dirty="0"/>
          </a:p>
          <a:p>
            <a:r>
              <a:rPr lang="en-US" dirty="0"/>
              <a:t>Acute or protracted opioid withdrawal </a:t>
            </a:r>
          </a:p>
        </p:txBody>
      </p:sp>
      <p:sp>
        <p:nvSpPr>
          <p:cNvPr id="4" name="Slide Number Placeholder 3"/>
          <p:cNvSpPr>
            <a:spLocks noGrp="1"/>
          </p:cNvSpPr>
          <p:nvPr>
            <p:ph type="sldNum" sz="quarter" idx="5"/>
          </p:nvPr>
        </p:nvSpPr>
        <p:spPr/>
        <p:txBody>
          <a:bodyPr/>
          <a:lstStyle/>
          <a:p>
            <a:pPr>
              <a:defRPr/>
            </a:pPr>
            <a:fld id="{D9D65524-5F6C-784D-9F07-63FA84B6E48A}" type="slidenum">
              <a:rPr lang="en-US" smtClean="0"/>
              <a:pPr>
                <a:defRPr/>
              </a:pPr>
              <a:t>14</a:t>
            </a:fld>
            <a:endParaRPr lang="en-US" dirty="0"/>
          </a:p>
        </p:txBody>
      </p:sp>
    </p:spTree>
    <p:extLst>
      <p:ext uri="{BB962C8B-B14F-4D97-AF65-F5344CB8AC3E}">
        <p14:creationId xmlns:p14="http://schemas.microsoft.com/office/powerpoint/2010/main" val="779787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5807FB-1213-4A92-9A80-793965F70740}" type="slidenum">
              <a:rPr lang="en-US" smtClean="0"/>
              <a:pPr/>
              <a:t>15</a:t>
            </a:fld>
            <a:endParaRPr lang="en-US" dirty="0"/>
          </a:p>
        </p:txBody>
      </p:sp>
    </p:spTree>
    <p:extLst>
      <p:ext uri="{BB962C8B-B14F-4D97-AF65-F5344CB8AC3E}">
        <p14:creationId xmlns:p14="http://schemas.microsoft.com/office/powerpoint/2010/main" val="898344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more nuanced. A lot of the headline content and </a:t>
            </a:r>
            <a:r>
              <a:rPr lang="en-US" dirty="0" err="1"/>
              <a:t>reccs</a:t>
            </a:r>
            <a:r>
              <a:rPr lang="en-US" dirty="0"/>
              <a:t> are concretely the same, but the language and tone is less prescriptive. </a:t>
            </a:r>
          </a:p>
          <a:p>
            <a:r>
              <a:rPr lang="en-US" dirty="0"/>
              <a:t>I suggest reading it, it’s actually quite comprehensive and helpful for non-opioid treatments</a:t>
            </a:r>
          </a:p>
          <a:p>
            <a:endParaRPr lang="en-US" dirty="0"/>
          </a:p>
        </p:txBody>
      </p:sp>
      <p:sp>
        <p:nvSpPr>
          <p:cNvPr id="4" name="Slide Number Placeholder 3"/>
          <p:cNvSpPr>
            <a:spLocks noGrp="1"/>
          </p:cNvSpPr>
          <p:nvPr>
            <p:ph type="sldNum" sz="quarter" idx="5"/>
          </p:nvPr>
        </p:nvSpPr>
        <p:spPr/>
        <p:txBody>
          <a:bodyPr/>
          <a:lstStyle/>
          <a:p>
            <a:fld id="{D95807FB-1213-4A92-9A80-793965F70740}" type="slidenum">
              <a:rPr lang="en-US" smtClean="0"/>
              <a:pPr/>
              <a:t>16</a:t>
            </a:fld>
            <a:endParaRPr lang="en-US" dirty="0"/>
          </a:p>
        </p:txBody>
      </p:sp>
    </p:spTree>
    <p:extLst>
      <p:ext uri="{BB962C8B-B14F-4D97-AF65-F5344CB8AC3E}">
        <p14:creationId xmlns:p14="http://schemas.microsoft.com/office/powerpoint/2010/main" val="3013326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in there – strongly recommend reading it. </a:t>
            </a:r>
          </a:p>
          <a:p>
            <a:r>
              <a:rPr lang="en-US" dirty="0"/>
              <a:t>Acute pain -- new </a:t>
            </a:r>
            <a:r>
              <a:rPr lang="en-US" dirty="0" err="1"/>
              <a:t>reccs</a:t>
            </a:r>
            <a:r>
              <a:rPr lang="en-US" dirty="0"/>
              <a:t> for different painful conditions and special populations including pregnancy</a:t>
            </a:r>
          </a:p>
          <a:p>
            <a:endParaRPr lang="en-US" dirty="0"/>
          </a:p>
          <a:p>
            <a:r>
              <a:rPr lang="en-US" dirty="0"/>
              <a:t>Re doses that yield diminishing returns – 50MME mentioned – but clarified individualized </a:t>
            </a:r>
          </a:p>
        </p:txBody>
      </p:sp>
      <p:sp>
        <p:nvSpPr>
          <p:cNvPr id="4" name="Slide Number Placeholder 3"/>
          <p:cNvSpPr>
            <a:spLocks noGrp="1"/>
          </p:cNvSpPr>
          <p:nvPr>
            <p:ph type="sldNum" sz="quarter" idx="5"/>
          </p:nvPr>
        </p:nvSpPr>
        <p:spPr/>
        <p:txBody>
          <a:bodyPr/>
          <a:lstStyle/>
          <a:p>
            <a:fld id="{D95807FB-1213-4A92-9A80-793965F70740}" type="slidenum">
              <a:rPr lang="en-US" smtClean="0"/>
              <a:pPr/>
              <a:t>17</a:t>
            </a:fld>
            <a:endParaRPr lang="en-US" dirty="0"/>
          </a:p>
        </p:txBody>
      </p:sp>
    </p:spTree>
    <p:extLst>
      <p:ext uri="{BB962C8B-B14F-4D97-AF65-F5344CB8AC3E}">
        <p14:creationId xmlns:p14="http://schemas.microsoft.com/office/powerpoint/2010/main" val="200090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aspect that is VERY prevalent in the new guideline that requires some thought to operationalize is B vs. 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Possible explanations for overdose: Decreased tolerance after tapering, non-prescribed opioids, suicidality, confusion about change in prescription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OpenSans"/>
              </a:rPr>
              <a:t>At times, clinicians and patients might not be able to agree on whether or not tapering is necessary. When patients and clinicians are unable to arrive at a consensus on the assessment of </a:t>
            </a:r>
            <a:r>
              <a:rPr lang="en-US" sz="1800" dirty="0" err="1">
                <a:effectLst/>
                <a:latin typeface="OpenSans"/>
              </a:rPr>
              <a:t>benets</a:t>
            </a:r>
            <a:r>
              <a:rPr lang="en-US" sz="1800" dirty="0">
                <a:effectLst/>
                <a:latin typeface="OpenSans"/>
              </a:rPr>
              <a:t> and risks, clinicians should acknowledge this discordance, express empathy, and seek to implement treatment changes in a patient-centered manner while avoiding patient abandonment.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My favorite sentence in the new guideline: </a:t>
            </a:r>
          </a:p>
          <a:p>
            <a:endParaRPr lang="en-US" dirty="0"/>
          </a:p>
        </p:txBody>
      </p:sp>
      <p:sp>
        <p:nvSpPr>
          <p:cNvPr id="4" name="Slide Number Placeholder 3"/>
          <p:cNvSpPr>
            <a:spLocks noGrp="1"/>
          </p:cNvSpPr>
          <p:nvPr>
            <p:ph type="sldNum" sz="quarter" idx="5"/>
          </p:nvPr>
        </p:nvSpPr>
        <p:spPr/>
        <p:txBody>
          <a:bodyPr/>
          <a:lstStyle/>
          <a:p>
            <a:fld id="{D95807FB-1213-4A92-9A80-793965F70740}" type="slidenum">
              <a:rPr lang="en-US" smtClean="0"/>
              <a:pPr/>
              <a:t>18</a:t>
            </a:fld>
            <a:endParaRPr lang="en-US" dirty="0"/>
          </a:p>
        </p:txBody>
      </p:sp>
    </p:spTree>
    <p:extLst>
      <p:ext uri="{BB962C8B-B14F-4D97-AF65-F5344CB8AC3E}">
        <p14:creationId xmlns:p14="http://schemas.microsoft.com/office/powerpoint/2010/main" val="3920255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remove if needed]]</a:t>
            </a:r>
          </a:p>
        </p:txBody>
      </p:sp>
      <p:sp>
        <p:nvSpPr>
          <p:cNvPr id="4" name="Slide Number Placeholder 3"/>
          <p:cNvSpPr>
            <a:spLocks noGrp="1"/>
          </p:cNvSpPr>
          <p:nvPr>
            <p:ph type="sldNum" sz="quarter" idx="5"/>
          </p:nvPr>
        </p:nvSpPr>
        <p:spPr/>
        <p:txBody>
          <a:bodyPr/>
          <a:lstStyle/>
          <a:p>
            <a:fld id="{D95807FB-1213-4A92-9A80-793965F70740}" type="slidenum">
              <a:rPr lang="en-US" smtClean="0"/>
              <a:pPr/>
              <a:t>19</a:t>
            </a:fld>
            <a:endParaRPr lang="en-US" dirty="0"/>
          </a:p>
        </p:txBody>
      </p:sp>
    </p:spTree>
    <p:extLst>
      <p:ext uri="{BB962C8B-B14F-4D97-AF65-F5344CB8AC3E}">
        <p14:creationId xmlns:p14="http://schemas.microsoft.com/office/powerpoint/2010/main" val="126992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30" indent="-174930">
              <a:buFont typeface="Arial"/>
              <a:buChar char="•"/>
            </a:pPr>
            <a:endParaRPr lang="en-US" dirty="0"/>
          </a:p>
        </p:txBody>
      </p:sp>
      <p:sp>
        <p:nvSpPr>
          <p:cNvPr id="4" name="Slide Number Placeholder 3"/>
          <p:cNvSpPr>
            <a:spLocks noGrp="1"/>
          </p:cNvSpPr>
          <p:nvPr>
            <p:ph type="sldNum" sz="quarter" idx="5"/>
          </p:nvPr>
        </p:nvSpPr>
        <p:spPr/>
        <p:txBody>
          <a:bodyPr/>
          <a:lstStyle/>
          <a:p>
            <a:fld id="{D95807FB-1213-4A92-9A80-793965F70740}" type="slidenum">
              <a:rPr lang="en-US" smtClean="0"/>
              <a:pPr/>
              <a:t>2</a:t>
            </a:fld>
            <a:endParaRPr lang="en-US" dirty="0"/>
          </a:p>
        </p:txBody>
      </p:sp>
    </p:spTree>
    <p:extLst>
      <p:ext uri="{BB962C8B-B14F-4D97-AF65-F5344CB8AC3E}">
        <p14:creationId xmlns:p14="http://schemas.microsoft.com/office/powerpoint/2010/main" val="625834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DSM is written by the American Psychiatric Association</a:t>
            </a:r>
          </a:p>
          <a:p>
            <a:r>
              <a:rPr lang="en-US" dirty="0"/>
              <a:t>Re tolerance and withdrawal – source of confusion even among doctors – having these does not mean a person has addiction – need the negative consequences </a:t>
            </a:r>
          </a:p>
          <a:p>
            <a:r>
              <a:rPr lang="en-US" dirty="0"/>
              <a:t>[]JLS add something about CPOD/grey zone – more nuanced re diagnosing OUD. Sometimes it takes time </a:t>
            </a:r>
          </a:p>
        </p:txBody>
      </p:sp>
      <p:sp>
        <p:nvSpPr>
          <p:cNvPr id="4" name="Slide Number Placeholder 3"/>
          <p:cNvSpPr>
            <a:spLocks noGrp="1"/>
          </p:cNvSpPr>
          <p:nvPr>
            <p:ph type="sldNum" sz="quarter" idx="5"/>
          </p:nvPr>
        </p:nvSpPr>
        <p:spPr/>
        <p:txBody>
          <a:bodyPr/>
          <a:lstStyle/>
          <a:p>
            <a:fld id="{D95807FB-1213-4A92-9A80-793965F70740}" type="slidenum">
              <a:rPr lang="en-US" smtClean="0"/>
              <a:pPr/>
              <a:t>20</a:t>
            </a:fld>
            <a:endParaRPr lang="en-US" dirty="0"/>
          </a:p>
        </p:txBody>
      </p:sp>
    </p:spTree>
    <p:extLst>
      <p:ext uri="{BB962C8B-B14F-4D97-AF65-F5344CB8AC3E}">
        <p14:creationId xmlns:p14="http://schemas.microsoft.com/office/powerpoint/2010/main" val="721553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proposed term of  “complex persistent opioid dependence”</a:t>
            </a:r>
          </a:p>
        </p:txBody>
      </p:sp>
      <p:sp>
        <p:nvSpPr>
          <p:cNvPr id="4" name="Slide Number Placeholder 3"/>
          <p:cNvSpPr>
            <a:spLocks noGrp="1"/>
          </p:cNvSpPr>
          <p:nvPr>
            <p:ph type="sldNum" sz="quarter" idx="5"/>
          </p:nvPr>
        </p:nvSpPr>
        <p:spPr/>
        <p:txBody>
          <a:bodyPr/>
          <a:lstStyle/>
          <a:p>
            <a:fld id="{D95807FB-1213-4A92-9A80-793965F70740}" type="slidenum">
              <a:rPr lang="en-US" smtClean="0"/>
              <a:pPr/>
              <a:t>21</a:t>
            </a:fld>
            <a:endParaRPr lang="en-US" dirty="0"/>
          </a:p>
        </p:txBody>
      </p:sp>
    </p:spTree>
    <p:extLst>
      <p:ext uri="{BB962C8B-B14F-4D97-AF65-F5344CB8AC3E}">
        <p14:creationId xmlns:p14="http://schemas.microsoft.com/office/powerpoint/2010/main" val="548930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Reviewer: consider emphasizing the "weak for" = "suggest" rather than "We recommend"</a:t>
            </a:r>
          </a:p>
          <a:p>
            <a:endParaRPr lang="en-US" dirty="0"/>
          </a:p>
        </p:txBody>
      </p:sp>
      <p:sp>
        <p:nvSpPr>
          <p:cNvPr id="4" name="Slide Number Placeholder 3"/>
          <p:cNvSpPr>
            <a:spLocks noGrp="1"/>
          </p:cNvSpPr>
          <p:nvPr>
            <p:ph type="sldNum" sz="quarter" idx="5"/>
          </p:nvPr>
        </p:nvSpPr>
        <p:spPr/>
        <p:txBody>
          <a:bodyPr/>
          <a:lstStyle/>
          <a:p>
            <a:fld id="{D95807FB-1213-4A92-9A80-793965F70740}" type="slidenum">
              <a:rPr lang="en-US" smtClean="0"/>
              <a:pPr/>
              <a:t>22</a:t>
            </a:fld>
            <a:endParaRPr lang="en-US" dirty="0"/>
          </a:p>
        </p:txBody>
      </p:sp>
    </p:spTree>
    <p:extLst>
      <p:ext uri="{BB962C8B-B14F-4D97-AF65-F5344CB8AC3E}">
        <p14:creationId xmlns:p14="http://schemas.microsoft.com/office/powerpoint/2010/main" val="1907191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Likely to expand beyond VA </a:t>
            </a:r>
          </a:p>
          <a:p>
            <a:r>
              <a:rPr lang="en-US" dirty="0" err="1"/>
              <a:t>Reviwer</a:t>
            </a:r>
            <a:r>
              <a:rPr lang="en-US" dirty="0"/>
              <a:t>: </a:t>
            </a:r>
            <a:r>
              <a:rPr lang="en-US" dirty="0">
                <a:solidFill>
                  <a:srgbClr val="3F3F3F"/>
                </a:solidFill>
                <a:effectLst/>
                <a:latin typeface="Helvetica" pitchFamily="2" charset="0"/>
              </a:rPr>
              <a:t>Rec 5 is in the context of </a:t>
            </a:r>
            <a:r>
              <a:rPr lang="en-US" dirty="0" err="1">
                <a:solidFill>
                  <a:srgbClr val="3F3F3F"/>
                </a:solidFill>
                <a:effectLst/>
                <a:latin typeface="Helvetica" pitchFamily="2" charset="0"/>
              </a:rPr>
              <a:t>bup</a:t>
            </a:r>
            <a:r>
              <a:rPr lang="en-US" dirty="0">
                <a:solidFill>
                  <a:srgbClr val="3F3F3F"/>
                </a:solidFill>
                <a:effectLst/>
                <a:latin typeface="Helvetica" pitchFamily="2" charset="0"/>
              </a:rPr>
              <a:t> being an opioid and therefore is not recommended to start for chronic pain (rec 1)</a:t>
            </a:r>
          </a:p>
          <a:p>
            <a:r>
              <a:rPr lang="en-US" dirty="0">
                <a:solidFill>
                  <a:srgbClr val="3F3F3F"/>
                </a:solidFill>
                <a:effectLst/>
                <a:latin typeface="Helvetica" pitchFamily="2" charset="0"/>
              </a:rPr>
              <a:t>Also Modules A has an algorithm for "determination of appropriateness for opioids for chronic pain" </a:t>
            </a:r>
          </a:p>
          <a:p>
            <a:endParaRPr lang="en-US" dirty="0"/>
          </a:p>
        </p:txBody>
      </p:sp>
      <p:sp>
        <p:nvSpPr>
          <p:cNvPr id="4" name="Slide Number Placeholder 3"/>
          <p:cNvSpPr>
            <a:spLocks noGrp="1"/>
          </p:cNvSpPr>
          <p:nvPr>
            <p:ph type="sldNum" sz="quarter" idx="5"/>
          </p:nvPr>
        </p:nvSpPr>
        <p:spPr/>
        <p:txBody>
          <a:bodyPr/>
          <a:lstStyle/>
          <a:p>
            <a:fld id="{D95807FB-1213-4A92-9A80-793965F70740}" type="slidenum">
              <a:rPr lang="en-US" smtClean="0"/>
              <a:pPr/>
              <a:t>23</a:t>
            </a:fld>
            <a:endParaRPr lang="en-US" dirty="0"/>
          </a:p>
        </p:txBody>
      </p:sp>
    </p:spTree>
    <p:extLst>
      <p:ext uri="{BB962C8B-B14F-4D97-AF65-F5344CB8AC3E}">
        <p14:creationId xmlns:p14="http://schemas.microsoft.com/office/powerpoint/2010/main" val="934613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30" indent="-174930">
              <a:buFont typeface="Arial"/>
              <a:buChar char="•"/>
            </a:pPr>
            <a:endParaRPr lang="en-US" dirty="0"/>
          </a:p>
        </p:txBody>
      </p:sp>
      <p:sp>
        <p:nvSpPr>
          <p:cNvPr id="4" name="Slide Number Placeholder 3"/>
          <p:cNvSpPr>
            <a:spLocks noGrp="1"/>
          </p:cNvSpPr>
          <p:nvPr>
            <p:ph type="sldNum" sz="quarter" idx="5"/>
          </p:nvPr>
        </p:nvSpPr>
        <p:spPr/>
        <p:txBody>
          <a:bodyPr/>
          <a:lstStyle/>
          <a:p>
            <a:fld id="{D95807FB-1213-4A92-9A80-793965F70740}" type="slidenum">
              <a:rPr lang="en-US" smtClean="0"/>
              <a:pPr/>
              <a:t>24</a:t>
            </a:fld>
            <a:endParaRPr lang="en-US" dirty="0"/>
          </a:p>
        </p:txBody>
      </p:sp>
    </p:spTree>
    <p:extLst>
      <p:ext uri="{BB962C8B-B14F-4D97-AF65-F5344CB8AC3E}">
        <p14:creationId xmlns:p14="http://schemas.microsoft.com/office/powerpoint/2010/main" val="2874408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30" indent="-174930">
              <a:buFont typeface="Arial"/>
              <a:buChar char="•"/>
            </a:pPr>
            <a:r>
              <a:rPr lang="en-US" dirty="0"/>
              <a:t>I grew up as a physician with this epidemic. Med school late 1990s taught that opioids don’t’ cause addiction in people with pain. My first research project as a fellow found that opioid overdose death was spreading to more rural and suburban areas because of </a:t>
            </a:r>
            <a:r>
              <a:rPr lang="en-US" dirty="0" err="1"/>
              <a:t>POs.</a:t>
            </a:r>
            <a:r>
              <a:rPr lang="en-US" dirty="0"/>
              <a:t> How leading opinions, guidance, and practice has evolved since then it the topic of this talk. </a:t>
            </a:r>
          </a:p>
        </p:txBody>
      </p:sp>
      <p:sp>
        <p:nvSpPr>
          <p:cNvPr id="4" name="Slide Number Placeholder 3"/>
          <p:cNvSpPr>
            <a:spLocks noGrp="1"/>
          </p:cNvSpPr>
          <p:nvPr>
            <p:ph type="sldNum" sz="quarter" idx="5"/>
          </p:nvPr>
        </p:nvSpPr>
        <p:spPr/>
        <p:txBody>
          <a:bodyPr/>
          <a:lstStyle/>
          <a:p>
            <a:fld id="{D95807FB-1213-4A92-9A80-793965F70740}" type="slidenum">
              <a:rPr lang="en-US" smtClean="0"/>
              <a:pPr/>
              <a:t>3</a:t>
            </a:fld>
            <a:endParaRPr lang="en-US" dirty="0"/>
          </a:p>
        </p:txBody>
      </p:sp>
    </p:spTree>
    <p:extLst>
      <p:ext uri="{BB962C8B-B14F-4D97-AF65-F5344CB8AC3E}">
        <p14:creationId xmlns:p14="http://schemas.microsoft.com/office/powerpoint/2010/main" val="281014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events are not necessarily drivers of prescribing; they exemplify the context of thought at the time; lots of expert opinion and not enough evidence to guide practice</a:t>
            </a:r>
          </a:p>
          <a:p>
            <a:r>
              <a:rPr lang="en-US" dirty="0"/>
              <a:t>In this talk, I’ll focus on the CDC’s Guidelines</a:t>
            </a:r>
          </a:p>
          <a:p>
            <a:endParaRPr lang="en-US" dirty="0"/>
          </a:p>
          <a:p>
            <a:r>
              <a:rPr lang="en-US" dirty="0"/>
              <a:t>Note: Universal Precautions (2005), APS/AAPM guidelines (2008), Washington state 120 dose limit (2012)</a:t>
            </a:r>
          </a:p>
        </p:txBody>
      </p:sp>
      <p:sp>
        <p:nvSpPr>
          <p:cNvPr id="4" name="Slide Number Placeholder 3"/>
          <p:cNvSpPr>
            <a:spLocks noGrp="1"/>
          </p:cNvSpPr>
          <p:nvPr>
            <p:ph type="sldNum" sz="quarter" idx="5"/>
          </p:nvPr>
        </p:nvSpPr>
        <p:spPr/>
        <p:txBody>
          <a:bodyPr/>
          <a:lstStyle/>
          <a:p>
            <a:fld id="{D95807FB-1213-4A92-9A80-793965F70740}" type="slidenum">
              <a:rPr lang="en-US" smtClean="0"/>
              <a:pPr/>
              <a:t>4</a:t>
            </a:fld>
            <a:endParaRPr lang="en-US" dirty="0"/>
          </a:p>
        </p:txBody>
      </p:sp>
    </p:spTree>
    <p:extLst>
      <p:ext uri="{BB962C8B-B14F-4D97-AF65-F5344CB8AC3E}">
        <p14:creationId xmlns:p14="http://schemas.microsoft.com/office/powerpoint/2010/main" val="93317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900" dirty="0"/>
              <a:t>We know that the high PO prescribing we saw in the previous slide was associated with the first wave of opioid overdose deaths, and continues to contribute. Thus, there certainly was and still is need to address how we prescribe – to reduce the harms associated w/ prescribing. However, at this point, we are not going to stop the overdose crisis by focusing on </a:t>
            </a:r>
            <a:r>
              <a:rPr lang="en-US" sz="3900" dirty="0" err="1"/>
              <a:t>POs.</a:t>
            </a:r>
            <a:r>
              <a:rPr lang="en-US" sz="3900" dirty="0"/>
              <a:t> </a:t>
            </a:r>
          </a:p>
          <a:p>
            <a:r>
              <a:rPr lang="en-US" sz="3900" dirty="0"/>
              <a:t>*We are not out of the woods yet. We still have to worry about opioid prescribing-</a:t>
            </a:r>
            <a:r>
              <a:rPr lang="en-US" sz="3900" dirty="0" err="1"/>
              <a:t>reated</a:t>
            </a:r>
            <a:r>
              <a:rPr lang="en-US" sz="3900" dirty="0"/>
              <a:t> deaths, and we also have to worry about opioid deprescribing related death” </a:t>
            </a:r>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pPr>
              <a:defRPr/>
            </a:pPr>
            <a:fld id="{D9D65524-5F6C-784D-9F07-63FA84B6E48A}" type="slidenum">
              <a:rPr lang="en-US" smtClean="0"/>
              <a:pPr>
                <a:defRPr/>
              </a:pPr>
              <a:t>5</a:t>
            </a:fld>
            <a:endParaRPr lang="en-US" dirty="0"/>
          </a:p>
        </p:txBody>
      </p:sp>
    </p:spTree>
    <p:extLst>
      <p:ext uri="{BB962C8B-B14F-4D97-AF65-F5344CB8AC3E}">
        <p14:creationId xmlns:p14="http://schemas.microsoft.com/office/powerpoint/2010/main" val="378826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30" indent="-174930">
              <a:buFont typeface="Arial"/>
              <a:buChar char="•"/>
            </a:pPr>
            <a:r>
              <a:rPr lang="en-US" dirty="0"/>
              <a:t>In the early 2010s, there were a LOT of </a:t>
            </a:r>
            <a:r>
              <a:rPr lang="en-US" dirty="0" err="1"/>
              <a:t>initatives</a:t>
            </a:r>
            <a:r>
              <a:rPr lang="en-US" dirty="0"/>
              <a:t> to reduce over-prescribing – state policies, PDMPs, and the 2016 CDC guideline. </a:t>
            </a:r>
          </a:p>
          <a:p>
            <a:pPr marL="174930" indent="-174930">
              <a:buFont typeface="Arial"/>
              <a:buChar char="•"/>
            </a:pPr>
            <a:r>
              <a:rPr lang="en-US" dirty="0"/>
              <a:t>Not going to go through all of these, but highlight (non-opioids preferred, prescribed lowest effective dose, avoid and justify &gt;90), acute pain 3-7days, taper if pain/benefits don’t exceed risks, avoid </a:t>
            </a:r>
            <a:r>
              <a:rPr lang="en-US" dirty="0" err="1"/>
              <a:t>rx</a:t>
            </a:r>
            <a:r>
              <a:rPr lang="en-US" dirty="0"/>
              <a:t> with benzos</a:t>
            </a:r>
          </a:p>
          <a:p>
            <a:pPr marL="174930" indent="-174930">
              <a:buFont typeface="Arial"/>
              <a:buChar char="•"/>
            </a:pPr>
            <a:r>
              <a:rPr lang="en-US" dirty="0"/>
              <a:t>Evidence strongest for the last one (OUD </a:t>
            </a:r>
            <a:r>
              <a:rPr lang="en-US" dirty="0" err="1"/>
              <a:t>treatment,as</a:t>
            </a:r>
            <a:r>
              <a:rPr lang="en-US" dirty="0"/>
              <a:t> we heard). </a:t>
            </a:r>
          </a:p>
        </p:txBody>
      </p:sp>
      <p:sp>
        <p:nvSpPr>
          <p:cNvPr id="4" name="Slide Number Placeholder 3"/>
          <p:cNvSpPr>
            <a:spLocks noGrp="1"/>
          </p:cNvSpPr>
          <p:nvPr>
            <p:ph type="sldNum" sz="quarter" idx="5"/>
          </p:nvPr>
        </p:nvSpPr>
        <p:spPr/>
        <p:txBody>
          <a:bodyPr/>
          <a:lstStyle/>
          <a:p>
            <a:fld id="{D95807FB-1213-4A92-9A80-793965F70740}" type="slidenum">
              <a:rPr lang="en-US" smtClean="0"/>
              <a:pPr/>
              <a:t>6</a:t>
            </a:fld>
            <a:endParaRPr lang="en-US" dirty="0"/>
          </a:p>
        </p:txBody>
      </p:sp>
    </p:spTree>
    <p:extLst>
      <p:ext uri="{BB962C8B-B14F-4D97-AF65-F5344CB8AC3E}">
        <p14:creationId xmlns:p14="http://schemas.microsoft.com/office/powerpoint/2010/main" val="22662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D65524-5F6C-784D-9F07-63FA84B6E48A}" type="slidenum">
              <a:rPr lang="en-US" smtClean="0"/>
              <a:pPr>
                <a:defRPr/>
              </a:pPr>
              <a:t>7</a:t>
            </a:fld>
            <a:endParaRPr lang="en-US" dirty="0"/>
          </a:p>
        </p:txBody>
      </p:sp>
    </p:spTree>
    <p:extLst>
      <p:ext uri="{BB962C8B-B14F-4D97-AF65-F5344CB8AC3E}">
        <p14:creationId xmlns:p14="http://schemas.microsoft.com/office/powerpoint/2010/main" val="1187563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Krebs’ SPACE trial, *pain” was actually worse in the opioid group vs. the nonopioid group over 12m </a:t>
            </a:r>
          </a:p>
          <a:p>
            <a:r>
              <a:rPr lang="en-US" dirty="0"/>
              <a:t>*add image of steps</a:t>
            </a:r>
          </a:p>
        </p:txBody>
      </p:sp>
      <p:sp>
        <p:nvSpPr>
          <p:cNvPr id="4" name="Slide Number Placeholder 3"/>
          <p:cNvSpPr>
            <a:spLocks noGrp="1"/>
          </p:cNvSpPr>
          <p:nvPr>
            <p:ph type="sldNum" sz="quarter" idx="5"/>
          </p:nvPr>
        </p:nvSpPr>
        <p:spPr/>
        <p:txBody>
          <a:bodyPr/>
          <a:lstStyle/>
          <a:p>
            <a:pPr>
              <a:defRPr/>
            </a:pPr>
            <a:fld id="{D9D65524-5F6C-784D-9F07-63FA84B6E48A}" type="slidenum">
              <a:rPr lang="en-US" smtClean="0"/>
              <a:pPr>
                <a:defRPr/>
              </a:pPr>
              <a:t>8</a:t>
            </a:fld>
            <a:endParaRPr lang="en-US" dirty="0"/>
          </a:p>
        </p:txBody>
      </p:sp>
    </p:spTree>
    <p:extLst>
      <p:ext uri="{BB962C8B-B14F-4D97-AF65-F5344CB8AC3E}">
        <p14:creationId xmlns:p14="http://schemas.microsoft.com/office/powerpoint/2010/main" val="1806937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Correlation is not causation – there were no RCTs </a:t>
            </a:r>
          </a:p>
        </p:txBody>
      </p:sp>
      <p:sp>
        <p:nvSpPr>
          <p:cNvPr id="4" name="Slide Number Placeholder 3"/>
          <p:cNvSpPr>
            <a:spLocks noGrp="1"/>
          </p:cNvSpPr>
          <p:nvPr>
            <p:ph type="sldNum" sz="quarter" idx="10"/>
          </p:nvPr>
        </p:nvSpPr>
        <p:spPr/>
        <p:txBody>
          <a:bodyPr/>
          <a:lstStyle/>
          <a:p>
            <a:fld id="{08695EC3-A62C-4EC2-8185-3C3EA65A880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2361" y="2415023"/>
            <a:ext cx="9920824" cy="2086725"/>
          </a:xfrm>
        </p:spPr>
        <p:txBody>
          <a:bodyPr anchor="ctr"/>
          <a:lstStyle>
            <a:lvl1pPr>
              <a:lnSpc>
                <a:spcPct val="80000"/>
              </a:lnSpc>
              <a:defRPr sz="5400">
                <a:solidFill>
                  <a:schemeClr val="tx1"/>
                </a:solidFill>
                <a:latin typeface="Arial" panose="020B0604020202020204" pitchFamily="34" charset="0"/>
              </a:defRPr>
            </a:lvl1pPr>
          </a:lstStyle>
          <a:p>
            <a:r>
              <a:rPr lang="en-US" dirty="0"/>
              <a:t>CLICK TO EDIT MASTER TITLE STYLE</a:t>
            </a:r>
          </a:p>
        </p:txBody>
      </p:sp>
      <p:sp>
        <p:nvSpPr>
          <p:cNvPr id="7" name="Text Placeholder 5">
            <a:extLst>
              <a:ext uri="{FF2B5EF4-FFF2-40B4-BE49-F238E27FC236}">
                <a16:creationId xmlns:a16="http://schemas.microsoft.com/office/drawing/2014/main" id="{8028E517-1ABB-CD4F-9D9E-9DF933B114DE}"/>
              </a:ext>
            </a:extLst>
          </p:cNvPr>
          <p:cNvSpPr>
            <a:spLocks noGrp="1"/>
          </p:cNvSpPr>
          <p:nvPr>
            <p:ph type="body" sz="quarter" idx="10"/>
          </p:nvPr>
        </p:nvSpPr>
        <p:spPr>
          <a:xfrm>
            <a:off x="1112360" y="4384050"/>
            <a:ext cx="9920825" cy="465137"/>
          </a:xfrm>
          <a:prstGeom prst="rect">
            <a:avLst/>
          </a:prstGeom>
        </p:spPr>
        <p:txBody>
          <a:bodyPr/>
          <a:lstStyle>
            <a:lvl1pPr marL="0" indent="0" algn="l">
              <a:lnSpc>
                <a:spcPct val="80000"/>
              </a:lnSpc>
              <a:buNone/>
              <a:defRPr sz="2000" cap="all" baseline="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pic>
        <p:nvPicPr>
          <p:cNvPr id="5" name="Picture 4">
            <a:extLst>
              <a:ext uri="{FF2B5EF4-FFF2-40B4-BE49-F238E27FC236}">
                <a16:creationId xmlns:a16="http://schemas.microsoft.com/office/drawing/2014/main" id="{1A120B53-3EBD-4744-BB9C-CF557AA2F5C3}"/>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292989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ontent - Montefior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827EFB-DE9E-994A-8938-04A691A9F0D5}"/>
              </a:ext>
            </a:extLst>
          </p:cNvPr>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sp>
        <p:nvSpPr>
          <p:cNvPr id="4" name="Text Placeholder 10">
            <a:extLst>
              <a:ext uri="{FF2B5EF4-FFF2-40B4-BE49-F238E27FC236}">
                <a16:creationId xmlns:a16="http://schemas.microsoft.com/office/drawing/2014/main" id="{373ACD98-A8DB-DE47-A00B-76EFDB413028}"/>
              </a:ext>
            </a:extLst>
          </p:cNvPr>
          <p:cNvSpPr>
            <a:spLocks noGrp="1"/>
          </p:cNvSpPr>
          <p:nvPr>
            <p:ph type="body" sz="quarter" idx="10"/>
          </p:nvPr>
        </p:nvSpPr>
        <p:spPr>
          <a:xfrm>
            <a:off x="609600" y="1406105"/>
            <a:ext cx="10969625" cy="4593057"/>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D9E87FF6-3BA1-274D-9029-91311E0BA14E}"/>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15703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Content - Montefiore Doing More Einstei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5C37B3-DACA-3544-8A63-C1ECA9587051}"/>
              </a:ext>
            </a:extLst>
          </p:cNvPr>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sp>
        <p:nvSpPr>
          <p:cNvPr id="4" name="Text Placeholder 10">
            <a:extLst>
              <a:ext uri="{FF2B5EF4-FFF2-40B4-BE49-F238E27FC236}">
                <a16:creationId xmlns:a16="http://schemas.microsoft.com/office/drawing/2014/main" id="{9C227D65-0A37-CC4B-86C2-086EF6F483B6}"/>
              </a:ext>
            </a:extLst>
          </p:cNvPr>
          <p:cNvSpPr>
            <a:spLocks noGrp="1"/>
          </p:cNvSpPr>
          <p:nvPr>
            <p:ph type="body" sz="quarter" idx="10"/>
          </p:nvPr>
        </p:nvSpPr>
        <p:spPr>
          <a:xfrm>
            <a:off x="609600" y="1406105"/>
            <a:ext cx="10969625" cy="4593057"/>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164F1DF-A922-174A-8C9E-78D44AF6164C}"/>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1703579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2361" y="2415023"/>
            <a:ext cx="7591691" cy="2086725"/>
          </a:xfrm>
        </p:spPr>
        <p:txBody>
          <a:bodyPr anchor="ctr"/>
          <a:lstStyle>
            <a:lvl1pPr>
              <a:lnSpc>
                <a:spcPct val="80000"/>
              </a:lnSpc>
              <a:defRPr sz="5400">
                <a:solidFill>
                  <a:schemeClr val="tx1"/>
                </a:solidFill>
                <a:latin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1D60D5E7-84C3-BA42-904D-9BAE37DC5E9C}"/>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331760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2 - No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2362" y="2415023"/>
            <a:ext cx="7288688" cy="2086725"/>
          </a:xfrm>
        </p:spPr>
        <p:txBody>
          <a:bodyPr anchor="ctr"/>
          <a:lstStyle>
            <a:lvl1pPr>
              <a:lnSpc>
                <a:spcPct val="80000"/>
              </a:lnSpc>
              <a:defRPr sz="54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39778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723741" y="1251048"/>
            <a:ext cx="6838996" cy="412304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stStyle>
          <a:p>
            <a:r>
              <a:rPr lang="en-US"/>
              <a:t>Click icon to add picture</a:t>
            </a:r>
            <a:endParaRPr lang="en-US" dirty="0"/>
          </a:p>
        </p:txBody>
      </p:sp>
      <p:pic>
        <p:nvPicPr>
          <p:cNvPr id="6" name="Picture 5">
            <a:extLst>
              <a:ext uri="{FF2B5EF4-FFF2-40B4-BE49-F238E27FC236}">
                <a16:creationId xmlns:a16="http://schemas.microsoft.com/office/drawing/2014/main" id="{D94B711E-4B67-734F-BC94-35C2F41F2601}"/>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405473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Layout 3 - Imag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A15E38-7B74-6148-AC66-7BD5C9425550}"/>
              </a:ext>
            </a:extLst>
          </p:cNvPr>
          <p:cNvSpPr>
            <a:spLocks noGrp="1"/>
          </p:cNvSpPr>
          <p:nvPr>
            <p:ph type="pic" sz="quarter" idx="10"/>
          </p:nvPr>
        </p:nvSpPr>
        <p:spPr>
          <a:xfrm>
            <a:off x="2674914" y="1251049"/>
            <a:ext cx="6838996" cy="412304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stStyle>
          <a:p>
            <a:r>
              <a:rPr lang="en-US"/>
              <a:t>Click icon to add picture</a:t>
            </a:r>
            <a:endParaRPr lang="en-US" dirty="0"/>
          </a:p>
        </p:txBody>
      </p:sp>
      <p:pic>
        <p:nvPicPr>
          <p:cNvPr id="4" name="Picture 3">
            <a:extLst>
              <a:ext uri="{FF2B5EF4-FFF2-40B4-BE49-F238E27FC236}">
                <a16:creationId xmlns:a16="http://schemas.microsoft.com/office/drawing/2014/main" id="{17935AF0-D7B0-D34A-A484-6A0AD9F79BA6}"/>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1103398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Layout 4">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31959" y="1476375"/>
            <a:ext cx="5165731" cy="3441669"/>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7"/>
          <p:cNvSpPr>
            <a:spLocks noGrp="1"/>
          </p:cNvSpPr>
          <p:nvPr>
            <p:ph type="pic" sz="quarter" idx="11"/>
          </p:nvPr>
        </p:nvSpPr>
        <p:spPr>
          <a:xfrm>
            <a:off x="6291135" y="1476375"/>
            <a:ext cx="5165853" cy="3441700"/>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p:cNvSpPr>
            <a:spLocks noGrp="1"/>
          </p:cNvSpPr>
          <p:nvPr>
            <p:ph type="title" hasCustomPrompt="1"/>
          </p:nvPr>
        </p:nvSpPr>
        <p:spPr>
          <a:xfrm>
            <a:off x="609441" y="615305"/>
            <a:ext cx="10969943" cy="461665"/>
          </a:xfrm>
        </p:spPr>
        <p:txBody>
          <a:bodyPr/>
          <a:lstStyle>
            <a:lvl1pPr>
              <a:lnSpc>
                <a:spcPct val="80000"/>
              </a:lnSpc>
              <a:defRPr sz="3000" b="1" i="0">
                <a:solidFill>
                  <a:schemeClr val="tx1"/>
                </a:solidFill>
              </a:defRPr>
            </a:lvl1pPr>
          </a:lstStyle>
          <a:p>
            <a:r>
              <a:rPr lang="en-US" dirty="0"/>
              <a:t>CLICK TO EDIT MASTER TITLE STYLE</a:t>
            </a:r>
          </a:p>
        </p:txBody>
      </p:sp>
      <p:pic>
        <p:nvPicPr>
          <p:cNvPr id="6" name="Picture 5">
            <a:extLst>
              <a:ext uri="{FF2B5EF4-FFF2-40B4-BE49-F238E27FC236}">
                <a16:creationId xmlns:a16="http://schemas.microsoft.com/office/drawing/2014/main" id="{0CCB5423-8977-FD46-B503-704B4832005B}"/>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3533915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Layout 5">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33244" y="1764921"/>
            <a:ext cx="3313676" cy="2864583"/>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t>Click icon to add picture</a:t>
            </a:r>
            <a:endParaRPr lang="en-US" dirty="0"/>
          </a:p>
        </p:txBody>
      </p:sp>
      <p:sp>
        <p:nvSpPr>
          <p:cNvPr id="8" name="Picture Placeholder 7"/>
          <p:cNvSpPr>
            <a:spLocks noGrp="1"/>
          </p:cNvSpPr>
          <p:nvPr>
            <p:ph type="pic" sz="quarter" idx="11"/>
          </p:nvPr>
        </p:nvSpPr>
        <p:spPr>
          <a:xfrm>
            <a:off x="4433412" y="1764921"/>
            <a:ext cx="3313676" cy="2864608"/>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t>Click icon to add picture</a:t>
            </a:r>
            <a:endParaRPr lang="en-US" dirty="0"/>
          </a:p>
        </p:txBody>
      </p:sp>
      <p:sp>
        <p:nvSpPr>
          <p:cNvPr id="2" name="Title 1"/>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sp>
        <p:nvSpPr>
          <p:cNvPr id="6" name="Picture Placeholder 5"/>
          <p:cNvSpPr>
            <a:spLocks noGrp="1"/>
          </p:cNvSpPr>
          <p:nvPr>
            <p:ph type="pic" sz="quarter" idx="12"/>
          </p:nvPr>
        </p:nvSpPr>
        <p:spPr>
          <a:xfrm>
            <a:off x="8133580" y="1764921"/>
            <a:ext cx="3313676" cy="2864608"/>
          </a:xfrm>
          <a:prstGeom prst="rect">
            <a:avLst/>
          </a:prstGeo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a:t>Click icon to add picture</a:t>
            </a:r>
            <a:endParaRPr lang="en-US" dirty="0"/>
          </a:p>
        </p:txBody>
      </p:sp>
      <p:pic>
        <p:nvPicPr>
          <p:cNvPr id="9" name="Picture 8">
            <a:extLst>
              <a:ext uri="{FF2B5EF4-FFF2-40B4-BE49-F238E27FC236}">
                <a16:creationId xmlns:a16="http://schemas.microsoft.com/office/drawing/2014/main" id="{EED393CD-EDD0-874E-A73B-B8E3E373D920}"/>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1584001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BA716E-513F-0641-93E5-DA0CDCFA3DCE}"/>
              </a:ext>
            </a:extLst>
          </p:cNvPr>
          <p:cNvPicPr>
            <a:picLocks noChangeAspect="1"/>
          </p:cNvPicPr>
          <p:nvPr userDrawn="1"/>
        </p:nvPicPr>
        <p:blipFill>
          <a:blip r:embed="rId2"/>
          <a:stretch>
            <a:fillRect/>
          </a:stretch>
        </p:blipFill>
        <p:spPr>
          <a:xfrm>
            <a:off x="1856800" y="2838223"/>
            <a:ext cx="8475223" cy="1141798"/>
          </a:xfrm>
          <a:prstGeom prst="rect">
            <a:avLst/>
          </a:prstGeom>
        </p:spPr>
      </p:pic>
    </p:spTree>
    <p:extLst>
      <p:ext uri="{BB962C8B-B14F-4D97-AF65-F5344CB8AC3E}">
        <p14:creationId xmlns:p14="http://schemas.microsoft.com/office/powerpoint/2010/main" val="1182647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fld id="{B00FEAD8-4430-4B25-80BA-7B208AD3B41B}" type="slidenum">
              <a:rPr lang="en-US"/>
              <a:pPr>
                <a:defRPr/>
              </a:pPr>
              <a:t>‹#›</a:t>
            </a:fld>
            <a:endParaRPr lang="en-US" dirty="0"/>
          </a:p>
        </p:txBody>
      </p:sp>
    </p:spTree>
    <p:extLst>
      <p:ext uri="{BB962C8B-B14F-4D97-AF65-F5344CB8AC3E}">
        <p14:creationId xmlns:p14="http://schemas.microsoft.com/office/powerpoint/2010/main" val="1856659189"/>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16234" y="1160472"/>
            <a:ext cx="8122878" cy="1175706"/>
          </a:xfrm>
        </p:spPr>
        <p:txBody>
          <a:bodyPr anchor="b"/>
          <a:lstStyle>
            <a:lvl1pPr algn="r">
              <a:lnSpc>
                <a:spcPct val="80000"/>
              </a:lnSpc>
              <a:defRPr sz="44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2916903" y="2554217"/>
            <a:ext cx="8121650" cy="465137"/>
          </a:xfrm>
          <a:prstGeom prst="rect">
            <a:avLst/>
          </a:prstGeom>
        </p:spPr>
        <p:txBody>
          <a:bodyPr/>
          <a:lstStyle>
            <a:lvl1pPr marL="0" indent="0" algn="r">
              <a:lnSpc>
                <a:spcPct val="80000"/>
              </a:lnSpc>
              <a:buNone/>
              <a:defRPr sz="2000" cap="all" baseline="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pic>
        <p:nvPicPr>
          <p:cNvPr id="8" name="Picture 7">
            <a:extLst>
              <a:ext uri="{FF2B5EF4-FFF2-40B4-BE49-F238E27FC236}">
                <a16:creationId xmlns:a16="http://schemas.microsoft.com/office/drawing/2014/main" id="{69C48182-5958-B04E-87EB-4661954604DA}"/>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1610022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7659" y="1837580"/>
            <a:ext cx="8601453" cy="498598"/>
          </a:xfrm>
        </p:spPr>
        <p:txBody>
          <a:bodyPr anchor="b"/>
          <a:lstStyle>
            <a:lvl1pPr algn="r">
              <a:lnSpc>
                <a:spcPct val="80000"/>
              </a:lnSpc>
              <a:defRPr sz="33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2438400" y="2554217"/>
            <a:ext cx="8600153" cy="465137"/>
          </a:xfrm>
          <a:prstGeom prst="rect">
            <a:avLst/>
          </a:prstGeom>
        </p:spPr>
        <p:txBody>
          <a:bodyPr/>
          <a:lstStyle>
            <a:lvl1pPr marL="0" indent="0" algn="r">
              <a:lnSpc>
                <a:spcPct val="80000"/>
              </a:lnSpc>
              <a:buNone/>
              <a:defRPr sz="2000" cap="all" baseline="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pic>
        <p:nvPicPr>
          <p:cNvPr id="9" name="Picture 8">
            <a:extLst>
              <a:ext uri="{FF2B5EF4-FFF2-40B4-BE49-F238E27FC236}">
                <a16:creationId xmlns:a16="http://schemas.microsoft.com/office/drawing/2014/main" id="{0F316E88-2030-F04F-B5A6-C6F1DE37E6D2}"/>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317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7245" y="1760462"/>
            <a:ext cx="8316213" cy="1077218"/>
          </a:xfrm>
        </p:spPr>
        <p:txBody>
          <a:bodyPr anchor="b"/>
          <a:lstStyle>
            <a:lvl1pPr algn="r">
              <a:lnSpc>
                <a:spcPct val="80000"/>
              </a:lnSpc>
              <a:defRPr sz="40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3497943" y="3055719"/>
            <a:ext cx="8314956" cy="465137"/>
          </a:xfrm>
          <a:prstGeom prst="rect">
            <a:avLst/>
          </a:prstGeom>
        </p:spPr>
        <p:txBody>
          <a:bodyPr/>
          <a:lstStyle>
            <a:lvl1pPr marL="0" indent="0" algn="r">
              <a:lnSpc>
                <a:spcPct val="80000"/>
              </a:lnSpc>
              <a:buNone/>
              <a:defRPr sz="2000" cap="all" baseline="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pic>
        <p:nvPicPr>
          <p:cNvPr id="7" name="Picture 6">
            <a:extLst>
              <a:ext uri="{FF2B5EF4-FFF2-40B4-BE49-F238E27FC236}">
                <a16:creationId xmlns:a16="http://schemas.microsoft.com/office/drawing/2014/main" id="{0B7A7835-AA42-1B47-9688-FCCBCC5C130F}"/>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59631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6">
    <p:spTree>
      <p:nvGrpSpPr>
        <p:cNvPr id="1" name=""/>
        <p:cNvGrpSpPr/>
        <p:nvPr/>
      </p:nvGrpSpPr>
      <p:grpSpPr>
        <a:xfrm>
          <a:off x="0" y="0"/>
          <a:ext cx="0" cy="0"/>
          <a:chOff x="0" y="0"/>
          <a:chExt cx="0" cy="0"/>
        </a:xfrm>
      </p:grpSpPr>
      <p:sp>
        <p:nvSpPr>
          <p:cNvPr id="8" name="Freeform 7"/>
          <p:cNvSpPr/>
          <p:nvPr userDrawn="1"/>
        </p:nvSpPr>
        <p:spPr>
          <a:xfrm>
            <a:off x="8104346" y="0"/>
            <a:ext cx="247174" cy="6858000"/>
          </a:xfrm>
          <a:custGeom>
            <a:avLst/>
            <a:gdLst>
              <a:gd name="connsiteX0" fmla="*/ 228600 w 228600"/>
              <a:gd name="connsiteY0" fmla="*/ 12700 h 6858000"/>
              <a:gd name="connsiteX1" fmla="*/ 76200 w 228600"/>
              <a:gd name="connsiteY1" fmla="*/ 12700 h 6858000"/>
              <a:gd name="connsiteX2" fmla="*/ 0 w 228600"/>
              <a:gd name="connsiteY2" fmla="*/ 6858000 h 6858000"/>
              <a:gd name="connsiteX3" fmla="*/ 228600 w 228600"/>
              <a:gd name="connsiteY3" fmla="*/ 6858000 h 6858000"/>
              <a:gd name="connsiteX4" fmla="*/ 228600 w 228600"/>
              <a:gd name="connsiteY4" fmla="*/ 0 h 6858000"/>
              <a:gd name="connsiteX0" fmla="*/ 259080 w 259080"/>
              <a:gd name="connsiteY0" fmla="*/ 12700 h 6858000"/>
              <a:gd name="connsiteX1" fmla="*/ 106680 w 259080"/>
              <a:gd name="connsiteY1" fmla="*/ 12700 h 6858000"/>
              <a:gd name="connsiteX2" fmla="*/ 0 w 259080"/>
              <a:gd name="connsiteY2" fmla="*/ 6850380 h 6858000"/>
              <a:gd name="connsiteX3" fmla="*/ 259080 w 259080"/>
              <a:gd name="connsiteY3" fmla="*/ 6858000 h 6858000"/>
              <a:gd name="connsiteX4" fmla="*/ 259080 w 259080"/>
              <a:gd name="connsiteY4" fmla="*/ 0 h 6858000"/>
              <a:gd name="connsiteX0" fmla="*/ 251936 w 251936"/>
              <a:gd name="connsiteY0" fmla="*/ 12700 h 6858000"/>
              <a:gd name="connsiteX1" fmla="*/ 99536 w 251936"/>
              <a:gd name="connsiteY1" fmla="*/ 12700 h 6858000"/>
              <a:gd name="connsiteX2" fmla="*/ 0 w 251936"/>
              <a:gd name="connsiteY2" fmla="*/ 6857524 h 6858000"/>
              <a:gd name="connsiteX3" fmla="*/ 251936 w 251936"/>
              <a:gd name="connsiteY3" fmla="*/ 6858000 h 6858000"/>
              <a:gd name="connsiteX4" fmla="*/ 251936 w 251936"/>
              <a:gd name="connsiteY4" fmla="*/ 0 h 6858000"/>
              <a:gd name="connsiteX0" fmla="*/ 247174 w 247174"/>
              <a:gd name="connsiteY0" fmla="*/ 12700 h 6858000"/>
              <a:gd name="connsiteX1" fmla="*/ 94774 w 247174"/>
              <a:gd name="connsiteY1" fmla="*/ 12700 h 6858000"/>
              <a:gd name="connsiteX2" fmla="*/ 0 w 247174"/>
              <a:gd name="connsiteY2" fmla="*/ 6857524 h 6858000"/>
              <a:gd name="connsiteX3" fmla="*/ 247174 w 247174"/>
              <a:gd name="connsiteY3" fmla="*/ 6858000 h 6858000"/>
              <a:gd name="connsiteX4" fmla="*/ 247174 w 24717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74" h="6858000">
                <a:moveTo>
                  <a:pt x="247174" y="12700"/>
                </a:moveTo>
                <a:lnTo>
                  <a:pt x="94774" y="12700"/>
                </a:lnTo>
                <a:lnTo>
                  <a:pt x="0" y="6857524"/>
                </a:lnTo>
                <a:lnTo>
                  <a:pt x="247174" y="6858000"/>
                </a:lnTo>
                <a:lnTo>
                  <a:pt x="247174" y="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title" hasCustomPrompt="1"/>
          </p:nvPr>
        </p:nvSpPr>
        <p:spPr>
          <a:xfrm>
            <a:off x="8351520" y="1161062"/>
            <a:ext cx="3461938" cy="1421928"/>
          </a:xfrm>
        </p:spPr>
        <p:txBody>
          <a:bodyPr anchor="b"/>
          <a:lstStyle>
            <a:lvl1pPr algn="r">
              <a:lnSpc>
                <a:spcPct val="80000"/>
              </a:lnSpc>
              <a:defRPr sz="36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8351483" y="2801028"/>
            <a:ext cx="3461415" cy="465137"/>
          </a:xfrm>
          <a:prstGeom prst="rect">
            <a:avLst/>
          </a:prstGeom>
        </p:spPr>
        <p:txBody>
          <a:bodyPr/>
          <a:lstStyle>
            <a:lvl1pPr marL="0" indent="0" algn="r">
              <a:lnSpc>
                <a:spcPct val="80000"/>
              </a:lnSpc>
              <a:buNone/>
              <a:defRPr sz="2000" cap="all" baseline="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pic>
        <p:nvPicPr>
          <p:cNvPr id="9" name="Picture 8">
            <a:extLst>
              <a:ext uri="{FF2B5EF4-FFF2-40B4-BE49-F238E27FC236}">
                <a16:creationId xmlns:a16="http://schemas.microsoft.com/office/drawing/2014/main" id="{E220FB93-4D7D-5A42-8C5B-C101B49145BC}"/>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2682104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7">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3567" y="3281174"/>
            <a:ext cx="4486577" cy="1311128"/>
          </a:xfrm>
        </p:spPr>
        <p:txBody>
          <a:bodyPr wrap="square" anchor="b">
            <a:spAutoFit/>
          </a:bodyPr>
          <a:lstStyle>
            <a:lvl1pPr algn="r">
              <a:lnSpc>
                <a:spcPct val="80000"/>
              </a:lnSpc>
              <a:defRPr sz="33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1095408" y="4762071"/>
            <a:ext cx="3914178" cy="465137"/>
          </a:xfrm>
          <a:prstGeom prst="rect">
            <a:avLst/>
          </a:prstGeom>
        </p:spPr>
        <p:txBody>
          <a:bodyPr/>
          <a:lstStyle>
            <a:lvl1pPr marL="0" indent="0" algn="r">
              <a:lnSpc>
                <a:spcPct val="80000"/>
              </a:lnSpc>
              <a:buNone/>
              <a:defRPr sz="2000" cap="all" baseline="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Tree>
    <p:extLst>
      <p:ext uri="{BB962C8B-B14F-4D97-AF65-F5344CB8AC3E}">
        <p14:creationId xmlns:p14="http://schemas.microsoft.com/office/powerpoint/2010/main" val="9268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419C2E9D-0E14-B547-BF78-D7A550FA13B8}"/>
              </a:ext>
            </a:extLst>
          </p:cNvPr>
          <p:cNvSpPr>
            <a:spLocks noGrp="1"/>
          </p:cNvSpPr>
          <p:nvPr>
            <p:ph type="body" sz="quarter" idx="10"/>
          </p:nvPr>
        </p:nvSpPr>
        <p:spPr>
          <a:xfrm>
            <a:off x="609600" y="1406105"/>
            <a:ext cx="10969625" cy="4593057"/>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947FAFE-96F7-544B-89FD-CEA53822E637}"/>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1216827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sp>
        <p:nvSpPr>
          <p:cNvPr id="6" name="Text Placeholder 5"/>
          <p:cNvSpPr>
            <a:spLocks noGrp="1"/>
          </p:cNvSpPr>
          <p:nvPr>
            <p:ph type="body" sz="quarter" idx="10" hasCustomPrompt="1"/>
          </p:nvPr>
        </p:nvSpPr>
        <p:spPr>
          <a:xfrm>
            <a:off x="609600" y="1253408"/>
            <a:ext cx="10969625" cy="363176"/>
          </a:xfrm>
          <a:prstGeom prst="rect">
            <a:avLst/>
          </a:prstGeom>
        </p:spPr>
        <p:txBody>
          <a:bodyPr>
            <a:spAutoFit/>
          </a:bodyPr>
          <a:lstStyle>
            <a:lvl1pPr marL="0" indent="0">
              <a:lnSpc>
                <a:spcPct val="80000"/>
              </a:lnSpc>
              <a:buNone/>
              <a:defRPr sz="2200">
                <a:latin typeface="Arial" panose="020B0604020202020204" pitchFamily="34" charset="0"/>
                <a:cs typeface="Arial" panose="020B0604020202020204" pitchFamily="34" charset="0"/>
              </a:defRPr>
            </a:lvl1pPr>
            <a:lvl2pPr marL="0" indent="0">
              <a:buNone/>
              <a:defRPr sz="2600"/>
            </a:lvl2pPr>
            <a:lvl3pPr marL="0" indent="0">
              <a:buNone/>
              <a:defRPr sz="2600"/>
            </a:lvl3pPr>
            <a:lvl4pPr marL="0" indent="0">
              <a:buNone/>
              <a:defRPr sz="2600"/>
            </a:lvl4pPr>
            <a:lvl5pPr marL="0" indent="0">
              <a:buNone/>
              <a:defRPr sz="2600"/>
            </a:lvl5pPr>
          </a:lstStyle>
          <a:p>
            <a:pPr lvl="0"/>
            <a:r>
              <a:rPr lang="en-US" dirty="0"/>
              <a:t>CLICK TO EDIT MASTER TEXT STYLES</a:t>
            </a:r>
          </a:p>
        </p:txBody>
      </p:sp>
      <p:sp>
        <p:nvSpPr>
          <p:cNvPr id="7" name="Text Placeholder 10">
            <a:extLst>
              <a:ext uri="{FF2B5EF4-FFF2-40B4-BE49-F238E27FC236}">
                <a16:creationId xmlns:a16="http://schemas.microsoft.com/office/drawing/2014/main" id="{376F3859-9871-9745-B855-00EC227F3277}"/>
              </a:ext>
            </a:extLst>
          </p:cNvPr>
          <p:cNvSpPr>
            <a:spLocks noGrp="1"/>
          </p:cNvSpPr>
          <p:nvPr>
            <p:ph type="body" sz="quarter" idx="11"/>
          </p:nvPr>
        </p:nvSpPr>
        <p:spPr>
          <a:xfrm>
            <a:off x="609600" y="1905801"/>
            <a:ext cx="10969625" cy="4093361"/>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853E30AF-DCBA-BA48-91AE-204456D86CE4}"/>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231027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Only - Montefiore Einstein Doing Mo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2AB9D-16D8-A843-876F-16EDB18825E6}"/>
              </a:ext>
            </a:extLst>
          </p:cNvPr>
          <p:cNvPicPr>
            <a:picLocks noChangeAspect="1"/>
          </p:cNvPicPr>
          <p:nvPr userDrawn="1"/>
        </p:nvPicPr>
        <p:blipFill>
          <a:blip r:embed="rId2"/>
          <a:stretch>
            <a:fillRect/>
          </a:stretch>
        </p:blipFill>
        <p:spPr>
          <a:xfrm>
            <a:off x="8690399" y="6155098"/>
            <a:ext cx="3140098" cy="423040"/>
          </a:xfrm>
          <a:prstGeom prst="rect">
            <a:avLst/>
          </a:prstGeom>
        </p:spPr>
      </p:pic>
    </p:spTree>
    <p:extLst>
      <p:ext uri="{BB962C8B-B14F-4D97-AF65-F5344CB8AC3E}">
        <p14:creationId xmlns:p14="http://schemas.microsoft.com/office/powerpoint/2010/main" val="4072068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615305"/>
            <a:ext cx="10969943" cy="461665"/>
          </a:xfrm>
          <a:prstGeom prst="rect">
            <a:avLst/>
          </a:prstGeom>
        </p:spPr>
        <p:txBody>
          <a:bodyPr vert="horz" lIns="91440" tIns="45720" rIns="91440" bIns="45720" rtlCol="0" anchor="ctr">
            <a:spAutoFit/>
          </a:bodyPr>
          <a:lstStyle/>
          <a:p>
            <a:r>
              <a:rPr lang="en-US"/>
              <a:t>Click to edit Master title style</a:t>
            </a:r>
            <a:endParaRPr lang="en-US" dirty="0"/>
          </a:p>
        </p:txBody>
      </p:sp>
    </p:spTree>
    <p:extLst>
      <p:ext uri="{BB962C8B-B14F-4D97-AF65-F5344CB8AC3E}">
        <p14:creationId xmlns:p14="http://schemas.microsoft.com/office/powerpoint/2010/main" val="2433482411"/>
      </p:ext>
    </p:extLst>
  </p:cSld>
  <p:clrMap bg1="lt1" tx1="dk1" bg2="lt2" tx2="dk2" accent1="accent1" accent2="accent2" accent3="accent3" accent4="accent4" accent5="accent5" accent6="accent6" hlink="hlink" folHlink="folHlink"/>
  <p:sldLayoutIdLst>
    <p:sldLayoutId id="2147483706" r:id="rId1"/>
    <p:sldLayoutId id="2147483680" r:id="rId2"/>
    <p:sldLayoutId id="2147483681" r:id="rId3"/>
    <p:sldLayoutId id="2147483682" r:id="rId4"/>
    <p:sldLayoutId id="2147483683" r:id="rId5"/>
    <p:sldLayoutId id="2147483684" r:id="rId6"/>
    <p:sldLayoutId id="2147483650" r:id="rId7"/>
    <p:sldLayoutId id="2147483677" r:id="rId8"/>
    <p:sldLayoutId id="2147483697" r:id="rId9"/>
    <p:sldLayoutId id="2147483719" r:id="rId10"/>
    <p:sldLayoutId id="2147483721" r:id="rId11"/>
    <p:sldLayoutId id="2147483661" r:id="rId12"/>
    <p:sldLayoutId id="2147483702" r:id="rId13"/>
    <p:sldLayoutId id="2147483676" r:id="rId14"/>
    <p:sldLayoutId id="2147483705" r:id="rId15"/>
    <p:sldLayoutId id="2147483674" r:id="rId16"/>
    <p:sldLayoutId id="2147483675" r:id="rId17"/>
    <p:sldLayoutId id="2147483700" r:id="rId18"/>
    <p:sldLayoutId id="2147483722" r:id="rId19"/>
  </p:sldLayoutIdLst>
  <p:hf sldNum="0" hdr="0" ftr="0" dt="0"/>
  <p:txStyles>
    <p:titleStyle>
      <a:lvl1pPr algn="l" defTabSz="457200" rtl="0" eaLnBrk="1" latinLnBrk="0" hangingPunct="1">
        <a:lnSpc>
          <a:spcPct val="8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4.em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364B7F21-4069-A041-99A1-A0D2B30164AF}"/>
              </a:ext>
            </a:extLst>
          </p:cNvPr>
          <p:cNvSpPr>
            <a:spLocks noGrp="1"/>
          </p:cNvSpPr>
          <p:nvPr>
            <p:ph type="title"/>
          </p:nvPr>
        </p:nvSpPr>
        <p:spPr>
          <a:xfrm>
            <a:off x="695740" y="1148199"/>
            <a:ext cx="10693332" cy="2308717"/>
          </a:xfrm>
          <a:prstGeom prst="roundRect">
            <a:avLst/>
          </a:prstGeom>
          <a:solidFill>
            <a:schemeClr val="tx2">
              <a:lumMod val="20000"/>
              <a:lumOff val="80000"/>
            </a:schemeClr>
          </a:solidFill>
          <a:ln>
            <a:noFill/>
          </a:ln>
          <a:effectLst>
            <a:softEdge rad="0"/>
          </a:effectLst>
        </p:spPr>
        <p:txBody>
          <a:bodyPr/>
          <a:lstStyle/>
          <a:p>
            <a:pPr marL="411163"/>
            <a:r>
              <a:rPr lang="en-US" dirty="0"/>
              <a:t>Update on Guidelines for Prescribing Opioids for Chronic Pain</a:t>
            </a:r>
            <a:endParaRPr lang="en-US" sz="4000" b="0" i="1" dirty="0"/>
          </a:p>
        </p:txBody>
      </p:sp>
      <p:sp>
        <p:nvSpPr>
          <p:cNvPr id="7" name="Text Placeholder 11">
            <a:extLst>
              <a:ext uri="{FF2B5EF4-FFF2-40B4-BE49-F238E27FC236}">
                <a16:creationId xmlns:a16="http://schemas.microsoft.com/office/drawing/2014/main" id="{1650B78F-C605-4A40-914D-9C581FADD2B7}"/>
              </a:ext>
            </a:extLst>
          </p:cNvPr>
          <p:cNvSpPr>
            <a:spLocks noGrp="1"/>
          </p:cNvSpPr>
          <p:nvPr>
            <p:ph type="body" sz="quarter" idx="10"/>
          </p:nvPr>
        </p:nvSpPr>
        <p:spPr>
          <a:xfrm>
            <a:off x="695740" y="4094422"/>
            <a:ext cx="9920825" cy="1263959"/>
          </a:xfrm>
        </p:spPr>
        <p:txBody>
          <a:bodyPr/>
          <a:lstStyle/>
          <a:p>
            <a:r>
              <a:rPr lang="en-US" cap="none" dirty="0"/>
              <a:t>Joanna L. </a:t>
            </a:r>
            <a:r>
              <a:rPr lang="en-US" cap="none" dirty="0" err="1"/>
              <a:t>Starrels</a:t>
            </a:r>
            <a:r>
              <a:rPr lang="en-US" cap="none" dirty="0"/>
              <a:t>, MD, MS</a:t>
            </a:r>
          </a:p>
          <a:p>
            <a:r>
              <a:rPr lang="en-US" cap="none" dirty="0"/>
              <a:t>Professor of Medicine and Psychiatry &amp; Behavioral Health</a:t>
            </a:r>
          </a:p>
          <a:p>
            <a:r>
              <a:rPr lang="en-US" cap="none" dirty="0"/>
              <a:t>Albert Einstein College of Medicine &amp; Montefiore Medical Center</a:t>
            </a:r>
          </a:p>
          <a:p>
            <a:r>
              <a:rPr lang="en-US" cap="none" dirty="0"/>
              <a:t>Bronx, NY</a:t>
            </a:r>
          </a:p>
        </p:txBody>
      </p:sp>
      <p:pic>
        <p:nvPicPr>
          <p:cNvPr id="2" name="Picture 1">
            <a:extLst>
              <a:ext uri="{FF2B5EF4-FFF2-40B4-BE49-F238E27FC236}">
                <a16:creationId xmlns:a16="http://schemas.microsoft.com/office/drawing/2014/main" id="{642902EC-2675-8C69-80A9-E42F68793C29}"/>
              </a:ext>
            </a:extLst>
          </p:cNvPr>
          <p:cNvPicPr>
            <a:picLocks noChangeAspect="1"/>
          </p:cNvPicPr>
          <p:nvPr/>
        </p:nvPicPr>
        <p:blipFill>
          <a:blip r:embed="rId3"/>
          <a:stretch>
            <a:fillRect/>
          </a:stretch>
        </p:blipFill>
        <p:spPr>
          <a:xfrm>
            <a:off x="397290" y="5764063"/>
            <a:ext cx="802860" cy="802860"/>
          </a:xfrm>
          <a:prstGeom prst="rect">
            <a:avLst/>
          </a:prstGeom>
        </p:spPr>
      </p:pic>
    </p:spTree>
    <p:extLst>
      <p:ext uri="{BB962C8B-B14F-4D97-AF65-F5344CB8AC3E}">
        <p14:creationId xmlns:p14="http://schemas.microsoft.com/office/powerpoint/2010/main" val="2447552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C16937E-622F-42F2-8243-89DB3CF1CAC7}"/>
              </a:ext>
            </a:extLst>
          </p:cNvPr>
          <p:cNvPicPr>
            <a:picLocks noGrp="1" noChangeAspect="1"/>
          </p:cNvPicPr>
          <p:nvPr>
            <p:ph idx="1"/>
          </p:nvPr>
        </p:nvPicPr>
        <p:blipFill>
          <a:blip r:embed="rId3"/>
          <a:stretch>
            <a:fillRect/>
          </a:stretch>
        </p:blipFill>
        <p:spPr>
          <a:xfrm>
            <a:off x="837119" y="1097055"/>
            <a:ext cx="8776820" cy="1577134"/>
          </a:xfrm>
          <a:prstGeom prst="rect">
            <a:avLst/>
          </a:prstGeom>
        </p:spPr>
      </p:pic>
      <p:sp>
        <p:nvSpPr>
          <p:cNvPr id="5" name="TextBox 4">
            <a:extLst>
              <a:ext uri="{FF2B5EF4-FFF2-40B4-BE49-F238E27FC236}">
                <a16:creationId xmlns:a16="http://schemas.microsoft.com/office/drawing/2014/main" id="{D6FE770E-EDC8-4232-BDF5-9BCCF3900E41}"/>
              </a:ext>
            </a:extLst>
          </p:cNvPr>
          <p:cNvSpPr txBox="1"/>
          <p:nvPr/>
        </p:nvSpPr>
        <p:spPr>
          <a:xfrm>
            <a:off x="609441" y="2943633"/>
            <a:ext cx="9853867" cy="3170099"/>
          </a:xfrm>
          <a:prstGeom prst="rect">
            <a:avLst/>
          </a:prstGeom>
          <a:noFill/>
        </p:spPr>
        <p:txBody>
          <a:bodyPr wrap="square" rtlCol="0">
            <a:spAutoFit/>
          </a:bodyPr>
          <a:lstStyle/>
          <a:p>
            <a:pPr marL="214313" indent="-214313">
              <a:buFont typeface="Arial" panose="020B0604020202020204" pitchFamily="34" charset="0"/>
              <a:buChar char="•"/>
            </a:pPr>
            <a:r>
              <a:rPr lang="en-US" sz="2000" dirty="0"/>
              <a:t>67 studies, very low-quality evidence overall</a:t>
            </a:r>
          </a:p>
          <a:p>
            <a:pPr marL="214313" indent="-214313">
              <a:buFont typeface="Arial" panose="020B0604020202020204" pitchFamily="34" charset="0"/>
              <a:buChar char="•"/>
            </a:pPr>
            <a:r>
              <a:rPr lang="en-US" sz="2000" dirty="0"/>
              <a:t>Fair-quality evidence suggesting:</a:t>
            </a:r>
          </a:p>
          <a:p>
            <a:pPr marL="557213" lvl="1" indent="-214313">
              <a:buFont typeface="Arial" panose="020B0604020202020204" pitchFamily="34" charset="0"/>
              <a:buChar char="•"/>
            </a:pPr>
            <a:r>
              <a:rPr lang="en-US" sz="2000" dirty="0"/>
              <a:t>Improvement in pain severity</a:t>
            </a:r>
          </a:p>
          <a:p>
            <a:pPr marL="557213" lvl="1" indent="-214313">
              <a:buFont typeface="Arial" panose="020B0604020202020204" pitchFamily="34" charset="0"/>
              <a:buChar char="•"/>
            </a:pPr>
            <a:r>
              <a:rPr lang="en-US" sz="2000" dirty="0"/>
              <a:t>Improvement in function</a:t>
            </a:r>
          </a:p>
          <a:p>
            <a:pPr marL="557213" lvl="1" indent="-214313">
              <a:buFont typeface="Arial" panose="020B0604020202020204" pitchFamily="34" charset="0"/>
              <a:buChar char="•"/>
            </a:pPr>
            <a:r>
              <a:rPr lang="en-US" sz="2000" dirty="0"/>
              <a:t>Improvement in quality of life</a:t>
            </a:r>
          </a:p>
          <a:p>
            <a:pPr marL="214313" indent="-214313">
              <a:buFont typeface="Arial" panose="020B0604020202020204" pitchFamily="34" charset="0"/>
              <a:buChar char="•"/>
            </a:pPr>
            <a:r>
              <a:rPr lang="en-US" sz="2000" dirty="0"/>
              <a:t>Limited ability to conclude effects on:</a:t>
            </a:r>
          </a:p>
          <a:p>
            <a:pPr marL="557213" lvl="1" indent="-214313">
              <a:buFont typeface="Arial" panose="020B0604020202020204" pitchFamily="34" charset="0"/>
              <a:buChar char="•"/>
            </a:pPr>
            <a:r>
              <a:rPr lang="en-US" sz="2000" dirty="0"/>
              <a:t>Opioid withdrawal symptoms</a:t>
            </a:r>
          </a:p>
          <a:p>
            <a:pPr marL="557213" lvl="1" indent="-214313">
              <a:buFont typeface="Arial" panose="020B0604020202020204" pitchFamily="34" charset="0"/>
              <a:buChar char="•"/>
            </a:pPr>
            <a:r>
              <a:rPr lang="en-US" sz="2000" dirty="0"/>
              <a:t>Substance use</a:t>
            </a:r>
          </a:p>
          <a:p>
            <a:pPr marL="557213" lvl="1" indent="-214313">
              <a:buFont typeface="Arial" panose="020B0604020202020204" pitchFamily="34" charset="0"/>
              <a:buChar char="•"/>
            </a:pPr>
            <a:r>
              <a:rPr lang="en-US" sz="2000" dirty="0"/>
              <a:t>Adverse events</a:t>
            </a:r>
          </a:p>
          <a:p>
            <a:pPr marL="214313" indent="-214313">
              <a:buFont typeface="Arial" panose="020B0604020202020204" pitchFamily="34" charset="0"/>
              <a:buChar char="•"/>
            </a:pPr>
            <a:r>
              <a:rPr lang="en-US" sz="2000" dirty="0"/>
              <a:t>Most studies were in multimodal pain care programs</a:t>
            </a:r>
          </a:p>
        </p:txBody>
      </p:sp>
      <p:pic>
        <p:nvPicPr>
          <p:cNvPr id="7" name="Picture 6">
            <a:extLst>
              <a:ext uri="{FF2B5EF4-FFF2-40B4-BE49-F238E27FC236}">
                <a16:creationId xmlns:a16="http://schemas.microsoft.com/office/drawing/2014/main" id="{65AEB19E-30E2-401A-B2BB-2A52E0E24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072" y="2531803"/>
            <a:ext cx="3740237" cy="2496807"/>
          </a:xfrm>
          <a:prstGeom prst="rect">
            <a:avLst/>
          </a:prstGeom>
        </p:spPr>
      </p:pic>
      <p:sp>
        <p:nvSpPr>
          <p:cNvPr id="8" name="TextBox 7">
            <a:extLst>
              <a:ext uri="{FF2B5EF4-FFF2-40B4-BE49-F238E27FC236}">
                <a16:creationId xmlns:a16="http://schemas.microsoft.com/office/drawing/2014/main" id="{FBF9A13E-409F-4FFD-8E29-4608A2C54578}"/>
              </a:ext>
            </a:extLst>
          </p:cNvPr>
          <p:cNvSpPr txBox="1"/>
          <p:nvPr/>
        </p:nvSpPr>
        <p:spPr>
          <a:xfrm>
            <a:off x="8912702" y="5929066"/>
            <a:ext cx="1688335" cy="369332"/>
          </a:xfrm>
          <a:prstGeom prst="rect">
            <a:avLst/>
          </a:prstGeom>
          <a:noFill/>
        </p:spPr>
        <p:txBody>
          <a:bodyPr wrap="square" rtlCol="0">
            <a:spAutoFit/>
          </a:bodyPr>
          <a:lstStyle/>
          <a:p>
            <a:r>
              <a:rPr lang="en-US" dirty="0"/>
              <a:t>Frank J, 2017</a:t>
            </a:r>
          </a:p>
        </p:txBody>
      </p:sp>
      <p:sp>
        <p:nvSpPr>
          <p:cNvPr id="2" name="Title 1">
            <a:extLst>
              <a:ext uri="{FF2B5EF4-FFF2-40B4-BE49-F238E27FC236}">
                <a16:creationId xmlns:a16="http://schemas.microsoft.com/office/drawing/2014/main" id="{3C1AB576-6EFB-98CA-24CF-3BC4E57AFECF}"/>
              </a:ext>
            </a:extLst>
          </p:cNvPr>
          <p:cNvSpPr>
            <a:spLocks noGrp="1"/>
          </p:cNvSpPr>
          <p:nvPr>
            <p:ph type="title"/>
          </p:nvPr>
        </p:nvSpPr>
        <p:spPr>
          <a:xfrm>
            <a:off x="609441" y="615305"/>
            <a:ext cx="10969943" cy="461665"/>
          </a:xfrm>
        </p:spPr>
        <p:txBody>
          <a:bodyPr/>
          <a:lstStyle/>
          <a:p>
            <a:r>
              <a:rPr lang="en-US" dirty="0"/>
              <a:t>Benefits of tapering</a:t>
            </a:r>
          </a:p>
        </p:txBody>
      </p:sp>
    </p:spTree>
    <p:extLst>
      <p:ext uri="{BB962C8B-B14F-4D97-AF65-F5344CB8AC3E}">
        <p14:creationId xmlns:p14="http://schemas.microsoft.com/office/powerpoint/2010/main" val="2097782956"/>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24A8330-3F25-405C-11CD-BAB838C6E5D8}"/>
              </a:ext>
            </a:extLst>
          </p:cNvPr>
          <p:cNvPicPr>
            <a:picLocks noChangeAspect="1"/>
          </p:cNvPicPr>
          <p:nvPr/>
        </p:nvPicPr>
        <p:blipFill rotWithShape="1">
          <a:blip r:embed="rId3"/>
          <a:srcRect t="1528" r="931" b="-627"/>
          <a:stretch/>
        </p:blipFill>
        <p:spPr>
          <a:xfrm>
            <a:off x="804025" y="1516946"/>
            <a:ext cx="7958777" cy="5029200"/>
          </a:xfrm>
          <a:prstGeom prst="rect">
            <a:avLst/>
          </a:prstGeom>
        </p:spPr>
      </p:pic>
      <p:sp>
        <p:nvSpPr>
          <p:cNvPr id="2" name="Title 1">
            <a:extLst>
              <a:ext uri="{FF2B5EF4-FFF2-40B4-BE49-F238E27FC236}">
                <a16:creationId xmlns:a16="http://schemas.microsoft.com/office/drawing/2014/main" id="{AC3FCDC5-EF03-8774-2B8A-5FB72BDC13BE}"/>
              </a:ext>
            </a:extLst>
          </p:cNvPr>
          <p:cNvSpPr>
            <a:spLocks noGrp="1"/>
          </p:cNvSpPr>
          <p:nvPr>
            <p:ph type="title"/>
          </p:nvPr>
        </p:nvSpPr>
        <p:spPr>
          <a:xfrm>
            <a:off x="402407" y="667072"/>
            <a:ext cx="10969943" cy="461665"/>
          </a:xfrm>
        </p:spPr>
        <p:txBody>
          <a:bodyPr/>
          <a:lstStyle/>
          <a:p>
            <a:r>
              <a:rPr lang="en-US" dirty="0"/>
              <a:t>What happened?</a:t>
            </a:r>
          </a:p>
        </p:txBody>
      </p:sp>
      <p:sp>
        <p:nvSpPr>
          <p:cNvPr id="4" name="AutoShape 2">
            <a:extLst>
              <a:ext uri="{FF2B5EF4-FFF2-40B4-BE49-F238E27FC236}">
                <a16:creationId xmlns:a16="http://schemas.microsoft.com/office/drawing/2014/main" id="{C8B45AEE-E16D-098E-3FFF-EAABA1502DA8}"/>
              </a:ext>
            </a:extLst>
          </p:cNvPr>
          <p:cNvSpPr>
            <a:spLocks noChangeAspect="1" noChangeArrowheads="1"/>
          </p:cNvSpPr>
          <p:nvPr/>
        </p:nvSpPr>
        <p:spPr bwMode="auto">
          <a:xfrm>
            <a:off x="4533499" y="3276600"/>
            <a:ext cx="1713314" cy="17133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1C80A5-4A9A-B610-9740-C2A447CFA01C}"/>
              </a:ext>
            </a:extLst>
          </p:cNvPr>
          <p:cNvSpPr txBox="1"/>
          <p:nvPr/>
        </p:nvSpPr>
        <p:spPr>
          <a:xfrm>
            <a:off x="8856838" y="4939851"/>
            <a:ext cx="3064068" cy="738664"/>
          </a:xfrm>
          <a:prstGeom prst="rect">
            <a:avLst/>
          </a:prstGeom>
          <a:noFill/>
        </p:spPr>
        <p:txBody>
          <a:bodyPr wrap="square" rtlCol="0">
            <a:spAutoFit/>
          </a:bodyPr>
          <a:lstStyle/>
          <a:p>
            <a:r>
              <a:rPr lang="en-US" sz="1400" dirty="0"/>
              <a:t>Source: IQVA </a:t>
            </a:r>
            <a:r>
              <a:rPr lang="en-US" sz="1400" dirty="0" err="1"/>
              <a:t>Xponent</a:t>
            </a:r>
            <a:r>
              <a:rPr lang="en-US" sz="1400" dirty="0"/>
              <a:t>, Mar 2020; IQVIA National Prescription Audi; IQVIA Institute, Nov 2020).</a:t>
            </a:r>
          </a:p>
        </p:txBody>
      </p:sp>
      <p:sp>
        <p:nvSpPr>
          <p:cNvPr id="12" name="Down Arrow 11">
            <a:extLst>
              <a:ext uri="{FF2B5EF4-FFF2-40B4-BE49-F238E27FC236}">
                <a16:creationId xmlns:a16="http://schemas.microsoft.com/office/drawing/2014/main" id="{3DFE7A04-0936-928D-0CBB-169D25A52329}"/>
              </a:ext>
            </a:extLst>
          </p:cNvPr>
          <p:cNvSpPr/>
          <p:nvPr/>
        </p:nvSpPr>
        <p:spPr>
          <a:xfrm>
            <a:off x="7270853" y="2133655"/>
            <a:ext cx="198782" cy="68082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6748AF6-EB45-9DDC-C3C5-F46A1D47F555}"/>
              </a:ext>
            </a:extLst>
          </p:cNvPr>
          <p:cNvSpPr txBox="1"/>
          <p:nvPr/>
        </p:nvSpPr>
        <p:spPr>
          <a:xfrm>
            <a:off x="6727514" y="1226473"/>
            <a:ext cx="1285460" cy="830997"/>
          </a:xfrm>
          <a:prstGeom prst="rect">
            <a:avLst/>
          </a:prstGeom>
          <a:noFill/>
        </p:spPr>
        <p:txBody>
          <a:bodyPr wrap="square" rtlCol="0">
            <a:spAutoFit/>
          </a:bodyPr>
          <a:lstStyle/>
          <a:p>
            <a:pPr algn="ctr"/>
            <a:r>
              <a:rPr lang="en-US" sz="1600" dirty="0"/>
              <a:t>CDC Guideline (2016)</a:t>
            </a:r>
          </a:p>
        </p:txBody>
      </p:sp>
      <p:pic>
        <p:nvPicPr>
          <p:cNvPr id="20" name="Picture 19">
            <a:extLst>
              <a:ext uri="{FF2B5EF4-FFF2-40B4-BE49-F238E27FC236}">
                <a16:creationId xmlns:a16="http://schemas.microsoft.com/office/drawing/2014/main" id="{525E2D40-CD5F-41F8-B9B4-72FF0BD2BDC5}"/>
              </a:ext>
            </a:extLst>
          </p:cNvPr>
          <p:cNvPicPr>
            <a:picLocks noChangeAspect="1"/>
          </p:cNvPicPr>
          <p:nvPr/>
        </p:nvPicPr>
        <p:blipFill>
          <a:blip r:embed="rId4"/>
          <a:stretch>
            <a:fillRect/>
          </a:stretch>
        </p:blipFill>
        <p:spPr>
          <a:xfrm>
            <a:off x="397290" y="5764063"/>
            <a:ext cx="802860" cy="802860"/>
          </a:xfrm>
          <a:prstGeom prst="rect">
            <a:avLst/>
          </a:prstGeom>
        </p:spPr>
      </p:pic>
      <p:sp>
        <p:nvSpPr>
          <p:cNvPr id="10" name="Rectangle 9">
            <a:extLst>
              <a:ext uri="{FF2B5EF4-FFF2-40B4-BE49-F238E27FC236}">
                <a16:creationId xmlns:a16="http://schemas.microsoft.com/office/drawing/2014/main" id="{621DB9AB-3C50-FF22-DD9F-9BFC904C2241}"/>
              </a:ext>
            </a:extLst>
          </p:cNvPr>
          <p:cNvSpPr/>
          <p:nvPr/>
        </p:nvSpPr>
        <p:spPr>
          <a:xfrm>
            <a:off x="3798278" y="3634133"/>
            <a:ext cx="4661074" cy="2083703"/>
          </a:xfrm>
          <a:custGeom>
            <a:avLst/>
            <a:gdLst>
              <a:gd name="connsiteX0" fmla="*/ 263798 w 4637040"/>
              <a:gd name="connsiteY0" fmla="*/ 0 h 1582757"/>
              <a:gd name="connsiteX1" fmla="*/ 4373242 w 4637040"/>
              <a:gd name="connsiteY1" fmla="*/ 0 h 1582757"/>
              <a:gd name="connsiteX2" fmla="*/ 4637040 w 4637040"/>
              <a:gd name="connsiteY2" fmla="*/ 263798 h 1582757"/>
              <a:gd name="connsiteX3" fmla="*/ 4637040 w 4637040"/>
              <a:gd name="connsiteY3" fmla="*/ 1582757 h 1582757"/>
              <a:gd name="connsiteX4" fmla="*/ 4637040 w 4637040"/>
              <a:gd name="connsiteY4" fmla="*/ 1582757 h 1582757"/>
              <a:gd name="connsiteX5" fmla="*/ 0 w 4637040"/>
              <a:gd name="connsiteY5" fmla="*/ 1582757 h 1582757"/>
              <a:gd name="connsiteX6" fmla="*/ 0 w 4637040"/>
              <a:gd name="connsiteY6" fmla="*/ 1582757 h 1582757"/>
              <a:gd name="connsiteX7" fmla="*/ 0 w 4637040"/>
              <a:gd name="connsiteY7" fmla="*/ 263798 h 1582757"/>
              <a:gd name="connsiteX8" fmla="*/ 263798 w 4637040"/>
              <a:gd name="connsiteY8" fmla="*/ 0 h 1582757"/>
              <a:gd name="connsiteX0" fmla="*/ 263798 w 4637040"/>
              <a:gd name="connsiteY0" fmla="*/ 509954 h 2092711"/>
              <a:gd name="connsiteX1" fmla="*/ 3775366 w 4637040"/>
              <a:gd name="connsiteY1" fmla="*/ 0 h 2092711"/>
              <a:gd name="connsiteX2" fmla="*/ 4637040 w 4637040"/>
              <a:gd name="connsiteY2" fmla="*/ 773752 h 2092711"/>
              <a:gd name="connsiteX3" fmla="*/ 4637040 w 4637040"/>
              <a:gd name="connsiteY3" fmla="*/ 2092711 h 2092711"/>
              <a:gd name="connsiteX4" fmla="*/ 4637040 w 4637040"/>
              <a:gd name="connsiteY4" fmla="*/ 2092711 h 2092711"/>
              <a:gd name="connsiteX5" fmla="*/ 0 w 4637040"/>
              <a:gd name="connsiteY5" fmla="*/ 2092711 h 2092711"/>
              <a:gd name="connsiteX6" fmla="*/ 0 w 4637040"/>
              <a:gd name="connsiteY6" fmla="*/ 2092711 h 2092711"/>
              <a:gd name="connsiteX7" fmla="*/ 0 w 4637040"/>
              <a:gd name="connsiteY7" fmla="*/ 773752 h 2092711"/>
              <a:gd name="connsiteX8" fmla="*/ 263798 w 4637040"/>
              <a:gd name="connsiteY8" fmla="*/ 509954 h 2092711"/>
              <a:gd name="connsiteX0" fmla="*/ 984767 w 4637040"/>
              <a:gd name="connsiteY0" fmla="*/ 0 h 2163049"/>
              <a:gd name="connsiteX1" fmla="*/ 3775366 w 4637040"/>
              <a:gd name="connsiteY1" fmla="*/ 70338 h 2163049"/>
              <a:gd name="connsiteX2" fmla="*/ 4637040 w 4637040"/>
              <a:gd name="connsiteY2" fmla="*/ 844090 h 2163049"/>
              <a:gd name="connsiteX3" fmla="*/ 4637040 w 4637040"/>
              <a:gd name="connsiteY3" fmla="*/ 2163049 h 2163049"/>
              <a:gd name="connsiteX4" fmla="*/ 4637040 w 4637040"/>
              <a:gd name="connsiteY4" fmla="*/ 2163049 h 2163049"/>
              <a:gd name="connsiteX5" fmla="*/ 0 w 4637040"/>
              <a:gd name="connsiteY5" fmla="*/ 2163049 h 2163049"/>
              <a:gd name="connsiteX6" fmla="*/ 0 w 4637040"/>
              <a:gd name="connsiteY6" fmla="*/ 2163049 h 2163049"/>
              <a:gd name="connsiteX7" fmla="*/ 0 w 4637040"/>
              <a:gd name="connsiteY7" fmla="*/ 844090 h 2163049"/>
              <a:gd name="connsiteX8" fmla="*/ 984767 w 4637040"/>
              <a:gd name="connsiteY8" fmla="*/ 0 h 2163049"/>
              <a:gd name="connsiteX0" fmla="*/ 984767 w 4637040"/>
              <a:gd name="connsiteY0" fmla="*/ 0 h 2163049"/>
              <a:gd name="connsiteX1" fmla="*/ 3775366 w 4637040"/>
              <a:gd name="connsiteY1" fmla="*/ 70338 h 2163049"/>
              <a:gd name="connsiteX2" fmla="*/ 4602052 w 4637040"/>
              <a:gd name="connsiteY2" fmla="*/ 807581 h 2163049"/>
              <a:gd name="connsiteX3" fmla="*/ 4637040 w 4637040"/>
              <a:gd name="connsiteY3" fmla="*/ 2163049 h 2163049"/>
              <a:gd name="connsiteX4" fmla="*/ 4637040 w 4637040"/>
              <a:gd name="connsiteY4" fmla="*/ 2163049 h 2163049"/>
              <a:gd name="connsiteX5" fmla="*/ 0 w 4637040"/>
              <a:gd name="connsiteY5" fmla="*/ 2163049 h 2163049"/>
              <a:gd name="connsiteX6" fmla="*/ 0 w 4637040"/>
              <a:gd name="connsiteY6" fmla="*/ 2163049 h 2163049"/>
              <a:gd name="connsiteX7" fmla="*/ 0 w 4637040"/>
              <a:gd name="connsiteY7" fmla="*/ 844090 h 2163049"/>
              <a:gd name="connsiteX8" fmla="*/ 984767 w 4637040"/>
              <a:gd name="connsiteY8" fmla="*/ 0 h 216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7040" h="2163049">
                <a:moveTo>
                  <a:pt x="984767" y="0"/>
                </a:moveTo>
                <a:lnTo>
                  <a:pt x="3775366" y="70338"/>
                </a:lnTo>
                <a:lnTo>
                  <a:pt x="4602052" y="807581"/>
                </a:lnTo>
                <a:lnTo>
                  <a:pt x="4637040" y="2163049"/>
                </a:lnTo>
                <a:lnTo>
                  <a:pt x="4637040" y="2163049"/>
                </a:lnTo>
                <a:lnTo>
                  <a:pt x="0" y="2163049"/>
                </a:lnTo>
                <a:lnTo>
                  <a:pt x="0" y="2163049"/>
                </a:lnTo>
                <a:lnTo>
                  <a:pt x="0" y="844090"/>
                </a:lnTo>
                <a:lnTo>
                  <a:pt x="984767" y="0"/>
                </a:lnTo>
                <a:close/>
              </a:path>
            </a:pathLst>
          </a:custGeom>
          <a:solidFill>
            <a:srgbClr val="0054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9F7FEEB2-3E00-41D9-7E94-906C816D8DB9}"/>
              </a:ext>
            </a:extLst>
          </p:cNvPr>
          <p:cNvSpPr/>
          <p:nvPr/>
        </p:nvSpPr>
        <p:spPr>
          <a:xfrm>
            <a:off x="3727938" y="3851031"/>
            <a:ext cx="4695093" cy="1881554"/>
          </a:xfrm>
          <a:custGeom>
            <a:avLst/>
            <a:gdLst>
              <a:gd name="connsiteX0" fmla="*/ 0 w 4695093"/>
              <a:gd name="connsiteY0" fmla="*/ 474784 h 1881554"/>
              <a:gd name="connsiteX1" fmla="*/ 0 w 4695093"/>
              <a:gd name="connsiteY1" fmla="*/ 474784 h 1881554"/>
              <a:gd name="connsiteX2" fmla="*/ 175847 w 4695093"/>
              <a:gd name="connsiteY2" fmla="*/ 527538 h 1881554"/>
              <a:gd name="connsiteX3" fmla="*/ 281354 w 4695093"/>
              <a:gd name="connsiteY3" fmla="*/ 562707 h 1881554"/>
              <a:gd name="connsiteX4" fmla="*/ 826477 w 4695093"/>
              <a:gd name="connsiteY4" fmla="*/ 0 h 1881554"/>
              <a:gd name="connsiteX5" fmla="*/ 4044462 w 4695093"/>
              <a:gd name="connsiteY5" fmla="*/ 52754 h 1881554"/>
              <a:gd name="connsiteX6" fmla="*/ 4695093 w 4695093"/>
              <a:gd name="connsiteY6" fmla="*/ 545123 h 1881554"/>
              <a:gd name="connsiteX7" fmla="*/ 4642339 w 4695093"/>
              <a:gd name="connsiteY7" fmla="*/ 1863969 h 1881554"/>
              <a:gd name="connsiteX8" fmla="*/ 52754 w 4695093"/>
              <a:gd name="connsiteY8" fmla="*/ 1881554 h 1881554"/>
              <a:gd name="connsiteX9" fmla="*/ 87924 w 4695093"/>
              <a:gd name="connsiteY9" fmla="*/ 562707 h 18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5093" h="1881554">
                <a:moveTo>
                  <a:pt x="0" y="474784"/>
                </a:moveTo>
                <a:lnTo>
                  <a:pt x="0" y="474784"/>
                </a:lnTo>
                <a:cubicBezTo>
                  <a:pt x="58616" y="492369"/>
                  <a:pt x="118729" y="505570"/>
                  <a:pt x="175847" y="527538"/>
                </a:cubicBezTo>
                <a:cubicBezTo>
                  <a:pt x="292648" y="572461"/>
                  <a:pt x="166349" y="562707"/>
                  <a:pt x="281354" y="562707"/>
                </a:cubicBezTo>
                <a:lnTo>
                  <a:pt x="826477" y="0"/>
                </a:lnTo>
                <a:lnTo>
                  <a:pt x="4044462" y="52754"/>
                </a:lnTo>
                <a:lnTo>
                  <a:pt x="4695093" y="545123"/>
                </a:lnTo>
                <a:lnTo>
                  <a:pt x="4642339" y="1863969"/>
                </a:lnTo>
                <a:lnTo>
                  <a:pt x="52754" y="1881554"/>
                </a:lnTo>
                <a:lnTo>
                  <a:pt x="87924" y="562707"/>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2BB86CE-AF6B-E328-5D44-10734DC7296F}"/>
              </a:ext>
            </a:extLst>
          </p:cNvPr>
          <p:cNvCxnSpPr>
            <a:cxnSpLocks/>
          </p:cNvCxnSpPr>
          <p:nvPr/>
        </p:nvCxnSpPr>
        <p:spPr>
          <a:xfrm flipV="1">
            <a:off x="3788653" y="4253948"/>
            <a:ext cx="124365" cy="132917"/>
          </a:xfrm>
          <a:prstGeom prst="line">
            <a:avLst/>
          </a:prstGeom>
          <a:ln w="603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CFDC4A3-D248-57CC-CD8D-F6F618788EF2}"/>
              </a:ext>
            </a:extLst>
          </p:cNvPr>
          <p:cNvCxnSpPr>
            <a:cxnSpLocks/>
          </p:cNvCxnSpPr>
          <p:nvPr/>
        </p:nvCxnSpPr>
        <p:spPr>
          <a:xfrm flipH="1" flipV="1">
            <a:off x="8317468" y="4229713"/>
            <a:ext cx="255744" cy="193878"/>
          </a:xfrm>
          <a:prstGeom prst="line">
            <a:avLst/>
          </a:prstGeom>
          <a:ln w="603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2C65F57-B3D8-C1C7-64EF-C7A905A36C0E}"/>
              </a:ext>
            </a:extLst>
          </p:cNvPr>
          <p:cNvCxnSpPr>
            <a:cxnSpLocks/>
          </p:cNvCxnSpPr>
          <p:nvPr/>
        </p:nvCxnSpPr>
        <p:spPr>
          <a:xfrm flipV="1">
            <a:off x="3854428" y="4281223"/>
            <a:ext cx="124365" cy="132917"/>
          </a:xfrm>
          <a:prstGeom prst="line">
            <a:avLst/>
          </a:prstGeom>
          <a:ln w="60325">
            <a:solidFill>
              <a:srgbClr val="00548A"/>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32678C8-910C-625C-ADF3-C90BC128249B}"/>
              </a:ext>
            </a:extLst>
          </p:cNvPr>
          <p:cNvCxnSpPr>
            <a:cxnSpLocks/>
          </p:cNvCxnSpPr>
          <p:nvPr/>
        </p:nvCxnSpPr>
        <p:spPr>
          <a:xfrm flipV="1">
            <a:off x="4006828" y="4433623"/>
            <a:ext cx="124365" cy="132917"/>
          </a:xfrm>
          <a:prstGeom prst="line">
            <a:avLst/>
          </a:prstGeom>
          <a:ln w="60325">
            <a:solidFill>
              <a:srgbClr val="00548A"/>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68581C6-2769-FDB7-F075-C42B898546E8}"/>
              </a:ext>
            </a:extLst>
          </p:cNvPr>
          <p:cNvCxnSpPr>
            <a:cxnSpLocks/>
          </p:cNvCxnSpPr>
          <p:nvPr/>
        </p:nvCxnSpPr>
        <p:spPr>
          <a:xfrm flipV="1">
            <a:off x="4159228" y="4586023"/>
            <a:ext cx="124365" cy="132917"/>
          </a:xfrm>
          <a:prstGeom prst="line">
            <a:avLst/>
          </a:prstGeom>
          <a:ln w="60325">
            <a:solidFill>
              <a:srgbClr val="00548A"/>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4F23435-025B-EBE1-DB62-CDAE8F92436F}"/>
              </a:ext>
            </a:extLst>
          </p:cNvPr>
          <p:cNvCxnSpPr>
            <a:cxnSpLocks/>
          </p:cNvCxnSpPr>
          <p:nvPr/>
        </p:nvCxnSpPr>
        <p:spPr>
          <a:xfrm flipH="1" flipV="1">
            <a:off x="8323835" y="4320406"/>
            <a:ext cx="100348" cy="63691"/>
          </a:xfrm>
          <a:prstGeom prst="line">
            <a:avLst/>
          </a:prstGeom>
          <a:ln w="60325">
            <a:solidFill>
              <a:srgbClr val="00548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9757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EA6C-9FF1-D656-8BE2-36C254D8DDE4}"/>
              </a:ext>
            </a:extLst>
          </p:cNvPr>
          <p:cNvSpPr>
            <a:spLocks noGrp="1"/>
          </p:cNvSpPr>
          <p:nvPr>
            <p:ph type="title"/>
          </p:nvPr>
        </p:nvSpPr>
        <p:spPr>
          <a:xfrm>
            <a:off x="609441" y="615305"/>
            <a:ext cx="10969943" cy="461665"/>
          </a:xfrm>
        </p:spPr>
        <p:txBody>
          <a:bodyPr/>
          <a:lstStyle/>
          <a:p>
            <a:r>
              <a:rPr lang="en-US" dirty="0"/>
              <a:t>Providers turning patients away</a:t>
            </a:r>
          </a:p>
        </p:txBody>
      </p:sp>
      <p:sp>
        <p:nvSpPr>
          <p:cNvPr id="3" name="Text Placeholder 2">
            <a:extLst>
              <a:ext uri="{FF2B5EF4-FFF2-40B4-BE49-F238E27FC236}">
                <a16:creationId xmlns:a16="http://schemas.microsoft.com/office/drawing/2014/main" id="{1892EC9A-0554-9D06-64A3-24BD2A9D5CEC}"/>
              </a:ext>
            </a:extLst>
          </p:cNvPr>
          <p:cNvSpPr>
            <a:spLocks noGrp="1"/>
          </p:cNvSpPr>
          <p:nvPr>
            <p:ph type="body" sz="quarter" idx="10"/>
          </p:nvPr>
        </p:nvSpPr>
        <p:spPr/>
        <p:txBody>
          <a:bodyPr/>
          <a:lstStyle/>
          <a:p>
            <a:r>
              <a:rPr lang="en-US" sz="2800" dirty="0"/>
              <a:t>43% of PCP clinics surveyed unwilling to prescribe to a new patient on long-term opioids</a:t>
            </a:r>
          </a:p>
          <a:p>
            <a:pPr marL="457200" lvl="1" indent="0">
              <a:buNone/>
            </a:pPr>
            <a:endParaRPr lang="en-US" sz="2800" dirty="0"/>
          </a:p>
          <a:p>
            <a:r>
              <a:rPr lang="en-US" sz="2800" dirty="0"/>
              <a:t>Why?</a:t>
            </a:r>
          </a:p>
          <a:p>
            <a:pPr lvl="1"/>
            <a:r>
              <a:rPr lang="en-US" sz="2400" dirty="0"/>
              <a:t>Stigma of chronic pain or opioid use</a:t>
            </a:r>
          </a:p>
          <a:p>
            <a:pPr lvl="1"/>
            <a:r>
              <a:rPr lang="en-US" sz="2400" dirty="0"/>
              <a:t>Fear of liability and regulatory burden</a:t>
            </a:r>
          </a:p>
          <a:p>
            <a:pPr lvl="1"/>
            <a:r>
              <a:rPr lang="en-US" sz="2400" dirty="0"/>
              <a:t>Payor and pharmacy barriers</a:t>
            </a:r>
          </a:p>
        </p:txBody>
      </p:sp>
      <p:sp>
        <p:nvSpPr>
          <p:cNvPr id="4" name="TextBox 3">
            <a:extLst>
              <a:ext uri="{FF2B5EF4-FFF2-40B4-BE49-F238E27FC236}">
                <a16:creationId xmlns:a16="http://schemas.microsoft.com/office/drawing/2014/main" id="{982400C9-FBD5-4F4D-301A-04DA8C9798B2}"/>
              </a:ext>
            </a:extLst>
          </p:cNvPr>
          <p:cNvSpPr txBox="1"/>
          <p:nvPr/>
        </p:nvSpPr>
        <p:spPr>
          <a:xfrm>
            <a:off x="1412460" y="5999162"/>
            <a:ext cx="6745703" cy="276999"/>
          </a:xfrm>
          <a:prstGeom prst="rect">
            <a:avLst/>
          </a:prstGeom>
          <a:noFill/>
        </p:spPr>
        <p:txBody>
          <a:bodyPr wrap="square" rtlCol="0">
            <a:spAutoFit/>
          </a:bodyPr>
          <a:lstStyle/>
          <a:p>
            <a:r>
              <a:rPr lang="en-US" sz="1200" dirty="0" err="1"/>
              <a:t>Lagisetty</a:t>
            </a:r>
            <a:r>
              <a:rPr lang="en-US" sz="1200" dirty="0"/>
              <a:t> P et al. Assessing reasons for decreased primary care access. Pain (2021)</a:t>
            </a:r>
          </a:p>
        </p:txBody>
      </p:sp>
      <p:pic>
        <p:nvPicPr>
          <p:cNvPr id="6" name="Picture 5" descr="White door in white room">
            <a:extLst>
              <a:ext uri="{FF2B5EF4-FFF2-40B4-BE49-F238E27FC236}">
                <a16:creationId xmlns:a16="http://schemas.microsoft.com/office/drawing/2014/main" id="{67302FE4-908F-EE0D-BE6C-42D5050E3E9B}"/>
              </a:ext>
            </a:extLst>
          </p:cNvPr>
          <p:cNvPicPr>
            <a:picLocks noChangeAspect="1"/>
          </p:cNvPicPr>
          <p:nvPr/>
        </p:nvPicPr>
        <p:blipFill>
          <a:blip r:embed="rId3"/>
          <a:stretch>
            <a:fillRect/>
          </a:stretch>
        </p:blipFill>
        <p:spPr>
          <a:xfrm>
            <a:off x="7669698" y="2325950"/>
            <a:ext cx="3503850" cy="2335900"/>
          </a:xfrm>
          <a:prstGeom prst="rect">
            <a:avLst/>
          </a:prstGeom>
        </p:spPr>
      </p:pic>
      <p:pic>
        <p:nvPicPr>
          <p:cNvPr id="5" name="Picture 4">
            <a:extLst>
              <a:ext uri="{FF2B5EF4-FFF2-40B4-BE49-F238E27FC236}">
                <a16:creationId xmlns:a16="http://schemas.microsoft.com/office/drawing/2014/main" id="{D65DC656-EB41-F0E5-EF11-4D25ABC8FF87}"/>
              </a:ext>
            </a:extLst>
          </p:cNvPr>
          <p:cNvPicPr>
            <a:picLocks noChangeAspect="1"/>
          </p:cNvPicPr>
          <p:nvPr/>
        </p:nvPicPr>
        <p:blipFill>
          <a:blip r:embed="rId4"/>
          <a:stretch>
            <a:fillRect/>
          </a:stretch>
        </p:blipFill>
        <p:spPr>
          <a:xfrm>
            <a:off x="397290" y="5764063"/>
            <a:ext cx="802860" cy="802860"/>
          </a:xfrm>
          <a:prstGeom prst="rect">
            <a:avLst/>
          </a:prstGeom>
        </p:spPr>
      </p:pic>
    </p:spTree>
    <p:extLst>
      <p:ext uri="{BB962C8B-B14F-4D97-AF65-F5344CB8AC3E}">
        <p14:creationId xmlns:p14="http://schemas.microsoft.com/office/powerpoint/2010/main" val="2566132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C5A4-B5F2-3B6C-D7A9-0BAF03124FA2}"/>
              </a:ext>
            </a:extLst>
          </p:cNvPr>
          <p:cNvSpPr>
            <a:spLocks noGrp="1"/>
          </p:cNvSpPr>
          <p:nvPr>
            <p:ph type="title"/>
          </p:nvPr>
        </p:nvSpPr>
        <p:spPr>
          <a:xfrm>
            <a:off x="609441" y="615305"/>
            <a:ext cx="10969943" cy="461665"/>
          </a:xfrm>
        </p:spPr>
        <p:txBody>
          <a:bodyPr/>
          <a:lstStyle/>
          <a:p>
            <a:r>
              <a:rPr lang="en-US" dirty="0"/>
              <a:t>Inequities in opioid prescribing and de-prescribing</a:t>
            </a:r>
          </a:p>
        </p:txBody>
      </p:sp>
      <p:sp>
        <p:nvSpPr>
          <p:cNvPr id="3" name="Text Placeholder 2">
            <a:extLst>
              <a:ext uri="{FF2B5EF4-FFF2-40B4-BE49-F238E27FC236}">
                <a16:creationId xmlns:a16="http://schemas.microsoft.com/office/drawing/2014/main" id="{CA00817F-4728-53F0-7155-CC8DE64EF4EE}"/>
              </a:ext>
            </a:extLst>
          </p:cNvPr>
          <p:cNvSpPr>
            <a:spLocks noGrp="1"/>
          </p:cNvSpPr>
          <p:nvPr>
            <p:ph type="body" sz="quarter" idx="10"/>
          </p:nvPr>
        </p:nvSpPr>
        <p:spPr/>
        <p:txBody>
          <a:bodyPr/>
          <a:lstStyle/>
          <a:p>
            <a:r>
              <a:rPr lang="en-US" sz="2400" dirty="0"/>
              <a:t>Compared with white patients, Black patients are:</a:t>
            </a:r>
          </a:p>
          <a:p>
            <a:pPr lvl="1"/>
            <a:r>
              <a:rPr lang="en-US" sz="1600" dirty="0"/>
              <a:t>Less likely to be prescribed opioids, and prescribed fewer or lower dose</a:t>
            </a:r>
            <a:r>
              <a:rPr lang="en-US" sz="1600" baseline="30000" dirty="0"/>
              <a:t>3</a:t>
            </a:r>
          </a:p>
          <a:p>
            <a:pPr lvl="1"/>
            <a:r>
              <a:rPr lang="en-US" sz="1600" dirty="0"/>
              <a:t>More likely to have prescription opioids tapered</a:t>
            </a:r>
            <a:r>
              <a:rPr lang="en-US" sz="1600" baseline="30000" dirty="0"/>
              <a:t>1</a:t>
            </a:r>
            <a:r>
              <a:rPr lang="en-US" sz="1600" dirty="0"/>
              <a:t> </a:t>
            </a:r>
          </a:p>
          <a:p>
            <a:pPr lvl="1"/>
            <a:r>
              <a:rPr lang="en-US" sz="1600" dirty="0"/>
              <a:t>More closely monitored, including more urine drug testing</a:t>
            </a:r>
            <a:r>
              <a:rPr lang="en-US" sz="1600" baseline="30000" dirty="0"/>
              <a:t>2</a:t>
            </a:r>
          </a:p>
          <a:p>
            <a:r>
              <a:rPr lang="en-US" sz="2400" dirty="0"/>
              <a:t>Similar and less pronounced trends for Latinx vs. white non-Hispanic</a:t>
            </a:r>
          </a:p>
          <a:p>
            <a:r>
              <a:rPr lang="en-US" sz="2400" dirty="0"/>
              <a:t>Compared with men, women are:</a:t>
            </a:r>
          </a:p>
          <a:p>
            <a:pPr lvl="1"/>
            <a:r>
              <a:rPr lang="en-US" sz="1600" dirty="0"/>
              <a:t>Less likely to be prescribed opioids, and prescribed lower dose</a:t>
            </a:r>
            <a:r>
              <a:rPr lang="en-US" sz="1600" baseline="30000" dirty="0"/>
              <a:t>6</a:t>
            </a:r>
          </a:p>
          <a:p>
            <a:pPr lvl="1"/>
            <a:r>
              <a:rPr lang="en-US" sz="1600" dirty="0"/>
              <a:t>More likely to have prescription opioids tapered</a:t>
            </a:r>
            <a:r>
              <a:rPr lang="en-US" sz="1600" baseline="30000" dirty="0"/>
              <a:t>5</a:t>
            </a:r>
            <a:r>
              <a:rPr lang="en-US" sz="1600" dirty="0"/>
              <a:t> </a:t>
            </a:r>
          </a:p>
          <a:p>
            <a:r>
              <a:rPr lang="en-US" sz="2000" dirty="0"/>
              <a:t>Notably, Black and female patients have </a:t>
            </a:r>
            <a:r>
              <a:rPr lang="en-US" sz="2000" i="1" dirty="0"/>
              <a:t>lower</a:t>
            </a:r>
            <a:r>
              <a:rPr lang="en-US" sz="2000" dirty="0"/>
              <a:t> risk for prescription opioid death than white and male patients</a:t>
            </a:r>
          </a:p>
          <a:p>
            <a:endParaRPr lang="en-US" dirty="0"/>
          </a:p>
        </p:txBody>
      </p:sp>
      <p:sp>
        <p:nvSpPr>
          <p:cNvPr id="4" name="TextBox 3">
            <a:extLst>
              <a:ext uri="{FF2B5EF4-FFF2-40B4-BE49-F238E27FC236}">
                <a16:creationId xmlns:a16="http://schemas.microsoft.com/office/drawing/2014/main" id="{7D829189-8304-A80A-3A51-B502146E12A2}"/>
              </a:ext>
            </a:extLst>
          </p:cNvPr>
          <p:cNvSpPr txBox="1"/>
          <p:nvPr/>
        </p:nvSpPr>
        <p:spPr>
          <a:xfrm>
            <a:off x="1412460" y="5657661"/>
            <a:ext cx="7231810" cy="1015663"/>
          </a:xfrm>
          <a:prstGeom prst="rect">
            <a:avLst/>
          </a:prstGeom>
          <a:solidFill>
            <a:schemeClr val="bg1"/>
          </a:solidFill>
        </p:spPr>
        <p:txBody>
          <a:bodyPr wrap="square" rtlCol="0">
            <a:spAutoFit/>
          </a:bodyPr>
          <a:lstStyle/>
          <a:p>
            <a:r>
              <a:rPr lang="en-US" sz="1200" baseline="30000" dirty="0"/>
              <a:t>1</a:t>
            </a:r>
            <a:r>
              <a:rPr lang="en-US" sz="1200" dirty="0"/>
              <a:t>Buonora M et al., Pain Medicine (2019); </a:t>
            </a:r>
            <a:r>
              <a:rPr lang="en-US" sz="1200" baseline="30000" dirty="0"/>
              <a:t>2</a:t>
            </a:r>
            <a:r>
              <a:rPr lang="en-US" sz="1200" dirty="0"/>
              <a:t>Becker WC et al., Ann Family Med (2011), Hausmann LR et al. Pain (2013); </a:t>
            </a:r>
            <a:r>
              <a:rPr lang="en-US" sz="1200" baseline="30000" dirty="0"/>
              <a:t>3</a:t>
            </a:r>
            <a:r>
              <a:rPr lang="en-US" sz="1200" dirty="0"/>
              <a:t>Pletcher MJ et al., JAMA (2008), Joynt M et al, JGIM (2013), Todd KH Ann </a:t>
            </a:r>
            <a:r>
              <a:rPr lang="en-US" sz="1200" dirty="0" err="1"/>
              <a:t>Emerg</a:t>
            </a:r>
            <a:r>
              <a:rPr lang="en-US" sz="1200" dirty="0"/>
              <a:t> Med (2000), Wisniewski AM et al., J Addict Med (2008), Morasco BJ et al., Pain (2010); </a:t>
            </a:r>
            <a:r>
              <a:rPr lang="en-US" sz="1200" baseline="30000" dirty="0"/>
              <a:t>4</a:t>
            </a:r>
            <a:r>
              <a:rPr lang="en-US" sz="1200" dirty="0"/>
              <a:t> Hoffman KM et al., PNAS (2016); </a:t>
            </a:r>
            <a:r>
              <a:rPr lang="en-US" sz="1200" baseline="30000" dirty="0"/>
              <a:t>5</a:t>
            </a:r>
            <a:r>
              <a:rPr lang="en-US" sz="1200" dirty="0"/>
              <a:t>Buonora M et al., Pain Medicine (2019); </a:t>
            </a:r>
            <a:r>
              <a:rPr lang="en-US" sz="1200" baseline="30000" dirty="0"/>
              <a:t>6</a:t>
            </a:r>
            <a:r>
              <a:rPr lang="en-US" sz="1200" dirty="0"/>
              <a:t>Kaplovitch E, et al. </a:t>
            </a:r>
            <a:r>
              <a:rPr lang="en-US" sz="1200" dirty="0" err="1"/>
              <a:t>PLoS</a:t>
            </a:r>
            <a:r>
              <a:rPr lang="en-US" sz="1200" dirty="0"/>
              <a:t> One (2015), Wisniewski AM et al, J Addict Med (2008)</a:t>
            </a:r>
          </a:p>
        </p:txBody>
      </p:sp>
      <p:pic>
        <p:nvPicPr>
          <p:cNvPr id="5" name="Picture 4">
            <a:extLst>
              <a:ext uri="{FF2B5EF4-FFF2-40B4-BE49-F238E27FC236}">
                <a16:creationId xmlns:a16="http://schemas.microsoft.com/office/drawing/2014/main" id="{3677717D-10FD-D9DD-9CBD-179A10B2AB1C}"/>
              </a:ext>
            </a:extLst>
          </p:cNvPr>
          <p:cNvPicPr>
            <a:picLocks noChangeAspect="1"/>
          </p:cNvPicPr>
          <p:nvPr/>
        </p:nvPicPr>
        <p:blipFill>
          <a:blip r:embed="rId3"/>
          <a:stretch>
            <a:fillRect/>
          </a:stretch>
        </p:blipFill>
        <p:spPr>
          <a:xfrm>
            <a:off x="397290" y="5764063"/>
            <a:ext cx="802860" cy="802860"/>
          </a:xfrm>
          <a:prstGeom prst="rect">
            <a:avLst/>
          </a:prstGeom>
        </p:spPr>
      </p:pic>
    </p:spTree>
    <p:extLst>
      <p:ext uri="{BB962C8B-B14F-4D97-AF65-F5344CB8AC3E}">
        <p14:creationId xmlns:p14="http://schemas.microsoft.com/office/powerpoint/2010/main" val="3483951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214D-66E7-CE41-89AD-E934012DD5E8}"/>
              </a:ext>
            </a:extLst>
          </p:cNvPr>
          <p:cNvSpPr>
            <a:spLocks noGrp="1"/>
          </p:cNvSpPr>
          <p:nvPr>
            <p:ph type="title"/>
          </p:nvPr>
        </p:nvSpPr>
        <p:spPr/>
        <p:txBody>
          <a:bodyPr/>
          <a:lstStyle/>
          <a:p>
            <a:r>
              <a:rPr lang="en-US" dirty="0"/>
              <a:t>Harms of rapid taper or discontinuation</a:t>
            </a:r>
          </a:p>
        </p:txBody>
      </p:sp>
      <p:sp>
        <p:nvSpPr>
          <p:cNvPr id="3" name="Content Placeholder 2">
            <a:extLst>
              <a:ext uri="{FF2B5EF4-FFF2-40B4-BE49-F238E27FC236}">
                <a16:creationId xmlns:a16="http://schemas.microsoft.com/office/drawing/2014/main" id="{E76DA302-EBED-7043-AD17-1CFC8B95F34F}"/>
              </a:ext>
            </a:extLst>
          </p:cNvPr>
          <p:cNvSpPr>
            <a:spLocks noGrp="1"/>
          </p:cNvSpPr>
          <p:nvPr>
            <p:ph idx="1"/>
          </p:nvPr>
        </p:nvSpPr>
        <p:spPr>
          <a:xfrm>
            <a:off x="609441" y="1600201"/>
            <a:ext cx="9599771" cy="4060861"/>
          </a:xfrm>
        </p:spPr>
        <p:txBody>
          <a:bodyPr/>
          <a:lstStyle/>
          <a:p>
            <a:r>
              <a:rPr lang="en-US" sz="2400" dirty="0">
                <a:latin typeface="+mn-lt"/>
              </a:rPr>
              <a:t>Opioid withdrawal</a:t>
            </a:r>
            <a:endParaRPr lang="en-US" sz="2400" baseline="30000" dirty="0">
              <a:latin typeface="+mn-lt"/>
            </a:endParaRPr>
          </a:p>
          <a:p>
            <a:r>
              <a:rPr lang="en-US" sz="2400" dirty="0">
                <a:latin typeface="+mn-lt"/>
              </a:rPr>
              <a:t>Exacerbation of pain</a:t>
            </a:r>
          </a:p>
          <a:p>
            <a:r>
              <a:rPr lang="en-US" sz="2400" dirty="0">
                <a:latin typeface="+mn-lt"/>
              </a:rPr>
              <a:t>Psychological distress, suicidality, and death</a:t>
            </a:r>
            <a:r>
              <a:rPr lang="en-US" sz="2400" baseline="30000" dirty="0">
                <a:latin typeface="+mn-lt"/>
              </a:rPr>
              <a:t>1</a:t>
            </a:r>
          </a:p>
          <a:p>
            <a:r>
              <a:rPr lang="en-US" sz="2400" dirty="0">
                <a:latin typeface="+mn-lt"/>
              </a:rPr>
              <a:t>Termination of chronic medical care</a:t>
            </a:r>
            <a:r>
              <a:rPr lang="en-US" sz="2400" baseline="30000" dirty="0">
                <a:latin typeface="+mn-lt"/>
              </a:rPr>
              <a:t>2</a:t>
            </a:r>
            <a:endParaRPr lang="en-US" sz="2400" dirty="0">
              <a:latin typeface="+mn-lt"/>
            </a:endParaRPr>
          </a:p>
          <a:p>
            <a:r>
              <a:rPr lang="en-US" sz="2400" dirty="0">
                <a:latin typeface="+mn-lt"/>
              </a:rPr>
              <a:t>Illicit opioid use</a:t>
            </a:r>
            <a:r>
              <a:rPr lang="en-US" sz="2400" baseline="30000" dirty="0">
                <a:latin typeface="+mn-lt"/>
              </a:rPr>
              <a:t>3</a:t>
            </a:r>
          </a:p>
          <a:p>
            <a:r>
              <a:rPr lang="en-US" sz="2400" dirty="0">
                <a:latin typeface="+mn-lt"/>
              </a:rPr>
              <a:t>Opioid-related hospitalization and ED visits</a:t>
            </a:r>
            <a:r>
              <a:rPr lang="en-US" sz="2400" baseline="30000" dirty="0">
                <a:latin typeface="+mn-lt"/>
              </a:rPr>
              <a:t>4</a:t>
            </a:r>
            <a:endParaRPr lang="en-US" sz="2400" dirty="0">
              <a:latin typeface="+mn-lt"/>
            </a:endParaRPr>
          </a:p>
          <a:p>
            <a:r>
              <a:rPr lang="en-US" sz="2400" dirty="0">
                <a:latin typeface="+mn-lt"/>
              </a:rPr>
              <a:t>Overdose and overdose death</a:t>
            </a:r>
            <a:r>
              <a:rPr lang="en-US" sz="2400" baseline="30000" dirty="0">
                <a:latin typeface="+mn-lt"/>
              </a:rPr>
              <a:t>5</a:t>
            </a:r>
            <a:endParaRPr lang="en-US" sz="2400" dirty="0">
              <a:highlight>
                <a:srgbClr val="FFFF00"/>
              </a:highlight>
              <a:latin typeface="+mn-lt"/>
            </a:endParaRPr>
          </a:p>
          <a:p>
            <a:pPr lvl="1"/>
            <a:r>
              <a:rPr lang="en-US" sz="2000" dirty="0">
                <a:latin typeface="+mn-lt"/>
              </a:rPr>
              <a:t>Possible explanations: Decreased tolerance after tapering, non-prescribed opioids, suicidality, confusion about change in prescription</a:t>
            </a:r>
          </a:p>
        </p:txBody>
      </p:sp>
      <p:sp>
        <p:nvSpPr>
          <p:cNvPr id="4" name="TextBox 3">
            <a:extLst>
              <a:ext uri="{FF2B5EF4-FFF2-40B4-BE49-F238E27FC236}">
                <a16:creationId xmlns:a16="http://schemas.microsoft.com/office/drawing/2014/main" id="{51FD2A9B-B511-F944-9124-9A27F059FF74}"/>
              </a:ext>
            </a:extLst>
          </p:cNvPr>
          <p:cNvSpPr txBox="1"/>
          <p:nvPr/>
        </p:nvSpPr>
        <p:spPr>
          <a:xfrm>
            <a:off x="1371600" y="6007155"/>
            <a:ext cx="9963508" cy="461665"/>
          </a:xfrm>
          <a:prstGeom prst="rect">
            <a:avLst/>
          </a:prstGeom>
          <a:noFill/>
        </p:spPr>
        <p:txBody>
          <a:bodyPr wrap="square" rtlCol="0">
            <a:spAutoFit/>
          </a:bodyPr>
          <a:lstStyle/>
          <a:p>
            <a:r>
              <a:rPr lang="en-US" sz="1200" baseline="30000" dirty="0"/>
              <a:t>1</a:t>
            </a:r>
            <a:r>
              <a:rPr lang="en-US" sz="1200" dirty="0"/>
              <a:t>Demidenko MI et al., </a:t>
            </a:r>
            <a:r>
              <a:rPr lang="en-US" sz="1200" dirty="0" err="1"/>
              <a:t>Genl</a:t>
            </a:r>
            <a:r>
              <a:rPr lang="en-US" sz="1200" dirty="0"/>
              <a:t> Hosp Psych (2017), Oliva EM et al., BMJ (2020); </a:t>
            </a:r>
            <a:r>
              <a:rPr lang="en-US" sz="1200" baseline="30000" dirty="0"/>
              <a:t>2 </a:t>
            </a:r>
            <a:r>
              <a:rPr lang="en-US" sz="1200" dirty="0"/>
              <a:t>Perez HE et al., JGIM (2019); </a:t>
            </a:r>
            <a:r>
              <a:rPr lang="en-US" sz="1200" baseline="30000" dirty="0"/>
              <a:t>3</a:t>
            </a:r>
            <a:r>
              <a:rPr lang="en-US" sz="1200" dirty="0"/>
              <a:t> Binswanger IA et al., DAD (2020), Coffin PO et al., </a:t>
            </a:r>
            <a:r>
              <a:rPr lang="en-US" sz="1200" dirty="0" err="1"/>
              <a:t>Plos</a:t>
            </a:r>
            <a:r>
              <a:rPr lang="en-US" sz="1200" dirty="0"/>
              <a:t> One (2020); </a:t>
            </a:r>
            <a:r>
              <a:rPr lang="en-US" sz="1200" baseline="30000" dirty="0"/>
              <a:t>4</a:t>
            </a:r>
            <a:r>
              <a:rPr lang="en-US" sz="1200" dirty="0"/>
              <a:t>Mark TL et al., JSAT (2019); </a:t>
            </a:r>
            <a:r>
              <a:rPr lang="en-US" sz="1200" baseline="30000" dirty="0"/>
              <a:t>5</a:t>
            </a:r>
            <a:r>
              <a:rPr lang="en-US" sz="1200" dirty="0"/>
              <a:t>James JR et al., JGIM (2019), Glanz JM et al., JAMA Network Open (2019) </a:t>
            </a:r>
          </a:p>
        </p:txBody>
      </p:sp>
      <p:pic>
        <p:nvPicPr>
          <p:cNvPr id="5" name="Picture 4">
            <a:extLst>
              <a:ext uri="{FF2B5EF4-FFF2-40B4-BE49-F238E27FC236}">
                <a16:creationId xmlns:a16="http://schemas.microsoft.com/office/drawing/2014/main" id="{DCC5344B-FC0D-E1F8-821B-EC594C2259DC}"/>
              </a:ext>
            </a:extLst>
          </p:cNvPr>
          <p:cNvPicPr>
            <a:picLocks noChangeAspect="1"/>
          </p:cNvPicPr>
          <p:nvPr/>
        </p:nvPicPr>
        <p:blipFill>
          <a:blip r:embed="rId3"/>
          <a:stretch>
            <a:fillRect/>
          </a:stretch>
        </p:blipFill>
        <p:spPr>
          <a:xfrm>
            <a:off x="397290" y="5764063"/>
            <a:ext cx="802860" cy="802860"/>
          </a:xfrm>
          <a:prstGeom prst="rect">
            <a:avLst/>
          </a:prstGeom>
        </p:spPr>
      </p:pic>
    </p:spTree>
    <p:extLst>
      <p:ext uri="{BB962C8B-B14F-4D97-AF65-F5344CB8AC3E}">
        <p14:creationId xmlns:p14="http://schemas.microsoft.com/office/powerpoint/2010/main" val="642078776"/>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40A2-CB14-5F15-30A1-0087348F2A0D}"/>
              </a:ext>
            </a:extLst>
          </p:cNvPr>
          <p:cNvSpPr>
            <a:spLocks noGrp="1"/>
          </p:cNvSpPr>
          <p:nvPr>
            <p:ph type="title"/>
          </p:nvPr>
        </p:nvSpPr>
        <p:spPr>
          <a:xfrm>
            <a:off x="609441" y="615305"/>
            <a:ext cx="10969943" cy="461665"/>
          </a:xfrm>
        </p:spPr>
        <p:txBody>
          <a:bodyPr/>
          <a:lstStyle/>
          <a:p>
            <a:r>
              <a:rPr lang="en-US" dirty="0"/>
              <a:t>Reaction to overzealous opioid de-prescribing</a:t>
            </a:r>
          </a:p>
        </p:txBody>
      </p:sp>
      <p:sp>
        <p:nvSpPr>
          <p:cNvPr id="3" name="Text Placeholder 2">
            <a:extLst>
              <a:ext uri="{FF2B5EF4-FFF2-40B4-BE49-F238E27FC236}">
                <a16:creationId xmlns:a16="http://schemas.microsoft.com/office/drawing/2014/main" id="{2F0209AD-C7E5-2D0D-3324-3613AC57FE1B}"/>
              </a:ext>
            </a:extLst>
          </p:cNvPr>
          <p:cNvSpPr>
            <a:spLocks noGrp="1"/>
          </p:cNvSpPr>
          <p:nvPr>
            <p:ph type="body" sz="quarter" idx="10"/>
          </p:nvPr>
        </p:nvSpPr>
        <p:spPr>
          <a:xfrm>
            <a:off x="609601" y="1541721"/>
            <a:ext cx="8195176" cy="4457441"/>
          </a:xfrm>
        </p:spPr>
        <p:txBody>
          <a:bodyPr/>
          <a:lstStyle/>
          <a:p>
            <a:pPr marL="0" indent="0">
              <a:buNone/>
            </a:pPr>
            <a:r>
              <a:rPr lang="en-US" b="1" dirty="0"/>
              <a:t>U.S. Department of Health and Human Services Guideline (2019)</a:t>
            </a:r>
          </a:p>
          <a:p>
            <a:r>
              <a:rPr lang="en-US" sz="2400" dirty="0"/>
              <a:t>Opioids should not be tapered rapidly or discontinued suddenly</a:t>
            </a:r>
          </a:p>
          <a:p>
            <a:pPr lvl="1"/>
            <a:r>
              <a:rPr lang="en-US" sz="2000" dirty="0"/>
              <a:t>Except if there is a life-threatening issue, such as impending overdose</a:t>
            </a:r>
          </a:p>
          <a:p>
            <a:pPr marL="0" indent="0">
              <a:buNone/>
            </a:pPr>
            <a:endParaRPr lang="en-US" b="1" dirty="0"/>
          </a:p>
          <a:p>
            <a:pPr marL="0" indent="0">
              <a:buNone/>
            </a:pPr>
            <a:r>
              <a:rPr lang="en-US" b="1" dirty="0"/>
              <a:t>CDC (2022)</a:t>
            </a:r>
          </a:p>
          <a:p>
            <a:r>
              <a:rPr lang="en-US" dirty="0">
                <a:solidFill>
                  <a:srgbClr val="414042"/>
                </a:solidFill>
                <a:latin typeface="+mn-lt"/>
              </a:rPr>
              <a:t>“Misapplication [of the 2016 guideline] including inflexible application of recommended dosage and duration thresholds, </a:t>
            </a:r>
            <a:r>
              <a:rPr lang="en-US" b="1" dirty="0">
                <a:solidFill>
                  <a:srgbClr val="414042"/>
                </a:solidFill>
                <a:latin typeface="+mn-lt"/>
              </a:rPr>
              <a:t>contributed to patient harms…</a:t>
            </a:r>
            <a:r>
              <a:rPr lang="en-US" dirty="0">
                <a:solidFill>
                  <a:srgbClr val="414042"/>
                </a:solidFill>
                <a:latin typeface="+mn-lt"/>
              </a:rPr>
              <a:t>These experiences underlined the need for an updated guideline reinforcing the importance of </a:t>
            </a:r>
            <a:r>
              <a:rPr lang="en-US" b="1" dirty="0">
                <a:solidFill>
                  <a:srgbClr val="414042"/>
                </a:solidFill>
                <a:latin typeface="+mn-lt"/>
              </a:rPr>
              <a:t>flexible</a:t>
            </a:r>
            <a:r>
              <a:rPr lang="en-US" dirty="0">
                <a:solidFill>
                  <a:srgbClr val="414042"/>
                </a:solidFill>
                <a:latin typeface="+mn-lt"/>
              </a:rPr>
              <a:t>, </a:t>
            </a:r>
            <a:r>
              <a:rPr lang="en-US" b="1" dirty="0">
                <a:solidFill>
                  <a:srgbClr val="414042"/>
                </a:solidFill>
                <a:latin typeface="+mn-lt"/>
              </a:rPr>
              <a:t>individualized</a:t>
            </a:r>
            <a:r>
              <a:rPr lang="en-US" dirty="0">
                <a:solidFill>
                  <a:srgbClr val="414042"/>
                </a:solidFill>
                <a:latin typeface="+mn-lt"/>
              </a:rPr>
              <a:t>, </a:t>
            </a:r>
            <a:r>
              <a:rPr lang="en-US" b="1" dirty="0">
                <a:solidFill>
                  <a:srgbClr val="414042"/>
                </a:solidFill>
                <a:latin typeface="+mn-lt"/>
              </a:rPr>
              <a:t>patient-centered </a:t>
            </a:r>
            <a:r>
              <a:rPr lang="en-US" dirty="0">
                <a:solidFill>
                  <a:srgbClr val="414042"/>
                </a:solidFill>
                <a:latin typeface="+mn-lt"/>
              </a:rPr>
              <a:t>care.”</a:t>
            </a:r>
            <a:endParaRPr lang="en-US" dirty="0">
              <a:solidFill>
                <a:srgbClr val="414042"/>
              </a:solidFill>
              <a:highlight>
                <a:srgbClr val="FFFF00"/>
              </a:highlight>
              <a:latin typeface="+mn-lt"/>
            </a:endParaRPr>
          </a:p>
        </p:txBody>
      </p:sp>
      <p:pic>
        <p:nvPicPr>
          <p:cNvPr id="4" name="Picture 2">
            <a:extLst>
              <a:ext uri="{FF2B5EF4-FFF2-40B4-BE49-F238E27FC236}">
                <a16:creationId xmlns:a16="http://schemas.microsoft.com/office/drawing/2014/main" id="{55D61A23-2DE8-5FB1-2BA8-616DE271C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185" t="6734" r="14770" b="2354"/>
          <a:stretch/>
        </p:blipFill>
        <p:spPr bwMode="auto">
          <a:xfrm>
            <a:off x="8804776" y="1397719"/>
            <a:ext cx="2340940" cy="31602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a:extLst>
              <a:ext uri="{FF2B5EF4-FFF2-40B4-BE49-F238E27FC236}">
                <a16:creationId xmlns:a16="http://schemas.microsoft.com/office/drawing/2014/main" id="{EF93D1BD-573E-77E5-41A4-2A9DB2669AE2}"/>
              </a:ext>
            </a:extLst>
          </p:cNvPr>
          <p:cNvSpPr txBox="1"/>
          <p:nvPr/>
        </p:nvSpPr>
        <p:spPr>
          <a:xfrm>
            <a:off x="1366678" y="6325414"/>
            <a:ext cx="7034372" cy="276999"/>
          </a:xfrm>
          <a:prstGeom prst="rect">
            <a:avLst/>
          </a:prstGeom>
          <a:solidFill>
            <a:schemeClr val="bg1"/>
          </a:solidFill>
        </p:spPr>
        <p:txBody>
          <a:bodyPr wrap="square" rtlCol="0">
            <a:spAutoFit/>
          </a:bodyPr>
          <a:lstStyle/>
          <a:p>
            <a:r>
              <a:rPr lang="en-US" sz="1200" dirty="0"/>
              <a:t>Dowell D et al. NEJM (2022), CDC website </a:t>
            </a:r>
          </a:p>
        </p:txBody>
      </p:sp>
      <p:pic>
        <p:nvPicPr>
          <p:cNvPr id="5" name="Picture 4">
            <a:extLst>
              <a:ext uri="{FF2B5EF4-FFF2-40B4-BE49-F238E27FC236}">
                <a16:creationId xmlns:a16="http://schemas.microsoft.com/office/drawing/2014/main" id="{601F4BD7-AAAF-268C-DC07-E9C776F8329E}"/>
              </a:ext>
            </a:extLst>
          </p:cNvPr>
          <p:cNvPicPr>
            <a:picLocks noChangeAspect="1"/>
          </p:cNvPicPr>
          <p:nvPr/>
        </p:nvPicPr>
        <p:blipFill>
          <a:blip r:embed="rId4"/>
          <a:stretch>
            <a:fillRect/>
          </a:stretch>
        </p:blipFill>
        <p:spPr>
          <a:xfrm>
            <a:off x="397290" y="5764063"/>
            <a:ext cx="802860" cy="802860"/>
          </a:xfrm>
          <a:prstGeom prst="rect">
            <a:avLst/>
          </a:prstGeom>
        </p:spPr>
      </p:pic>
    </p:spTree>
    <p:extLst>
      <p:ext uri="{BB962C8B-B14F-4D97-AF65-F5344CB8AC3E}">
        <p14:creationId xmlns:p14="http://schemas.microsoft.com/office/powerpoint/2010/main" val="172941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CEDEA-CE3F-DBA7-79C1-54D6DCD9E758}"/>
              </a:ext>
            </a:extLst>
          </p:cNvPr>
          <p:cNvSpPr>
            <a:spLocks noGrp="1"/>
          </p:cNvSpPr>
          <p:nvPr>
            <p:ph type="title"/>
          </p:nvPr>
        </p:nvSpPr>
        <p:spPr/>
        <p:txBody>
          <a:bodyPr/>
          <a:lstStyle/>
          <a:p>
            <a:r>
              <a:rPr lang="en-US" dirty="0"/>
              <a:t>Updated 2022 CDC guideline</a:t>
            </a:r>
            <a:endParaRPr lang="en-US" dirty="0">
              <a:highlight>
                <a:srgbClr val="FFFF00"/>
              </a:highlight>
            </a:endParaRPr>
          </a:p>
        </p:txBody>
      </p:sp>
      <p:sp>
        <p:nvSpPr>
          <p:cNvPr id="4" name="Oval 3">
            <a:extLst>
              <a:ext uri="{FF2B5EF4-FFF2-40B4-BE49-F238E27FC236}">
                <a16:creationId xmlns:a16="http://schemas.microsoft.com/office/drawing/2014/main" id="{8BB8D881-1C34-3013-6D28-4DD93017100B}"/>
              </a:ext>
            </a:extLst>
          </p:cNvPr>
          <p:cNvSpPr/>
          <p:nvPr/>
        </p:nvSpPr>
        <p:spPr>
          <a:xfrm>
            <a:off x="609441" y="1076970"/>
            <a:ext cx="6562324" cy="5383857"/>
          </a:xfrm>
          <a:prstGeom prst="ellips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endParaRPr lang="en-US" dirty="0">
              <a:solidFill>
                <a:schemeClr val="tx2"/>
              </a:solidFill>
            </a:endParaRPr>
          </a:p>
        </p:txBody>
      </p:sp>
      <p:sp>
        <p:nvSpPr>
          <p:cNvPr id="6" name="TextBox 5">
            <a:extLst>
              <a:ext uri="{FF2B5EF4-FFF2-40B4-BE49-F238E27FC236}">
                <a16:creationId xmlns:a16="http://schemas.microsoft.com/office/drawing/2014/main" id="{3D2ADA59-7877-0308-24CC-9B3EE5B0914A}"/>
              </a:ext>
            </a:extLst>
          </p:cNvPr>
          <p:cNvSpPr txBox="1"/>
          <p:nvPr/>
        </p:nvSpPr>
        <p:spPr>
          <a:xfrm>
            <a:off x="1412301" y="6321376"/>
            <a:ext cx="3519647" cy="276999"/>
          </a:xfrm>
          <a:prstGeom prst="rect">
            <a:avLst/>
          </a:prstGeom>
          <a:solidFill>
            <a:schemeClr val="bg1"/>
          </a:solidFill>
        </p:spPr>
        <p:txBody>
          <a:bodyPr wrap="square" rtlCol="0">
            <a:spAutoFit/>
          </a:bodyPr>
          <a:lstStyle/>
          <a:p>
            <a:r>
              <a:rPr lang="en-US" sz="1200" dirty="0"/>
              <a:t>Dowell D et al. NEJM (2022), CDC website </a:t>
            </a:r>
          </a:p>
        </p:txBody>
      </p:sp>
      <p:pic>
        <p:nvPicPr>
          <p:cNvPr id="7" name="Picture 1">
            <a:extLst>
              <a:ext uri="{FF2B5EF4-FFF2-40B4-BE49-F238E27FC236}">
                <a16:creationId xmlns:a16="http://schemas.microsoft.com/office/drawing/2014/main" id="{79AA6390-8103-89E5-005F-C266F00A3B7B}"/>
              </a:ext>
            </a:extLst>
          </p:cNvPr>
          <p:cNvPicPr>
            <a:picLocks noChangeAspect="1"/>
          </p:cNvPicPr>
          <p:nvPr/>
        </p:nvPicPr>
        <p:blipFill>
          <a:blip r:embed="rId3">
            <a:extLst>
              <a:ext uri="{28A0092B-C50C-407E-A947-70E740481C1C}">
                <a14:useLocalDpi xmlns:a14="http://schemas.microsoft.com/office/drawing/2010/main" val="0"/>
              </a:ext>
            </a:extLst>
          </a:blip>
          <a:srcRect t="267" b="18365"/>
          <a:stretch>
            <a:fillRect/>
          </a:stretch>
        </p:blipFill>
        <p:spPr bwMode="auto">
          <a:xfrm>
            <a:off x="10306567" y="455656"/>
            <a:ext cx="1272817" cy="780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6B272CC6-6AAC-76AA-A158-2060149FC8C1}"/>
              </a:ext>
            </a:extLst>
          </p:cNvPr>
          <p:cNvSpPr>
            <a:spLocks noGrp="1"/>
          </p:cNvSpPr>
          <p:nvPr>
            <p:ph type="body" sz="quarter" idx="10"/>
          </p:nvPr>
        </p:nvSpPr>
        <p:spPr>
          <a:xfrm>
            <a:off x="1598334" y="1474143"/>
            <a:ext cx="9457098" cy="5383857"/>
          </a:xfrm>
        </p:spPr>
        <p:txBody>
          <a:bodyPr/>
          <a:lstStyle/>
          <a:p>
            <a:pPr marL="0" indent="0">
              <a:buNone/>
            </a:pPr>
            <a:r>
              <a:rPr lang="en-US" sz="2400" b="1" dirty="0"/>
              <a:t>My summary of key changes: </a:t>
            </a:r>
          </a:p>
          <a:p>
            <a:pPr marL="0" indent="0">
              <a:buNone/>
            </a:pPr>
            <a:endParaRPr lang="en-US" sz="1000" b="1" dirty="0"/>
          </a:p>
          <a:p>
            <a:r>
              <a:rPr lang="en-US" sz="2400" dirty="0"/>
              <a:t>Less paternalistic, more collaborative</a:t>
            </a:r>
          </a:p>
          <a:p>
            <a:r>
              <a:rPr lang="en-US" sz="2400" dirty="0"/>
              <a:t>More room for individualized care rather than </a:t>
            </a:r>
            <a:r>
              <a:rPr lang="en-US" sz="2200" dirty="0"/>
              <a:t>algorithmic</a:t>
            </a:r>
            <a:r>
              <a:rPr lang="en-US" sz="2400" dirty="0"/>
              <a:t> (removed 90 MME threshold, 3-7 days for acute pain, less “avoid” language)</a:t>
            </a:r>
          </a:p>
          <a:p>
            <a:r>
              <a:rPr lang="en-US" sz="2400" dirty="0"/>
              <a:t>Emphasized provider responsibility to provide care</a:t>
            </a:r>
          </a:p>
          <a:p>
            <a:r>
              <a:rPr lang="en-US" sz="2400" dirty="0"/>
              <a:t>Loads of new guidance in “implementation considerations”</a:t>
            </a:r>
          </a:p>
          <a:p>
            <a:r>
              <a:rPr lang="en-US" sz="2400" dirty="0"/>
              <a:t>Clarified that the guideline is not for payors, health systems, or regulators to set rigid standards and they “should ensure that policies do not result in rapid tapers or abrupt discontinuation” </a:t>
            </a:r>
            <a:endParaRPr lang="en-US" sz="2400" dirty="0">
              <a:highlight>
                <a:srgbClr val="FFFF00"/>
              </a:highlight>
            </a:endParaRPr>
          </a:p>
          <a:p>
            <a:pPr marL="0" indent="0">
              <a:buNone/>
            </a:pPr>
            <a:endParaRPr lang="en-US" sz="2400" dirty="0"/>
          </a:p>
        </p:txBody>
      </p:sp>
      <p:pic>
        <p:nvPicPr>
          <p:cNvPr id="5" name="Picture 4">
            <a:extLst>
              <a:ext uri="{FF2B5EF4-FFF2-40B4-BE49-F238E27FC236}">
                <a16:creationId xmlns:a16="http://schemas.microsoft.com/office/drawing/2014/main" id="{682BF3FF-DD88-F8E2-D72D-B35317176053}"/>
              </a:ext>
            </a:extLst>
          </p:cNvPr>
          <p:cNvPicPr>
            <a:picLocks noChangeAspect="1"/>
          </p:cNvPicPr>
          <p:nvPr/>
        </p:nvPicPr>
        <p:blipFill>
          <a:blip r:embed="rId4"/>
          <a:stretch>
            <a:fillRect/>
          </a:stretch>
        </p:blipFill>
        <p:spPr>
          <a:xfrm>
            <a:off x="397290" y="5764063"/>
            <a:ext cx="802860" cy="802860"/>
          </a:xfrm>
          <a:prstGeom prst="rect">
            <a:avLst/>
          </a:prstGeom>
        </p:spPr>
      </p:pic>
    </p:spTree>
    <p:extLst>
      <p:ext uri="{BB962C8B-B14F-4D97-AF65-F5344CB8AC3E}">
        <p14:creationId xmlns:p14="http://schemas.microsoft.com/office/powerpoint/2010/main" val="314055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DC011-BDCF-A10D-1B6C-76E6F84F7CF5}"/>
              </a:ext>
            </a:extLst>
          </p:cNvPr>
          <p:cNvSpPr>
            <a:spLocks noGrp="1"/>
          </p:cNvSpPr>
          <p:nvPr>
            <p:ph type="title"/>
          </p:nvPr>
        </p:nvSpPr>
        <p:spPr/>
        <p:txBody>
          <a:bodyPr/>
          <a:lstStyle/>
          <a:p>
            <a:r>
              <a:rPr lang="en-US" dirty="0"/>
              <a:t>Some highlights of the revised CDC recommendations</a:t>
            </a:r>
          </a:p>
        </p:txBody>
      </p:sp>
      <p:sp>
        <p:nvSpPr>
          <p:cNvPr id="3" name="Text Placeholder 2">
            <a:extLst>
              <a:ext uri="{FF2B5EF4-FFF2-40B4-BE49-F238E27FC236}">
                <a16:creationId xmlns:a16="http://schemas.microsoft.com/office/drawing/2014/main" id="{9627E434-864F-CD35-FA01-AE79043B5576}"/>
              </a:ext>
            </a:extLst>
          </p:cNvPr>
          <p:cNvSpPr>
            <a:spLocks noGrp="1"/>
          </p:cNvSpPr>
          <p:nvPr>
            <p:ph type="body" sz="quarter" idx="10"/>
          </p:nvPr>
        </p:nvSpPr>
        <p:spPr>
          <a:xfrm>
            <a:off x="609600" y="1406105"/>
            <a:ext cx="11181935" cy="4593057"/>
          </a:xfrm>
        </p:spPr>
        <p:txBody>
          <a:bodyPr/>
          <a:lstStyle/>
          <a:p>
            <a:r>
              <a:rPr lang="en-US" dirty="0"/>
              <a:t>New guidance on non-opioid treatments for acute, chronic, and sub-acute pain</a:t>
            </a:r>
          </a:p>
          <a:p>
            <a:pPr lvl="1"/>
            <a:r>
              <a:rPr lang="en-US" dirty="0"/>
              <a:t>Acute: ice, heat, NSAIDS, triptans, etc. Chronic: PT, CBT, SNRIs, etc.</a:t>
            </a:r>
          </a:p>
          <a:p>
            <a:pPr lvl="1"/>
            <a:r>
              <a:rPr lang="en-US" dirty="0"/>
              <a:t>Be intentional if transition from acute event to long-term treatment </a:t>
            </a:r>
          </a:p>
          <a:p>
            <a:r>
              <a:rPr lang="en-US" dirty="0"/>
              <a:t>Still, prescribe the lowest effective dose of opioids for chronic pain</a:t>
            </a:r>
          </a:p>
          <a:p>
            <a:pPr lvl="1"/>
            <a:r>
              <a:rPr lang="en-US" dirty="0"/>
              <a:t>Avoid increasing dosage above levels likely to yield diminishing returns in </a:t>
            </a:r>
            <a:r>
              <a:rPr lang="en-US" dirty="0" err="1"/>
              <a:t>benefits:risks</a:t>
            </a:r>
            <a:endParaRPr lang="en-US" dirty="0"/>
          </a:p>
          <a:p>
            <a:r>
              <a:rPr lang="en-US" dirty="0"/>
              <a:t>Regarding tapering: “If benefits do not exceed risks, </a:t>
            </a:r>
            <a:r>
              <a:rPr lang="en-US" i="1" dirty="0"/>
              <a:t>work closely with patients to gradually</a:t>
            </a:r>
            <a:r>
              <a:rPr lang="en-US" dirty="0"/>
              <a:t> taper or lower doses…” </a:t>
            </a:r>
          </a:p>
          <a:p>
            <a:pPr lvl="1"/>
            <a:r>
              <a:rPr lang="en-US" dirty="0"/>
              <a:t>Follow up at least monthly, 10% per month or slower is likely to be better tolerated</a:t>
            </a:r>
          </a:p>
          <a:p>
            <a:pPr lvl="1"/>
            <a:r>
              <a:rPr lang="en-US" dirty="0"/>
              <a:t>Need for taper if opioid treatment &gt; a few days</a:t>
            </a:r>
          </a:p>
          <a:p>
            <a:pPr lvl="1"/>
            <a:endParaRPr lang="en-US" dirty="0"/>
          </a:p>
        </p:txBody>
      </p:sp>
      <p:pic>
        <p:nvPicPr>
          <p:cNvPr id="4" name="Picture 3">
            <a:extLst>
              <a:ext uri="{FF2B5EF4-FFF2-40B4-BE49-F238E27FC236}">
                <a16:creationId xmlns:a16="http://schemas.microsoft.com/office/drawing/2014/main" id="{C9B42369-B0E1-DFD9-340D-63E97153646E}"/>
              </a:ext>
            </a:extLst>
          </p:cNvPr>
          <p:cNvPicPr>
            <a:picLocks noChangeAspect="1"/>
          </p:cNvPicPr>
          <p:nvPr/>
        </p:nvPicPr>
        <p:blipFill>
          <a:blip r:embed="rId3"/>
          <a:stretch>
            <a:fillRect/>
          </a:stretch>
        </p:blipFill>
        <p:spPr>
          <a:xfrm>
            <a:off x="397290" y="5764063"/>
            <a:ext cx="802860" cy="802860"/>
          </a:xfrm>
          <a:prstGeom prst="rect">
            <a:avLst/>
          </a:prstGeom>
        </p:spPr>
      </p:pic>
    </p:spTree>
    <p:extLst>
      <p:ext uri="{BB962C8B-B14F-4D97-AF65-F5344CB8AC3E}">
        <p14:creationId xmlns:p14="http://schemas.microsoft.com/office/powerpoint/2010/main" val="398453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40A2-CB14-5F15-30A1-0087348F2A0D}"/>
              </a:ext>
            </a:extLst>
          </p:cNvPr>
          <p:cNvSpPr>
            <a:spLocks noGrp="1"/>
          </p:cNvSpPr>
          <p:nvPr>
            <p:ph type="title"/>
          </p:nvPr>
        </p:nvSpPr>
        <p:spPr>
          <a:xfrm>
            <a:off x="434975" y="430639"/>
            <a:ext cx="11144409" cy="830997"/>
          </a:xfrm>
        </p:spPr>
        <p:txBody>
          <a:bodyPr/>
          <a:lstStyle/>
          <a:p>
            <a:r>
              <a:rPr lang="en-US" dirty="0"/>
              <a:t>Operationalizing tapering “if benefits do not outweigh risks”</a:t>
            </a:r>
          </a:p>
        </p:txBody>
      </p:sp>
      <p:sp>
        <p:nvSpPr>
          <p:cNvPr id="3" name="Text Placeholder 2">
            <a:extLst>
              <a:ext uri="{FF2B5EF4-FFF2-40B4-BE49-F238E27FC236}">
                <a16:creationId xmlns:a16="http://schemas.microsoft.com/office/drawing/2014/main" id="{2F0209AD-C7E5-2D0D-3324-3613AC57FE1B}"/>
              </a:ext>
            </a:extLst>
          </p:cNvPr>
          <p:cNvSpPr>
            <a:spLocks noGrp="1"/>
          </p:cNvSpPr>
          <p:nvPr>
            <p:ph type="body" sz="quarter" idx="10"/>
          </p:nvPr>
        </p:nvSpPr>
        <p:spPr>
          <a:xfrm>
            <a:off x="9142006" y="2369939"/>
            <a:ext cx="2737901" cy="2167531"/>
          </a:xfrm>
        </p:spPr>
        <p:txBody>
          <a:bodyPr/>
          <a:lstStyle/>
          <a:p>
            <a:pPr marL="0" indent="0">
              <a:buNone/>
            </a:pPr>
            <a:r>
              <a:rPr lang="en-US" b="1" dirty="0"/>
              <a:t>Also consider: </a:t>
            </a:r>
          </a:p>
          <a:p>
            <a:r>
              <a:rPr lang="en-US" b="1" dirty="0"/>
              <a:t>Risks/benefits of </a:t>
            </a:r>
            <a:r>
              <a:rPr lang="en-US" b="1" u="sng" dirty="0"/>
              <a:t>tapering</a:t>
            </a:r>
            <a:r>
              <a:rPr lang="en-US" b="1" dirty="0"/>
              <a:t> too</a:t>
            </a:r>
          </a:p>
          <a:p>
            <a:r>
              <a:rPr lang="en-US" b="1" u="sng" dirty="0"/>
              <a:t>Patient</a:t>
            </a:r>
            <a:r>
              <a:rPr lang="en-US" b="1" dirty="0"/>
              <a:t> (not only provider) perspectives</a:t>
            </a:r>
            <a:endParaRPr lang="en-US" sz="2000" b="1" dirty="0"/>
          </a:p>
        </p:txBody>
      </p:sp>
      <p:sp>
        <p:nvSpPr>
          <p:cNvPr id="6" name="Content Placeholder 2">
            <a:extLst>
              <a:ext uri="{FF2B5EF4-FFF2-40B4-BE49-F238E27FC236}">
                <a16:creationId xmlns:a16="http://schemas.microsoft.com/office/drawing/2014/main" id="{7D129A93-70AD-A10E-D719-B2B7A2FE31D5}"/>
              </a:ext>
            </a:extLst>
          </p:cNvPr>
          <p:cNvSpPr txBox="1">
            <a:spLocks/>
          </p:cNvSpPr>
          <p:nvPr/>
        </p:nvSpPr>
        <p:spPr>
          <a:xfrm>
            <a:off x="592525" y="1446447"/>
            <a:ext cx="3558988" cy="2494453"/>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mn-lt"/>
              </a:rPr>
              <a:t>High risk</a:t>
            </a:r>
          </a:p>
          <a:p>
            <a:pPr marL="347663" indent="-223838">
              <a:buFont typeface="Courier New" panose="02070309020205020404" pitchFamily="49" charset="0"/>
              <a:buChar char="o"/>
            </a:pPr>
            <a:r>
              <a:rPr lang="en-US" sz="1600" dirty="0">
                <a:latin typeface="+mn-lt"/>
              </a:rPr>
              <a:t>Adverse effects</a:t>
            </a:r>
          </a:p>
          <a:p>
            <a:pPr marL="347663" indent="-223838">
              <a:buFont typeface="Courier New" panose="02070309020205020404" pitchFamily="49" charset="0"/>
              <a:buChar char="o"/>
            </a:pPr>
            <a:r>
              <a:rPr lang="en-US" sz="1600" dirty="0">
                <a:latin typeface="+mn-lt"/>
              </a:rPr>
              <a:t>Overdose</a:t>
            </a:r>
          </a:p>
          <a:p>
            <a:pPr marL="347663" indent="-223838">
              <a:buFont typeface="Courier New" panose="02070309020205020404" pitchFamily="49" charset="0"/>
              <a:buChar char="o"/>
            </a:pPr>
            <a:r>
              <a:rPr lang="en-US" sz="1600" dirty="0">
                <a:latin typeface="+mn-lt"/>
              </a:rPr>
              <a:t>Risky use or misuse</a:t>
            </a:r>
          </a:p>
          <a:p>
            <a:pPr marL="347663" indent="-223838">
              <a:buFont typeface="Courier New" panose="02070309020205020404" pitchFamily="49" charset="0"/>
              <a:buChar char="o"/>
            </a:pPr>
            <a:r>
              <a:rPr lang="en-US" sz="1600" dirty="0">
                <a:latin typeface="+mn-lt"/>
              </a:rPr>
              <a:t>High dose opioids or concurrent sedatives (e.g., benzodiazepines)</a:t>
            </a:r>
          </a:p>
          <a:p>
            <a:pPr marL="347663" indent="-223838">
              <a:buFont typeface="Courier New" panose="02070309020205020404" pitchFamily="49" charset="0"/>
              <a:buChar char="o"/>
            </a:pPr>
            <a:r>
              <a:rPr lang="en-US" sz="1600" dirty="0">
                <a:latin typeface="+mn-lt"/>
              </a:rPr>
              <a:t>OUD -&gt; switch to OUD treatment</a:t>
            </a:r>
          </a:p>
          <a:p>
            <a:endParaRPr lang="en-US" dirty="0">
              <a:latin typeface="+mn-lt"/>
            </a:endParaRPr>
          </a:p>
        </p:txBody>
      </p:sp>
      <p:sp>
        <p:nvSpPr>
          <p:cNvPr id="7" name="Extract 6">
            <a:extLst>
              <a:ext uri="{FF2B5EF4-FFF2-40B4-BE49-F238E27FC236}">
                <a16:creationId xmlns:a16="http://schemas.microsoft.com/office/drawing/2014/main" id="{9CD53C9D-F0DE-EF83-97F5-FD73C3F03502}"/>
              </a:ext>
            </a:extLst>
          </p:cNvPr>
          <p:cNvSpPr/>
          <p:nvPr/>
        </p:nvSpPr>
        <p:spPr>
          <a:xfrm>
            <a:off x="4484192" y="4537470"/>
            <a:ext cx="796124" cy="761527"/>
          </a:xfrm>
          <a:prstGeom prst="flowChartExtract">
            <a:avLst/>
          </a:prstGeom>
          <a:blipFill rotWithShape="1">
            <a:blip r:embed="rId3"/>
            <a:tile tx="0" ty="0" sx="100000" sy="100000" flip="none" algn="tl"/>
          </a:blipFill>
          <a:ln>
            <a:noFill/>
          </a:ln>
          <a:scene3d>
            <a:camera prst="orthographicFront">
              <a:rot lat="600000" lon="11399999" rev="0"/>
            </a:camera>
            <a:lightRig rig="threePt" dir="t"/>
          </a:scene3d>
          <a:sp3d extrusionH="635000">
            <a:bevelT w="57150" prst="angle"/>
          </a:sp3d>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5E8C9459-17A2-02A8-9B78-B1635D6018DE}"/>
              </a:ext>
            </a:extLst>
          </p:cNvPr>
          <p:cNvSpPr/>
          <p:nvPr/>
        </p:nvSpPr>
        <p:spPr>
          <a:xfrm rot="21060132">
            <a:off x="1447125" y="4043888"/>
            <a:ext cx="6781800" cy="1057676"/>
          </a:xfrm>
          <a:prstGeom prst="rect">
            <a:avLst/>
          </a:prstGeom>
          <a:blipFill rotWithShape="1">
            <a:blip r:embed="rId4"/>
            <a:tile tx="0" ty="0" sx="100000" sy="100000" flip="none" algn="tl"/>
          </a:blipFill>
          <a:ln>
            <a:noFill/>
          </a:ln>
          <a:scene3d>
            <a:camera prst="perspectiveFront" fov="4740000">
              <a:rot lat="4014000" lon="10800000" rev="10800000"/>
            </a:camera>
            <a:lightRig rig="glow" dir="t">
              <a:rot lat="0" lon="0" rev="0"/>
            </a:lightRig>
          </a:scene3d>
          <a:sp3d extrusionH="127000" contourW="12700">
            <a:contourClr>
              <a:srgbClr val="613C1B"/>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p>
        </p:txBody>
      </p:sp>
      <p:sp>
        <p:nvSpPr>
          <p:cNvPr id="9" name="TextBox 8">
            <a:extLst>
              <a:ext uri="{FF2B5EF4-FFF2-40B4-BE49-F238E27FC236}">
                <a16:creationId xmlns:a16="http://schemas.microsoft.com/office/drawing/2014/main" id="{CD0FA7E4-36E3-E2F5-1261-AD9A704A7C58}"/>
              </a:ext>
            </a:extLst>
          </p:cNvPr>
          <p:cNvSpPr txBox="1"/>
          <p:nvPr/>
        </p:nvSpPr>
        <p:spPr>
          <a:xfrm rot="21060132">
            <a:off x="1657266" y="3945518"/>
            <a:ext cx="2780118" cy="923330"/>
          </a:xfrm>
          <a:prstGeom prst="rect">
            <a:avLst/>
          </a:prstGeom>
          <a:noFill/>
          <a:scene3d>
            <a:camera prst="perspectiveBelow" fov="2700000">
              <a:rot lat="1200000" lon="0" rev="0"/>
            </a:camera>
            <a:lightRig rig="threePt" dir="t"/>
          </a:scene3d>
        </p:spPr>
        <p:txBody>
          <a:bodyPr wrap="square">
            <a:spAutoFit/>
            <a:scene3d>
              <a:camera prst="orthographicFront">
                <a:rot lat="0" lon="600000" rev="0"/>
              </a:camera>
              <a:lightRig rig="threePt" dir="t"/>
            </a:scene3d>
            <a:sp3d extrusionH="127000">
              <a:extrusionClr>
                <a:schemeClr val="accent6">
                  <a:lumMod val="50000"/>
                </a:schemeClr>
              </a:extrusionClr>
            </a:sp3d>
          </a:bodyPr>
          <a:lstStyle/>
          <a:p>
            <a:pPr>
              <a:defRPr/>
            </a:pPr>
            <a:r>
              <a:rPr lang="en-US" sz="5400" b="0" dirty="0">
                <a:solidFill>
                  <a:schemeClr val="accent6">
                    <a:lumMod val="60000"/>
                    <a:lumOff val="40000"/>
                  </a:schemeClr>
                </a:solidFill>
                <a:effectLst>
                  <a:outerShdw blurRad="50800" dist="38100" dir="20400000" algn="tl" rotWithShape="0">
                    <a:srgbClr val="000000">
                      <a:alpha val="40000"/>
                    </a:srgbClr>
                  </a:outerShdw>
                </a:effectLst>
                <a:latin typeface="Toppan Bunkyu Midashi Gothic Ex" panose="020B0900000000000000" pitchFamily="34" charset="-128"/>
                <a:ea typeface="Toppan Bunkyu Midashi Gothic Ex" panose="020B0900000000000000" pitchFamily="34" charset="-128"/>
                <a:cs typeface="Krungthep" panose="02000400000000000000" pitchFamily="2" charset="-34"/>
              </a:rPr>
              <a:t>Risk</a:t>
            </a:r>
          </a:p>
        </p:txBody>
      </p:sp>
      <p:sp>
        <p:nvSpPr>
          <p:cNvPr id="10" name="TextBox 9">
            <a:extLst>
              <a:ext uri="{FF2B5EF4-FFF2-40B4-BE49-F238E27FC236}">
                <a16:creationId xmlns:a16="http://schemas.microsoft.com/office/drawing/2014/main" id="{7C540909-7E6B-A20C-CDD8-CB58A25F8E31}"/>
              </a:ext>
            </a:extLst>
          </p:cNvPr>
          <p:cNvSpPr txBox="1"/>
          <p:nvPr/>
        </p:nvSpPr>
        <p:spPr>
          <a:xfrm rot="21060132">
            <a:off x="5033180" y="3344423"/>
            <a:ext cx="3962400" cy="923330"/>
          </a:xfrm>
          <a:prstGeom prst="rect">
            <a:avLst/>
          </a:prstGeom>
          <a:noFill/>
          <a:effectLst>
            <a:outerShdw blurRad="50800" dist="38100" dir="20400000" algn="tl" rotWithShape="0">
              <a:srgbClr val="000000">
                <a:alpha val="16000"/>
              </a:srgbClr>
            </a:outerShdw>
          </a:effectLst>
          <a:scene3d>
            <a:camera prst="perspectiveBelow" fov="2700000">
              <a:rot lat="1200000" lon="0" rev="0"/>
            </a:camera>
            <a:lightRig rig="threePt" dir="t"/>
          </a:scene3d>
        </p:spPr>
        <p:txBody>
          <a:bodyPr wrap="square">
            <a:spAutoFit/>
            <a:scene3d>
              <a:camera prst="orthographicFront">
                <a:rot lat="0" lon="600000" rev="0"/>
              </a:camera>
              <a:lightRig rig="threePt" dir="t"/>
            </a:scene3d>
            <a:sp3d extrusionH="127000">
              <a:extrusionClr>
                <a:schemeClr val="bg2"/>
              </a:extrusionClr>
            </a:sp3d>
          </a:bodyPr>
          <a:lstStyle/>
          <a:p>
            <a:pPr>
              <a:defRPr/>
            </a:pPr>
            <a:r>
              <a:rPr lang="en-US" sz="5400" b="0" dirty="0">
                <a:solidFill>
                  <a:schemeClr val="bg2">
                    <a:lumMod val="20000"/>
                    <a:lumOff val="80000"/>
                  </a:schemeClr>
                </a:solidFill>
                <a:effectLst>
                  <a:outerShdw blurRad="50800" dist="38100" dir="20400000" algn="tl" rotWithShape="0">
                    <a:srgbClr val="000000">
                      <a:alpha val="40000"/>
                    </a:srgbClr>
                  </a:outerShdw>
                </a:effectLst>
                <a:latin typeface="Toppan Bunkyu Midashi Gothic Ex" panose="020B0900000000000000" pitchFamily="34" charset="-128"/>
                <a:ea typeface="Toppan Bunkyu Midashi Gothic Ex" panose="020B0900000000000000" pitchFamily="34" charset="-128"/>
                <a:cs typeface="Krungthep" panose="02000400000000000000" pitchFamily="2" charset="-34"/>
              </a:rPr>
              <a:t>Benefit</a:t>
            </a:r>
          </a:p>
        </p:txBody>
      </p:sp>
      <p:sp>
        <p:nvSpPr>
          <p:cNvPr id="11" name="Content Placeholder 2">
            <a:extLst>
              <a:ext uri="{FF2B5EF4-FFF2-40B4-BE49-F238E27FC236}">
                <a16:creationId xmlns:a16="http://schemas.microsoft.com/office/drawing/2014/main" id="{7CF90AF6-7A24-DE39-1DC8-D2EE5972EDF3}"/>
              </a:ext>
            </a:extLst>
          </p:cNvPr>
          <p:cNvSpPr txBox="1">
            <a:spLocks/>
          </p:cNvSpPr>
          <p:nvPr/>
        </p:nvSpPr>
        <p:spPr bwMode="auto">
          <a:xfrm>
            <a:off x="5083960" y="1446446"/>
            <a:ext cx="3558988" cy="249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A126A"/>
              </a:buClr>
              <a:buChar char="•"/>
              <a:defRPr sz="3200">
                <a:solidFill>
                  <a:srgbClr val="013668"/>
                </a:solidFill>
                <a:latin typeface="+mn-lt"/>
                <a:ea typeface="+mn-ea"/>
                <a:cs typeface="+mn-cs"/>
              </a:defRPr>
            </a:lvl1pPr>
            <a:lvl2pPr marL="742950" indent="-285750" algn="l" rtl="0" eaLnBrk="1" fontAlgn="base" hangingPunct="1">
              <a:spcBef>
                <a:spcPct val="20000"/>
              </a:spcBef>
              <a:spcAft>
                <a:spcPct val="0"/>
              </a:spcAft>
              <a:buClr>
                <a:srgbClr val="CA126A"/>
              </a:buClr>
              <a:buChar char="–"/>
              <a:defRPr sz="2800">
                <a:solidFill>
                  <a:srgbClr val="013668"/>
                </a:solidFill>
                <a:latin typeface="+mn-lt"/>
              </a:defRPr>
            </a:lvl2pPr>
            <a:lvl3pPr marL="1143000" indent="-228600" algn="l" rtl="0" eaLnBrk="1" fontAlgn="base" hangingPunct="1">
              <a:spcBef>
                <a:spcPct val="20000"/>
              </a:spcBef>
              <a:spcAft>
                <a:spcPct val="0"/>
              </a:spcAft>
              <a:buClr>
                <a:srgbClr val="CA126A"/>
              </a:buClr>
              <a:buChar char="•"/>
              <a:defRPr sz="2400">
                <a:solidFill>
                  <a:srgbClr val="013668"/>
                </a:solidFill>
                <a:latin typeface="+mn-lt"/>
              </a:defRPr>
            </a:lvl3pPr>
            <a:lvl4pPr marL="1600200" indent="-228600" algn="l" rtl="0" eaLnBrk="1" fontAlgn="base" hangingPunct="1">
              <a:spcBef>
                <a:spcPct val="20000"/>
              </a:spcBef>
              <a:spcAft>
                <a:spcPct val="0"/>
              </a:spcAft>
              <a:buClr>
                <a:srgbClr val="CA126A"/>
              </a:buClr>
              <a:buChar char="–"/>
              <a:defRPr sz="2000">
                <a:solidFill>
                  <a:srgbClr val="013668"/>
                </a:solidFill>
                <a:latin typeface="+mn-lt"/>
              </a:defRPr>
            </a:lvl4pPr>
            <a:lvl5pPr marL="2057400" indent="-228600" algn="l" rtl="0" eaLnBrk="1" fontAlgn="base" hangingPunct="1">
              <a:spcBef>
                <a:spcPct val="20000"/>
              </a:spcBef>
              <a:spcAft>
                <a:spcPct val="0"/>
              </a:spcAft>
              <a:buClr>
                <a:srgbClr val="CA126A"/>
              </a:buClr>
              <a:buChar char="»"/>
              <a:defRPr sz="2000">
                <a:solidFill>
                  <a:srgbClr val="013668"/>
                </a:solidFill>
                <a:latin typeface="+mn-lt"/>
              </a:defRPr>
            </a:lvl5pPr>
            <a:lvl6pPr marL="2514600" indent="-228600" algn="l" rtl="0" eaLnBrk="1" fontAlgn="base" hangingPunct="1">
              <a:spcBef>
                <a:spcPct val="20000"/>
              </a:spcBef>
              <a:spcAft>
                <a:spcPct val="0"/>
              </a:spcAft>
              <a:buClr>
                <a:srgbClr val="CA126A"/>
              </a:buClr>
              <a:buChar char="»"/>
              <a:defRPr sz="2000">
                <a:solidFill>
                  <a:srgbClr val="013668"/>
                </a:solidFill>
                <a:latin typeface="+mn-lt"/>
              </a:defRPr>
            </a:lvl6pPr>
            <a:lvl7pPr marL="2971800" indent="-228600" algn="l" rtl="0" eaLnBrk="1" fontAlgn="base" hangingPunct="1">
              <a:spcBef>
                <a:spcPct val="20000"/>
              </a:spcBef>
              <a:spcAft>
                <a:spcPct val="0"/>
              </a:spcAft>
              <a:buClr>
                <a:srgbClr val="CA126A"/>
              </a:buClr>
              <a:buChar char="»"/>
              <a:defRPr sz="2000">
                <a:solidFill>
                  <a:srgbClr val="013668"/>
                </a:solidFill>
                <a:latin typeface="+mn-lt"/>
              </a:defRPr>
            </a:lvl7pPr>
            <a:lvl8pPr marL="3429000" indent="-228600" algn="l" rtl="0" eaLnBrk="1" fontAlgn="base" hangingPunct="1">
              <a:spcBef>
                <a:spcPct val="20000"/>
              </a:spcBef>
              <a:spcAft>
                <a:spcPct val="0"/>
              </a:spcAft>
              <a:buClr>
                <a:srgbClr val="CA126A"/>
              </a:buClr>
              <a:buChar char="»"/>
              <a:defRPr sz="2000">
                <a:solidFill>
                  <a:srgbClr val="013668"/>
                </a:solidFill>
                <a:latin typeface="+mn-lt"/>
              </a:defRPr>
            </a:lvl8pPr>
            <a:lvl9pPr marL="3886200" indent="-228600" algn="l" rtl="0" eaLnBrk="1" fontAlgn="base" hangingPunct="1">
              <a:spcBef>
                <a:spcPct val="20000"/>
              </a:spcBef>
              <a:spcAft>
                <a:spcPct val="0"/>
              </a:spcAft>
              <a:buClr>
                <a:srgbClr val="CA126A"/>
              </a:buClr>
              <a:buChar char="»"/>
              <a:defRPr sz="2000">
                <a:solidFill>
                  <a:srgbClr val="013668"/>
                </a:solidFill>
                <a:latin typeface="+mn-lt"/>
              </a:defRPr>
            </a:lvl9pPr>
          </a:lstStyle>
          <a:p>
            <a:pPr marL="0" indent="0">
              <a:buNone/>
            </a:pPr>
            <a:r>
              <a:rPr lang="en-US" kern="0" dirty="0"/>
              <a:t>Low benefit</a:t>
            </a:r>
          </a:p>
          <a:p>
            <a:pPr indent="-219075">
              <a:buFont typeface="Courier New" panose="02070309020205020404" pitchFamily="49" charset="0"/>
              <a:buChar char="o"/>
            </a:pPr>
            <a:r>
              <a:rPr lang="en-US" sz="1600" kern="0" dirty="0"/>
              <a:t>Persistent or worsening pain</a:t>
            </a:r>
          </a:p>
          <a:p>
            <a:pPr indent="-219075">
              <a:buFont typeface="Courier New" panose="02070309020205020404" pitchFamily="49" charset="0"/>
              <a:buChar char="o"/>
            </a:pPr>
            <a:r>
              <a:rPr lang="en-US" sz="1600" kern="0" dirty="0"/>
              <a:t>Poor function</a:t>
            </a:r>
          </a:p>
          <a:p>
            <a:pPr marL="0" indent="0">
              <a:buNone/>
            </a:pPr>
            <a:endParaRPr lang="en-US" kern="0" dirty="0"/>
          </a:p>
        </p:txBody>
      </p:sp>
      <p:sp>
        <p:nvSpPr>
          <p:cNvPr id="4" name="TextBox 3">
            <a:extLst>
              <a:ext uri="{FF2B5EF4-FFF2-40B4-BE49-F238E27FC236}">
                <a16:creationId xmlns:a16="http://schemas.microsoft.com/office/drawing/2014/main" id="{634129DE-3605-3460-4466-AF988938B679}"/>
              </a:ext>
            </a:extLst>
          </p:cNvPr>
          <p:cNvSpPr txBox="1"/>
          <p:nvPr/>
        </p:nvSpPr>
        <p:spPr>
          <a:xfrm>
            <a:off x="1231677" y="5553002"/>
            <a:ext cx="10347707" cy="646331"/>
          </a:xfrm>
          <a:prstGeom prst="rect">
            <a:avLst/>
          </a:prstGeom>
          <a:noFill/>
        </p:spPr>
        <p:txBody>
          <a:bodyPr wrap="square" rtlCol="0">
            <a:spAutoFit/>
          </a:bodyPr>
          <a:lstStyle/>
          <a:p>
            <a:r>
              <a:rPr lang="en-US" dirty="0"/>
              <a:t>New CDC Guideline: In situations where benefits and risks of continuing opioids are considering to be close or unclear, </a:t>
            </a:r>
            <a:r>
              <a:rPr lang="en-US" b="1" dirty="0"/>
              <a:t>shared decision-making </a:t>
            </a:r>
            <a:r>
              <a:rPr lang="en-US" dirty="0"/>
              <a:t>with patients is particularly important.” </a:t>
            </a:r>
          </a:p>
        </p:txBody>
      </p:sp>
      <p:pic>
        <p:nvPicPr>
          <p:cNvPr id="5" name="Picture 4">
            <a:extLst>
              <a:ext uri="{FF2B5EF4-FFF2-40B4-BE49-F238E27FC236}">
                <a16:creationId xmlns:a16="http://schemas.microsoft.com/office/drawing/2014/main" id="{D24064A6-6546-81E3-5C94-A68029F15A1F}"/>
              </a:ext>
            </a:extLst>
          </p:cNvPr>
          <p:cNvPicPr>
            <a:picLocks noChangeAspect="1"/>
          </p:cNvPicPr>
          <p:nvPr/>
        </p:nvPicPr>
        <p:blipFill>
          <a:blip r:embed="rId5"/>
          <a:stretch>
            <a:fillRect/>
          </a:stretch>
        </p:blipFill>
        <p:spPr>
          <a:xfrm>
            <a:off x="397290" y="5764063"/>
            <a:ext cx="802860" cy="802860"/>
          </a:xfrm>
          <a:prstGeom prst="rect">
            <a:avLst/>
          </a:prstGeom>
        </p:spPr>
      </p:pic>
    </p:spTree>
    <p:extLst>
      <p:ext uri="{BB962C8B-B14F-4D97-AF65-F5344CB8AC3E}">
        <p14:creationId xmlns:p14="http://schemas.microsoft.com/office/powerpoint/2010/main" val="36256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25C7-779F-6E69-705F-51F6CD9F4794}"/>
              </a:ext>
            </a:extLst>
          </p:cNvPr>
          <p:cNvSpPr>
            <a:spLocks noGrp="1"/>
          </p:cNvSpPr>
          <p:nvPr>
            <p:ph type="title"/>
          </p:nvPr>
        </p:nvSpPr>
        <p:spPr>
          <a:xfrm>
            <a:off x="609441" y="430639"/>
            <a:ext cx="10969943" cy="830997"/>
          </a:xfrm>
        </p:spPr>
        <p:txBody>
          <a:bodyPr/>
          <a:lstStyle/>
          <a:p>
            <a:r>
              <a:rPr lang="en-US" dirty="0"/>
              <a:t>Applying harm reduction principles to opioid prescribing and de-prescribing</a:t>
            </a:r>
          </a:p>
        </p:txBody>
      </p:sp>
      <p:graphicFrame>
        <p:nvGraphicFramePr>
          <p:cNvPr id="6" name="Diagram 5">
            <a:extLst>
              <a:ext uri="{FF2B5EF4-FFF2-40B4-BE49-F238E27FC236}">
                <a16:creationId xmlns:a16="http://schemas.microsoft.com/office/drawing/2014/main" id="{590EF349-D434-719B-6FEF-B77A2C26BAF9}"/>
              </a:ext>
            </a:extLst>
          </p:cNvPr>
          <p:cNvGraphicFramePr/>
          <p:nvPr>
            <p:extLst>
              <p:ext uri="{D42A27DB-BD31-4B8C-83A1-F6EECF244321}">
                <p14:modId xmlns:p14="http://schemas.microsoft.com/office/powerpoint/2010/main" val="2294585045"/>
              </p:ext>
            </p:extLst>
          </p:nvPr>
        </p:nvGraphicFramePr>
        <p:xfrm>
          <a:off x="443667" y="420007"/>
          <a:ext cx="11408021"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675B8961-72CD-3379-ADB6-0835D423F62D}"/>
              </a:ext>
            </a:extLst>
          </p:cNvPr>
          <p:cNvSpPr txBox="1"/>
          <p:nvPr/>
        </p:nvSpPr>
        <p:spPr>
          <a:xfrm>
            <a:off x="2308194" y="5435400"/>
            <a:ext cx="6122728" cy="1077218"/>
          </a:xfrm>
          <a:prstGeom prst="rect">
            <a:avLst/>
          </a:prstGeom>
          <a:noFill/>
        </p:spPr>
        <p:txBody>
          <a:bodyPr wrap="square" rtlCol="0">
            <a:spAutoFit/>
          </a:bodyPr>
          <a:lstStyle/>
          <a:p>
            <a:r>
              <a:rPr lang="en-US" sz="1600" b="1" dirty="0"/>
              <a:t>Patients have told us this is what they need. </a:t>
            </a:r>
          </a:p>
          <a:p>
            <a:endParaRPr lang="en-US" sz="1200" dirty="0"/>
          </a:p>
          <a:p>
            <a:r>
              <a:rPr lang="en-US" sz="1200" dirty="0"/>
              <a:t>Matthias M et al., J of Pain (2017); Ritchie CS et al., The </a:t>
            </a:r>
            <a:r>
              <a:rPr lang="en-US" sz="1200" dirty="0" err="1"/>
              <a:t>Gerentologist</a:t>
            </a:r>
            <a:r>
              <a:rPr lang="en-US" sz="1200" dirty="0"/>
              <a:t> (2020); </a:t>
            </a:r>
            <a:r>
              <a:rPr lang="en-US" sz="1200" dirty="0" err="1"/>
              <a:t>Goesling</a:t>
            </a:r>
            <a:r>
              <a:rPr lang="en-US" sz="1200" dirty="0"/>
              <a:t> J et al., Pain (2019); </a:t>
            </a:r>
            <a:r>
              <a:rPr lang="en-US" sz="1200" dirty="0" err="1"/>
              <a:t>Dassieu</a:t>
            </a:r>
            <a:r>
              <a:rPr lang="en-US" sz="1200" dirty="0"/>
              <a:t> L et al., Canadian J of Pain (2021); Perez HE et al., AMERSA abstract (2019); Henry S et al., J of Pain (2019).</a:t>
            </a:r>
          </a:p>
        </p:txBody>
      </p:sp>
      <p:pic>
        <p:nvPicPr>
          <p:cNvPr id="12" name="Picture 11" descr="Five square speech bubbles in color">
            <a:extLst>
              <a:ext uri="{FF2B5EF4-FFF2-40B4-BE49-F238E27FC236}">
                <a16:creationId xmlns:a16="http://schemas.microsoft.com/office/drawing/2014/main" id="{213E658D-7434-0B41-B83B-F164CF403028}"/>
              </a:ext>
            </a:extLst>
          </p:cNvPr>
          <p:cNvPicPr>
            <a:picLocks noChangeAspect="1"/>
          </p:cNvPicPr>
          <p:nvPr/>
        </p:nvPicPr>
        <p:blipFill rotWithShape="1">
          <a:blip r:embed="rId8"/>
          <a:srcRect t="8711" b="1980"/>
          <a:stretch/>
        </p:blipFill>
        <p:spPr>
          <a:xfrm>
            <a:off x="443667" y="5400169"/>
            <a:ext cx="1864527" cy="1147680"/>
          </a:xfrm>
          <a:prstGeom prst="rect">
            <a:avLst/>
          </a:prstGeom>
        </p:spPr>
      </p:pic>
    </p:spTree>
    <p:extLst>
      <p:ext uri="{BB962C8B-B14F-4D97-AF65-F5344CB8AC3E}">
        <p14:creationId xmlns:p14="http://schemas.microsoft.com/office/powerpoint/2010/main" val="222763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69A5-25C6-D441-BE8F-B3DCD481F59B}"/>
              </a:ext>
            </a:extLst>
          </p:cNvPr>
          <p:cNvSpPr>
            <a:spLocks noGrp="1"/>
          </p:cNvSpPr>
          <p:nvPr>
            <p:ph type="title"/>
          </p:nvPr>
        </p:nvSpPr>
        <p:spPr>
          <a:xfrm>
            <a:off x="609441" y="615305"/>
            <a:ext cx="10969943" cy="461665"/>
          </a:xfrm>
        </p:spPr>
        <p:txBody>
          <a:bodyPr/>
          <a:lstStyle/>
          <a:p>
            <a:r>
              <a:rPr lang="en-US" dirty="0"/>
              <a:t>Disclosures</a:t>
            </a:r>
          </a:p>
        </p:txBody>
      </p:sp>
      <p:sp>
        <p:nvSpPr>
          <p:cNvPr id="3" name="Text Placeholder 2">
            <a:extLst>
              <a:ext uri="{FF2B5EF4-FFF2-40B4-BE49-F238E27FC236}">
                <a16:creationId xmlns:a16="http://schemas.microsoft.com/office/drawing/2014/main" id="{908FAAF2-01F0-DC4E-97DF-408964ECE579}"/>
              </a:ext>
            </a:extLst>
          </p:cNvPr>
          <p:cNvSpPr>
            <a:spLocks noGrp="1"/>
          </p:cNvSpPr>
          <p:nvPr>
            <p:ph type="body" sz="quarter" idx="10"/>
          </p:nvPr>
        </p:nvSpPr>
        <p:spPr/>
        <p:txBody>
          <a:bodyPr/>
          <a:lstStyle/>
          <a:p>
            <a:pPr>
              <a:defRPr/>
            </a:pPr>
            <a:r>
              <a:rPr lang="en-US" dirty="0"/>
              <a:t>Research support from NIH and FDA-mandated Opioid Post-marketing Requirement Consortium </a:t>
            </a:r>
          </a:p>
          <a:p>
            <a:pPr>
              <a:defRPr/>
            </a:pPr>
            <a:r>
              <a:rPr lang="en-US" dirty="0"/>
              <a:t>Consulting fees from </a:t>
            </a:r>
            <a:r>
              <a:rPr lang="en-US" dirty="0" err="1"/>
              <a:t>Venebio</a:t>
            </a:r>
            <a:r>
              <a:rPr lang="en-US" dirty="0"/>
              <a:t> Group LLC and public health departments (NYC, DC)</a:t>
            </a:r>
          </a:p>
          <a:p>
            <a:pPr>
              <a:defRPr/>
            </a:pPr>
            <a:r>
              <a:rPr lang="en-US" dirty="0"/>
              <a:t>Royalties from </a:t>
            </a:r>
            <a:r>
              <a:rPr lang="en-US" dirty="0" err="1"/>
              <a:t>UpToDate.com</a:t>
            </a:r>
            <a:endParaRPr lang="en-US" dirty="0"/>
          </a:p>
          <a:p>
            <a:pPr>
              <a:defRPr/>
            </a:pPr>
            <a:r>
              <a:rPr lang="en-US" dirty="0"/>
              <a:t>Presenter fees from SCOPE of Pain</a:t>
            </a:r>
          </a:p>
          <a:p>
            <a:pPr>
              <a:defRPr/>
            </a:pPr>
            <a:r>
              <a:rPr lang="en-US" dirty="0"/>
              <a:t>Contributed to guidelines including CDC Guideline on Opioid Prescribing (2016), NYC guidance on opioid prescribing</a:t>
            </a:r>
          </a:p>
        </p:txBody>
      </p:sp>
      <p:pic>
        <p:nvPicPr>
          <p:cNvPr id="4" name="Picture 3">
            <a:extLst>
              <a:ext uri="{FF2B5EF4-FFF2-40B4-BE49-F238E27FC236}">
                <a16:creationId xmlns:a16="http://schemas.microsoft.com/office/drawing/2014/main" id="{F9165C47-79F1-7894-F3E1-81A8D9D17CAF}"/>
              </a:ext>
            </a:extLst>
          </p:cNvPr>
          <p:cNvPicPr>
            <a:picLocks noChangeAspect="1"/>
          </p:cNvPicPr>
          <p:nvPr/>
        </p:nvPicPr>
        <p:blipFill>
          <a:blip r:embed="rId3"/>
          <a:stretch>
            <a:fillRect/>
          </a:stretch>
        </p:blipFill>
        <p:spPr>
          <a:xfrm>
            <a:off x="397290" y="5764063"/>
            <a:ext cx="802860" cy="802860"/>
          </a:xfrm>
          <a:prstGeom prst="rect">
            <a:avLst/>
          </a:prstGeom>
        </p:spPr>
      </p:pic>
    </p:spTree>
    <p:extLst>
      <p:ext uri="{BB962C8B-B14F-4D97-AF65-F5344CB8AC3E}">
        <p14:creationId xmlns:p14="http://schemas.microsoft.com/office/powerpoint/2010/main" val="3309609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EA6C-9FF1-D656-8BE2-36C254D8DDE4}"/>
              </a:ext>
            </a:extLst>
          </p:cNvPr>
          <p:cNvSpPr>
            <a:spLocks noGrp="1"/>
          </p:cNvSpPr>
          <p:nvPr>
            <p:ph type="title"/>
          </p:nvPr>
        </p:nvSpPr>
        <p:spPr>
          <a:xfrm>
            <a:off x="609441" y="602994"/>
            <a:ext cx="10969943" cy="486287"/>
          </a:xfrm>
        </p:spPr>
        <p:txBody>
          <a:bodyPr/>
          <a:lstStyle/>
          <a:p>
            <a:r>
              <a:rPr lang="en-US" sz="3200" dirty="0"/>
              <a:t>Diagnosing OUD when opioids are prescribed</a:t>
            </a:r>
            <a:endParaRPr lang="en-US" dirty="0"/>
          </a:p>
        </p:txBody>
      </p:sp>
      <p:sp>
        <p:nvSpPr>
          <p:cNvPr id="3" name="Text Placeholder 2">
            <a:extLst>
              <a:ext uri="{FF2B5EF4-FFF2-40B4-BE49-F238E27FC236}">
                <a16:creationId xmlns:a16="http://schemas.microsoft.com/office/drawing/2014/main" id="{1892EC9A-0554-9D06-64A3-24BD2A9D5CEC}"/>
              </a:ext>
            </a:extLst>
          </p:cNvPr>
          <p:cNvSpPr>
            <a:spLocks noGrp="1"/>
          </p:cNvSpPr>
          <p:nvPr>
            <p:ph type="body" sz="quarter" idx="10"/>
          </p:nvPr>
        </p:nvSpPr>
        <p:spPr>
          <a:xfrm>
            <a:off x="609599" y="1413817"/>
            <a:ext cx="10969625" cy="4593057"/>
          </a:xfrm>
        </p:spPr>
        <p:txBody>
          <a:bodyPr/>
          <a:lstStyle/>
          <a:p>
            <a:pPr marL="0" indent="0">
              <a:buNone/>
            </a:pPr>
            <a:r>
              <a:rPr lang="en-US" sz="2400" dirty="0"/>
              <a:t>Diagnostic criteria</a:t>
            </a:r>
          </a:p>
          <a:p>
            <a:pPr marL="295275" lvl="2" indent="-222250">
              <a:buFont typeface="Wingdings" charset="2"/>
              <a:buChar char="q"/>
              <a:defRPr/>
            </a:pPr>
            <a:r>
              <a:rPr lang="en-US" sz="1800" dirty="0"/>
              <a:t>1. Taking more or for longer than intended</a:t>
            </a:r>
          </a:p>
          <a:p>
            <a:pPr marL="295275" lvl="2" indent="-222250">
              <a:buFont typeface="Wingdings" charset="2"/>
              <a:buChar char="q"/>
              <a:defRPr/>
            </a:pPr>
            <a:r>
              <a:rPr lang="en-US" sz="1800" dirty="0"/>
              <a:t>2. Unsuccessful efforts to stop or cut down</a:t>
            </a:r>
          </a:p>
          <a:p>
            <a:pPr marL="295275" lvl="2" indent="-222250">
              <a:buFont typeface="Wingdings" charset="2"/>
              <a:buChar char="q"/>
              <a:defRPr/>
            </a:pPr>
            <a:r>
              <a:rPr lang="en-US" sz="1800" dirty="0"/>
              <a:t>3. Spending a great deal of time obtaining/using/recovering </a:t>
            </a:r>
          </a:p>
          <a:p>
            <a:pPr marL="295275" lvl="2" indent="-222250">
              <a:buFont typeface="Wingdings" charset="2"/>
              <a:buChar char="q"/>
              <a:defRPr/>
            </a:pPr>
            <a:r>
              <a:rPr lang="en-US" sz="1800" dirty="0"/>
              <a:t>4. Craving</a:t>
            </a:r>
          </a:p>
          <a:p>
            <a:pPr marL="295275" lvl="2" indent="-222250">
              <a:buFont typeface="Wingdings" charset="2"/>
              <a:buChar char="q"/>
              <a:defRPr/>
            </a:pPr>
            <a:r>
              <a:rPr lang="en-US" sz="1800" dirty="0"/>
              <a:t>5. Failure to fulfill major role obligations due to use</a:t>
            </a:r>
          </a:p>
          <a:p>
            <a:pPr marL="295275" lvl="2" indent="-222250">
              <a:buFont typeface="Wingdings" charset="2"/>
              <a:buChar char="q"/>
              <a:defRPr/>
            </a:pPr>
            <a:r>
              <a:rPr lang="en-US" sz="1800" dirty="0"/>
              <a:t>6. Continued use despite resulting social or interpersonal problems</a:t>
            </a:r>
          </a:p>
          <a:p>
            <a:pPr marL="295275" lvl="2" indent="-222250">
              <a:buFont typeface="Wingdings" charset="2"/>
              <a:buChar char="q"/>
              <a:defRPr/>
            </a:pPr>
            <a:r>
              <a:rPr lang="en-US" sz="1800" dirty="0"/>
              <a:t>7. Important activities reduced because of use</a:t>
            </a:r>
          </a:p>
          <a:p>
            <a:pPr marL="295275" lvl="2" indent="-222250">
              <a:buFont typeface="Wingdings" charset="2"/>
              <a:buChar char="q"/>
              <a:defRPr/>
            </a:pPr>
            <a:r>
              <a:rPr lang="en-US" sz="1800" dirty="0"/>
              <a:t>8. Recurrent use in hazardous situations</a:t>
            </a:r>
          </a:p>
          <a:p>
            <a:pPr marL="295275" lvl="2" indent="-222250">
              <a:buFont typeface="Wingdings" charset="2"/>
              <a:buChar char="q"/>
              <a:defRPr/>
            </a:pPr>
            <a:r>
              <a:rPr lang="en-US" sz="1800" dirty="0"/>
              <a:t>9. Continued use despite resulting physical or psychological problems</a:t>
            </a:r>
          </a:p>
          <a:p>
            <a:pPr marL="295275" lvl="2" indent="-222250">
              <a:buFont typeface="Wingdings" charset="2"/>
              <a:buChar char="q"/>
              <a:defRPr/>
            </a:pPr>
            <a:r>
              <a:rPr lang="en-US" sz="1800" dirty="0"/>
              <a:t>10.Tolerance*</a:t>
            </a:r>
          </a:p>
          <a:p>
            <a:pPr marL="295275" lvl="2" indent="-222250">
              <a:buFont typeface="Wingdings" charset="2"/>
              <a:buChar char="q"/>
              <a:defRPr/>
            </a:pPr>
            <a:r>
              <a:rPr lang="en-US" sz="1800" dirty="0"/>
              <a:t>11. Withdrawal symptoms*</a:t>
            </a:r>
            <a:endParaRPr lang="en-US" dirty="0"/>
          </a:p>
        </p:txBody>
      </p:sp>
      <p:sp>
        <p:nvSpPr>
          <p:cNvPr id="4" name="TextBox 3">
            <a:extLst>
              <a:ext uri="{FF2B5EF4-FFF2-40B4-BE49-F238E27FC236}">
                <a16:creationId xmlns:a16="http://schemas.microsoft.com/office/drawing/2014/main" id="{0FB0EF31-0CDE-EB0B-455B-1BFADEFC09FC}"/>
              </a:ext>
            </a:extLst>
          </p:cNvPr>
          <p:cNvSpPr txBox="1"/>
          <p:nvPr/>
        </p:nvSpPr>
        <p:spPr>
          <a:xfrm>
            <a:off x="1412459" y="5476942"/>
            <a:ext cx="8663903" cy="492443"/>
          </a:xfrm>
          <a:prstGeom prst="rect">
            <a:avLst/>
          </a:prstGeom>
          <a:solidFill>
            <a:schemeClr val="bg1"/>
          </a:solidFill>
        </p:spPr>
        <p:txBody>
          <a:bodyPr wrap="square" rtlCol="0">
            <a:spAutoFit/>
          </a:bodyPr>
          <a:lstStyle/>
          <a:p>
            <a:pPr>
              <a:defRPr/>
            </a:pPr>
            <a:endParaRPr lang="en-US" sz="800" dirty="0"/>
          </a:p>
          <a:p>
            <a:pPr>
              <a:defRPr/>
            </a:pPr>
            <a:r>
              <a:rPr lang="en-US" dirty="0"/>
              <a:t>*Tolerance and withdrawal don’t contribute if taken under medical supervision </a:t>
            </a:r>
          </a:p>
        </p:txBody>
      </p:sp>
      <p:graphicFrame>
        <p:nvGraphicFramePr>
          <p:cNvPr id="5" name="Diagram 4">
            <a:extLst>
              <a:ext uri="{FF2B5EF4-FFF2-40B4-BE49-F238E27FC236}">
                <a16:creationId xmlns:a16="http://schemas.microsoft.com/office/drawing/2014/main" id="{77C83994-96E0-CE02-BA46-B8161B4500BD}"/>
              </a:ext>
            </a:extLst>
          </p:cNvPr>
          <p:cNvGraphicFramePr/>
          <p:nvPr>
            <p:extLst>
              <p:ext uri="{D42A27DB-BD31-4B8C-83A1-F6EECF244321}">
                <p14:modId xmlns:p14="http://schemas.microsoft.com/office/powerpoint/2010/main" val="872221083"/>
              </p:ext>
            </p:extLst>
          </p:nvPr>
        </p:nvGraphicFramePr>
        <p:xfrm>
          <a:off x="7334658" y="1514597"/>
          <a:ext cx="4528084" cy="1611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40FE29DB-F936-E23D-758F-BD157755C7C7}"/>
              </a:ext>
            </a:extLst>
          </p:cNvPr>
          <p:cNvSpPr txBox="1"/>
          <p:nvPr/>
        </p:nvSpPr>
        <p:spPr>
          <a:xfrm>
            <a:off x="7515410" y="1546700"/>
            <a:ext cx="1117232" cy="584775"/>
          </a:xfrm>
          <a:prstGeom prst="rect">
            <a:avLst/>
          </a:prstGeom>
          <a:noFill/>
        </p:spPr>
        <p:txBody>
          <a:bodyPr wrap="square" rtlCol="0">
            <a:spAutoFit/>
          </a:bodyPr>
          <a:lstStyle/>
          <a:p>
            <a:pPr algn="ctr"/>
            <a:r>
              <a:rPr lang="en-US" sz="3200" dirty="0">
                <a:solidFill>
                  <a:schemeClr val="tx2">
                    <a:lumMod val="75000"/>
                  </a:schemeClr>
                </a:solidFill>
              </a:rPr>
              <a:t>2-3</a:t>
            </a:r>
          </a:p>
        </p:txBody>
      </p:sp>
      <p:sp>
        <p:nvSpPr>
          <p:cNvPr id="17" name="TextBox 16">
            <a:extLst>
              <a:ext uri="{FF2B5EF4-FFF2-40B4-BE49-F238E27FC236}">
                <a16:creationId xmlns:a16="http://schemas.microsoft.com/office/drawing/2014/main" id="{6A9D327A-C612-B94B-3D6C-EEEFA049A6EA}"/>
              </a:ext>
            </a:extLst>
          </p:cNvPr>
          <p:cNvSpPr txBox="1"/>
          <p:nvPr/>
        </p:nvSpPr>
        <p:spPr>
          <a:xfrm>
            <a:off x="9040084" y="1546700"/>
            <a:ext cx="1117232" cy="584775"/>
          </a:xfrm>
          <a:prstGeom prst="rect">
            <a:avLst/>
          </a:prstGeom>
          <a:noFill/>
        </p:spPr>
        <p:txBody>
          <a:bodyPr wrap="square" rtlCol="0">
            <a:spAutoFit/>
          </a:bodyPr>
          <a:lstStyle/>
          <a:p>
            <a:pPr algn="ctr"/>
            <a:r>
              <a:rPr lang="en-US" sz="3200" dirty="0">
                <a:solidFill>
                  <a:schemeClr val="tx2">
                    <a:lumMod val="75000"/>
                  </a:schemeClr>
                </a:solidFill>
              </a:rPr>
              <a:t>4-5</a:t>
            </a:r>
          </a:p>
        </p:txBody>
      </p:sp>
      <p:sp>
        <p:nvSpPr>
          <p:cNvPr id="18" name="TextBox 17">
            <a:extLst>
              <a:ext uri="{FF2B5EF4-FFF2-40B4-BE49-F238E27FC236}">
                <a16:creationId xmlns:a16="http://schemas.microsoft.com/office/drawing/2014/main" id="{35848CE7-018B-EA07-AFBB-DE623437003A}"/>
              </a:ext>
            </a:extLst>
          </p:cNvPr>
          <p:cNvSpPr txBox="1"/>
          <p:nvPr/>
        </p:nvSpPr>
        <p:spPr>
          <a:xfrm>
            <a:off x="10564758" y="1546700"/>
            <a:ext cx="1117232" cy="584775"/>
          </a:xfrm>
          <a:prstGeom prst="rect">
            <a:avLst/>
          </a:prstGeom>
          <a:noFill/>
        </p:spPr>
        <p:txBody>
          <a:bodyPr wrap="square" rtlCol="0">
            <a:spAutoFit/>
          </a:bodyPr>
          <a:lstStyle/>
          <a:p>
            <a:pPr algn="ctr"/>
            <a:r>
              <a:rPr lang="en-US" sz="3200" dirty="0">
                <a:solidFill>
                  <a:schemeClr val="tx2">
                    <a:lumMod val="75000"/>
                  </a:schemeClr>
                </a:solidFill>
              </a:rPr>
              <a:t>≥6</a:t>
            </a:r>
          </a:p>
        </p:txBody>
      </p:sp>
      <p:pic>
        <p:nvPicPr>
          <p:cNvPr id="6" name="Picture 5">
            <a:extLst>
              <a:ext uri="{FF2B5EF4-FFF2-40B4-BE49-F238E27FC236}">
                <a16:creationId xmlns:a16="http://schemas.microsoft.com/office/drawing/2014/main" id="{3E76E923-D179-FA7C-9418-5B11EE8D2278}"/>
              </a:ext>
            </a:extLst>
          </p:cNvPr>
          <p:cNvPicPr>
            <a:picLocks noChangeAspect="1"/>
          </p:cNvPicPr>
          <p:nvPr/>
        </p:nvPicPr>
        <p:blipFill>
          <a:blip r:embed="rId8"/>
          <a:stretch>
            <a:fillRect/>
          </a:stretch>
        </p:blipFill>
        <p:spPr>
          <a:xfrm>
            <a:off x="397290" y="5764063"/>
            <a:ext cx="802860" cy="802860"/>
          </a:xfrm>
          <a:prstGeom prst="rect">
            <a:avLst/>
          </a:prstGeom>
        </p:spPr>
      </p:pic>
    </p:spTree>
    <p:extLst>
      <p:ext uri="{BB962C8B-B14F-4D97-AF65-F5344CB8AC3E}">
        <p14:creationId xmlns:p14="http://schemas.microsoft.com/office/powerpoint/2010/main" val="2216303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2866-EC98-622A-7D16-141D15A09B0E}"/>
              </a:ext>
            </a:extLst>
          </p:cNvPr>
          <p:cNvSpPr>
            <a:spLocks noGrp="1"/>
          </p:cNvSpPr>
          <p:nvPr>
            <p:ph type="title"/>
          </p:nvPr>
        </p:nvSpPr>
        <p:spPr/>
        <p:txBody>
          <a:bodyPr/>
          <a:lstStyle/>
          <a:p>
            <a:r>
              <a:rPr lang="en-US" dirty="0"/>
              <a:t>If your patient meets criteria for OUD</a:t>
            </a:r>
          </a:p>
        </p:txBody>
      </p:sp>
      <p:sp>
        <p:nvSpPr>
          <p:cNvPr id="3" name="Text Placeholder 2">
            <a:extLst>
              <a:ext uri="{FF2B5EF4-FFF2-40B4-BE49-F238E27FC236}">
                <a16:creationId xmlns:a16="http://schemas.microsoft.com/office/drawing/2014/main" id="{9CFF58C9-3656-0CEE-3285-C87E069F962B}"/>
              </a:ext>
            </a:extLst>
          </p:cNvPr>
          <p:cNvSpPr>
            <a:spLocks noGrp="1"/>
          </p:cNvSpPr>
          <p:nvPr>
            <p:ph type="body" sz="quarter" idx="10"/>
          </p:nvPr>
        </p:nvSpPr>
        <p:spPr>
          <a:xfrm>
            <a:off x="609600" y="1406105"/>
            <a:ext cx="10969625" cy="5089945"/>
          </a:xfrm>
        </p:spPr>
        <p:txBody>
          <a:bodyPr/>
          <a:lstStyle/>
          <a:p>
            <a:r>
              <a:rPr lang="en-US" sz="2400" dirty="0"/>
              <a:t>If moderate or severe OUD</a:t>
            </a:r>
          </a:p>
          <a:p>
            <a:pPr lvl="1"/>
            <a:r>
              <a:rPr lang="en-US" sz="2400" dirty="0"/>
              <a:t>Connect them with evidence-based treatment with methadone or buprenorphine </a:t>
            </a:r>
          </a:p>
          <a:p>
            <a:r>
              <a:rPr lang="en-US" sz="2400" dirty="0"/>
              <a:t>If mild OUD </a:t>
            </a:r>
          </a:p>
          <a:p>
            <a:pPr lvl="1"/>
            <a:r>
              <a:rPr lang="en-US" sz="2400" dirty="0"/>
              <a:t>Offer transition to buprenorphine (particularly if prior unsuccessful taper)</a:t>
            </a:r>
          </a:p>
          <a:p>
            <a:pPr lvl="1"/>
            <a:r>
              <a:rPr lang="en-US" sz="2400" dirty="0"/>
              <a:t>Less evidence to guide treatment; may be reasonable to attempt taper</a:t>
            </a:r>
          </a:p>
          <a:p>
            <a:r>
              <a:rPr lang="en-US" sz="2400" dirty="0"/>
              <a:t>It is not always clear</a:t>
            </a:r>
          </a:p>
          <a:p>
            <a:pPr lvl="1"/>
            <a:r>
              <a:rPr lang="en-US" sz="2400" dirty="0"/>
              <a:t>Ongoing assessment, additional criteria may emerge</a:t>
            </a:r>
          </a:p>
          <a:p>
            <a:pPr lvl="1"/>
            <a:r>
              <a:rPr lang="en-US" sz="2400" dirty="0"/>
              <a:t>Even if no OUD but risks&gt;benefits and unable to taper, may benefit from buprenorphine per CDC</a:t>
            </a:r>
          </a:p>
        </p:txBody>
      </p:sp>
      <p:pic>
        <p:nvPicPr>
          <p:cNvPr id="4" name="Picture 3">
            <a:extLst>
              <a:ext uri="{FF2B5EF4-FFF2-40B4-BE49-F238E27FC236}">
                <a16:creationId xmlns:a16="http://schemas.microsoft.com/office/drawing/2014/main" id="{194E04CC-57CF-71FA-4339-000A16194C18}"/>
              </a:ext>
            </a:extLst>
          </p:cNvPr>
          <p:cNvPicPr>
            <a:picLocks noChangeAspect="1"/>
          </p:cNvPicPr>
          <p:nvPr/>
        </p:nvPicPr>
        <p:blipFill>
          <a:blip r:embed="rId3"/>
          <a:stretch>
            <a:fillRect/>
          </a:stretch>
        </p:blipFill>
        <p:spPr>
          <a:xfrm>
            <a:off x="397290" y="5764063"/>
            <a:ext cx="802860" cy="802860"/>
          </a:xfrm>
          <a:prstGeom prst="rect">
            <a:avLst/>
          </a:prstGeom>
        </p:spPr>
      </p:pic>
    </p:spTree>
    <p:extLst>
      <p:ext uri="{BB962C8B-B14F-4D97-AF65-F5344CB8AC3E}">
        <p14:creationId xmlns:p14="http://schemas.microsoft.com/office/powerpoint/2010/main" val="3478794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A5A5-A520-AA99-7235-03667DA11946}"/>
              </a:ext>
            </a:extLst>
          </p:cNvPr>
          <p:cNvSpPr>
            <a:spLocks noGrp="1"/>
          </p:cNvSpPr>
          <p:nvPr>
            <p:ph type="title"/>
          </p:nvPr>
        </p:nvSpPr>
        <p:spPr/>
        <p:txBody>
          <a:bodyPr/>
          <a:lstStyle/>
          <a:p>
            <a:r>
              <a:rPr lang="en-US" dirty="0"/>
              <a:t>Veterans Affairs/Department of Defense Guideline (2022)</a:t>
            </a:r>
          </a:p>
        </p:txBody>
      </p:sp>
      <p:sp>
        <p:nvSpPr>
          <p:cNvPr id="3" name="Text Placeholder 2">
            <a:extLst>
              <a:ext uri="{FF2B5EF4-FFF2-40B4-BE49-F238E27FC236}">
                <a16:creationId xmlns:a16="http://schemas.microsoft.com/office/drawing/2014/main" id="{1B29130E-59F7-3259-EBC9-28A77A1F69B0}"/>
              </a:ext>
            </a:extLst>
          </p:cNvPr>
          <p:cNvSpPr>
            <a:spLocks noGrp="1"/>
          </p:cNvSpPr>
          <p:nvPr>
            <p:ph type="body" sz="quarter" idx="10"/>
          </p:nvPr>
        </p:nvSpPr>
        <p:spPr/>
        <p:txBody>
          <a:bodyPr/>
          <a:lstStyle/>
          <a:p>
            <a:r>
              <a:rPr lang="en-US" dirty="0"/>
              <a:t>“Paradigm shift” in pain care towards more patient-centered, whole health approaches</a:t>
            </a:r>
          </a:p>
          <a:p>
            <a:r>
              <a:rPr lang="en-US" dirty="0"/>
              <a:t>Largely consistent with updated CDC recommendations with notable exceptions: </a:t>
            </a:r>
          </a:p>
          <a:p>
            <a:pPr marL="857250" lvl="1" indent="-457200">
              <a:buFont typeface="+mj-lt"/>
              <a:buAutoNum type="arabicPeriod"/>
            </a:pPr>
            <a:r>
              <a:rPr lang="en-US" dirty="0"/>
              <a:t>Assess and address mental health in patients with chronic pain</a:t>
            </a:r>
          </a:p>
          <a:p>
            <a:pPr marL="1257300" lvl="2" indent="-457200"/>
            <a:r>
              <a:rPr lang="en-US" dirty="0"/>
              <a:t>Depression, PTSD, traumatic brain injury </a:t>
            </a:r>
          </a:p>
          <a:p>
            <a:pPr marL="1257300" lvl="2" indent="-457200"/>
            <a:r>
              <a:rPr lang="en-US" dirty="0"/>
              <a:t>Increased risk of suicidality after opioid tapering</a:t>
            </a:r>
            <a:r>
              <a:rPr lang="en-US" baseline="30000" dirty="0"/>
              <a:t>1</a:t>
            </a:r>
          </a:p>
          <a:p>
            <a:pPr marL="857250" lvl="1" indent="-457200">
              <a:buFont typeface="+mj-lt"/>
              <a:buAutoNum type="arabicPeriod"/>
            </a:pPr>
            <a:r>
              <a:rPr lang="en-US" dirty="0">
                <a:latin typeface="+mn-lt"/>
              </a:rPr>
              <a:t>New recommendation #5: “</a:t>
            </a:r>
            <a:r>
              <a:rPr lang="en-US" dirty="0">
                <a:effectLst/>
                <a:latin typeface="+mn-lt"/>
              </a:rPr>
              <a:t>For patients receiving daily opioids for the treatment of chronic pain, we suggest the use of buprenorphine instead of full agonist opioids due to lower risk of overdose and misuse.” [weak evidence for]</a:t>
            </a:r>
            <a:endParaRPr lang="en-US" dirty="0">
              <a:latin typeface="+mn-lt"/>
            </a:endParaRPr>
          </a:p>
          <a:p>
            <a:pPr marL="1257300" lvl="2" indent="-457200"/>
            <a:r>
              <a:rPr lang="en-US" dirty="0">
                <a:latin typeface="+mn-lt"/>
              </a:rPr>
              <a:t>Evidence is limited, but strong safety profile over other long-acting opioids</a:t>
            </a:r>
          </a:p>
          <a:p>
            <a:pPr marL="1257300" lvl="2" indent="-457200"/>
            <a:r>
              <a:rPr lang="en-US" dirty="0">
                <a:latin typeface="+mn-lt"/>
              </a:rPr>
              <a:t>Note that sublingual buprenorphine/naloxone is FDA-approved for OUD and is used off-label for pain management</a:t>
            </a:r>
          </a:p>
        </p:txBody>
      </p:sp>
      <p:pic>
        <p:nvPicPr>
          <p:cNvPr id="4" name="Picture 3">
            <a:extLst>
              <a:ext uri="{FF2B5EF4-FFF2-40B4-BE49-F238E27FC236}">
                <a16:creationId xmlns:a16="http://schemas.microsoft.com/office/drawing/2014/main" id="{65F37ED9-A82A-08CC-2321-ADDE9A9486D6}"/>
              </a:ext>
            </a:extLst>
          </p:cNvPr>
          <p:cNvPicPr>
            <a:picLocks noChangeAspect="1"/>
          </p:cNvPicPr>
          <p:nvPr/>
        </p:nvPicPr>
        <p:blipFill>
          <a:blip r:embed="rId3"/>
          <a:stretch>
            <a:fillRect/>
          </a:stretch>
        </p:blipFill>
        <p:spPr>
          <a:xfrm>
            <a:off x="397290" y="5764063"/>
            <a:ext cx="802860" cy="802860"/>
          </a:xfrm>
          <a:prstGeom prst="rect">
            <a:avLst/>
          </a:prstGeom>
        </p:spPr>
      </p:pic>
      <p:sp>
        <p:nvSpPr>
          <p:cNvPr id="5" name="TextBox 4">
            <a:extLst>
              <a:ext uri="{FF2B5EF4-FFF2-40B4-BE49-F238E27FC236}">
                <a16:creationId xmlns:a16="http://schemas.microsoft.com/office/drawing/2014/main" id="{F00797CA-917D-505B-1EDD-44FE6867B3EA}"/>
              </a:ext>
            </a:extLst>
          </p:cNvPr>
          <p:cNvSpPr txBox="1"/>
          <p:nvPr/>
        </p:nvSpPr>
        <p:spPr>
          <a:xfrm>
            <a:off x="1389185" y="6196528"/>
            <a:ext cx="7123870" cy="276999"/>
          </a:xfrm>
          <a:prstGeom prst="rect">
            <a:avLst/>
          </a:prstGeom>
          <a:solidFill>
            <a:schemeClr val="bg1"/>
          </a:solidFill>
        </p:spPr>
        <p:txBody>
          <a:bodyPr wrap="square" rtlCol="0">
            <a:spAutoFit/>
          </a:bodyPr>
          <a:lstStyle/>
          <a:p>
            <a:r>
              <a:rPr lang="en-US" sz="1200" baseline="30000" dirty="0"/>
              <a:t>1</a:t>
            </a:r>
            <a:r>
              <a:rPr lang="en-US" sz="1200" dirty="0"/>
              <a:t>Demidenko MI et al. Gen Hosp Psychiatry 2017.</a:t>
            </a:r>
          </a:p>
        </p:txBody>
      </p:sp>
    </p:spTree>
    <p:extLst>
      <p:ext uri="{BB962C8B-B14F-4D97-AF65-F5344CB8AC3E}">
        <p14:creationId xmlns:p14="http://schemas.microsoft.com/office/powerpoint/2010/main" val="3090944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BB19-3A65-317B-27C5-D47FA262A0BE}"/>
              </a:ext>
            </a:extLst>
          </p:cNvPr>
          <p:cNvSpPr>
            <a:spLocks noGrp="1"/>
          </p:cNvSpPr>
          <p:nvPr>
            <p:ph type="title"/>
          </p:nvPr>
        </p:nvSpPr>
        <p:spPr>
          <a:xfrm>
            <a:off x="609441" y="430639"/>
            <a:ext cx="10969943" cy="830997"/>
          </a:xfrm>
        </p:spPr>
        <p:txBody>
          <a:bodyPr/>
          <a:lstStyle/>
          <a:p>
            <a:r>
              <a:rPr lang="en-US" dirty="0"/>
              <a:t>Questions and considerations in expanding buprenorphine for chronic pain without OUD</a:t>
            </a:r>
          </a:p>
        </p:txBody>
      </p:sp>
      <p:sp>
        <p:nvSpPr>
          <p:cNvPr id="3" name="Text Placeholder 2">
            <a:extLst>
              <a:ext uri="{FF2B5EF4-FFF2-40B4-BE49-F238E27FC236}">
                <a16:creationId xmlns:a16="http://schemas.microsoft.com/office/drawing/2014/main" id="{00523332-5A5E-11C0-0FF7-203846C4479A}"/>
              </a:ext>
            </a:extLst>
          </p:cNvPr>
          <p:cNvSpPr>
            <a:spLocks noGrp="1"/>
          </p:cNvSpPr>
          <p:nvPr>
            <p:ph type="body" sz="quarter" idx="10"/>
          </p:nvPr>
        </p:nvSpPr>
        <p:spPr/>
        <p:txBody>
          <a:bodyPr/>
          <a:lstStyle/>
          <a:p>
            <a:r>
              <a:rPr lang="en-US" dirty="0"/>
              <a:t>Are we going too fast again? </a:t>
            </a:r>
          </a:p>
          <a:p>
            <a:pPr lvl="1"/>
            <a:r>
              <a:rPr lang="en-US" dirty="0"/>
              <a:t>Will use of opioids for chronic pain expand because safer option?</a:t>
            </a:r>
          </a:p>
          <a:p>
            <a:pPr lvl="1"/>
            <a:r>
              <a:rPr lang="en-US" dirty="0"/>
              <a:t>Not enough evidence to guide implementation</a:t>
            </a:r>
          </a:p>
          <a:p>
            <a:r>
              <a:rPr lang="en-US" dirty="0"/>
              <a:t>For opioid-naïve patients: </a:t>
            </a:r>
          </a:p>
          <a:p>
            <a:pPr lvl="1"/>
            <a:r>
              <a:rPr lang="en-US" dirty="0"/>
              <a:t>Low-dose dose buccal or transdermal probably best </a:t>
            </a:r>
          </a:p>
          <a:p>
            <a:pPr lvl="1"/>
            <a:r>
              <a:rPr lang="en-US" dirty="0"/>
              <a:t>In conflict with recommendation not to start with long-acting opioid</a:t>
            </a:r>
          </a:p>
          <a:p>
            <a:r>
              <a:rPr lang="en-US" dirty="0"/>
              <a:t>For opioid-tolerant patients:</a:t>
            </a:r>
          </a:p>
          <a:p>
            <a:pPr lvl="1"/>
            <a:r>
              <a:rPr lang="en-US" dirty="0"/>
              <a:t>Remaining lack of clarity about when to switch, e.g. only if high risk/unsuccessful taper?</a:t>
            </a:r>
          </a:p>
          <a:p>
            <a:pPr lvl="1"/>
            <a:r>
              <a:rPr lang="en-US" dirty="0"/>
              <a:t>More likely to need higher doses, such as sublingual </a:t>
            </a:r>
            <a:r>
              <a:rPr lang="en-US" dirty="0" err="1"/>
              <a:t>bupe</a:t>
            </a:r>
            <a:r>
              <a:rPr lang="en-US" dirty="0"/>
              <a:t>/naloxone, but this is off-label</a:t>
            </a:r>
          </a:p>
          <a:p>
            <a:pPr lvl="1"/>
            <a:r>
              <a:rPr lang="en-US" dirty="0"/>
              <a:t>Many providers will need help with induction and dosing</a:t>
            </a:r>
          </a:p>
          <a:p>
            <a:r>
              <a:rPr lang="en-US" dirty="0"/>
              <a:t>Public health perspective: We still need to identify and track OUD</a:t>
            </a:r>
          </a:p>
        </p:txBody>
      </p:sp>
      <p:sp>
        <p:nvSpPr>
          <p:cNvPr id="5" name="TextBox 4">
            <a:extLst>
              <a:ext uri="{FF2B5EF4-FFF2-40B4-BE49-F238E27FC236}">
                <a16:creationId xmlns:a16="http://schemas.microsoft.com/office/drawing/2014/main" id="{5310A52E-D5C0-423D-C779-84725ABF70F6}"/>
              </a:ext>
            </a:extLst>
          </p:cNvPr>
          <p:cNvSpPr txBox="1"/>
          <p:nvPr/>
        </p:nvSpPr>
        <p:spPr>
          <a:xfrm>
            <a:off x="1389185" y="6196528"/>
            <a:ext cx="7123870" cy="461665"/>
          </a:xfrm>
          <a:prstGeom prst="rect">
            <a:avLst/>
          </a:prstGeom>
          <a:solidFill>
            <a:schemeClr val="bg1"/>
          </a:solidFill>
        </p:spPr>
        <p:txBody>
          <a:bodyPr wrap="square" rtlCol="0">
            <a:spAutoFit/>
          </a:bodyPr>
          <a:lstStyle/>
          <a:p>
            <a:r>
              <a:rPr lang="en-US" sz="1200" dirty="0"/>
              <a:t>Cunningham C and </a:t>
            </a:r>
            <a:r>
              <a:rPr lang="en-US" sz="1200" dirty="0" err="1"/>
              <a:t>Starrels</a:t>
            </a:r>
            <a:r>
              <a:rPr lang="en-US" sz="1200" dirty="0"/>
              <a:t> JL. Guideline Promoting Buprenorphine for Treatment of Chronic Pain: Transformative Yet Underdeveloped. Annals of Int Med; 2023.</a:t>
            </a:r>
          </a:p>
        </p:txBody>
      </p:sp>
      <p:pic>
        <p:nvPicPr>
          <p:cNvPr id="4" name="Picture 3">
            <a:extLst>
              <a:ext uri="{FF2B5EF4-FFF2-40B4-BE49-F238E27FC236}">
                <a16:creationId xmlns:a16="http://schemas.microsoft.com/office/drawing/2014/main" id="{5D8C70E2-AB79-6C78-9E63-678C0E8B3FB8}"/>
              </a:ext>
            </a:extLst>
          </p:cNvPr>
          <p:cNvPicPr>
            <a:picLocks noChangeAspect="1"/>
          </p:cNvPicPr>
          <p:nvPr/>
        </p:nvPicPr>
        <p:blipFill>
          <a:blip r:embed="rId3"/>
          <a:stretch>
            <a:fillRect/>
          </a:stretch>
        </p:blipFill>
        <p:spPr>
          <a:xfrm>
            <a:off x="397290" y="5764063"/>
            <a:ext cx="802860" cy="802860"/>
          </a:xfrm>
          <a:prstGeom prst="rect">
            <a:avLst/>
          </a:prstGeom>
        </p:spPr>
      </p:pic>
      <p:pic>
        <p:nvPicPr>
          <p:cNvPr id="9" name="Picture 8" descr="Racecar driver turning corner on track">
            <a:extLst>
              <a:ext uri="{FF2B5EF4-FFF2-40B4-BE49-F238E27FC236}">
                <a16:creationId xmlns:a16="http://schemas.microsoft.com/office/drawing/2014/main" id="{A4D7F72E-6D92-119F-D8B3-E67F64B9FCAC}"/>
              </a:ext>
            </a:extLst>
          </p:cNvPr>
          <p:cNvPicPr>
            <a:picLocks noChangeAspect="1"/>
          </p:cNvPicPr>
          <p:nvPr/>
        </p:nvPicPr>
        <p:blipFill>
          <a:blip r:embed="rId4"/>
          <a:stretch>
            <a:fillRect/>
          </a:stretch>
        </p:blipFill>
        <p:spPr>
          <a:xfrm>
            <a:off x="9724292" y="1100423"/>
            <a:ext cx="1854933" cy="2119857"/>
          </a:xfrm>
          <a:prstGeom prst="rect">
            <a:avLst/>
          </a:prstGeom>
        </p:spPr>
      </p:pic>
    </p:spTree>
    <p:extLst>
      <p:ext uri="{BB962C8B-B14F-4D97-AF65-F5344CB8AC3E}">
        <p14:creationId xmlns:p14="http://schemas.microsoft.com/office/powerpoint/2010/main" val="1748702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69A5-25C6-D441-BE8F-B3DCD481F59B}"/>
              </a:ext>
            </a:extLst>
          </p:cNvPr>
          <p:cNvSpPr>
            <a:spLocks noGrp="1"/>
          </p:cNvSpPr>
          <p:nvPr>
            <p:ph type="title"/>
          </p:nvPr>
        </p:nvSpPr>
        <p:spPr>
          <a:xfrm>
            <a:off x="609441" y="615305"/>
            <a:ext cx="10969943" cy="461665"/>
          </a:xfrm>
        </p:spPr>
        <p:txBody>
          <a:bodyPr/>
          <a:lstStyle/>
          <a:p>
            <a:r>
              <a:rPr lang="en-US" dirty="0"/>
              <a:t>Take-home points</a:t>
            </a:r>
          </a:p>
        </p:txBody>
      </p:sp>
      <p:sp>
        <p:nvSpPr>
          <p:cNvPr id="3" name="Text Placeholder 2">
            <a:extLst>
              <a:ext uri="{FF2B5EF4-FFF2-40B4-BE49-F238E27FC236}">
                <a16:creationId xmlns:a16="http://schemas.microsoft.com/office/drawing/2014/main" id="{908FAAF2-01F0-DC4E-97DF-408964ECE579}"/>
              </a:ext>
            </a:extLst>
          </p:cNvPr>
          <p:cNvSpPr>
            <a:spLocks noGrp="1"/>
          </p:cNvSpPr>
          <p:nvPr>
            <p:ph type="body" sz="quarter" idx="10"/>
          </p:nvPr>
        </p:nvSpPr>
        <p:spPr>
          <a:xfrm>
            <a:off x="609600" y="1654532"/>
            <a:ext cx="11203172" cy="4344630"/>
          </a:xfrm>
        </p:spPr>
        <p:txBody>
          <a:bodyPr/>
          <a:lstStyle/>
          <a:p>
            <a:r>
              <a:rPr lang="en-US" sz="2400" dirty="0"/>
              <a:t>The prescription opioid landscape and guidance continue to evolve</a:t>
            </a:r>
          </a:p>
          <a:p>
            <a:r>
              <a:rPr lang="en-US" sz="2400" dirty="0"/>
              <a:t>Apply harm reduction principles for opioid prescribing and deprescribing and consider each individual’s whole health</a:t>
            </a:r>
          </a:p>
          <a:p>
            <a:r>
              <a:rPr lang="en-US" sz="2400" dirty="0"/>
              <a:t>Be mindful of biases and equity in pain and </a:t>
            </a:r>
            <a:r>
              <a:rPr lang="en-US" sz="2400"/>
              <a:t>opioid management</a:t>
            </a:r>
            <a:endParaRPr lang="en-US" sz="2400" dirty="0"/>
          </a:p>
          <a:p>
            <a:r>
              <a:rPr lang="en-US" sz="2400" dirty="0"/>
              <a:t>Buprenorphine is a safer alternative to full agonists and seems like the future, but questions remain </a:t>
            </a:r>
          </a:p>
          <a:p>
            <a:r>
              <a:rPr lang="en-US" sz="2400" dirty="0"/>
              <a:t>Stay tuned! </a:t>
            </a:r>
          </a:p>
        </p:txBody>
      </p:sp>
      <p:pic>
        <p:nvPicPr>
          <p:cNvPr id="4" name="Picture 3">
            <a:extLst>
              <a:ext uri="{FF2B5EF4-FFF2-40B4-BE49-F238E27FC236}">
                <a16:creationId xmlns:a16="http://schemas.microsoft.com/office/drawing/2014/main" id="{1889FCA4-143A-3541-5E37-50F6CFCAE4D9}"/>
              </a:ext>
            </a:extLst>
          </p:cNvPr>
          <p:cNvPicPr>
            <a:picLocks noChangeAspect="1"/>
          </p:cNvPicPr>
          <p:nvPr/>
        </p:nvPicPr>
        <p:blipFill>
          <a:blip r:embed="rId3"/>
          <a:stretch>
            <a:fillRect/>
          </a:stretch>
        </p:blipFill>
        <p:spPr>
          <a:xfrm>
            <a:off x="397290" y="5764063"/>
            <a:ext cx="802860" cy="802860"/>
          </a:xfrm>
          <a:prstGeom prst="rect">
            <a:avLst/>
          </a:prstGeom>
        </p:spPr>
      </p:pic>
      <p:pic>
        <p:nvPicPr>
          <p:cNvPr id="8" name="Picture 7" descr="Keys to a home">
            <a:extLst>
              <a:ext uri="{FF2B5EF4-FFF2-40B4-BE49-F238E27FC236}">
                <a16:creationId xmlns:a16="http://schemas.microsoft.com/office/drawing/2014/main" id="{381DEAD6-D82F-57D4-936C-ABAF105C17B7}"/>
              </a:ext>
            </a:extLst>
          </p:cNvPr>
          <p:cNvPicPr>
            <a:picLocks noChangeAspect="1"/>
          </p:cNvPicPr>
          <p:nvPr/>
        </p:nvPicPr>
        <p:blipFill>
          <a:blip r:embed="rId4"/>
          <a:stretch>
            <a:fillRect/>
          </a:stretch>
        </p:blipFill>
        <p:spPr>
          <a:xfrm>
            <a:off x="9847385" y="499408"/>
            <a:ext cx="1731840" cy="1155124"/>
          </a:xfrm>
          <a:prstGeom prst="rect">
            <a:avLst/>
          </a:prstGeom>
        </p:spPr>
      </p:pic>
    </p:spTree>
    <p:extLst>
      <p:ext uri="{BB962C8B-B14F-4D97-AF65-F5344CB8AC3E}">
        <p14:creationId xmlns:p14="http://schemas.microsoft.com/office/powerpoint/2010/main" val="218221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69A5-25C6-D441-BE8F-B3DCD481F59B}"/>
              </a:ext>
            </a:extLst>
          </p:cNvPr>
          <p:cNvSpPr>
            <a:spLocks noGrp="1"/>
          </p:cNvSpPr>
          <p:nvPr>
            <p:ph type="title"/>
          </p:nvPr>
        </p:nvSpPr>
        <p:spPr>
          <a:xfrm>
            <a:off x="609441" y="615305"/>
            <a:ext cx="10969943" cy="461665"/>
          </a:xfrm>
        </p:spPr>
        <p:txBody>
          <a:bodyPr/>
          <a:lstStyle/>
          <a:p>
            <a:r>
              <a:rPr lang="en-US" dirty="0"/>
              <a:t>Outline</a:t>
            </a:r>
          </a:p>
        </p:txBody>
      </p:sp>
      <p:graphicFrame>
        <p:nvGraphicFramePr>
          <p:cNvPr id="4" name="Diagram 3">
            <a:extLst>
              <a:ext uri="{FF2B5EF4-FFF2-40B4-BE49-F238E27FC236}">
                <a16:creationId xmlns:a16="http://schemas.microsoft.com/office/drawing/2014/main" id="{7A6338AC-5A0F-96CC-9C9F-55F5893396B1}"/>
              </a:ext>
            </a:extLst>
          </p:cNvPr>
          <p:cNvGraphicFramePr/>
          <p:nvPr>
            <p:extLst>
              <p:ext uri="{D42A27DB-BD31-4B8C-83A1-F6EECF244321}">
                <p14:modId xmlns:p14="http://schemas.microsoft.com/office/powerpoint/2010/main" val="2591663479"/>
              </p:ext>
            </p:extLst>
          </p:nvPr>
        </p:nvGraphicFramePr>
        <p:xfrm>
          <a:off x="-827975" y="1182233"/>
          <a:ext cx="9724325"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1237AB6-C51B-600A-769A-B2C196659BD0}"/>
              </a:ext>
            </a:extLst>
          </p:cNvPr>
          <p:cNvPicPr>
            <a:picLocks noChangeAspect="1"/>
          </p:cNvPicPr>
          <p:nvPr/>
        </p:nvPicPr>
        <p:blipFill>
          <a:blip r:embed="rId8"/>
          <a:stretch>
            <a:fillRect/>
          </a:stretch>
        </p:blipFill>
        <p:spPr>
          <a:xfrm>
            <a:off x="397290" y="5764063"/>
            <a:ext cx="802860" cy="802860"/>
          </a:xfrm>
          <a:prstGeom prst="rect">
            <a:avLst/>
          </a:prstGeom>
        </p:spPr>
      </p:pic>
    </p:spTree>
    <p:extLst>
      <p:ext uri="{BB962C8B-B14F-4D97-AF65-F5344CB8AC3E}">
        <p14:creationId xmlns:p14="http://schemas.microsoft.com/office/powerpoint/2010/main" val="991987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24A8330-3F25-405C-11CD-BAB838C6E5D8}"/>
              </a:ext>
            </a:extLst>
          </p:cNvPr>
          <p:cNvPicPr>
            <a:picLocks noChangeAspect="1"/>
          </p:cNvPicPr>
          <p:nvPr/>
        </p:nvPicPr>
        <p:blipFill rotWithShape="1">
          <a:blip r:embed="rId3"/>
          <a:srcRect t="1528" r="931" b="-627"/>
          <a:stretch/>
        </p:blipFill>
        <p:spPr>
          <a:xfrm>
            <a:off x="804025" y="1516946"/>
            <a:ext cx="7958777" cy="5029200"/>
          </a:xfrm>
          <a:prstGeom prst="rect">
            <a:avLst/>
          </a:prstGeom>
        </p:spPr>
      </p:pic>
      <p:sp>
        <p:nvSpPr>
          <p:cNvPr id="2" name="Title 1">
            <a:extLst>
              <a:ext uri="{FF2B5EF4-FFF2-40B4-BE49-F238E27FC236}">
                <a16:creationId xmlns:a16="http://schemas.microsoft.com/office/drawing/2014/main" id="{AC3FCDC5-EF03-8774-2B8A-5FB72BDC13BE}"/>
              </a:ext>
            </a:extLst>
          </p:cNvPr>
          <p:cNvSpPr>
            <a:spLocks noGrp="1"/>
          </p:cNvSpPr>
          <p:nvPr>
            <p:ph type="title"/>
          </p:nvPr>
        </p:nvSpPr>
        <p:spPr>
          <a:xfrm>
            <a:off x="402407" y="667072"/>
            <a:ext cx="10969943" cy="461665"/>
          </a:xfrm>
        </p:spPr>
        <p:txBody>
          <a:bodyPr/>
          <a:lstStyle/>
          <a:p>
            <a:r>
              <a:rPr lang="en-US" dirty="0"/>
              <a:t>Epidemiology of opioid prescribing</a:t>
            </a:r>
          </a:p>
        </p:txBody>
      </p:sp>
      <p:sp>
        <p:nvSpPr>
          <p:cNvPr id="4" name="AutoShape 2">
            <a:extLst>
              <a:ext uri="{FF2B5EF4-FFF2-40B4-BE49-F238E27FC236}">
                <a16:creationId xmlns:a16="http://schemas.microsoft.com/office/drawing/2014/main" id="{C8B45AEE-E16D-098E-3FFF-EAABA1502DA8}"/>
              </a:ext>
            </a:extLst>
          </p:cNvPr>
          <p:cNvSpPr>
            <a:spLocks noChangeAspect="1" noChangeArrowheads="1"/>
          </p:cNvSpPr>
          <p:nvPr/>
        </p:nvSpPr>
        <p:spPr bwMode="auto">
          <a:xfrm>
            <a:off x="4533499" y="3276600"/>
            <a:ext cx="1713314" cy="17133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1C80A5-4A9A-B610-9740-C2A447CFA01C}"/>
              </a:ext>
            </a:extLst>
          </p:cNvPr>
          <p:cNvSpPr txBox="1"/>
          <p:nvPr/>
        </p:nvSpPr>
        <p:spPr>
          <a:xfrm>
            <a:off x="8856838" y="4939851"/>
            <a:ext cx="3064068" cy="738664"/>
          </a:xfrm>
          <a:prstGeom prst="rect">
            <a:avLst/>
          </a:prstGeom>
          <a:noFill/>
        </p:spPr>
        <p:txBody>
          <a:bodyPr wrap="square" rtlCol="0">
            <a:spAutoFit/>
          </a:bodyPr>
          <a:lstStyle/>
          <a:p>
            <a:r>
              <a:rPr lang="en-US" sz="1400" dirty="0"/>
              <a:t>Source: IQVA </a:t>
            </a:r>
            <a:r>
              <a:rPr lang="en-US" sz="1400" dirty="0" err="1"/>
              <a:t>Xponent</a:t>
            </a:r>
            <a:r>
              <a:rPr lang="en-US" sz="1400" dirty="0"/>
              <a:t>, Mar 2020; IQVIA National Prescription Audi; IQVIA Institute, Nov 2020).</a:t>
            </a:r>
          </a:p>
        </p:txBody>
      </p:sp>
      <p:sp>
        <p:nvSpPr>
          <p:cNvPr id="8" name="Down Arrow 7">
            <a:extLst>
              <a:ext uri="{FF2B5EF4-FFF2-40B4-BE49-F238E27FC236}">
                <a16:creationId xmlns:a16="http://schemas.microsoft.com/office/drawing/2014/main" id="{E0CCD251-534F-ABD7-C063-965C030F3575}"/>
              </a:ext>
            </a:extLst>
          </p:cNvPr>
          <p:cNvSpPr/>
          <p:nvPr/>
        </p:nvSpPr>
        <p:spPr>
          <a:xfrm>
            <a:off x="3273232" y="3409470"/>
            <a:ext cx="177912" cy="1237728"/>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A5C925-3B2A-761C-E887-D2B1A1861E36}"/>
              </a:ext>
            </a:extLst>
          </p:cNvPr>
          <p:cNvSpPr txBox="1"/>
          <p:nvPr/>
        </p:nvSpPr>
        <p:spPr>
          <a:xfrm>
            <a:off x="2505531" y="1938986"/>
            <a:ext cx="1713314" cy="1323439"/>
          </a:xfrm>
          <a:prstGeom prst="rect">
            <a:avLst/>
          </a:prstGeom>
          <a:noFill/>
        </p:spPr>
        <p:txBody>
          <a:bodyPr wrap="square" rtlCol="0">
            <a:spAutoFit/>
          </a:bodyPr>
          <a:lstStyle/>
          <a:p>
            <a:pPr algn="ctr"/>
            <a:r>
              <a:rPr lang="en-US" sz="1600" dirty="0"/>
              <a:t>Federation of State Medical Boards (FSMB) Model Policy (1998)</a:t>
            </a:r>
          </a:p>
        </p:txBody>
      </p:sp>
      <p:sp>
        <p:nvSpPr>
          <p:cNvPr id="12" name="Down Arrow 11">
            <a:extLst>
              <a:ext uri="{FF2B5EF4-FFF2-40B4-BE49-F238E27FC236}">
                <a16:creationId xmlns:a16="http://schemas.microsoft.com/office/drawing/2014/main" id="{3DFE7A04-0936-928D-0CBB-169D25A52329}"/>
              </a:ext>
            </a:extLst>
          </p:cNvPr>
          <p:cNvSpPr/>
          <p:nvPr/>
        </p:nvSpPr>
        <p:spPr>
          <a:xfrm>
            <a:off x="7369329" y="2344675"/>
            <a:ext cx="198782" cy="68082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6748AF6-EB45-9DDC-C3C5-F46A1D47F555}"/>
              </a:ext>
            </a:extLst>
          </p:cNvPr>
          <p:cNvSpPr txBox="1"/>
          <p:nvPr/>
        </p:nvSpPr>
        <p:spPr>
          <a:xfrm>
            <a:off x="7015562" y="1480220"/>
            <a:ext cx="1285460" cy="830997"/>
          </a:xfrm>
          <a:prstGeom prst="rect">
            <a:avLst/>
          </a:prstGeom>
          <a:noFill/>
        </p:spPr>
        <p:txBody>
          <a:bodyPr wrap="square" rtlCol="0">
            <a:spAutoFit/>
          </a:bodyPr>
          <a:lstStyle/>
          <a:p>
            <a:pPr algn="ctr"/>
            <a:r>
              <a:rPr lang="en-US" sz="1600" dirty="0"/>
              <a:t>CDC Guideline (2016)</a:t>
            </a:r>
          </a:p>
        </p:txBody>
      </p:sp>
      <p:sp>
        <p:nvSpPr>
          <p:cNvPr id="14" name="Down Arrow 13">
            <a:extLst>
              <a:ext uri="{FF2B5EF4-FFF2-40B4-BE49-F238E27FC236}">
                <a16:creationId xmlns:a16="http://schemas.microsoft.com/office/drawing/2014/main" id="{F8104708-773E-6B6B-3AA4-838FF4A147B0}"/>
              </a:ext>
            </a:extLst>
          </p:cNvPr>
          <p:cNvSpPr/>
          <p:nvPr/>
        </p:nvSpPr>
        <p:spPr>
          <a:xfrm>
            <a:off x="6663321" y="2050880"/>
            <a:ext cx="198782" cy="386306"/>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824493C-C7E4-0E52-38FC-328617A237FA}"/>
              </a:ext>
            </a:extLst>
          </p:cNvPr>
          <p:cNvSpPr txBox="1"/>
          <p:nvPr/>
        </p:nvSpPr>
        <p:spPr>
          <a:xfrm>
            <a:off x="5605188" y="1214366"/>
            <a:ext cx="1410374" cy="830997"/>
          </a:xfrm>
          <a:prstGeom prst="rect">
            <a:avLst/>
          </a:prstGeom>
          <a:noFill/>
        </p:spPr>
        <p:txBody>
          <a:bodyPr wrap="square" rtlCol="0">
            <a:spAutoFit/>
          </a:bodyPr>
          <a:lstStyle/>
          <a:p>
            <a:pPr algn="ctr"/>
            <a:r>
              <a:rPr lang="en-US" sz="1600" dirty="0"/>
              <a:t>Modified FSMB Model Policy (2013)</a:t>
            </a:r>
          </a:p>
        </p:txBody>
      </p:sp>
      <p:sp>
        <p:nvSpPr>
          <p:cNvPr id="16" name="Down Arrow 15">
            <a:extLst>
              <a:ext uri="{FF2B5EF4-FFF2-40B4-BE49-F238E27FC236}">
                <a16:creationId xmlns:a16="http://schemas.microsoft.com/office/drawing/2014/main" id="{016FB74D-6E5B-23B7-51A3-32E2D61A4E29}"/>
              </a:ext>
            </a:extLst>
          </p:cNvPr>
          <p:cNvSpPr/>
          <p:nvPr/>
        </p:nvSpPr>
        <p:spPr>
          <a:xfrm>
            <a:off x="8513425" y="3578483"/>
            <a:ext cx="198782" cy="80838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3283184-EF07-7768-A23B-0CD560407817}"/>
              </a:ext>
            </a:extLst>
          </p:cNvPr>
          <p:cNvSpPr txBox="1"/>
          <p:nvPr/>
        </p:nvSpPr>
        <p:spPr>
          <a:xfrm>
            <a:off x="7520049" y="2992039"/>
            <a:ext cx="1285460" cy="830997"/>
          </a:xfrm>
          <a:prstGeom prst="rect">
            <a:avLst/>
          </a:prstGeom>
          <a:noFill/>
        </p:spPr>
        <p:txBody>
          <a:bodyPr wrap="square" rtlCol="0">
            <a:spAutoFit/>
          </a:bodyPr>
          <a:lstStyle/>
          <a:p>
            <a:pPr algn="ctr"/>
            <a:r>
              <a:rPr lang="en-US" sz="1600" dirty="0"/>
              <a:t>CDC Guideline (2022)</a:t>
            </a:r>
          </a:p>
        </p:txBody>
      </p:sp>
      <p:sp>
        <p:nvSpPr>
          <p:cNvPr id="18" name="Down Arrow 17">
            <a:extLst>
              <a:ext uri="{FF2B5EF4-FFF2-40B4-BE49-F238E27FC236}">
                <a16:creationId xmlns:a16="http://schemas.microsoft.com/office/drawing/2014/main" id="{FD3E252E-0BCD-BE23-18AF-DFC2D2161434}"/>
              </a:ext>
            </a:extLst>
          </p:cNvPr>
          <p:cNvSpPr/>
          <p:nvPr/>
        </p:nvSpPr>
        <p:spPr>
          <a:xfrm>
            <a:off x="8658056" y="3578483"/>
            <a:ext cx="198782" cy="80838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763F02D-8B78-1F47-9330-19D76D319549}"/>
              </a:ext>
            </a:extLst>
          </p:cNvPr>
          <p:cNvSpPr txBox="1"/>
          <p:nvPr/>
        </p:nvSpPr>
        <p:spPr>
          <a:xfrm>
            <a:off x="8584892" y="3025497"/>
            <a:ext cx="1285460" cy="830997"/>
          </a:xfrm>
          <a:prstGeom prst="rect">
            <a:avLst/>
          </a:prstGeom>
          <a:noFill/>
        </p:spPr>
        <p:txBody>
          <a:bodyPr wrap="square" rtlCol="0">
            <a:spAutoFit/>
          </a:bodyPr>
          <a:lstStyle/>
          <a:p>
            <a:pPr algn="ctr"/>
            <a:r>
              <a:rPr lang="en-US" sz="1600" dirty="0"/>
              <a:t>VA/DoD Guideline (2022)</a:t>
            </a:r>
          </a:p>
        </p:txBody>
      </p:sp>
      <p:pic>
        <p:nvPicPr>
          <p:cNvPr id="20" name="Picture 19">
            <a:extLst>
              <a:ext uri="{FF2B5EF4-FFF2-40B4-BE49-F238E27FC236}">
                <a16:creationId xmlns:a16="http://schemas.microsoft.com/office/drawing/2014/main" id="{525E2D40-CD5F-41F8-B9B4-72FF0BD2BDC5}"/>
              </a:ext>
            </a:extLst>
          </p:cNvPr>
          <p:cNvPicPr>
            <a:picLocks noChangeAspect="1"/>
          </p:cNvPicPr>
          <p:nvPr/>
        </p:nvPicPr>
        <p:blipFill>
          <a:blip r:embed="rId4"/>
          <a:stretch>
            <a:fillRect/>
          </a:stretch>
        </p:blipFill>
        <p:spPr>
          <a:xfrm>
            <a:off x="397290" y="5764063"/>
            <a:ext cx="802860" cy="802860"/>
          </a:xfrm>
          <a:prstGeom prst="rect">
            <a:avLst/>
          </a:prstGeom>
        </p:spPr>
      </p:pic>
      <p:sp>
        <p:nvSpPr>
          <p:cNvPr id="10" name="Rectangle 9">
            <a:extLst>
              <a:ext uri="{FF2B5EF4-FFF2-40B4-BE49-F238E27FC236}">
                <a16:creationId xmlns:a16="http://schemas.microsoft.com/office/drawing/2014/main" id="{621DB9AB-3C50-FF22-DD9F-9BFC904C2241}"/>
              </a:ext>
            </a:extLst>
          </p:cNvPr>
          <p:cNvSpPr/>
          <p:nvPr/>
        </p:nvSpPr>
        <p:spPr>
          <a:xfrm>
            <a:off x="3798278" y="3634133"/>
            <a:ext cx="4661074" cy="2083703"/>
          </a:xfrm>
          <a:custGeom>
            <a:avLst/>
            <a:gdLst>
              <a:gd name="connsiteX0" fmla="*/ 263798 w 4637040"/>
              <a:gd name="connsiteY0" fmla="*/ 0 h 1582757"/>
              <a:gd name="connsiteX1" fmla="*/ 4373242 w 4637040"/>
              <a:gd name="connsiteY1" fmla="*/ 0 h 1582757"/>
              <a:gd name="connsiteX2" fmla="*/ 4637040 w 4637040"/>
              <a:gd name="connsiteY2" fmla="*/ 263798 h 1582757"/>
              <a:gd name="connsiteX3" fmla="*/ 4637040 w 4637040"/>
              <a:gd name="connsiteY3" fmla="*/ 1582757 h 1582757"/>
              <a:gd name="connsiteX4" fmla="*/ 4637040 w 4637040"/>
              <a:gd name="connsiteY4" fmla="*/ 1582757 h 1582757"/>
              <a:gd name="connsiteX5" fmla="*/ 0 w 4637040"/>
              <a:gd name="connsiteY5" fmla="*/ 1582757 h 1582757"/>
              <a:gd name="connsiteX6" fmla="*/ 0 w 4637040"/>
              <a:gd name="connsiteY6" fmla="*/ 1582757 h 1582757"/>
              <a:gd name="connsiteX7" fmla="*/ 0 w 4637040"/>
              <a:gd name="connsiteY7" fmla="*/ 263798 h 1582757"/>
              <a:gd name="connsiteX8" fmla="*/ 263798 w 4637040"/>
              <a:gd name="connsiteY8" fmla="*/ 0 h 1582757"/>
              <a:gd name="connsiteX0" fmla="*/ 263798 w 4637040"/>
              <a:gd name="connsiteY0" fmla="*/ 509954 h 2092711"/>
              <a:gd name="connsiteX1" fmla="*/ 3775366 w 4637040"/>
              <a:gd name="connsiteY1" fmla="*/ 0 h 2092711"/>
              <a:gd name="connsiteX2" fmla="*/ 4637040 w 4637040"/>
              <a:gd name="connsiteY2" fmla="*/ 773752 h 2092711"/>
              <a:gd name="connsiteX3" fmla="*/ 4637040 w 4637040"/>
              <a:gd name="connsiteY3" fmla="*/ 2092711 h 2092711"/>
              <a:gd name="connsiteX4" fmla="*/ 4637040 w 4637040"/>
              <a:gd name="connsiteY4" fmla="*/ 2092711 h 2092711"/>
              <a:gd name="connsiteX5" fmla="*/ 0 w 4637040"/>
              <a:gd name="connsiteY5" fmla="*/ 2092711 h 2092711"/>
              <a:gd name="connsiteX6" fmla="*/ 0 w 4637040"/>
              <a:gd name="connsiteY6" fmla="*/ 2092711 h 2092711"/>
              <a:gd name="connsiteX7" fmla="*/ 0 w 4637040"/>
              <a:gd name="connsiteY7" fmla="*/ 773752 h 2092711"/>
              <a:gd name="connsiteX8" fmla="*/ 263798 w 4637040"/>
              <a:gd name="connsiteY8" fmla="*/ 509954 h 2092711"/>
              <a:gd name="connsiteX0" fmla="*/ 984767 w 4637040"/>
              <a:gd name="connsiteY0" fmla="*/ 0 h 2163049"/>
              <a:gd name="connsiteX1" fmla="*/ 3775366 w 4637040"/>
              <a:gd name="connsiteY1" fmla="*/ 70338 h 2163049"/>
              <a:gd name="connsiteX2" fmla="*/ 4637040 w 4637040"/>
              <a:gd name="connsiteY2" fmla="*/ 844090 h 2163049"/>
              <a:gd name="connsiteX3" fmla="*/ 4637040 w 4637040"/>
              <a:gd name="connsiteY3" fmla="*/ 2163049 h 2163049"/>
              <a:gd name="connsiteX4" fmla="*/ 4637040 w 4637040"/>
              <a:gd name="connsiteY4" fmla="*/ 2163049 h 2163049"/>
              <a:gd name="connsiteX5" fmla="*/ 0 w 4637040"/>
              <a:gd name="connsiteY5" fmla="*/ 2163049 h 2163049"/>
              <a:gd name="connsiteX6" fmla="*/ 0 w 4637040"/>
              <a:gd name="connsiteY6" fmla="*/ 2163049 h 2163049"/>
              <a:gd name="connsiteX7" fmla="*/ 0 w 4637040"/>
              <a:gd name="connsiteY7" fmla="*/ 844090 h 2163049"/>
              <a:gd name="connsiteX8" fmla="*/ 984767 w 4637040"/>
              <a:gd name="connsiteY8" fmla="*/ 0 h 2163049"/>
              <a:gd name="connsiteX0" fmla="*/ 984767 w 4637040"/>
              <a:gd name="connsiteY0" fmla="*/ 0 h 2163049"/>
              <a:gd name="connsiteX1" fmla="*/ 3775366 w 4637040"/>
              <a:gd name="connsiteY1" fmla="*/ 70338 h 2163049"/>
              <a:gd name="connsiteX2" fmla="*/ 4602052 w 4637040"/>
              <a:gd name="connsiteY2" fmla="*/ 807581 h 2163049"/>
              <a:gd name="connsiteX3" fmla="*/ 4637040 w 4637040"/>
              <a:gd name="connsiteY3" fmla="*/ 2163049 h 2163049"/>
              <a:gd name="connsiteX4" fmla="*/ 4637040 w 4637040"/>
              <a:gd name="connsiteY4" fmla="*/ 2163049 h 2163049"/>
              <a:gd name="connsiteX5" fmla="*/ 0 w 4637040"/>
              <a:gd name="connsiteY5" fmla="*/ 2163049 h 2163049"/>
              <a:gd name="connsiteX6" fmla="*/ 0 w 4637040"/>
              <a:gd name="connsiteY6" fmla="*/ 2163049 h 2163049"/>
              <a:gd name="connsiteX7" fmla="*/ 0 w 4637040"/>
              <a:gd name="connsiteY7" fmla="*/ 844090 h 2163049"/>
              <a:gd name="connsiteX8" fmla="*/ 984767 w 4637040"/>
              <a:gd name="connsiteY8" fmla="*/ 0 h 216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7040" h="2163049">
                <a:moveTo>
                  <a:pt x="984767" y="0"/>
                </a:moveTo>
                <a:lnTo>
                  <a:pt x="3775366" y="70338"/>
                </a:lnTo>
                <a:lnTo>
                  <a:pt x="4602052" y="807581"/>
                </a:lnTo>
                <a:lnTo>
                  <a:pt x="4637040" y="2163049"/>
                </a:lnTo>
                <a:lnTo>
                  <a:pt x="4637040" y="2163049"/>
                </a:lnTo>
                <a:lnTo>
                  <a:pt x="0" y="2163049"/>
                </a:lnTo>
                <a:lnTo>
                  <a:pt x="0" y="2163049"/>
                </a:lnTo>
                <a:lnTo>
                  <a:pt x="0" y="844090"/>
                </a:lnTo>
                <a:lnTo>
                  <a:pt x="984767" y="0"/>
                </a:lnTo>
                <a:close/>
              </a:path>
            </a:pathLst>
          </a:custGeom>
          <a:solidFill>
            <a:srgbClr val="0054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9F7FEEB2-3E00-41D9-7E94-906C816D8DB9}"/>
              </a:ext>
            </a:extLst>
          </p:cNvPr>
          <p:cNvSpPr/>
          <p:nvPr/>
        </p:nvSpPr>
        <p:spPr>
          <a:xfrm>
            <a:off x="3727938" y="3851031"/>
            <a:ext cx="4695093" cy="1881554"/>
          </a:xfrm>
          <a:custGeom>
            <a:avLst/>
            <a:gdLst>
              <a:gd name="connsiteX0" fmla="*/ 0 w 4695093"/>
              <a:gd name="connsiteY0" fmla="*/ 474784 h 1881554"/>
              <a:gd name="connsiteX1" fmla="*/ 0 w 4695093"/>
              <a:gd name="connsiteY1" fmla="*/ 474784 h 1881554"/>
              <a:gd name="connsiteX2" fmla="*/ 175847 w 4695093"/>
              <a:gd name="connsiteY2" fmla="*/ 527538 h 1881554"/>
              <a:gd name="connsiteX3" fmla="*/ 281354 w 4695093"/>
              <a:gd name="connsiteY3" fmla="*/ 562707 h 1881554"/>
              <a:gd name="connsiteX4" fmla="*/ 826477 w 4695093"/>
              <a:gd name="connsiteY4" fmla="*/ 0 h 1881554"/>
              <a:gd name="connsiteX5" fmla="*/ 4044462 w 4695093"/>
              <a:gd name="connsiteY5" fmla="*/ 52754 h 1881554"/>
              <a:gd name="connsiteX6" fmla="*/ 4695093 w 4695093"/>
              <a:gd name="connsiteY6" fmla="*/ 545123 h 1881554"/>
              <a:gd name="connsiteX7" fmla="*/ 4642339 w 4695093"/>
              <a:gd name="connsiteY7" fmla="*/ 1863969 h 1881554"/>
              <a:gd name="connsiteX8" fmla="*/ 52754 w 4695093"/>
              <a:gd name="connsiteY8" fmla="*/ 1881554 h 1881554"/>
              <a:gd name="connsiteX9" fmla="*/ 87924 w 4695093"/>
              <a:gd name="connsiteY9" fmla="*/ 562707 h 18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5093" h="1881554">
                <a:moveTo>
                  <a:pt x="0" y="474784"/>
                </a:moveTo>
                <a:lnTo>
                  <a:pt x="0" y="474784"/>
                </a:lnTo>
                <a:cubicBezTo>
                  <a:pt x="58616" y="492369"/>
                  <a:pt x="118729" y="505570"/>
                  <a:pt x="175847" y="527538"/>
                </a:cubicBezTo>
                <a:cubicBezTo>
                  <a:pt x="292648" y="572461"/>
                  <a:pt x="166349" y="562707"/>
                  <a:pt x="281354" y="562707"/>
                </a:cubicBezTo>
                <a:lnTo>
                  <a:pt x="826477" y="0"/>
                </a:lnTo>
                <a:lnTo>
                  <a:pt x="4044462" y="52754"/>
                </a:lnTo>
                <a:lnTo>
                  <a:pt x="4695093" y="545123"/>
                </a:lnTo>
                <a:lnTo>
                  <a:pt x="4642339" y="1863969"/>
                </a:lnTo>
                <a:lnTo>
                  <a:pt x="52754" y="1881554"/>
                </a:lnTo>
                <a:lnTo>
                  <a:pt x="87924" y="562707"/>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2BB86CE-AF6B-E328-5D44-10734DC7296F}"/>
              </a:ext>
            </a:extLst>
          </p:cNvPr>
          <p:cNvCxnSpPr>
            <a:cxnSpLocks/>
          </p:cNvCxnSpPr>
          <p:nvPr/>
        </p:nvCxnSpPr>
        <p:spPr>
          <a:xfrm flipV="1">
            <a:off x="3788653" y="4253948"/>
            <a:ext cx="124365" cy="132917"/>
          </a:xfrm>
          <a:prstGeom prst="line">
            <a:avLst/>
          </a:prstGeom>
          <a:ln w="603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CFDC4A3-D248-57CC-CD8D-F6F618788EF2}"/>
              </a:ext>
            </a:extLst>
          </p:cNvPr>
          <p:cNvCxnSpPr>
            <a:cxnSpLocks/>
          </p:cNvCxnSpPr>
          <p:nvPr/>
        </p:nvCxnSpPr>
        <p:spPr>
          <a:xfrm flipH="1" flipV="1">
            <a:off x="8317468" y="4229713"/>
            <a:ext cx="255744" cy="193878"/>
          </a:xfrm>
          <a:prstGeom prst="line">
            <a:avLst/>
          </a:prstGeom>
          <a:ln w="603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2C65F57-B3D8-C1C7-64EF-C7A905A36C0E}"/>
              </a:ext>
            </a:extLst>
          </p:cNvPr>
          <p:cNvCxnSpPr>
            <a:cxnSpLocks/>
          </p:cNvCxnSpPr>
          <p:nvPr/>
        </p:nvCxnSpPr>
        <p:spPr>
          <a:xfrm flipV="1">
            <a:off x="3854428" y="4281223"/>
            <a:ext cx="124365" cy="132917"/>
          </a:xfrm>
          <a:prstGeom prst="line">
            <a:avLst/>
          </a:prstGeom>
          <a:ln w="60325">
            <a:solidFill>
              <a:srgbClr val="00548A"/>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32678C8-910C-625C-ADF3-C90BC128249B}"/>
              </a:ext>
            </a:extLst>
          </p:cNvPr>
          <p:cNvCxnSpPr>
            <a:cxnSpLocks/>
          </p:cNvCxnSpPr>
          <p:nvPr/>
        </p:nvCxnSpPr>
        <p:spPr>
          <a:xfrm flipV="1">
            <a:off x="4006828" y="4433623"/>
            <a:ext cx="124365" cy="132917"/>
          </a:xfrm>
          <a:prstGeom prst="line">
            <a:avLst/>
          </a:prstGeom>
          <a:ln w="60325">
            <a:solidFill>
              <a:srgbClr val="00548A"/>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68581C6-2769-FDB7-F075-C42B898546E8}"/>
              </a:ext>
            </a:extLst>
          </p:cNvPr>
          <p:cNvCxnSpPr>
            <a:cxnSpLocks/>
          </p:cNvCxnSpPr>
          <p:nvPr/>
        </p:nvCxnSpPr>
        <p:spPr>
          <a:xfrm flipV="1">
            <a:off x="4159228" y="4586023"/>
            <a:ext cx="124365" cy="132917"/>
          </a:xfrm>
          <a:prstGeom prst="line">
            <a:avLst/>
          </a:prstGeom>
          <a:ln w="60325">
            <a:solidFill>
              <a:srgbClr val="00548A"/>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4F23435-025B-EBE1-DB62-CDAE8F92436F}"/>
              </a:ext>
            </a:extLst>
          </p:cNvPr>
          <p:cNvCxnSpPr>
            <a:cxnSpLocks/>
          </p:cNvCxnSpPr>
          <p:nvPr/>
        </p:nvCxnSpPr>
        <p:spPr>
          <a:xfrm flipH="1" flipV="1">
            <a:off x="8323835" y="4320406"/>
            <a:ext cx="100348" cy="63691"/>
          </a:xfrm>
          <a:prstGeom prst="line">
            <a:avLst/>
          </a:prstGeom>
          <a:ln w="60325">
            <a:solidFill>
              <a:srgbClr val="00548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059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P spid="14" grpId="0" animBg="1"/>
      <p:bldP spid="15" grpId="0"/>
      <p:bldP spid="16" grpId="0" animBg="1"/>
      <p:bldP spid="17" grpId="0"/>
      <p:bldP spid="18"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99" y="450469"/>
            <a:ext cx="9979586" cy="535531"/>
          </a:xfrm>
        </p:spPr>
        <p:txBody>
          <a:bodyPr/>
          <a:lstStyle/>
          <a:p>
            <a:r>
              <a:rPr lang="en-US" sz="3600" dirty="0"/>
              <a:t>Opioid overdose death</a:t>
            </a:r>
          </a:p>
        </p:txBody>
      </p:sp>
      <p:pic>
        <p:nvPicPr>
          <p:cNvPr id="5" name="Chart Placeholder 4"/>
          <p:cNvPicPr>
            <a:picLocks noGrp="1" noChangeAspect="1"/>
          </p:cNvPicPr>
          <p:nvPr>
            <p:ph idx="1"/>
          </p:nvPr>
        </p:nvPicPr>
        <p:blipFill rotWithShape="1">
          <a:blip r:embed="rId3"/>
          <a:srcRect t="8501" b="586"/>
          <a:stretch/>
        </p:blipFill>
        <p:spPr>
          <a:xfrm>
            <a:off x="3283039" y="1828800"/>
            <a:ext cx="5658849" cy="4876800"/>
          </a:xfrm>
        </p:spPr>
      </p:pic>
      <p:pic>
        <p:nvPicPr>
          <p:cNvPr id="3" name="Chart Placeholder 4">
            <a:extLst>
              <a:ext uri="{FF2B5EF4-FFF2-40B4-BE49-F238E27FC236}">
                <a16:creationId xmlns:a16="http://schemas.microsoft.com/office/drawing/2014/main" id="{9F839E9E-2688-3AE7-3EED-F9E7B0342587}"/>
              </a:ext>
            </a:extLst>
          </p:cNvPr>
          <p:cNvPicPr>
            <a:picLocks noChangeAspect="1"/>
          </p:cNvPicPr>
          <p:nvPr/>
        </p:nvPicPr>
        <p:blipFill rotWithShape="1">
          <a:blip r:embed="rId3"/>
          <a:srcRect t="8501" b="586"/>
          <a:stretch/>
        </p:blipFill>
        <p:spPr>
          <a:xfrm>
            <a:off x="1760626" y="1828800"/>
            <a:ext cx="5658849" cy="4876800"/>
          </a:xfrm>
        </p:spPr>
      </p:pic>
      <p:pic>
        <p:nvPicPr>
          <p:cNvPr id="4" name="Chart Placeholder 4">
            <a:extLst>
              <a:ext uri="{FF2B5EF4-FFF2-40B4-BE49-F238E27FC236}">
                <a16:creationId xmlns:a16="http://schemas.microsoft.com/office/drawing/2014/main" id="{65B5A405-1576-E120-4D11-597E792BAFEF}"/>
              </a:ext>
            </a:extLst>
          </p:cNvPr>
          <p:cNvPicPr>
            <a:picLocks noChangeAspect="1"/>
          </p:cNvPicPr>
          <p:nvPr/>
        </p:nvPicPr>
        <p:blipFill rotWithShape="1">
          <a:blip r:embed="rId3"/>
          <a:srcRect t="8501" b="586"/>
          <a:stretch/>
        </p:blipFill>
        <p:spPr>
          <a:xfrm>
            <a:off x="1742575" y="1600200"/>
            <a:ext cx="5658849" cy="4876800"/>
          </a:xfrm>
        </p:spPr>
      </p:pic>
      <p:pic>
        <p:nvPicPr>
          <p:cNvPr id="7" name="Picture 6">
            <a:extLst>
              <a:ext uri="{FF2B5EF4-FFF2-40B4-BE49-F238E27FC236}">
                <a16:creationId xmlns:a16="http://schemas.microsoft.com/office/drawing/2014/main" id="{ACFEE000-F506-5AB2-C3F2-4B7727497D3D}"/>
              </a:ext>
            </a:extLst>
          </p:cNvPr>
          <p:cNvPicPr>
            <a:picLocks noChangeAspect="1"/>
          </p:cNvPicPr>
          <p:nvPr/>
        </p:nvPicPr>
        <p:blipFill>
          <a:blip r:embed="rId4"/>
          <a:stretch>
            <a:fillRect/>
          </a:stretch>
        </p:blipFill>
        <p:spPr>
          <a:xfrm>
            <a:off x="854004" y="1214600"/>
            <a:ext cx="9635394" cy="4760750"/>
          </a:xfrm>
          <a:prstGeom prst="rect">
            <a:avLst/>
          </a:prstGeom>
        </p:spPr>
      </p:pic>
      <p:sp>
        <p:nvSpPr>
          <p:cNvPr id="9" name="TextShape 1">
            <a:extLst>
              <a:ext uri="{FF2B5EF4-FFF2-40B4-BE49-F238E27FC236}">
                <a16:creationId xmlns:a16="http://schemas.microsoft.com/office/drawing/2014/main" id="{BB99EA26-BE12-D3C7-312B-1E825CF98FD1}"/>
              </a:ext>
            </a:extLst>
          </p:cNvPr>
          <p:cNvSpPr txBox="1"/>
          <p:nvPr/>
        </p:nvSpPr>
        <p:spPr>
          <a:xfrm>
            <a:off x="1735529" y="6092750"/>
            <a:ext cx="7020000" cy="536400"/>
          </a:xfrm>
          <a:prstGeom prst="rect">
            <a:avLst/>
          </a:prstGeom>
          <a:noFill/>
          <a:ln>
            <a:noFill/>
          </a:ln>
        </p:spPr>
        <p:txBody>
          <a:bodyPr lIns="0" tIns="0" rIns="0" bIns="0" anchor="ctr"/>
          <a:lstStyle/>
          <a:p>
            <a:pPr>
              <a:lnSpc>
                <a:spcPct val="97000"/>
              </a:lnSpc>
            </a:pPr>
            <a:r>
              <a:rPr lang="en-US" sz="1200" strike="noStrike" spc="-1" dirty="0">
                <a:latin typeface="Arial"/>
                <a:ea typeface="Arial Unicode MS"/>
              </a:rPr>
              <a:t>Source: National Center for Health Statistics, National Vital Statistics System, Mortality</a:t>
            </a:r>
            <a:endParaRPr lang="en-US" sz="1200" strike="noStrike" spc="-1" dirty="0">
              <a:latin typeface="Arial"/>
            </a:endParaRPr>
          </a:p>
        </p:txBody>
      </p:sp>
      <p:pic>
        <p:nvPicPr>
          <p:cNvPr id="6" name="Picture 5">
            <a:extLst>
              <a:ext uri="{FF2B5EF4-FFF2-40B4-BE49-F238E27FC236}">
                <a16:creationId xmlns:a16="http://schemas.microsoft.com/office/drawing/2014/main" id="{0B141E4C-41F0-3FF6-CFF9-8AF5BAC7D9D1}"/>
              </a:ext>
            </a:extLst>
          </p:cNvPr>
          <p:cNvPicPr>
            <a:picLocks noChangeAspect="1"/>
          </p:cNvPicPr>
          <p:nvPr/>
        </p:nvPicPr>
        <p:blipFill>
          <a:blip r:embed="rId5"/>
          <a:stretch>
            <a:fillRect/>
          </a:stretch>
        </p:blipFill>
        <p:spPr>
          <a:xfrm>
            <a:off x="397290" y="5764063"/>
            <a:ext cx="802860" cy="802860"/>
          </a:xfrm>
          <a:prstGeom prst="rect">
            <a:avLst/>
          </a:prstGeom>
        </p:spPr>
      </p:pic>
    </p:spTree>
    <p:extLst>
      <p:ext uri="{BB962C8B-B14F-4D97-AF65-F5344CB8AC3E}">
        <p14:creationId xmlns:p14="http://schemas.microsoft.com/office/powerpoint/2010/main" val="97823154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69A5-25C6-D441-BE8F-B3DCD481F59B}"/>
              </a:ext>
            </a:extLst>
          </p:cNvPr>
          <p:cNvSpPr>
            <a:spLocks noGrp="1"/>
          </p:cNvSpPr>
          <p:nvPr>
            <p:ph type="title"/>
          </p:nvPr>
        </p:nvSpPr>
        <p:spPr>
          <a:xfrm>
            <a:off x="609441" y="615305"/>
            <a:ext cx="10969943" cy="461665"/>
          </a:xfrm>
        </p:spPr>
        <p:txBody>
          <a:bodyPr/>
          <a:lstStyle/>
          <a:p>
            <a:r>
              <a:rPr lang="en-US" dirty="0"/>
              <a:t>Clinical guidelines for opioid prescribing (2016)</a:t>
            </a:r>
          </a:p>
        </p:txBody>
      </p:sp>
      <p:sp>
        <p:nvSpPr>
          <p:cNvPr id="4" name="Content Placeholder 2">
            <a:extLst>
              <a:ext uri="{FF2B5EF4-FFF2-40B4-BE49-F238E27FC236}">
                <a16:creationId xmlns:a16="http://schemas.microsoft.com/office/drawing/2014/main" id="{6158B5F3-95AF-62EC-4337-E4E8BD727F70}"/>
              </a:ext>
            </a:extLst>
          </p:cNvPr>
          <p:cNvSpPr txBox="1">
            <a:spLocks/>
          </p:cNvSpPr>
          <p:nvPr/>
        </p:nvSpPr>
        <p:spPr>
          <a:xfrm>
            <a:off x="609441" y="1414130"/>
            <a:ext cx="10969624" cy="4753685"/>
          </a:xfrm>
        </p:spPr>
        <p:txBody>
          <a:bodyPr rtlCol="0">
            <a:normAutofit lnSpcReduction="10000"/>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000" b="1" dirty="0">
                <a:latin typeface="+mn-lt"/>
              </a:rPr>
              <a:t>When to prescribe opioids for chronic pain</a:t>
            </a:r>
          </a:p>
          <a:p>
            <a:pPr lvl="1">
              <a:defRPr/>
            </a:pPr>
            <a:r>
              <a:rPr lang="en-US" sz="2000" dirty="0">
                <a:latin typeface="+mn-lt"/>
              </a:rPr>
              <a:t>Non-pharmacologic and non-opioid therapies are preferred</a:t>
            </a:r>
          </a:p>
          <a:p>
            <a:pPr lvl="1">
              <a:defRPr/>
            </a:pPr>
            <a:r>
              <a:rPr lang="en-US" sz="2000" dirty="0">
                <a:latin typeface="+mn-lt"/>
              </a:rPr>
              <a:t>Establish functional treatment goals </a:t>
            </a:r>
          </a:p>
          <a:p>
            <a:pPr lvl="1">
              <a:defRPr/>
            </a:pPr>
            <a:r>
              <a:rPr lang="en-US" sz="2000" dirty="0">
                <a:latin typeface="+mn-lt"/>
              </a:rPr>
              <a:t>Discuss risks/benefits of opioids, and patient/provider responsibilities</a:t>
            </a:r>
          </a:p>
          <a:p>
            <a:pPr>
              <a:defRPr/>
            </a:pPr>
            <a:r>
              <a:rPr lang="en-US" sz="2000" b="1" dirty="0">
                <a:latin typeface="+mn-lt"/>
              </a:rPr>
              <a:t>How to prescribe opioids for chronic pain</a:t>
            </a:r>
          </a:p>
          <a:p>
            <a:pPr lvl="1">
              <a:defRPr/>
            </a:pPr>
            <a:r>
              <a:rPr lang="en-US" sz="2000" dirty="0">
                <a:latin typeface="+mn-lt"/>
              </a:rPr>
              <a:t>Start with immediate release (not long-acting) formulations</a:t>
            </a:r>
          </a:p>
          <a:p>
            <a:pPr lvl="1">
              <a:defRPr/>
            </a:pPr>
            <a:r>
              <a:rPr lang="en-US" sz="2000" dirty="0">
                <a:latin typeface="+mn-lt"/>
              </a:rPr>
              <a:t>Prescribe lowest effective opioid dose (avoid and justify &gt;90 MME)</a:t>
            </a:r>
          </a:p>
          <a:p>
            <a:pPr lvl="1">
              <a:defRPr/>
            </a:pPr>
            <a:r>
              <a:rPr lang="en-US" sz="2000" dirty="0">
                <a:latin typeface="+mn-lt"/>
              </a:rPr>
              <a:t>For acute pain, not more than 3 to 7 days’ supply</a:t>
            </a:r>
          </a:p>
          <a:p>
            <a:pPr lvl="1">
              <a:defRPr/>
            </a:pPr>
            <a:r>
              <a:rPr lang="en-US" sz="2000" dirty="0">
                <a:latin typeface="+mn-lt"/>
              </a:rPr>
              <a:t>Regularly reassess; taper if pain and functional benefits do not outweigh risks</a:t>
            </a:r>
          </a:p>
          <a:p>
            <a:pPr>
              <a:defRPr/>
            </a:pPr>
            <a:r>
              <a:rPr lang="en-US" sz="2000" b="1" dirty="0">
                <a:latin typeface="+mn-lt"/>
              </a:rPr>
              <a:t>Assessing and mitigating harms</a:t>
            </a:r>
          </a:p>
          <a:p>
            <a:pPr lvl="1">
              <a:defRPr/>
            </a:pPr>
            <a:r>
              <a:rPr lang="en-US" sz="2000" dirty="0">
                <a:latin typeface="+mn-lt"/>
              </a:rPr>
              <a:t>Use the prescription drug monitoring program, urine drug testing, give naloxone</a:t>
            </a:r>
          </a:p>
          <a:p>
            <a:pPr lvl="1">
              <a:defRPr/>
            </a:pPr>
            <a:r>
              <a:rPr lang="en-US" sz="2000" dirty="0">
                <a:latin typeface="+mn-lt"/>
              </a:rPr>
              <a:t>Avoid concurrent benzodiazepine use when possible</a:t>
            </a:r>
          </a:p>
          <a:p>
            <a:pPr lvl="1">
              <a:defRPr/>
            </a:pPr>
            <a:r>
              <a:rPr lang="en-US" sz="2000" dirty="0">
                <a:latin typeface="+mn-lt"/>
              </a:rPr>
              <a:t>If OUD, provide or refer for OUD treatment</a:t>
            </a:r>
          </a:p>
          <a:p>
            <a:pPr lvl="1">
              <a:defRPr/>
            </a:pPr>
            <a:endParaRPr lang="en-US" sz="2000" dirty="0">
              <a:latin typeface="+mn-lt"/>
            </a:endParaRPr>
          </a:p>
        </p:txBody>
      </p:sp>
      <p:pic>
        <p:nvPicPr>
          <p:cNvPr id="5" name="Picture 1">
            <a:extLst>
              <a:ext uri="{FF2B5EF4-FFF2-40B4-BE49-F238E27FC236}">
                <a16:creationId xmlns:a16="http://schemas.microsoft.com/office/drawing/2014/main" id="{297DE012-D6FC-C690-48D7-6498BBF9B25F}"/>
              </a:ext>
            </a:extLst>
          </p:cNvPr>
          <p:cNvPicPr>
            <a:picLocks noChangeAspect="1"/>
          </p:cNvPicPr>
          <p:nvPr/>
        </p:nvPicPr>
        <p:blipFill>
          <a:blip r:embed="rId3">
            <a:extLst>
              <a:ext uri="{28A0092B-C50C-407E-A947-70E740481C1C}">
                <a14:useLocalDpi xmlns:a14="http://schemas.microsoft.com/office/drawing/2010/main" val="0"/>
              </a:ext>
            </a:extLst>
          </a:blip>
          <a:srcRect t="267" b="18365"/>
          <a:stretch>
            <a:fillRect/>
          </a:stretch>
        </p:blipFill>
        <p:spPr bwMode="auto">
          <a:xfrm>
            <a:off x="9804832" y="464589"/>
            <a:ext cx="1272817" cy="780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a:extLst>
              <a:ext uri="{FF2B5EF4-FFF2-40B4-BE49-F238E27FC236}">
                <a16:creationId xmlns:a16="http://schemas.microsoft.com/office/drawing/2014/main" id="{CD2188E0-CD0A-FF3B-9B43-A01BD0F2446F}"/>
              </a:ext>
            </a:extLst>
          </p:cNvPr>
          <p:cNvSpPr/>
          <p:nvPr/>
        </p:nvSpPr>
        <p:spPr>
          <a:xfrm>
            <a:off x="6349042" y="5503653"/>
            <a:ext cx="379562" cy="327804"/>
          </a:xfrm>
          <a:prstGeom prst="star5">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BB3A1EA-F9D5-7C14-79BC-A12655E2A338}"/>
              </a:ext>
            </a:extLst>
          </p:cNvPr>
          <p:cNvPicPr>
            <a:picLocks noChangeAspect="1"/>
          </p:cNvPicPr>
          <p:nvPr/>
        </p:nvPicPr>
        <p:blipFill>
          <a:blip r:embed="rId4"/>
          <a:stretch>
            <a:fillRect/>
          </a:stretch>
        </p:blipFill>
        <p:spPr>
          <a:xfrm>
            <a:off x="397290" y="5764063"/>
            <a:ext cx="802860" cy="802860"/>
          </a:xfrm>
          <a:prstGeom prst="rect">
            <a:avLst/>
          </a:prstGeom>
        </p:spPr>
      </p:pic>
    </p:spTree>
    <p:extLst>
      <p:ext uri="{BB962C8B-B14F-4D97-AF65-F5344CB8AC3E}">
        <p14:creationId xmlns:p14="http://schemas.microsoft.com/office/powerpoint/2010/main" val="108781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ea typeface="ＭＳ Ｐゴシック" pitchFamily="34" charset="-128"/>
              </a:rPr>
              <a:t>90 MME</a:t>
            </a:r>
          </a:p>
        </p:txBody>
      </p:sp>
      <p:sp>
        <p:nvSpPr>
          <p:cNvPr id="25603" name="Content Placeholder 2"/>
          <p:cNvSpPr>
            <a:spLocks noGrp="1"/>
          </p:cNvSpPr>
          <p:nvPr>
            <p:ph idx="1"/>
          </p:nvPr>
        </p:nvSpPr>
        <p:spPr>
          <a:xfrm>
            <a:off x="609441" y="1496684"/>
            <a:ext cx="7705219" cy="4525963"/>
          </a:xfrm>
        </p:spPr>
        <p:txBody>
          <a:bodyPr/>
          <a:lstStyle/>
          <a:p>
            <a:r>
              <a:rPr lang="en-US" altLang="en-US" dirty="0">
                <a:latin typeface="+mn-lt"/>
                <a:ea typeface="ＭＳ Ｐゴシック" pitchFamily="34" charset="-128"/>
              </a:rPr>
              <a:t>MME = morphine milligram equivalents</a:t>
            </a:r>
          </a:p>
          <a:p>
            <a:pPr lvl="1"/>
            <a:r>
              <a:rPr lang="en-US" altLang="en-US" dirty="0">
                <a:latin typeface="+mn-lt"/>
                <a:ea typeface="ＭＳ Ｐゴシック" pitchFamily="34" charset="-128"/>
              </a:rPr>
              <a:t>90 MME is ~65 mg oxycodone </a:t>
            </a:r>
          </a:p>
          <a:p>
            <a:r>
              <a:rPr lang="en-US" altLang="en-US" dirty="0">
                <a:latin typeface="+mn-lt"/>
                <a:ea typeface="ＭＳ Ｐゴシック" pitchFamily="34" charset="-128"/>
              </a:rPr>
              <a:t>CDC (2016): “A</a:t>
            </a:r>
            <a:r>
              <a:rPr lang="en-US" dirty="0">
                <a:latin typeface="+mn-lt"/>
              </a:rPr>
              <a:t>void” or “carefully justify” increasing to ≥90 MME/day  </a:t>
            </a:r>
          </a:p>
          <a:p>
            <a:pPr lvl="1"/>
            <a:r>
              <a:rPr lang="en-US" altLang="en-US" dirty="0">
                <a:latin typeface="+mn-lt"/>
                <a:ea typeface="ＭＳ Ｐゴシック" pitchFamily="34" charset="-128"/>
              </a:rPr>
              <a:t>Arbitrary threshold</a:t>
            </a:r>
          </a:p>
          <a:p>
            <a:pPr lvl="1"/>
            <a:r>
              <a:rPr lang="en-US" dirty="0">
                <a:latin typeface="+mn-lt"/>
              </a:rPr>
              <a:t>Did not say to taper all patients </a:t>
            </a:r>
          </a:p>
          <a:p>
            <a:pPr marL="739775" indent="0">
              <a:buNone/>
            </a:pPr>
            <a:r>
              <a:rPr lang="en-US" sz="2800" dirty="0">
                <a:latin typeface="+mn-lt"/>
              </a:rPr>
              <a:t>to below 90 MME</a:t>
            </a:r>
          </a:p>
          <a:p>
            <a:endParaRPr lang="en-US" altLang="en-US" dirty="0">
              <a:latin typeface="+mn-lt"/>
              <a:ea typeface="ＭＳ Ｐゴシック" pitchFamily="34" charset="-128"/>
            </a:endParaRPr>
          </a:p>
        </p:txBody>
      </p:sp>
      <p:grpSp>
        <p:nvGrpSpPr>
          <p:cNvPr id="2" name="Group 1"/>
          <p:cNvGrpSpPr>
            <a:grpSpLocks noChangeAspect="1"/>
          </p:cNvGrpSpPr>
          <p:nvPr/>
        </p:nvGrpSpPr>
        <p:grpSpPr>
          <a:xfrm>
            <a:off x="8589064" y="1496684"/>
            <a:ext cx="2207175" cy="3964708"/>
            <a:chOff x="7066653" y="2293215"/>
            <a:chExt cx="1783080" cy="3202914"/>
          </a:xfrm>
        </p:grpSpPr>
        <p:pic>
          <p:nvPicPr>
            <p:cNvPr id="4" name="Picture 3" descr="opioid calc 1.png"/>
            <p:cNvPicPr>
              <a:picLocks noChangeAspect="1"/>
            </p:cNvPicPr>
            <p:nvPr/>
          </p:nvPicPr>
          <p:blipFill rotWithShape="1">
            <a:blip r:embed="rId3">
              <a:extLst>
                <a:ext uri="{28A0092B-C50C-407E-A947-70E740481C1C}">
                  <a14:useLocalDpi xmlns:a14="http://schemas.microsoft.com/office/drawing/2010/main" val="0"/>
                </a:ext>
              </a:extLst>
            </a:blip>
            <a:srcRect t="2993" b="18344"/>
            <a:stretch/>
          </p:blipFill>
          <p:spPr>
            <a:xfrm>
              <a:off x="7078229" y="3026266"/>
              <a:ext cx="1765265" cy="2469863"/>
            </a:xfrm>
            <a:prstGeom prst="rect">
              <a:avLst/>
            </a:prstGeom>
            <a:ln>
              <a:solidFill>
                <a:srgbClr val="000408"/>
              </a:solidFill>
            </a:ln>
          </p:spPr>
        </p:pic>
        <p:pic>
          <p:nvPicPr>
            <p:cNvPr id="5" name="Picture 4" descr="opioid calc 2.png"/>
            <p:cNvPicPr>
              <a:picLocks/>
            </p:cNvPicPr>
            <p:nvPr/>
          </p:nvPicPr>
          <p:blipFill rotWithShape="1">
            <a:blip r:embed="rId4">
              <a:extLst>
                <a:ext uri="{28A0092B-C50C-407E-A947-70E740481C1C}">
                  <a14:useLocalDpi xmlns:a14="http://schemas.microsoft.com/office/drawing/2010/main" val="0"/>
                </a:ext>
              </a:extLst>
            </a:blip>
            <a:srcRect l="4196" t="16037" r="42377" b="71767"/>
            <a:stretch/>
          </p:blipFill>
          <p:spPr>
            <a:xfrm>
              <a:off x="7066653" y="2293215"/>
              <a:ext cx="1783080" cy="721476"/>
            </a:xfrm>
            <a:prstGeom prst="rect">
              <a:avLst/>
            </a:prstGeom>
          </p:spPr>
        </p:pic>
      </p:grpSp>
      <p:pic>
        <p:nvPicPr>
          <p:cNvPr id="3" name="Picture 2">
            <a:extLst>
              <a:ext uri="{FF2B5EF4-FFF2-40B4-BE49-F238E27FC236}">
                <a16:creationId xmlns:a16="http://schemas.microsoft.com/office/drawing/2014/main" id="{137B4B1D-7CFD-8928-B095-17B80A6F6081}"/>
              </a:ext>
            </a:extLst>
          </p:cNvPr>
          <p:cNvPicPr>
            <a:picLocks noChangeAspect="1"/>
          </p:cNvPicPr>
          <p:nvPr/>
        </p:nvPicPr>
        <p:blipFill>
          <a:blip r:embed="rId5"/>
          <a:stretch>
            <a:fillRect/>
          </a:stretch>
        </p:blipFill>
        <p:spPr>
          <a:xfrm>
            <a:off x="397290" y="5764063"/>
            <a:ext cx="802860" cy="802860"/>
          </a:xfrm>
          <a:prstGeom prst="rect">
            <a:avLst/>
          </a:prstGeom>
        </p:spPr>
      </p:pic>
    </p:spTree>
    <p:extLst>
      <p:ext uri="{BB962C8B-B14F-4D97-AF65-F5344CB8AC3E}">
        <p14:creationId xmlns:p14="http://schemas.microsoft.com/office/powerpoint/2010/main" val="231072355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F496-B9DB-BC4E-91E9-C3DE56DD61E0}"/>
              </a:ext>
            </a:extLst>
          </p:cNvPr>
          <p:cNvSpPr>
            <a:spLocks noGrp="1"/>
          </p:cNvSpPr>
          <p:nvPr>
            <p:ph type="title"/>
          </p:nvPr>
        </p:nvSpPr>
        <p:spPr>
          <a:xfrm>
            <a:off x="552092" y="615305"/>
            <a:ext cx="12549706" cy="461665"/>
          </a:xfrm>
        </p:spPr>
        <p:txBody>
          <a:bodyPr/>
          <a:lstStyle/>
          <a:p>
            <a:r>
              <a:rPr lang="en-US" dirty="0"/>
              <a:t>No clear benefit to escalating opioid dose</a:t>
            </a:r>
          </a:p>
        </p:txBody>
      </p:sp>
      <p:sp>
        <p:nvSpPr>
          <p:cNvPr id="3" name="Content Placeholder 2">
            <a:extLst>
              <a:ext uri="{FF2B5EF4-FFF2-40B4-BE49-F238E27FC236}">
                <a16:creationId xmlns:a16="http://schemas.microsoft.com/office/drawing/2014/main" id="{9B0CAF05-64E0-604F-8CB8-7B70563DA025}"/>
              </a:ext>
            </a:extLst>
          </p:cNvPr>
          <p:cNvSpPr>
            <a:spLocks noGrp="1"/>
          </p:cNvSpPr>
          <p:nvPr>
            <p:ph idx="1"/>
          </p:nvPr>
        </p:nvSpPr>
        <p:spPr>
          <a:xfrm>
            <a:off x="397290" y="1581177"/>
            <a:ext cx="10969942" cy="4142984"/>
          </a:xfrm>
        </p:spPr>
        <p:txBody>
          <a:bodyPr/>
          <a:lstStyle/>
          <a:p>
            <a:r>
              <a:rPr lang="en-US" dirty="0">
                <a:latin typeface="+mn-lt"/>
              </a:rPr>
              <a:t>No difference in chronic pain or function with increasing opioid dose</a:t>
            </a:r>
          </a:p>
          <a:p>
            <a:pPr lvl="1"/>
            <a:r>
              <a:rPr lang="en-US" dirty="0">
                <a:latin typeface="+mn-lt"/>
              </a:rPr>
              <a:t>RCT of stable dose (mean 40 MME) vs. liberal dose escalation</a:t>
            </a:r>
            <a:r>
              <a:rPr lang="en-US" baseline="30000" dirty="0">
                <a:latin typeface="+mn-lt"/>
              </a:rPr>
              <a:t>1</a:t>
            </a:r>
            <a:r>
              <a:rPr lang="en-US" dirty="0">
                <a:latin typeface="+mn-lt"/>
              </a:rPr>
              <a:t> </a:t>
            </a:r>
          </a:p>
          <a:p>
            <a:r>
              <a:rPr lang="en-US" dirty="0">
                <a:latin typeface="+mn-lt"/>
              </a:rPr>
              <a:t>No improvement in chronic pain or function with opioids for chronic pain</a:t>
            </a:r>
          </a:p>
          <a:p>
            <a:pPr lvl="1"/>
            <a:r>
              <a:rPr lang="en-US" dirty="0">
                <a:latin typeface="+mn-lt"/>
              </a:rPr>
              <a:t>RCT of opioids vs. non-opioids for chronic back or OA pain</a:t>
            </a:r>
            <a:r>
              <a:rPr lang="en-US" baseline="30000" dirty="0">
                <a:latin typeface="+mn-lt"/>
              </a:rPr>
              <a:t>2 </a:t>
            </a:r>
            <a:endParaRPr lang="en-US" dirty="0">
              <a:latin typeface="+mn-lt"/>
            </a:endParaRPr>
          </a:p>
        </p:txBody>
      </p:sp>
      <p:sp>
        <p:nvSpPr>
          <p:cNvPr id="4" name="TextBox 3">
            <a:extLst>
              <a:ext uri="{FF2B5EF4-FFF2-40B4-BE49-F238E27FC236}">
                <a16:creationId xmlns:a16="http://schemas.microsoft.com/office/drawing/2014/main" id="{1BC7DBC6-857C-7944-A849-0B58316844A0}"/>
              </a:ext>
            </a:extLst>
          </p:cNvPr>
          <p:cNvSpPr txBox="1"/>
          <p:nvPr/>
        </p:nvSpPr>
        <p:spPr>
          <a:xfrm>
            <a:off x="1402062" y="6228369"/>
            <a:ext cx="6122728" cy="338554"/>
          </a:xfrm>
          <a:prstGeom prst="rect">
            <a:avLst/>
          </a:prstGeom>
          <a:noFill/>
        </p:spPr>
        <p:txBody>
          <a:bodyPr wrap="square" rtlCol="0">
            <a:spAutoFit/>
          </a:bodyPr>
          <a:lstStyle/>
          <a:p>
            <a:r>
              <a:rPr lang="en-US" sz="1600" baseline="30000" dirty="0"/>
              <a:t>1</a:t>
            </a:r>
            <a:r>
              <a:rPr lang="en-US" sz="1600" dirty="0"/>
              <a:t>Naliboff BD et al., J Pain (2011); </a:t>
            </a:r>
            <a:r>
              <a:rPr lang="en-US" sz="1600" baseline="30000" dirty="0"/>
              <a:t>2</a:t>
            </a:r>
            <a:r>
              <a:rPr lang="en-US" sz="1600" dirty="0"/>
              <a:t>Krebs EE et al., JAMA (2018) </a:t>
            </a:r>
          </a:p>
        </p:txBody>
      </p:sp>
      <p:pic>
        <p:nvPicPr>
          <p:cNvPr id="5" name="Picture 4">
            <a:extLst>
              <a:ext uri="{FF2B5EF4-FFF2-40B4-BE49-F238E27FC236}">
                <a16:creationId xmlns:a16="http://schemas.microsoft.com/office/drawing/2014/main" id="{0A5E41CA-2797-1F99-8D0E-425D917CD401}"/>
              </a:ext>
            </a:extLst>
          </p:cNvPr>
          <p:cNvPicPr>
            <a:picLocks noChangeAspect="1"/>
          </p:cNvPicPr>
          <p:nvPr/>
        </p:nvPicPr>
        <p:blipFill>
          <a:blip r:embed="rId3"/>
          <a:stretch>
            <a:fillRect/>
          </a:stretch>
        </p:blipFill>
        <p:spPr>
          <a:xfrm>
            <a:off x="397290" y="5764063"/>
            <a:ext cx="802860" cy="802860"/>
          </a:xfrm>
          <a:prstGeom prst="rect">
            <a:avLst/>
          </a:prstGeom>
        </p:spPr>
      </p:pic>
    </p:spTree>
    <p:extLst>
      <p:ext uri="{BB962C8B-B14F-4D97-AF65-F5344CB8AC3E}">
        <p14:creationId xmlns:p14="http://schemas.microsoft.com/office/powerpoint/2010/main" val="1137727586"/>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720" y="708026"/>
            <a:ext cx="9979026" cy="486287"/>
          </a:xfrm>
        </p:spPr>
        <p:txBody>
          <a:bodyPr/>
          <a:lstStyle/>
          <a:p>
            <a:r>
              <a:rPr lang="en-US" sz="3200" dirty="0"/>
              <a:t>Overdose death increases with opioid dose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875690"/>
              </p:ext>
            </p:extLst>
          </p:nvPr>
        </p:nvGraphicFramePr>
        <p:xfrm>
          <a:off x="1074737" y="1194313"/>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731108" y="5562600"/>
            <a:ext cx="5106504" cy="369332"/>
          </a:xfrm>
          <a:prstGeom prst="rect">
            <a:avLst/>
          </a:prstGeom>
          <a:noFill/>
        </p:spPr>
        <p:txBody>
          <a:bodyPr wrap="square" rtlCol="0">
            <a:spAutoFit/>
          </a:bodyPr>
          <a:lstStyle/>
          <a:p>
            <a:r>
              <a:rPr lang="en-US" dirty="0"/>
              <a:t>Daily prescribed opioid dose (MME per day) </a:t>
            </a:r>
          </a:p>
        </p:txBody>
      </p:sp>
      <p:sp>
        <p:nvSpPr>
          <p:cNvPr id="6" name="Text Box 4"/>
          <p:cNvSpPr txBox="1">
            <a:spLocks noChangeArrowheads="1"/>
          </p:cNvSpPr>
          <p:nvPr/>
        </p:nvSpPr>
        <p:spPr bwMode="auto">
          <a:xfrm>
            <a:off x="1636713" y="6228369"/>
            <a:ext cx="2873415" cy="338554"/>
          </a:xfrm>
          <a:prstGeom prst="rect">
            <a:avLst/>
          </a:prstGeom>
          <a:noFill/>
          <a:ln w="9525">
            <a:noFill/>
            <a:miter lim="800000"/>
            <a:headEnd/>
            <a:tailEnd/>
          </a:ln>
        </p:spPr>
        <p:txBody>
          <a:bodyPr wrap="none">
            <a:spAutoFit/>
          </a:bodyPr>
          <a:lstStyle/>
          <a:p>
            <a:r>
              <a:rPr lang="en-US" sz="1600" dirty="0" err="1"/>
              <a:t>Bohnert</a:t>
            </a:r>
            <a:r>
              <a:rPr lang="en-US" sz="1600" dirty="0"/>
              <a:t> AS et al., JAMA 2011</a:t>
            </a:r>
          </a:p>
        </p:txBody>
      </p:sp>
      <p:pic>
        <p:nvPicPr>
          <p:cNvPr id="3" name="Picture 2">
            <a:extLst>
              <a:ext uri="{FF2B5EF4-FFF2-40B4-BE49-F238E27FC236}">
                <a16:creationId xmlns:a16="http://schemas.microsoft.com/office/drawing/2014/main" id="{5F34345E-A1B1-D557-843D-32B52E2455D9}"/>
              </a:ext>
            </a:extLst>
          </p:cNvPr>
          <p:cNvPicPr>
            <a:picLocks noChangeAspect="1"/>
          </p:cNvPicPr>
          <p:nvPr/>
        </p:nvPicPr>
        <p:blipFill>
          <a:blip r:embed="rId4"/>
          <a:stretch>
            <a:fillRect/>
          </a:stretch>
        </p:blipFill>
        <p:spPr>
          <a:xfrm>
            <a:off x="397290" y="5764063"/>
            <a:ext cx="802860" cy="802860"/>
          </a:xfrm>
          <a:prstGeom prst="rect">
            <a:avLst/>
          </a:prstGeom>
        </p:spPr>
      </p:pic>
    </p:spTree>
    <p:extLst>
      <p:ext uri="{BB962C8B-B14F-4D97-AF65-F5344CB8AC3E}">
        <p14:creationId xmlns:p14="http://schemas.microsoft.com/office/powerpoint/2010/main" val="707178183"/>
      </p:ext>
    </p:extLst>
  </p:cSld>
  <p:clrMapOvr>
    <a:masterClrMapping/>
  </p:clrMapOvr>
  <p:transition advTm="22188"/>
</p:sld>
</file>

<file path=ppt/theme/theme1.xml><?xml version="1.0" encoding="utf-8"?>
<a:theme xmlns:a="http://schemas.openxmlformats.org/drawingml/2006/main" name="Montefiore DOING MORE">
  <a:themeElements>
    <a:clrScheme name="Montefiore_2">
      <a:dk1>
        <a:srgbClr val="414042"/>
      </a:dk1>
      <a:lt1>
        <a:srgbClr val="FFFFFF"/>
      </a:lt1>
      <a:dk2>
        <a:srgbClr val="003768"/>
      </a:dk2>
      <a:lt2>
        <a:srgbClr val="CA006C"/>
      </a:lt2>
      <a:accent1>
        <a:srgbClr val="939598"/>
      </a:accent1>
      <a:accent2>
        <a:srgbClr val="BCBEC0"/>
      </a:accent2>
      <a:accent3>
        <a:srgbClr val="E6E7E8"/>
      </a:accent3>
      <a:accent4>
        <a:srgbClr val="FFC907"/>
      </a:accent4>
      <a:accent5>
        <a:srgbClr val="F47521"/>
      </a:accent5>
      <a:accent6>
        <a:srgbClr val="7CBB53"/>
      </a:accent6>
      <a:hlink>
        <a:srgbClr val="0D355E"/>
      </a:hlink>
      <a:folHlink>
        <a:srgbClr val="0D355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ntefiore-Einstein_Presentation_Template_Temp_v02" id="{41ACD20C-B342-1743-9A83-63B7E8F28E09}" vid="{C4566CFF-9040-3B4C-AF64-01C16B0DB6FD}"/>
    </a:ext>
  </a:extLst>
</a:theme>
</file>

<file path=ppt/theme/theme2.xml><?xml version="1.0" encoding="utf-8"?>
<a:theme xmlns:a="http://schemas.openxmlformats.org/drawingml/2006/main" name="Office Theme">
  <a:themeElements>
    <a:clrScheme name="Montefiore">
      <a:dk1>
        <a:srgbClr val="35353E"/>
      </a:dk1>
      <a:lt1>
        <a:sysClr val="window" lastClr="FFFFFF"/>
      </a:lt1>
      <a:dk2>
        <a:srgbClr val="35353E"/>
      </a:dk2>
      <a:lt2>
        <a:srgbClr val="FFFFFF"/>
      </a:lt2>
      <a:accent1>
        <a:srgbClr val="0D355E"/>
      </a:accent1>
      <a:accent2>
        <a:srgbClr val="C7036B"/>
      </a:accent2>
      <a:accent3>
        <a:srgbClr val="808285"/>
      </a:accent3>
      <a:accent4>
        <a:srgbClr val="A7A9AC"/>
      </a:accent4>
      <a:accent5>
        <a:srgbClr val="D1D3D4"/>
      </a:accent5>
      <a:accent6>
        <a:srgbClr val="E6E7E8"/>
      </a:accent6>
      <a:hlink>
        <a:srgbClr val="0D355E"/>
      </a:hlink>
      <a:folHlink>
        <a:srgbClr val="0D35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Montefiore DOING MORE</Template>
  <TotalTime>9877</TotalTime>
  <Words>2979</Words>
  <Application>Microsoft Macintosh PowerPoint</Application>
  <PresentationFormat>Custom</PresentationFormat>
  <Paragraphs>290</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Metric Regular</vt:lpstr>
      <vt:lpstr>OpenSans</vt:lpstr>
      <vt:lpstr>Toppan Bunkyu Midashi Gothic Ex</vt:lpstr>
      <vt:lpstr>Arial</vt:lpstr>
      <vt:lpstr>Courier New</vt:lpstr>
      <vt:lpstr>Helvetica</vt:lpstr>
      <vt:lpstr>Wingdings</vt:lpstr>
      <vt:lpstr>Montefiore DOING MORE</vt:lpstr>
      <vt:lpstr>Update on Guidelines for Prescribing Opioids for Chronic Pain</vt:lpstr>
      <vt:lpstr>Disclosures</vt:lpstr>
      <vt:lpstr>Outline</vt:lpstr>
      <vt:lpstr>Epidemiology of opioid prescribing</vt:lpstr>
      <vt:lpstr>Opioid overdose death</vt:lpstr>
      <vt:lpstr>Clinical guidelines for opioid prescribing (2016)</vt:lpstr>
      <vt:lpstr>90 MME</vt:lpstr>
      <vt:lpstr>No clear benefit to escalating opioid dose</vt:lpstr>
      <vt:lpstr>Overdose death increases with opioid dose</vt:lpstr>
      <vt:lpstr>Benefits of tapering</vt:lpstr>
      <vt:lpstr>What happened?</vt:lpstr>
      <vt:lpstr>Providers turning patients away</vt:lpstr>
      <vt:lpstr>Inequities in opioid prescribing and de-prescribing</vt:lpstr>
      <vt:lpstr>Harms of rapid taper or discontinuation</vt:lpstr>
      <vt:lpstr>Reaction to overzealous opioid de-prescribing</vt:lpstr>
      <vt:lpstr>Updated 2022 CDC guideline</vt:lpstr>
      <vt:lpstr>Some highlights of the revised CDC recommendations</vt:lpstr>
      <vt:lpstr>Operationalizing tapering “if benefits do not outweigh risks”</vt:lpstr>
      <vt:lpstr>Applying harm reduction principles to opioid prescribing and de-prescribing</vt:lpstr>
      <vt:lpstr>Diagnosing OUD when opioids are prescribed</vt:lpstr>
      <vt:lpstr>If your patient meets criteria for OUD</vt:lpstr>
      <vt:lpstr>Veterans Affairs/Department of Defense Guideline (2022)</vt:lpstr>
      <vt:lpstr>Questions and considerations in expanding buprenorphine for chronic pain without OUD</vt:lpstr>
      <vt:lpstr>Take-home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MONTEFIORE-EINSTEIN PRESENTATION TEMPLATE</dc:title>
  <dc:creator>Joanna Starrels</dc:creator>
  <cp:lastModifiedBy>Joanna Starrels</cp:lastModifiedBy>
  <cp:revision>234</cp:revision>
  <cp:lastPrinted>2022-11-14T16:36:33Z</cp:lastPrinted>
  <dcterms:created xsi:type="dcterms:W3CDTF">2022-10-29T20:40:49Z</dcterms:created>
  <dcterms:modified xsi:type="dcterms:W3CDTF">2023-04-13T10:51:25Z</dcterms:modified>
</cp:coreProperties>
</file>